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0" r:id="rId5"/>
    <p:sldId id="266" r:id="rId6"/>
    <p:sldId id="267" r:id="rId7"/>
    <p:sldId id="268" r:id="rId8"/>
    <p:sldId id="285" r:id="rId9"/>
    <p:sldId id="269" r:id="rId10"/>
    <p:sldId id="270" r:id="rId11"/>
    <p:sldId id="281" r:id="rId12"/>
    <p:sldId id="282" r:id="rId13"/>
    <p:sldId id="283" r:id="rId14"/>
    <p:sldId id="271" r:id="rId15"/>
    <p:sldId id="284" r:id="rId16"/>
    <p:sldId id="276" r:id="rId17"/>
    <p:sldId id="275" r:id="rId18"/>
    <p:sldId id="279"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tzgerald, Robert" initials="FR" lastIdx="2" clrIdx="0">
    <p:extLst>
      <p:ext uri="{19B8F6BF-5375-455C-9EA6-DF929625EA0E}">
        <p15:presenceInfo xmlns:p15="http://schemas.microsoft.com/office/powerpoint/2012/main" userId="S-1-5-21-503695880-695175589-3595387526-121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9" autoAdjust="0"/>
    <p:restoredTop sz="96400" autoAdjust="0"/>
  </p:normalViewPr>
  <p:slideViewPr>
    <p:cSldViewPr snapToGrid="0" snapToObjects="1">
      <p:cViewPr varScale="1">
        <p:scale>
          <a:sx n="112" d="100"/>
          <a:sy n="112" d="100"/>
        </p:scale>
        <p:origin x="142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9/23/2021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9/23/2021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doi.org/10.1093/clinchem/hvab06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7400" b="1" dirty="0"/>
              <a:t>TOP-Plus Is a Versatile Biosensor Platform for Monitoring SARS‐CoV‐2 Antibody Durability</a:t>
            </a:r>
          </a:p>
          <a:p>
            <a:pPr marL="0" indent="0">
              <a:buNone/>
            </a:pPr>
            <a:endParaRPr lang="en-US" sz="4200" dirty="0"/>
          </a:p>
          <a:p>
            <a:pPr marL="0" indent="0">
              <a:buNone/>
            </a:pPr>
            <a:r>
              <a:rPr lang="en-US" sz="5500" dirty="0">
                <a:latin typeface="Arial" pitchFamily="34" charset="0"/>
                <a:cs typeface="Arial" pitchFamily="34" charset="0"/>
              </a:rPr>
              <a:t>S.E. Racine-</a:t>
            </a:r>
            <a:r>
              <a:rPr lang="en-US" sz="5500" dirty="0" err="1">
                <a:latin typeface="Arial" pitchFamily="34" charset="0"/>
                <a:cs typeface="Arial" pitchFamily="34" charset="0"/>
              </a:rPr>
              <a:t>Brzostek</a:t>
            </a:r>
            <a:r>
              <a:rPr lang="en-US" sz="5500" dirty="0">
                <a:latin typeface="Arial" pitchFamily="34" charset="0"/>
                <a:cs typeface="Arial" pitchFamily="34" charset="0"/>
              </a:rPr>
              <a:t>, M. </a:t>
            </a:r>
            <a:r>
              <a:rPr lang="en-US" sz="5500" dirty="0" err="1">
                <a:latin typeface="Arial" pitchFamily="34" charset="0"/>
                <a:cs typeface="Arial" pitchFamily="34" charset="0"/>
              </a:rPr>
              <a:t>Karbaschi</a:t>
            </a:r>
            <a:r>
              <a:rPr lang="en-US" sz="5500" dirty="0">
                <a:latin typeface="Arial" pitchFamily="34" charset="0"/>
                <a:cs typeface="Arial" pitchFamily="34" charset="0"/>
              </a:rPr>
              <a:t>, C. </a:t>
            </a:r>
            <a:r>
              <a:rPr lang="en-US" sz="5500" dirty="0" err="1">
                <a:latin typeface="Arial" pitchFamily="34" charset="0"/>
                <a:cs typeface="Arial" pitchFamily="34" charset="0"/>
              </a:rPr>
              <a:t>Gaebler</a:t>
            </a:r>
            <a:r>
              <a:rPr lang="en-US" sz="5500" dirty="0">
                <a:latin typeface="Arial" pitchFamily="34" charset="0"/>
                <a:cs typeface="Arial" pitchFamily="34" charset="0"/>
              </a:rPr>
              <a:t>, P.J. </a:t>
            </a:r>
            <a:r>
              <a:rPr lang="en-US" sz="5500" dirty="0" err="1">
                <a:latin typeface="Arial" pitchFamily="34" charset="0"/>
                <a:cs typeface="Arial" pitchFamily="34" charset="0"/>
              </a:rPr>
              <a:t>Klasse</a:t>
            </a:r>
            <a:r>
              <a:rPr lang="en-US" sz="5500" dirty="0">
                <a:latin typeface="Arial" pitchFamily="34" charset="0"/>
                <a:cs typeface="Arial" pitchFamily="34" charset="0"/>
              </a:rPr>
              <a:t>, J. Yee, M. Caskey, H.S. Yang, Y. Hao, A. </a:t>
            </a:r>
            <a:r>
              <a:rPr lang="en-US" sz="5500" dirty="0" err="1">
                <a:latin typeface="Arial" pitchFamily="34" charset="0"/>
                <a:cs typeface="Arial" pitchFamily="34" charset="0"/>
              </a:rPr>
              <a:t>Sukhu</a:t>
            </a:r>
            <a:r>
              <a:rPr lang="en-US" sz="5500" dirty="0">
                <a:latin typeface="Arial" pitchFamily="34" charset="0"/>
                <a:cs typeface="Arial" pitchFamily="34" charset="0"/>
              </a:rPr>
              <a:t>, S. Rand, A. </a:t>
            </a:r>
            <a:r>
              <a:rPr lang="en-US" sz="5500" dirty="0" err="1">
                <a:latin typeface="Arial" pitchFamily="34" charset="0"/>
                <a:cs typeface="Arial" pitchFamily="34" charset="0"/>
              </a:rPr>
              <a:t>Chadburn</a:t>
            </a:r>
            <a:r>
              <a:rPr lang="en-US" sz="5500" dirty="0">
                <a:latin typeface="Arial" pitchFamily="34" charset="0"/>
                <a:cs typeface="Arial" pitchFamily="34" charset="0"/>
              </a:rPr>
              <a:t>, Y. Shi, R. </a:t>
            </a:r>
            <a:r>
              <a:rPr lang="en-US" sz="5500" dirty="0" err="1">
                <a:latin typeface="Arial" pitchFamily="34" charset="0"/>
                <a:cs typeface="Arial" pitchFamily="34" charset="0"/>
              </a:rPr>
              <a:t>Zuk</a:t>
            </a:r>
            <a:r>
              <a:rPr lang="en-US" sz="5500" dirty="0">
                <a:latin typeface="Arial" pitchFamily="34" charset="0"/>
                <a:cs typeface="Arial" pitchFamily="34" charset="0"/>
              </a:rPr>
              <a:t>, M.C. </a:t>
            </a:r>
            <a:r>
              <a:rPr lang="en-US" sz="5500" dirty="0" err="1">
                <a:latin typeface="Arial" pitchFamily="34" charset="0"/>
                <a:cs typeface="Arial" pitchFamily="34" charset="0"/>
              </a:rPr>
              <a:t>Nussenzweig</a:t>
            </a:r>
            <a:r>
              <a:rPr lang="en-US" sz="5500" dirty="0">
                <a:latin typeface="Arial" pitchFamily="34" charset="0"/>
                <a:cs typeface="Arial" pitchFamily="34" charset="0"/>
              </a:rPr>
              <a:t>, M.M. Cushing, Z. Zhao</a:t>
            </a:r>
          </a:p>
          <a:p>
            <a:pPr marL="0" indent="0">
              <a:buNone/>
            </a:pPr>
            <a:endParaRPr lang="en-US" sz="4200" dirty="0">
              <a:latin typeface="Arial" pitchFamily="34" charset="0"/>
              <a:cs typeface="Arial" pitchFamily="34" charset="0"/>
            </a:endParaRPr>
          </a:p>
          <a:p>
            <a:pPr marL="0" indent="0">
              <a:buFont typeface="Arial" charset="0"/>
              <a:buNone/>
              <a:defRPr/>
            </a:pPr>
            <a:r>
              <a:rPr lang="en-US" sz="5500" dirty="0">
                <a:latin typeface="Arial" pitchFamily="34" charset="0"/>
                <a:cs typeface="Arial" pitchFamily="34" charset="0"/>
              </a:rPr>
              <a:t>September 2021</a:t>
            </a:r>
            <a:endParaRPr lang="en-US" sz="55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hlinkClick r:id="rId2"/>
              </a:rPr>
              <a:t>https://doi.org/10.1093/clinchem/hvab069</a:t>
            </a:r>
            <a:endParaRPr lang="en-US" sz="5500" dirty="0"/>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 Copyright 2021 by the American Association for Clinical Chemistry</a:t>
            </a:r>
          </a:p>
        </p:txBody>
      </p:sp>
      <p:pic>
        <p:nvPicPr>
          <p:cNvPr id="5" name="Picture 4" descr="A cover of a book&#10;&#10;Description automatically generated with medium confidence">
            <a:extLst>
              <a:ext uri="{FF2B5EF4-FFF2-40B4-BE49-F238E27FC236}">
                <a16:creationId xmlns:a16="http://schemas.microsoft.com/office/drawing/2014/main" id="{74F6FF6C-EFCD-464C-AB33-DDB2E9660907}"/>
              </a:ext>
            </a:extLst>
          </p:cNvPr>
          <p:cNvPicPr>
            <a:picLocks noChangeAspect="1"/>
          </p:cNvPicPr>
          <p:nvPr/>
        </p:nvPicPr>
        <p:blipFill>
          <a:blip r:embed="rId3"/>
          <a:stretch>
            <a:fillRect/>
          </a:stretch>
        </p:blipFill>
        <p:spPr>
          <a:xfrm>
            <a:off x="88741" y="1971072"/>
            <a:ext cx="3507696" cy="4708408"/>
          </a:xfrm>
          <a:prstGeom prst="rect">
            <a:avLst/>
          </a:prstGeom>
        </p:spPr>
      </p:pic>
    </p:spTree>
    <p:extLst>
      <p:ext uri="{BB962C8B-B14F-4D97-AF65-F5344CB8AC3E}">
        <p14:creationId xmlns:p14="http://schemas.microsoft.com/office/powerpoint/2010/main" val="352867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DFFE2-3E70-4A8E-A715-775577923B6B}"/>
              </a:ext>
            </a:extLst>
          </p:cNvPr>
          <p:cNvSpPr/>
          <p:nvPr/>
        </p:nvSpPr>
        <p:spPr>
          <a:xfrm>
            <a:off x="1" y="4837182"/>
            <a:ext cx="9142619" cy="1107996"/>
          </a:xfrm>
          <a:prstGeom prst="rect">
            <a:avLst/>
          </a:prstGeom>
          <a:solidFill>
            <a:schemeClr val="bg1"/>
          </a:solidFill>
        </p:spPr>
        <p:txBody>
          <a:bodyPr wrap="square">
            <a:spAutoFit/>
          </a:bodyPr>
          <a:lstStyle/>
          <a:p>
            <a:r>
              <a:rPr lang="en-US" sz="1100" b="1" dirty="0">
                <a:solidFill>
                  <a:srgbClr val="B11F24"/>
                </a:solidFill>
              </a:rPr>
              <a:t>Fig. 4. (A), </a:t>
            </a:r>
            <a:r>
              <a:rPr lang="en-US" sz="1100" b="1" dirty="0" err="1">
                <a:solidFill>
                  <a:srgbClr val="B11F24"/>
                </a:solidFill>
              </a:rPr>
              <a:t>TAb</a:t>
            </a:r>
            <a:r>
              <a:rPr lang="en-US" sz="1100" b="1" dirty="0">
                <a:solidFill>
                  <a:srgbClr val="B11F24"/>
                </a:solidFill>
              </a:rPr>
              <a:t> levels were higher in individuals with COVID-19 who had limitations in their activities due to COVID-19 symptoms (WHO Ordinal Scale 2) and higher still in hospitalized patients (WHO Ordinal Scale &gt;3) at 1.3 and 6.2 months after infection. (B), At 1.3 and 6.2 months after infection, </a:t>
            </a:r>
            <a:r>
              <a:rPr lang="en-US" sz="1100" b="1" dirty="0" err="1">
                <a:solidFill>
                  <a:srgbClr val="B11F24"/>
                </a:solidFill>
              </a:rPr>
              <a:t>TAb</a:t>
            </a:r>
            <a:r>
              <a:rPr lang="en-US" sz="1100" b="1" dirty="0">
                <a:solidFill>
                  <a:srgbClr val="B11F24"/>
                </a:solidFill>
              </a:rPr>
              <a:t> levels were elevated in individuals who displayed persistence of symptoms beyond 6 weeks of symptom onset compared with those without persistence of symptoms. In contrast, antibody avidity remained unchanged across all WHO Ordinal Scales (C) or with persistence of COVID-19 symptoms (D). Persistent symptoms included fatigue, dyspnea, athletic deficit, or &gt;3 solicited symptoms beyond 6 weeks of symptom onset.</a:t>
            </a:r>
            <a:endParaRPr lang="en-US" sz="1100" i="1" dirty="0"/>
          </a:p>
        </p:txBody>
      </p:sp>
      <p:sp>
        <p:nvSpPr>
          <p:cNvPr id="2" name="Slide Number Placeholder 1">
            <a:extLst>
              <a:ext uri="{FF2B5EF4-FFF2-40B4-BE49-F238E27FC236}">
                <a16:creationId xmlns:a16="http://schemas.microsoft.com/office/drawing/2014/main" id="{52D150C8-B93C-474E-BB1B-40E8F034201C}"/>
              </a:ext>
            </a:extLst>
          </p:cNvPr>
          <p:cNvSpPr>
            <a:spLocks noGrp="1"/>
          </p:cNvSpPr>
          <p:nvPr>
            <p:ph type="sldNum" sz="quarter" idx="12"/>
          </p:nvPr>
        </p:nvSpPr>
        <p:spPr/>
        <p:txBody>
          <a:bodyPr/>
          <a:lstStyle/>
          <a:p>
            <a:fld id="{B897C2A1-9313-CA4F-AEA9-36A479C1E1AD}" type="slidenum">
              <a:rPr lang="en-US" smtClean="0"/>
              <a:pPr/>
              <a:t>10</a:t>
            </a:fld>
            <a:endParaRPr lang="en-US"/>
          </a:p>
        </p:txBody>
      </p:sp>
      <p:sp>
        <p:nvSpPr>
          <p:cNvPr id="9" name="Title 2">
            <a:extLst>
              <a:ext uri="{FF2B5EF4-FFF2-40B4-BE49-F238E27FC236}">
                <a16:creationId xmlns:a16="http://schemas.microsoft.com/office/drawing/2014/main" id="{88F310AB-0B6F-42D1-9FAF-D89DA1F3EB88}"/>
              </a:ext>
            </a:extLst>
          </p:cNvPr>
          <p:cNvSpPr>
            <a:spLocks noGrp="1"/>
          </p:cNvSpPr>
          <p:nvPr>
            <p:ph type="title"/>
          </p:nvPr>
        </p:nvSpPr>
        <p:spPr>
          <a:xfrm>
            <a:off x="1" y="548163"/>
            <a:ext cx="9142620" cy="747396"/>
          </a:xfrm>
        </p:spPr>
        <p:txBody>
          <a:bodyPr>
            <a:normAutofit/>
          </a:bodyPr>
          <a:lstStyle/>
          <a:p>
            <a:pPr algn="ctr"/>
            <a:r>
              <a:rPr lang="en-US" sz="2400" b="1" dirty="0"/>
              <a:t>Antibody avidity is independent of prior COVID-19 severity</a:t>
            </a:r>
            <a:endParaRPr lang="en-US" sz="2400" dirty="0"/>
          </a:p>
        </p:txBody>
      </p:sp>
      <p:pic>
        <p:nvPicPr>
          <p:cNvPr id="11" name="Picture 10" descr="Diagram, schematic&#10;&#10;Description automatically generated">
            <a:extLst>
              <a:ext uri="{FF2B5EF4-FFF2-40B4-BE49-F238E27FC236}">
                <a16:creationId xmlns:a16="http://schemas.microsoft.com/office/drawing/2014/main" id="{9245D152-E598-4A47-9619-F1210CEBE2A6}"/>
              </a:ext>
            </a:extLst>
          </p:cNvPr>
          <p:cNvPicPr>
            <a:picLocks noChangeAspect="1"/>
          </p:cNvPicPr>
          <p:nvPr/>
        </p:nvPicPr>
        <p:blipFill>
          <a:blip r:embed="rId2"/>
          <a:stretch>
            <a:fillRect/>
          </a:stretch>
        </p:blipFill>
        <p:spPr>
          <a:xfrm>
            <a:off x="2705193" y="982821"/>
            <a:ext cx="3732233" cy="3898398"/>
          </a:xfrm>
          <a:prstGeom prst="rect">
            <a:avLst/>
          </a:prstGeom>
        </p:spPr>
      </p:pic>
      <p:sp>
        <p:nvSpPr>
          <p:cNvPr id="12" name="TextBox 11">
            <a:extLst>
              <a:ext uri="{FF2B5EF4-FFF2-40B4-BE49-F238E27FC236}">
                <a16:creationId xmlns:a16="http://schemas.microsoft.com/office/drawing/2014/main" id="{2CB2CBF7-33F8-469F-89F3-AC3BA33F8FC4}"/>
              </a:ext>
            </a:extLst>
          </p:cNvPr>
          <p:cNvSpPr txBox="1"/>
          <p:nvPr/>
        </p:nvSpPr>
        <p:spPr>
          <a:xfrm>
            <a:off x="2322875" y="5882958"/>
            <a:ext cx="5540965" cy="646331"/>
          </a:xfrm>
          <a:prstGeom prst="rect">
            <a:avLst/>
          </a:prstGeom>
          <a:noFill/>
        </p:spPr>
        <p:txBody>
          <a:bodyPr wrap="square" rtlCol="0">
            <a:spAutoFit/>
          </a:bodyPr>
          <a:lstStyle/>
          <a:p>
            <a:r>
              <a:rPr lang="en-US" i="1" dirty="0"/>
              <a:t>Q?: What is the advantage of having avidity levels be independent of COVID-19 disease severity?</a:t>
            </a:r>
          </a:p>
        </p:txBody>
      </p:sp>
    </p:spTree>
    <p:extLst>
      <p:ext uri="{BB962C8B-B14F-4D97-AF65-F5344CB8AC3E}">
        <p14:creationId xmlns:p14="http://schemas.microsoft.com/office/powerpoint/2010/main" val="410779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40272" y="5134362"/>
            <a:ext cx="6836963" cy="1615827"/>
          </a:xfrm>
          <a:prstGeom prst="rect">
            <a:avLst/>
          </a:prstGeom>
          <a:solidFill>
            <a:schemeClr val="bg1"/>
          </a:solidFill>
        </p:spPr>
        <p:txBody>
          <a:bodyPr wrap="square">
            <a:spAutoFit/>
          </a:bodyPr>
          <a:lstStyle/>
          <a:p>
            <a:r>
              <a:rPr lang="en-US" sz="1100" b="1" dirty="0">
                <a:solidFill>
                  <a:srgbClr val="B11F24"/>
                </a:solidFill>
              </a:rPr>
              <a:t>Fig. 5. SARS-CoV-2 antibody dynamics during early convalescence. </a:t>
            </a:r>
            <a:r>
              <a:rPr lang="en-US" sz="1100" b="1" dirty="0" err="1">
                <a:solidFill>
                  <a:srgbClr val="B11F24"/>
                </a:solidFill>
              </a:rPr>
              <a:t>TAb</a:t>
            </a:r>
            <a:r>
              <a:rPr lang="en-US" sz="1100" b="1" dirty="0">
                <a:solidFill>
                  <a:srgbClr val="B11F24"/>
                </a:solidFill>
              </a:rPr>
              <a:t>, </a:t>
            </a:r>
            <a:r>
              <a:rPr lang="en-US" sz="1100" b="1" dirty="0" err="1">
                <a:solidFill>
                  <a:srgbClr val="B11F24"/>
                </a:solidFill>
              </a:rPr>
              <a:t>SNAb</a:t>
            </a:r>
            <a:r>
              <a:rPr lang="en-US" sz="1100" b="1" dirty="0">
                <a:solidFill>
                  <a:srgbClr val="B11F24"/>
                </a:solidFill>
              </a:rPr>
              <a:t>, and antibody avidity levels of 80 individuals who were positive for COVID-19 were plotted at 1.3 and 6.2 months (A, D, G). (B, E, H), The change in </a:t>
            </a:r>
            <a:r>
              <a:rPr lang="en-US" sz="1100" b="1" dirty="0" err="1">
                <a:solidFill>
                  <a:srgbClr val="B11F24"/>
                </a:solidFill>
              </a:rPr>
              <a:t>TAb</a:t>
            </a:r>
            <a:r>
              <a:rPr lang="en-US" sz="1100" b="1" dirty="0">
                <a:solidFill>
                  <a:srgbClr val="B11F24"/>
                </a:solidFill>
              </a:rPr>
              <a:t>, </a:t>
            </a:r>
            <a:r>
              <a:rPr lang="en-US" sz="1100" b="1" dirty="0" err="1">
                <a:solidFill>
                  <a:srgbClr val="B11F24"/>
                </a:solidFill>
              </a:rPr>
              <a:t>SNAb</a:t>
            </a:r>
            <a:r>
              <a:rPr lang="en-US" sz="1100" b="1" dirty="0">
                <a:solidFill>
                  <a:srgbClr val="B11F24"/>
                </a:solidFill>
              </a:rPr>
              <a:t>, and avidity over time (1.3 to 6.2 months). (C, F, I), Individual data pairs for </a:t>
            </a:r>
            <a:r>
              <a:rPr lang="en-US" sz="1100" b="1" dirty="0" err="1">
                <a:solidFill>
                  <a:srgbClr val="B11F24"/>
                </a:solidFill>
              </a:rPr>
              <a:t>TAb</a:t>
            </a:r>
            <a:r>
              <a:rPr lang="en-US" sz="1100" b="1" dirty="0">
                <a:solidFill>
                  <a:srgbClr val="B11F24"/>
                </a:solidFill>
              </a:rPr>
              <a:t>, </a:t>
            </a:r>
            <a:r>
              <a:rPr lang="en-US" sz="1100" b="1" dirty="0" err="1">
                <a:solidFill>
                  <a:srgbClr val="B11F24"/>
                </a:solidFill>
              </a:rPr>
              <a:t>SNAb</a:t>
            </a:r>
            <a:r>
              <a:rPr lang="en-US" sz="1100" b="1" dirty="0">
                <a:solidFill>
                  <a:srgbClr val="B11F24"/>
                </a:solidFill>
              </a:rPr>
              <a:t>, and avidity. </a:t>
            </a:r>
            <a:r>
              <a:rPr lang="en-US" sz="1100" b="1" dirty="0" err="1">
                <a:solidFill>
                  <a:srgbClr val="B11F24"/>
                </a:solidFill>
              </a:rPr>
              <a:t>TAb</a:t>
            </a:r>
            <a:r>
              <a:rPr lang="en-US" sz="1100" b="1" dirty="0">
                <a:solidFill>
                  <a:srgbClr val="B11F24"/>
                </a:solidFill>
              </a:rPr>
              <a:t> and </a:t>
            </a:r>
            <a:r>
              <a:rPr lang="en-US" sz="1100" b="1" dirty="0" err="1">
                <a:solidFill>
                  <a:srgbClr val="B11F24"/>
                </a:solidFill>
              </a:rPr>
              <a:t>SNAb</a:t>
            </a:r>
            <a:r>
              <a:rPr lang="en-US" sz="1100" b="1" dirty="0">
                <a:solidFill>
                  <a:srgbClr val="B11F24"/>
                </a:solidFill>
              </a:rPr>
              <a:t> activities (inversely associated with %B/B0) in the majority of individuals decreased over time. In contrast, the avidity (inversely associated with </a:t>
            </a:r>
            <a:r>
              <a:rPr lang="en-US" sz="1100" b="1" dirty="0" err="1">
                <a:solidFill>
                  <a:srgbClr val="B11F24"/>
                </a:solidFill>
              </a:rPr>
              <a:t>dR</a:t>
            </a:r>
            <a:r>
              <a:rPr lang="en-US" sz="1100" b="1" dirty="0">
                <a:solidFill>
                  <a:srgbClr val="B11F24"/>
                </a:solidFill>
              </a:rPr>
              <a:t>) increased during this time. The </a:t>
            </a:r>
            <a:r>
              <a:rPr lang="en-US" sz="1100" b="1" dirty="0" err="1">
                <a:solidFill>
                  <a:srgbClr val="B11F24"/>
                </a:solidFill>
              </a:rPr>
              <a:t>SNAb</a:t>
            </a:r>
            <a:r>
              <a:rPr lang="en-US" sz="1100" b="1" dirty="0">
                <a:solidFill>
                  <a:srgbClr val="B11F24"/>
                </a:solidFill>
              </a:rPr>
              <a:t> assay read-out is the percentage of RBD-ACE2 binding (%B/B0), which inversely correlates with the </a:t>
            </a:r>
            <a:r>
              <a:rPr lang="en-US" sz="1100" b="1" dirty="0" err="1">
                <a:solidFill>
                  <a:srgbClr val="B11F24"/>
                </a:solidFill>
              </a:rPr>
              <a:t>SNAb</a:t>
            </a:r>
            <a:r>
              <a:rPr lang="en-US" sz="1100" b="1" dirty="0">
                <a:solidFill>
                  <a:srgbClr val="B11F24"/>
                </a:solidFill>
              </a:rPr>
              <a:t> activity. The avidity assay measures the </a:t>
            </a:r>
            <a:r>
              <a:rPr lang="en-US" sz="1100" b="1" dirty="0" err="1">
                <a:solidFill>
                  <a:srgbClr val="B11F24"/>
                </a:solidFill>
              </a:rPr>
              <a:t>dR</a:t>
            </a:r>
            <a:r>
              <a:rPr lang="en-US" sz="1100" b="1" dirty="0">
                <a:solidFill>
                  <a:srgbClr val="B11F24"/>
                </a:solidFill>
              </a:rPr>
              <a:t> of SARS-CoV-2 antibodies from the RBD, which is inversely correlated with antibody avidity.</a:t>
            </a:r>
            <a:endParaRPr lang="en-US" sz="1100" i="1" dirty="0"/>
          </a:p>
        </p:txBody>
      </p:sp>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pic>
        <p:nvPicPr>
          <p:cNvPr id="15" name="Picture 14">
            <a:extLst>
              <a:ext uri="{FF2B5EF4-FFF2-40B4-BE49-F238E27FC236}">
                <a16:creationId xmlns:a16="http://schemas.microsoft.com/office/drawing/2014/main" id="{E5DA86C9-FA09-4BDA-9C86-3DE67BF83DBF}"/>
              </a:ext>
            </a:extLst>
          </p:cNvPr>
          <p:cNvPicPr>
            <a:picLocks noChangeAspect="1"/>
          </p:cNvPicPr>
          <p:nvPr/>
        </p:nvPicPr>
        <p:blipFill>
          <a:blip r:embed="rId2"/>
          <a:stretch>
            <a:fillRect/>
          </a:stretch>
        </p:blipFill>
        <p:spPr>
          <a:xfrm>
            <a:off x="2400299" y="1332362"/>
            <a:ext cx="4343400" cy="3634360"/>
          </a:xfrm>
          <a:prstGeom prst="rect">
            <a:avLst/>
          </a:prstGeom>
        </p:spPr>
      </p:pic>
      <p:sp>
        <p:nvSpPr>
          <p:cNvPr id="16" name="Title 2">
            <a:extLst>
              <a:ext uri="{FF2B5EF4-FFF2-40B4-BE49-F238E27FC236}">
                <a16:creationId xmlns:a16="http://schemas.microsoft.com/office/drawing/2014/main" id="{1C55F8A5-B90F-4969-A809-EA9665FB1CD7}"/>
              </a:ext>
            </a:extLst>
          </p:cNvPr>
          <p:cNvSpPr txBox="1">
            <a:spLocks/>
          </p:cNvSpPr>
          <p:nvPr/>
        </p:nvSpPr>
        <p:spPr>
          <a:xfrm>
            <a:off x="681990" y="586623"/>
            <a:ext cx="7780019" cy="747396"/>
          </a:xfrm>
          <a:prstGeom prst="rect">
            <a:avLst/>
          </a:prstGeom>
        </p:spPr>
        <p:txBody>
          <a:bodyPr>
            <a:normAutofit fontScale="92500" lnSpcReduction="100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pPr algn="ctr"/>
            <a:r>
              <a:rPr lang="en-US" sz="2400" dirty="0"/>
              <a:t>While SARS-CoV-2 </a:t>
            </a:r>
            <a:r>
              <a:rPr lang="en-US" sz="2400" dirty="0" err="1"/>
              <a:t>TAb</a:t>
            </a:r>
            <a:r>
              <a:rPr lang="en-US" sz="2400" dirty="0"/>
              <a:t> and neutralization activity decrease, avidity continues to strengthen over time</a:t>
            </a:r>
          </a:p>
        </p:txBody>
      </p:sp>
    </p:spTree>
    <p:extLst>
      <p:ext uri="{BB962C8B-B14F-4D97-AF65-F5344CB8AC3E}">
        <p14:creationId xmlns:p14="http://schemas.microsoft.com/office/powerpoint/2010/main" val="362877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DFFE2-3E70-4A8E-A715-775577923B6B}"/>
              </a:ext>
            </a:extLst>
          </p:cNvPr>
          <p:cNvSpPr/>
          <p:nvPr/>
        </p:nvSpPr>
        <p:spPr>
          <a:xfrm>
            <a:off x="1381" y="4772382"/>
            <a:ext cx="9142619" cy="1107996"/>
          </a:xfrm>
          <a:prstGeom prst="rect">
            <a:avLst/>
          </a:prstGeom>
          <a:solidFill>
            <a:schemeClr val="bg1"/>
          </a:solidFill>
        </p:spPr>
        <p:txBody>
          <a:bodyPr wrap="square">
            <a:spAutoFit/>
          </a:bodyPr>
          <a:lstStyle/>
          <a:p>
            <a:r>
              <a:rPr lang="en-US" sz="1100" b="1" dirty="0">
                <a:solidFill>
                  <a:srgbClr val="B11F24"/>
                </a:solidFill>
              </a:rPr>
              <a:t>Fig. 6. Comparison of antibody avidity in individuals previously infected compared with those who were vaccinated with the mRNA-1273 vaccine. Sera of 10 individuals, collected approximately 1 month (25–28 days after vaccination; median: 28 days) after their first dose of the mRNA-1273 vaccine, were analyzed for antibody avidity. These results were compared with those of the 20 individuals in</a:t>
            </a:r>
          </a:p>
          <a:p>
            <a:r>
              <a:rPr lang="en-US" sz="1100" b="1" dirty="0">
                <a:solidFill>
                  <a:srgbClr val="B11F24"/>
                </a:solidFill>
              </a:rPr>
              <a:t>the previously described COVID-19–positive cohort that had specimens collected approximately 1 month after infection (21–30 days after symptom onset; median: 26 days). For further comparison, the antibody avidity at approximately 6 months after infection in these 20 individuals who were COVID-19 positive were also displayed (165–204 days after vaccination; median: 183 days).</a:t>
            </a:r>
            <a:endParaRPr lang="en-US" sz="1100" i="1" dirty="0"/>
          </a:p>
        </p:txBody>
      </p:sp>
      <p:sp>
        <p:nvSpPr>
          <p:cNvPr id="2" name="Slide Number Placeholder 1">
            <a:extLst>
              <a:ext uri="{FF2B5EF4-FFF2-40B4-BE49-F238E27FC236}">
                <a16:creationId xmlns:a16="http://schemas.microsoft.com/office/drawing/2014/main" id="{52D150C8-B93C-474E-BB1B-40E8F034201C}"/>
              </a:ext>
            </a:extLst>
          </p:cNvPr>
          <p:cNvSpPr>
            <a:spLocks noGrp="1"/>
          </p:cNvSpPr>
          <p:nvPr>
            <p:ph type="sldNum" sz="quarter" idx="12"/>
          </p:nvPr>
        </p:nvSpPr>
        <p:spPr/>
        <p:txBody>
          <a:bodyPr/>
          <a:lstStyle/>
          <a:p>
            <a:fld id="{B897C2A1-9313-CA4F-AEA9-36A479C1E1AD}" type="slidenum">
              <a:rPr lang="en-US" smtClean="0"/>
              <a:pPr/>
              <a:t>12</a:t>
            </a:fld>
            <a:endParaRPr lang="en-US"/>
          </a:p>
        </p:txBody>
      </p:sp>
      <p:sp>
        <p:nvSpPr>
          <p:cNvPr id="9" name="Title 2">
            <a:extLst>
              <a:ext uri="{FF2B5EF4-FFF2-40B4-BE49-F238E27FC236}">
                <a16:creationId xmlns:a16="http://schemas.microsoft.com/office/drawing/2014/main" id="{88F310AB-0B6F-42D1-9FAF-D89DA1F3EB88}"/>
              </a:ext>
            </a:extLst>
          </p:cNvPr>
          <p:cNvSpPr>
            <a:spLocks noGrp="1"/>
          </p:cNvSpPr>
          <p:nvPr>
            <p:ph type="title"/>
          </p:nvPr>
        </p:nvSpPr>
        <p:spPr>
          <a:xfrm>
            <a:off x="1" y="644907"/>
            <a:ext cx="9142620" cy="747396"/>
          </a:xfrm>
        </p:spPr>
        <p:txBody>
          <a:bodyPr>
            <a:normAutofit fontScale="90000"/>
          </a:bodyPr>
          <a:lstStyle/>
          <a:p>
            <a:pPr algn="ctr"/>
            <a:r>
              <a:rPr lang="en-US" sz="2400" b="1" dirty="0"/>
              <a:t>Antibody avidity in vaccinated individuals was comparable to those previously infected with SARS-CoV-2 </a:t>
            </a:r>
            <a:endParaRPr lang="en-US" sz="2400" dirty="0"/>
          </a:p>
        </p:txBody>
      </p:sp>
      <p:pic>
        <p:nvPicPr>
          <p:cNvPr id="4" name="Picture 3">
            <a:extLst>
              <a:ext uri="{FF2B5EF4-FFF2-40B4-BE49-F238E27FC236}">
                <a16:creationId xmlns:a16="http://schemas.microsoft.com/office/drawing/2014/main" id="{37C26DA4-BAEF-452D-99CB-0096F7666184}"/>
              </a:ext>
            </a:extLst>
          </p:cNvPr>
          <p:cNvPicPr>
            <a:picLocks noChangeAspect="1"/>
          </p:cNvPicPr>
          <p:nvPr/>
        </p:nvPicPr>
        <p:blipFill>
          <a:blip r:embed="rId2"/>
          <a:stretch>
            <a:fillRect/>
          </a:stretch>
        </p:blipFill>
        <p:spPr>
          <a:xfrm>
            <a:off x="2847090" y="1859042"/>
            <a:ext cx="3448439" cy="2656522"/>
          </a:xfrm>
          <a:prstGeom prst="rect">
            <a:avLst/>
          </a:prstGeom>
        </p:spPr>
      </p:pic>
    </p:spTree>
    <p:extLst>
      <p:ext uri="{BB962C8B-B14F-4D97-AF65-F5344CB8AC3E}">
        <p14:creationId xmlns:p14="http://schemas.microsoft.com/office/powerpoint/2010/main" val="278373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Title 2"/>
          <p:cNvSpPr>
            <a:spLocks noGrp="1"/>
          </p:cNvSpPr>
          <p:nvPr>
            <p:ph type="title"/>
          </p:nvPr>
        </p:nvSpPr>
        <p:spPr>
          <a:xfrm>
            <a:off x="401475" y="846255"/>
            <a:ext cx="7250202" cy="747396"/>
          </a:xfrm>
        </p:spPr>
        <p:txBody>
          <a:bodyPr/>
          <a:lstStyle/>
          <a:p>
            <a:r>
              <a:rPr lang="en-US" dirty="0"/>
              <a:t>Questions for discussion:</a:t>
            </a:r>
          </a:p>
        </p:txBody>
      </p:sp>
      <p:sp>
        <p:nvSpPr>
          <p:cNvPr id="4" name="Content Placeholder 3"/>
          <p:cNvSpPr>
            <a:spLocks noGrp="1"/>
          </p:cNvSpPr>
          <p:nvPr>
            <p:ph idx="1"/>
          </p:nvPr>
        </p:nvSpPr>
        <p:spPr>
          <a:xfrm>
            <a:off x="401475" y="1593651"/>
            <a:ext cx="7250202" cy="3794183"/>
          </a:xfrm>
        </p:spPr>
        <p:txBody>
          <a:bodyPr>
            <a:normAutofit/>
          </a:bodyPr>
          <a:lstStyle/>
          <a:p>
            <a:r>
              <a:rPr lang="en-US" sz="2600" dirty="0"/>
              <a:t>What are potential applications of the SARS-CoV-2 avidity assay?</a:t>
            </a:r>
          </a:p>
          <a:p>
            <a:pPr marL="0" indent="0">
              <a:buNone/>
            </a:pPr>
            <a:endParaRPr lang="en-US" sz="2600" dirty="0"/>
          </a:p>
          <a:p>
            <a:r>
              <a:rPr lang="en-US" sz="2600" dirty="0"/>
              <a:t>How could this assay be further modified to aid in assessing SARS-CoV-2 antibody avidity against variants, such as the delta variant?</a:t>
            </a:r>
          </a:p>
        </p:txBody>
      </p:sp>
    </p:spTree>
    <p:extLst>
      <p:ext uri="{BB962C8B-B14F-4D97-AF65-F5344CB8AC3E}">
        <p14:creationId xmlns:p14="http://schemas.microsoft.com/office/powerpoint/2010/main" val="329874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14</a:t>
            </a:fld>
            <a:endParaRPr lang="en-US"/>
          </a:p>
        </p:txBody>
      </p:sp>
      <p:sp>
        <p:nvSpPr>
          <p:cNvPr id="3" name="Title 2"/>
          <p:cNvSpPr>
            <a:spLocks noGrp="1"/>
          </p:cNvSpPr>
          <p:nvPr>
            <p:ph type="title"/>
          </p:nvPr>
        </p:nvSpPr>
        <p:spPr>
          <a:xfrm>
            <a:off x="452275" y="727310"/>
            <a:ext cx="7250202" cy="747396"/>
          </a:xfrm>
        </p:spPr>
        <p:txBody>
          <a:bodyPr/>
          <a:lstStyle/>
          <a:p>
            <a:r>
              <a:rPr lang="en-US" dirty="0"/>
              <a:t>Discussion</a:t>
            </a:r>
          </a:p>
        </p:txBody>
      </p:sp>
      <p:sp>
        <p:nvSpPr>
          <p:cNvPr id="4" name="Content Placeholder 3"/>
          <p:cNvSpPr>
            <a:spLocks noGrp="1"/>
          </p:cNvSpPr>
          <p:nvPr>
            <p:ph idx="1"/>
          </p:nvPr>
        </p:nvSpPr>
        <p:spPr>
          <a:xfrm>
            <a:off x="452274" y="1474706"/>
            <a:ext cx="8478366" cy="3794183"/>
          </a:xfrm>
        </p:spPr>
        <p:txBody>
          <a:bodyPr>
            <a:normAutofit fontScale="92500" lnSpcReduction="20000"/>
          </a:bodyPr>
          <a:lstStyle/>
          <a:p>
            <a:pPr marL="0" indent="0">
              <a:buNone/>
            </a:pPr>
            <a:r>
              <a:rPr lang="en-US" sz="2600" dirty="0"/>
              <a:t>What are potential applications of SARS-CoV-2 avidity?</a:t>
            </a:r>
          </a:p>
          <a:p>
            <a:pPr marL="0" indent="0">
              <a:buNone/>
            </a:pPr>
            <a:endParaRPr lang="en-US" sz="2600" dirty="0"/>
          </a:p>
          <a:p>
            <a:r>
              <a:rPr lang="en-US" dirty="0"/>
              <a:t>Determining the “age” of the SARS-CoV-2 Antibody</a:t>
            </a:r>
          </a:p>
          <a:p>
            <a:pPr lvl="1">
              <a:buSzPct val="75000"/>
              <a:buFont typeface="Wingdings" panose="05000000000000000000" pitchFamily="2" charset="2"/>
              <a:buChar char="§"/>
            </a:pPr>
            <a:r>
              <a:rPr lang="en-US" sz="2000" dirty="0"/>
              <a:t>Useful for “tracing” and epidemiolocal studies </a:t>
            </a:r>
          </a:p>
          <a:p>
            <a:pPr marL="457200" lvl="1" indent="0">
              <a:buSzPct val="75000"/>
              <a:buNone/>
            </a:pPr>
            <a:r>
              <a:rPr lang="en-US" sz="1100" dirty="0"/>
              <a:t>  </a:t>
            </a:r>
          </a:p>
          <a:p>
            <a:r>
              <a:rPr lang="en-US" dirty="0"/>
              <a:t>Potential to assess efficacy of COVID-19 vaccination </a:t>
            </a:r>
          </a:p>
          <a:p>
            <a:pPr lvl="1">
              <a:buSzPct val="75000"/>
              <a:buFont typeface="Wingdings" panose="05000000000000000000" pitchFamily="2" charset="2"/>
              <a:buChar char="§"/>
            </a:pPr>
            <a:r>
              <a:rPr lang="en-US" sz="2000" dirty="0"/>
              <a:t>Future vaccine development</a:t>
            </a:r>
          </a:p>
          <a:p>
            <a:pPr lvl="1">
              <a:buSzPct val="75000"/>
              <a:buFont typeface="Wingdings" panose="05000000000000000000" pitchFamily="2" charset="2"/>
              <a:buChar char="§"/>
            </a:pPr>
            <a:r>
              <a:rPr lang="en-US" sz="2000" dirty="0"/>
              <a:t>Aid in whether boosters are indicated</a:t>
            </a:r>
          </a:p>
          <a:p>
            <a:pPr marL="457200" lvl="1" indent="0">
              <a:buSzPct val="75000"/>
              <a:buNone/>
            </a:pPr>
            <a:endParaRPr lang="en-US" sz="1100" dirty="0"/>
          </a:p>
          <a:p>
            <a:r>
              <a:rPr lang="en-US" dirty="0"/>
              <a:t>More real-world data is needed to understand whether higher antibody avidity correlates with better protection against SARS-CoV-2</a:t>
            </a:r>
          </a:p>
          <a:p>
            <a:pPr marL="0" indent="0">
              <a:buNone/>
            </a:pPr>
            <a:endParaRPr lang="en-US" baseline="30000" dirty="0"/>
          </a:p>
        </p:txBody>
      </p:sp>
    </p:spTree>
    <p:extLst>
      <p:ext uri="{BB962C8B-B14F-4D97-AF65-F5344CB8AC3E}">
        <p14:creationId xmlns:p14="http://schemas.microsoft.com/office/powerpoint/2010/main" val="22104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15</a:t>
            </a:fld>
            <a:endParaRPr lang="en-US"/>
          </a:p>
        </p:txBody>
      </p:sp>
      <p:sp>
        <p:nvSpPr>
          <p:cNvPr id="3" name="Title 2"/>
          <p:cNvSpPr>
            <a:spLocks noGrp="1"/>
          </p:cNvSpPr>
          <p:nvPr>
            <p:ph type="title"/>
          </p:nvPr>
        </p:nvSpPr>
        <p:spPr>
          <a:xfrm>
            <a:off x="461087" y="727310"/>
            <a:ext cx="7250202" cy="747396"/>
          </a:xfrm>
        </p:spPr>
        <p:txBody>
          <a:bodyPr/>
          <a:lstStyle/>
          <a:p>
            <a:r>
              <a:rPr lang="en-US" dirty="0"/>
              <a:t>Discussion</a:t>
            </a:r>
          </a:p>
        </p:txBody>
      </p:sp>
      <p:sp>
        <p:nvSpPr>
          <p:cNvPr id="4" name="Content Placeholder 3"/>
          <p:cNvSpPr>
            <a:spLocks noGrp="1"/>
          </p:cNvSpPr>
          <p:nvPr>
            <p:ph idx="1"/>
          </p:nvPr>
        </p:nvSpPr>
        <p:spPr>
          <a:xfrm>
            <a:off x="461087" y="1476847"/>
            <a:ext cx="8221825" cy="3616278"/>
          </a:xfrm>
        </p:spPr>
        <p:txBody>
          <a:bodyPr>
            <a:normAutofit fontScale="85000" lnSpcReduction="20000"/>
          </a:bodyPr>
          <a:lstStyle/>
          <a:p>
            <a:pPr marL="0" indent="0">
              <a:buNone/>
            </a:pPr>
            <a:r>
              <a:rPr lang="en-US" sz="2800" dirty="0"/>
              <a:t>How could this assay be further modified to aid in assessing SARS-CoV-2 antibody avidity against variants, such as the delta variant?</a:t>
            </a:r>
          </a:p>
          <a:p>
            <a:pPr marL="0" indent="0">
              <a:buNone/>
            </a:pPr>
            <a:endParaRPr lang="en-US" sz="2600" dirty="0"/>
          </a:p>
          <a:p>
            <a:pPr>
              <a:buFont typeface="Arial" panose="020B0604020202020204" pitchFamily="34" charset="0"/>
              <a:buChar char="•"/>
            </a:pPr>
            <a:r>
              <a:rPr lang="en-US" sz="2600" dirty="0"/>
              <a:t>This current iteration of the TOP-Plus avidity assay measures the antibody avidity against the initially described (wildtype) SARS-CoV-2 RBD</a:t>
            </a:r>
          </a:p>
          <a:p>
            <a:pPr marL="0" indent="0">
              <a:buNone/>
            </a:pPr>
            <a:endParaRPr lang="en-US" sz="1200" dirty="0"/>
          </a:p>
          <a:p>
            <a:pPr>
              <a:buFont typeface="Arial" panose="020B0604020202020204" pitchFamily="34" charset="0"/>
              <a:buChar char="•"/>
            </a:pPr>
            <a:r>
              <a:rPr lang="en-US" sz="2600" dirty="0"/>
              <a:t>Capability in measuring antibody avidity against other virus variants could be extended by replacing the RBD reagent of the assay (and probe) to the corresponding RBD of other virus variants (e.g. delta variant)</a:t>
            </a:r>
          </a:p>
          <a:p>
            <a:pPr marL="0" indent="0">
              <a:buNone/>
            </a:pPr>
            <a:endParaRPr lang="en-US" dirty="0"/>
          </a:p>
          <a:p>
            <a:endParaRPr lang="en-US" baseline="30000" dirty="0"/>
          </a:p>
          <a:p>
            <a:endParaRPr lang="en-US" baseline="30000" dirty="0"/>
          </a:p>
        </p:txBody>
      </p:sp>
    </p:spTree>
    <p:extLst>
      <p:ext uri="{BB962C8B-B14F-4D97-AF65-F5344CB8AC3E}">
        <p14:creationId xmlns:p14="http://schemas.microsoft.com/office/powerpoint/2010/main" val="116318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2</a:t>
            </a:fld>
            <a:endParaRPr lang="en-US"/>
          </a:p>
        </p:txBody>
      </p:sp>
      <p:sp>
        <p:nvSpPr>
          <p:cNvPr id="3" name="Title 2"/>
          <p:cNvSpPr>
            <a:spLocks noGrp="1"/>
          </p:cNvSpPr>
          <p:nvPr>
            <p:ph type="title"/>
          </p:nvPr>
        </p:nvSpPr>
        <p:spPr>
          <a:xfrm>
            <a:off x="72761" y="182543"/>
            <a:ext cx="9069859" cy="747396"/>
          </a:xfrm>
        </p:spPr>
        <p:txBody>
          <a:bodyPr>
            <a:normAutofit/>
          </a:bodyPr>
          <a:lstStyle/>
          <a:p>
            <a:pPr algn="ctr"/>
            <a:r>
              <a:rPr lang="en-US" dirty="0"/>
              <a:t>Antibody Avidity</a:t>
            </a:r>
          </a:p>
        </p:txBody>
      </p:sp>
      <p:sp>
        <p:nvSpPr>
          <p:cNvPr id="6" name="Content Placeholder 4">
            <a:extLst>
              <a:ext uri="{FF2B5EF4-FFF2-40B4-BE49-F238E27FC236}">
                <a16:creationId xmlns:a16="http://schemas.microsoft.com/office/drawing/2014/main" id="{EF34F4A6-7D1A-4BED-9A20-74CD1F34857B}"/>
              </a:ext>
            </a:extLst>
          </p:cNvPr>
          <p:cNvSpPr>
            <a:spLocks noGrp="1"/>
          </p:cNvSpPr>
          <p:nvPr>
            <p:ph idx="1"/>
          </p:nvPr>
        </p:nvSpPr>
        <p:spPr>
          <a:xfrm>
            <a:off x="1767840" y="1137709"/>
            <a:ext cx="7176660" cy="4164529"/>
          </a:xfrm>
        </p:spPr>
        <p:txBody>
          <a:bodyPr>
            <a:noAutofit/>
          </a:bodyPr>
          <a:lstStyle/>
          <a:p>
            <a:pPr>
              <a:buFont typeface="Arial" panose="020B0604020202020204" pitchFamily="34" charset="0"/>
              <a:buChar char="•"/>
            </a:pPr>
            <a:r>
              <a:rPr lang="en-US" sz="2100" b="1" dirty="0"/>
              <a:t>Affinity – the monovalent interaction of a </a:t>
            </a:r>
            <a:r>
              <a:rPr lang="en-US" sz="2100" b="1" i="1" dirty="0"/>
              <a:t>single</a:t>
            </a:r>
            <a:r>
              <a:rPr lang="en-US" sz="2100" b="1" dirty="0"/>
              <a:t> paratope with an epitope</a:t>
            </a:r>
          </a:p>
          <a:p>
            <a:pPr marL="0" indent="0">
              <a:buNone/>
            </a:pPr>
            <a:endParaRPr lang="en-US" sz="2100" b="1" dirty="0"/>
          </a:p>
          <a:p>
            <a:pPr>
              <a:buFont typeface="Arial" panose="020B0604020202020204" pitchFamily="34" charset="0"/>
              <a:buChar char="•"/>
            </a:pPr>
            <a:r>
              <a:rPr lang="en-US" sz="2100" b="1" dirty="0"/>
              <a:t>Avidity – the strengthening of binding through more than one point of interaction with many antigenic determinants and multivalent antibodies.  </a:t>
            </a:r>
          </a:p>
          <a:p>
            <a:pPr lvl="1">
              <a:buFont typeface="Arial" panose="020B0604020202020204" pitchFamily="34" charset="0"/>
              <a:buChar char="•"/>
            </a:pPr>
            <a:r>
              <a:rPr lang="en-US" sz="2100" b="1" dirty="0"/>
              <a:t>Can be represented by a dissociation constant between the antibody and its antigen</a:t>
            </a:r>
          </a:p>
        </p:txBody>
      </p:sp>
      <p:sp>
        <p:nvSpPr>
          <p:cNvPr id="10" name="TextBox 9">
            <a:extLst>
              <a:ext uri="{FF2B5EF4-FFF2-40B4-BE49-F238E27FC236}">
                <a16:creationId xmlns:a16="http://schemas.microsoft.com/office/drawing/2014/main" id="{61BC4B22-FE9C-441A-8728-883377BFCAA5}"/>
              </a:ext>
            </a:extLst>
          </p:cNvPr>
          <p:cNvSpPr txBox="1"/>
          <p:nvPr/>
        </p:nvSpPr>
        <p:spPr>
          <a:xfrm>
            <a:off x="-1" y="5022112"/>
            <a:ext cx="5759866" cy="1006238"/>
          </a:xfrm>
          <a:prstGeom prst="rect">
            <a:avLst/>
          </a:prstGeom>
          <a:noFill/>
        </p:spPr>
        <p:txBody>
          <a:bodyPr wrap="square">
            <a:spAutoFit/>
          </a:bodyPr>
          <a:lstStyle/>
          <a:p>
            <a:pPr>
              <a:lnSpc>
                <a:spcPct val="107000"/>
              </a:lnSpc>
              <a:spcAft>
                <a:spcPts val="800"/>
              </a:spcAft>
            </a:pPr>
            <a:r>
              <a:rPr lang="en-US" sz="1000" dirty="0" err="1"/>
              <a:t>Klasse</a:t>
            </a:r>
            <a:r>
              <a:rPr lang="en-US" sz="1000" dirty="0"/>
              <a:t>, PJ. How to assess the binding strength of antibodies elicited by vaccination against HIV and other viruses</a:t>
            </a:r>
            <a:r>
              <a:rPr lang="en-US" sz="1000" i="1" dirty="0"/>
              <a:t>. </a:t>
            </a:r>
            <a:r>
              <a:rPr lang="en-US" sz="1000" dirty="0"/>
              <a:t>Expert Rev Vaccines 2016;15:295–311.</a:t>
            </a:r>
          </a:p>
          <a:p>
            <a:pPr marL="0" marR="0">
              <a:lnSpc>
                <a:spcPct val="107000"/>
              </a:lnSpc>
              <a:spcBef>
                <a:spcPts val="0"/>
              </a:spcBef>
              <a:spcAft>
                <a:spcPts val="800"/>
              </a:spcAft>
            </a:pPr>
            <a:r>
              <a:rPr lang="en-US" sz="1000" dirty="0">
                <a:effectLst/>
                <a:ea typeface="Calibri" panose="020F0502020204030204" pitchFamily="34" charset="0"/>
                <a:cs typeface="Times New Roman" panose="02020603050405020304" pitchFamily="18" charset="0"/>
              </a:rPr>
              <a:t>Figure adapted from Correa VA, Rodrigues TS, </a:t>
            </a:r>
            <a:r>
              <a:rPr lang="en-US" sz="1000" dirty="0" err="1">
                <a:effectLst/>
                <a:ea typeface="Calibri" panose="020F0502020204030204" pitchFamily="34" charset="0"/>
                <a:cs typeface="Times New Roman" panose="02020603050405020304" pitchFamily="18" charset="0"/>
              </a:rPr>
              <a:t>Portilho</a:t>
            </a:r>
            <a:r>
              <a:rPr lang="en-US" sz="1000" dirty="0">
                <a:effectLst/>
                <a:ea typeface="Calibri" panose="020F0502020204030204" pitchFamily="34" charset="0"/>
                <a:cs typeface="Times New Roman" panose="02020603050405020304" pitchFamily="18" charset="0"/>
              </a:rPr>
              <a:t> AI, </a:t>
            </a:r>
            <a:r>
              <a:rPr lang="en-US" sz="1000" dirty="0" err="1">
                <a:effectLst/>
                <a:ea typeface="Calibri" panose="020F0502020204030204" pitchFamily="34" charset="0"/>
                <a:cs typeface="Times New Roman" panose="02020603050405020304" pitchFamily="18" charset="0"/>
              </a:rPr>
              <a:t>Trzewikoswki</a:t>
            </a:r>
            <a:r>
              <a:rPr lang="en-US" sz="1000" dirty="0">
                <a:effectLst/>
                <a:ea typeface="Calibri" panose="020F0502020204030204" pitchFamily="34" charset="0"/>
                <a:cs typeface="Times New Roman" panose="02020603050405020304" pitchFamily="18" charset="0"/>
              </a:rPr>
              <a:t> de Lima G, De </a:t>
            </a:r>
            <a:r>
              <a:rPr lang="en-US" sz="1000" dirty="0" err="1">
                <a:effectLst/>
                <a:ea typeface="Calibri" panose="020F0502020204030204" pitchFamily="34" charset="0"/>
                <a:cs typeface="Times New Roman" panose="02020603050405020304" pitchFamily="18" charset="0"/>
              </a:rPr>
              <a:t>Gaspari</a:t>
            </a:r>
            <a:r>
              <a:rPr lang="en-US" sz="1000" dirty="0">
                <a:effectLst/>
                <a:ea typeface="Calibri" panose="020F0502020204030204" pitchFamily="34" charset="0"/>
                <a:cs typeface="Times New Roman" panose="02020603050405020304" pitchFamily="18" charset="0"/>
              </a:rPr>
              <a:t> E. Modified ELISA for antibody avidity evaluation: The need for standardization. Biomed J 2020. https://doi.org/10.1016/j.bj.2020.10.009</a:t>
            </a:r>
            <a:endParaRPr lang="en-US" sz="1000" i="1" dirty="0">
              <a:effectLst/>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7CED5CAE-B377-4A7D-A3E1-F937D76FA763}"/>
              </a:ext>
            </a:extLst>
          </p:cNvPr>
          <p:cNvGrpSpPr/>
          <p:nvPr/>
        </p:nvGrpSpPr>
        <p:grpSpPr>
          <a:xfrm>
            <a:off x="257792" y="753725"/>
            <a:ext cx="1738648" cy="1297012"/>
            <a:chOff x="257792" y="753725"/>
            <a:chExt cx="1738648" cy="1297012"/>
          </a:xfrm>
        </p:grpSpPr>
        <p:pic>
          <p:nvPicPr>
            <p:cNvPr id="11" name="Picture 2">
              <a:extLst>
                <a:ext uri="{FF2B5EF4-FFF2-40B4-BE49-F238E27FC236}">
                  <a16:creationId xmlns:a16="http://schemas.microsoft.com/office/drawing/2014/main" id="{80A1E6E5-E8A2-42FC-8E27-793CC5F9F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9" t="1111" r="59427" b="73143"/>
            <a:stretch/>
          </p:blipFill>
          <p:spPr bwMode="auto">
            <a:xfrm>
              <a:off x="257792" y="753725"/>
              <a:ext cx="1738648" cy="10578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020410-CAFE-4647-81FD-215920821F09}"/>
                </a:ext>
              </a:extLst>
            </p:cNvPr>
            <p:cNvSpPr txBox="1"/>
            <p:nvPr/>
          </p:nvSpPr>
          <p:spPr>
            <a:xfrm>
              <a:off x="573106" y="1742960"/>
              <a:ext cx="818460" cy="307777"/>
            </a:xfrm>
            <a:prstGeom prst="rect">
              <a:avLst/>
            </a:prstGeom>
            <a:noFill/>
          </p:spPr>
          <p:txBody>
            <a:bodyPr wrap="square" rtlCol="0">
              <a:spAutoFit/>
            </a:bodyPr>
            <a:lstStyle/>
            <a:p>
              <a:r>
                <a:rPr lang="en-US" sz="1400" dirty="0"/>
                <a:t>affinity</a:t>
              </a:r>
            </a:p>
          </p:txBody>
        </p:sp>
      </p:grpSp>
      <p:grpSp>
        <p:nvGrpSpPr>
          <p:cNvPr id="13" name="Group 12">
            <a:extLst>
              <a:ext uri="{FF2B5EF4-FFF2-40B4-BE49-F238E27FC236}">
                <a16:creationId xmlns:a16="http://schemas.microsoft.com/office/drawing/2014/main" id="{BA61464B-C52F-400B-B3AC-96E4366B27B2}"/>
              </a:ext>
            </a:extLst>
          </p:cNvPr>
          <p:cNvGrpSpPr/>
          <p:nvPr/>
        </p:nvGrpSpPr>
        <p:grpSpPr>
          <a:xfrm>
            <a:off x="0" y="2554450"/>
            <a:ext cx="1832002" cy="1724461"/>
            <a:chOff x="0" y="2554450"/>
            <a:chExt cx="1832002" cy="1724461"/>
          </a:xfrm>
        </p:grpSpPr>
        <p:pic>
          <p:nvPicPr>
            <p:cNvPr id="1026" name="Picture 2">
              <a:extLst>
                <a:ext uri="{FF2B5EF4-FFF2-40B4-BE49-F238E27FC236}">
                  <a16:creationId xmlns:a16="http://schemas.microsoft.com/office/drawing/2014/main" id="{A103791E-EE8A-4595-AC30-3CA65DD5B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666" t="1111" r="5640" b="66327"/>
            <a:stretch/>
          </p:blipFill>
          <p:spPr bwMode="auto">
            <a:xfrm>
              <a:off x="0" y="2554450"/>
              <a:ext cx="1832002" cy="13379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5C60B9-6EAF-4B4A-9659-D3B526AD3CCA}"/>
                </a:ext>
              </a:extLst>
            </p:cNvPr>
            <p:cNvSpPr txBox="1"/>
            <p:nvPr/>
          </p:nvSpPr>
          <p:spPr>
            <a:xfrm>
              <a:off x="687406" y="3971134"/>
              <a:ext cx="818460" cy="307777"/>
            </a:xfrm>
            <a:prstGeom prst="rect">
              <a:avLst/>
            </a:prstGeom>
            <a:noFill/>
          </p:spPr>
          <p:txBody>
            <a:bodyPr wrap="square" rtlCol="0">
              <a:spAutoFit/>
            </a:bodyPr>
            <a:lstStyle/>
            <a:p>
              <a:r>
                <a:rPr lang="en-US" sz="1400" dirty="0"/>
                <a:t>avidity</a:t>
              </a:r>
            </a:p>
          </p:txBody>
        </p:sp>
      </p:grpSp>
    </p:spTree>
    <p:extLst>
      <p:ext uri="{BB962C8B-B14F-4D97-AF65-F5344CB8AC3E}">
        <p14:creationId xmlns:p14="http://schemas.microsoft.com/office/powerpoint/2010/main" val="168131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3</a:t>
            </a:fld>
            <a:endParaRPr lang="en-US"/>
          </a:p>
        </p:txBody>
      </p:sp>
      <p:sp>
        <p:nvSpPr>
          <p:cNvPr id="4" name="Content Placeholder 3"/>
          <p:cNvSpPr>
            <a:spLocks noGrp="1"/>
          </p:cNvSpPr>
          <p:nvPr>
            <p:ph idx="1"/>
          </p:nvPr>
        </p:nvSpPr>
        <p:spPr>
          <a:xfrm>
            <a:off x="151791" y="4903983"/>
            <a:ext cx="8812949" cy="365126"/>
          </a:xfrm>
        </p:spPr>
        <p:txBody>
          <a:bodyPr>
            <a:noAutofit/>
          </a:bodyPr>
          <a:lstStyle/>
          <a:p>
            <a:pPr marL="0" indent="0" algn="ctr">
              <a:buNone/>
            </a:pPr>
            <a:r>
              <a:rPr lang="en-US" sz="1800" dirty="0"/>
              <a:t>The “classical” antibody response after exposure to a viral infection. </a:t>
            </a:r>
          </a:p>
        </p:txBody>
      </p:sp>
      <p:sp>
        <p:nvSpPr>
          <p:cNvPr id="5" name="TextBox 4"/>
          <p:cNvSpPr txBox="1"/>
          <p:nvPr/>
        </p:nvSpPr>
        <p:spPr>
          <a:xfrm>
            <a:off x="1973580" y="5718011"/>
            <a:ext cx="7033260" cy="646331"/>
          </a:xfrm>
          <a:prstGeom prst="rect">
            <a:avLst/>
          </a:prstGeom>
          <a:noFill/>
        </p:spPr>
        <p:txBody>
          <a:bodyPr wrap="square" rtlCol="0">
            <a:spAutoFit/>
          </a:bodyPr>
          <a:lstStyle/>
          <a:p>
            <a:r>
              <a:rPr lang="en-US" i="1" dirty="0"/>
              <a:t>Q?: Has antibody avidity been used in other contexts for other infectious agents and how has it been helpful?</a:t>
            </a:r>
          </a:p>
        </p:txBody>
      </p:sp>
      <p:sp>
        <p:nvSpPr>
          <p:cNvPr id="7" name="Title 2"/>
          <p:cNvSpPr>
            <a:spLocks noGrp="1"/>
          </p:cNvSpPr>
          <p:nvPr>
            <p:ph type="title"/>
          </p:nvPr>
        </p:nvSpPr>
        <p:spPr>
          <a:xfrm>
            <a:off x="339296" y="579709"/>
            <a:ext cx="8437940" cy="747396"/>
          </a:xfrm>
        </p:spPr>
        <p:txBody>
          <a:bodyPr>
            <a:noAutofit/>
          </a:bodyPr>
          <a:lstStyle/>
          <a:p>
            <a:r>
              <a:rPr lang="en-US" dirty="0"/>
              <a:t>Avidity strengthens over time post infection</a:t>
            </a:r>
          </a:p>
        </p:txBody>
      </p:sp>
      <p:pic>
        <p:nvPicPr>
          <p:cNvPr id="12" name="Picture 11" descr="Chart, line chart&#10;&#10;Description automatically generated">
            <a:extLst>
              <a:ext uri="{FF2B5EF4-FFF2-40B4-BE49-F238E27FC236}">
                <a16:creationId xmlns:a16="http://schemas.microsoft.com/office/drawing/2014/main" id="{AF84BB6A-9EA4-4BC9-8962-50962B61100D}"/>
              </a:ext>
            </a:extLst>
          </p:cNvPr>
          <p:cNvPicPr>
            <a:picLocks noChangeAspect="1"/>
          </p:cNvPicPr>
          <p:nvPr/>
        </p:nvPicPr>
        <p:blipFill rotWithShape="1">
          <a:blip r:embed="rId2"/>
          <a:srcRect l="7167" t="9136" r="10083" b="21406"/>
          <a:stretch/>
        </p:blipFill>
        <p:spPr>
          <a:xfrm>
            <a:off x="845190" y="1331428"/>
            <a:ext cx="7566660" cy="3572555"/>
          </a:xfrm>
          <a:prstGeom prst="rect">
            <a:avLst/>
          </a:prstGeom>
        </p:spPr>
      </p:pic>
    </p:spTree>
    <p:extLst>
      <p:ext uri="{BB962C8B-B14F-4D97-AF65-F5344CB8AC3E}">
        <p14:creationId xmlns:p14="http://schemas.microsoft.com/office/powerpoint/2010/main" val="35688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4</a:t>
            </a:fld>
            <a:endParaRPr lang="en-US"/>
          </a:p>
        </p:txBody>
      </p:sp>
      <p:sp>
        <p:nvSpPr>
          <p:cNvPr id="11" name="Rectangle 10"/>
          <p:cNvSpPr/>
          <p:nvPr/>
        </p:nvSpPr>
        <p:spPr>
          <a:xfrm>
            <a:off x="7026030" y="2938586"/>
            <a:ext cx="2117969" cy="859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898023" y="625064"/>
            <a:ext cx="8056507" cy="747396"/>
          </a:xfrm>
          <a:prstGeom prst="rect">
            <a:avLst/>
          </a:prstGeom>
        </p:spPr>
        <p:txBody>
          <a:bodyPr>
            <a:normAutofit fontScale="85000" lnSpcReduction="200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pPr algn="ctr"/>
            <a:r>
              <a:rPr lang="en-US" dirty="0"/>
              <a:t>What are various methodologies in measuring antibody avidity? (part 1)</a:t>
            </a:r>
          </a:p>
        </p:txBody>
      </p:sp>
      <p:pic>
        <p:nvPicPr>
          <p:cNvPr id="2050" name="Picture 2">
            <a:extLst>
              <a:ext uri="{FF2B5EF4-FFF2-40B4-BE49-F238E27FC236}">
                <a16:creationId xmlns:a16="http://schemas.microsoft.com/office/drawing/2014/main" id="{B2E0DE17-6959-4B5C-8BED-C334AB5E7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79"/>
          <a:stretch/>
        </p:blipFill>
        <p:spPr bwMode="auto">
          <a:xfrm>
            <a:off x="1265949" y="3429000"/>
            <a:ext cx="5862672" cy="21667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A144BD24-71FA-465F-A0DA-CEADBE63DCCA}"/>
              </a:ext>
            </a:extLst>
          </p:cNvPr>
          <p:cNvSpPr txBox="1">
            <a:spLocks/>
          </p:cNvSpPr>
          <p:nvPr/>
        </p:nvSpPr>
        <p:spPr>
          <a:xfrm>
            <a:off x="1114475" y="1735564"/>
            <a:ext cx="7188059" cy="1330331"/>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200" b="1" dirty="0" err="1"/>
              <a:t>Chaotrope</a:t>
            </a:r>
            <a:r>
              <a:rPr lang="en-US" sz="2200" b="1" dirty="0"/>
              <a:t>-based assays</a:t>
            </a:r>
          </a:p>
          <a:p>
            <a:pPr lvl="1">
              <a:buSzPct val="70000"/>
              <a:buFont typeface="Wingdings" panose="05000000000000000000" pitchFamily="2" charset="2"/>
              <a:buChar char="§"/>
            </a:pPr>
            <a:r>
              <a:rPr lang="en-US" sz="2000" b="1" dirty="0"/>
              <a:t>Typically ELISA based</a:t>
            </a:r>
          </a:p>
          <a:p>
            <a:pPr lvl="1">
              <a:buSzPct val="70000"/>
              <a:buFont typeface="Wingdings" panose="05000000000000000000" pitchFamily="2" charset="2"/>
              <a:buChar char="§"/>
            </a:pPr>
            <a:r>
              <a:rPr lang="en-US" sz="2000" b="1" dirty="0"/>
              <a:t>Strength if binding reflected in the resistance to disruption by chaotropic ions, such as urea</a:t>
            </a:r>
          </a:p>
        </p:txBody>
      </p:sp>
      <p:sp>
        <p:nvSpPr>
          <p:cNvPr id="10" name="TextBox 9">
            <a:extLst>
              <a:ext uri="{FF2B5EF4-FFF2-40B4-BE49-F238E27FC236}">
                <a16:creationId xmlns:a16="http://schemas.microsoft.com/office/drawing/2014/main" id="{6F5210E6-82FF-4144-9341-042E641F2AB2}"/>
              </a:ext>
            </a:extLst>
          </p:cNvPr>
          <p:cNvSpPr txBox="1"/>
          <p:nvPr/>
        </p:nvSpPr>
        <p:spPr>
          <a:xfrm>
            <a:off x="2845750" y="5855370"/>
            <a:ext cx="6103284" cy="574324"/>
          </a:xfrm>
          <a:prstGeom prst="rect">
            <a:avLst/>
          </a:prstGeom>
          <a:noFill/>
        </p:spPr>
        <p:txBody>
          <a:bodyPr wrap="square">
            <a:spAutoFit/>
          </a:bodyPr>
          <a:lstStyle/>
          <a:p>
            <a:pPr marL="0" marR="0">
              <a:lnSpc>
                <a:spcPct val="107000"/>
              </a:lnSpc>
              <a:spcBef>
                <a:spcPts val="0"/>
              </a:spcBef>
              <a:spcAft>
                <a:spcPts val="800"/>
              </a:spcAft>
            </a:pPr>
            <a:r>
              <a:rPr lang="en-US" sz="1000" dirty="0">
                <a:effectLst/>
                <a:ea typeface="Calibri" panose="020F0502020204030204" pitchFamily="34" charset="0"/>
                <a:cs typeface="Times New Roman" panose="02020603050405020304" pitchFamily="18" charset="0"/>
              </a:rPr>
              <a:t>Figure adapted from Correa VA, Rodrigues TS, </a:t>
            </a:r>
            <a:r>
              <a:rPr lang="en-US" sz="1000" dirty="0" err="1">
                <a:effectLst/>
                <a:ea typeface="Calibri" panose="020F0502020204030204" pitchFamily="34" charset="0"/>
                <a:cs typeface="Times New Roman" panose="02020603050405020304" pitchFamily="18" charset="0"/>
              </a:rPr>
              <a:t>Portilho</a:t>
            </a:r>
            <a:r>
              <a:rPr lang="en-US" sz="1000" dirty="0">
                <a:effectLst/>
                <a:ea typeface="Calibri" panose="020F0502020204030204" pitchFamily="34" charset="0"/>
                <a:cs typeface="Times New Roman" panose="02020603050405020304" pitchFamily="18" charset="0"/>
              </a:rPr>
              <a:t> AI, </a:t>
            </a:r>
            <a:r>
              <a:rPr lang="en-US" sz="1000" dirty="0" err="1">
                <a:effectLst/>
                <a:ea typeface="Calibri" panose="020F0502020204030204" pitchFamily="34" charset="0"/>
                <a:cs typeface="Times New Roman" panose="02020603050405020304" pitchFamily="18" charset="0"/>
              </a:rPr>
              <a:t>Trzewikoswki</a:t>
            </a:r>
            <a:r>
              <a:rPr lang="en-US" sz="1000" dirty="0">
                <a:effectLst/>
                <a:ea typeface="Calibri" panose="020F0502020204030204" pitchFamily="34" charset="0"/>
                <a:cs typeface="Times New Roman" panose="02020603050405020304" pitchFamily="18" charset="0"/>
              </a:rPr>
              <a:t> de Lima G, De </a:t>
            </a:r>
            <a:r>
              <a:rPr lang="en-US" sz="1000" dirty="0" err="1">
                <a:effectLst/>
                <a:ea typeface="Calibri" panose="020F0502020204030204" pitchFamily="34" charset="0"/>
                <a:cs typeface="Times New Roman" panose="02020603050405020304" pitchFamily="18" charset="0"/>
              </a:rPr>
              <a:t>Gaspari</a:t>
            </a:r>
            <a:r>
              <a:rPr lang="en-US" sz="1000" dirty="0">
                <a:effectLst/>
                <a:ea typeface="Calibri" panose="020F0502020204030204" pitchFamily="34" charset="0"/>
                <a:cs typeface="Times New Roman" panose="02020603050405020304" pitchFamily="18" charset="0"/>
              </a:rPr>
              <a:t> E. Modified ELISA for antibody avidity evaluation: The need for standardization. Biomed J 2020. https://doi.org/10.1016/j.bj.2020.10.009</a:t>
            </a:r>
            <a:endParaRPr lang="en-US" sz="10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68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5</a:t>
            </a:fld>
            <a:endParaRPr lang="en-US"/>
          </a:p>
        </p:txBody>
      </p:sp>
      <p:sp>
        <p:nvSpPr>
          <p:cNvPr id="15" name="Title 2"/>
          <p:cNvSpPr txBox="1">
            <a:spLocks/>
          </p:cNvSpPr>
          <p:nvPr/>
        </p:nvSpPr>
        <p:spPr>
          <a:xfrm>
            <a:off x="898023" y="625064"/>
            <a:ext cx="8056507" cy="747396"/>
          </a:xfrm>
          <a:prstGeom prst="rect">
            <a:avLst/>
          </a:prstGeom>
        </p:spPr>
        <p:txBody>
          <a:bodyPr>
            <a:normAutofit fontScale="85000" lnSpcReduction="200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pPr algn="ctr"/>
            <a:r>
              <a:rPr lang="en-US" dirty="0"/>
              <a:t>What are various methodologies in measuring antibody avidity? (part 2)</a:t>
            </a:r>
          </a:p>
        </p:txBody>
      </p:sp>
      <p:sp>
        <p:nvSpPr>
          <p:cNvPr id="9" name="TextBox 8">
            <a:extLst>
              <a:ext uri="{FF2B5EF4-FFF2-40B4-BE49-F238E27FC236}">
                <a16:creationId xmlns:a16="http://schemas.microsoft.com/office/drawing/2014/main" id="{FFAC1C5B-6BEF-4BA9-89A3-3B4C3972393A}"/>
              </a:ext>
            </a:extLst>
          </p:cNvPr>
          <p:cNvSpPr txBox="1"/>
          <p:nvPr/>
        </p:nvSpPr>
        <p:spPr>
          <a:xfrm>
            <a:off x="-15240" y="2039433"/>
            <a:ext cx="4749800" cy="1354217"/>
          </a:xfrm>
          <a:prstGeom prst="rect">
            <a:avLst/>
          </a:prstGeom>
          <a:noFill/>
        </p:spPr>
        <p:txBody>
          <a:bodyPr wrap="square">
            <a:spAutoFit/>
          </a:bodyPr>
          <a:lstStyle/>
          <a:p>
            <a:r>
              <a:rPr lang="en-US" sz="2200" b="1" dirty="0"/>
              <a:t>Kinetically based assay examples</a:t>
            </a:r>
          </a:p>
          <a:p>
            <a:pPr marL="800100" lvl="1" indent="-342900">
              <a:buSzPct val="70000"/>
              <a:buFont typeface="Wingdings" panose="05000000000000000000" pitchFamily="2" charset="2"/>
              <a:buChar char="§"/>
            </a:pPr>
            <a:r>
              <a:rPr lang="en-US" sz="2000" b="1" dirty="0"/>
              <a:t>Surface plasmon resonance (SPR)</a:t>
            </a:r>
          </a:p>
          <a:p>
            <a:pPr marL="800100" lvl="1" indent="-342900">
              <a:buSzPct val="70000"/>
              <a:buFont typeface="Wingdings" panose="05000000000000000000" pitchFamily="2" charset="2"/>
              <a:buChar char="§"/>
            </a:pPr>
            <a:r>
              <a:rPr lang="en-US" sz="2000" b="1" dirty="0"/>
              <a:t>Biolayer interferometry (BLI)</a:t>
            </a:r>
          </a:p>
        </p:txBody>
      </p:sp>
      <p:sp>
        <p:nvSpPr>
          <p:cNvPr id="13" name="Rectangle 12">
            <a:extLst>
              <a:ext uri="{FF2B5EF4-FFF2-40B4-BE49-F238E27FC236}">
                <a16:creationId xmlns:a16="http://schemas.microsoft.com/office/drawing/2014/main" id="{B614C979-85E4-40F8-BA64-100AA1A11E29}"/>
              </a:ext>
            </a:extLst>
          </p:cNvPr>
          <p:cNvSpPr/>
          <p:nvPr/>
        </p:nvSpPr>
        <p:spPr>
          <a:xfrm>
            <a:off x="353418" y="5154945"/>
            <a:ext cx="8284763" cy="769441"/>
          </a:xfrm>
          <a:prstGeom prst="rect">
            <a:avLst/>
          </a:prstGeom>
          <a:solidFill>
            <a:schemeClr val="bg1"/>
          </a:solidFill>
        </p:spPr>
        <p:txBody>
          <a:bodyPr wrap="square">
            <a:spAutoFit/>
          </a:bodyPr>
          <a:lstStyle/>
          <a:p>
            <a:r>
              <a:rPr lang="en-US" sz="1100" b="1" dirty="0">
                <a:solidFill>
                  <a:srgbClr val="B11F24"/>
                </a:solidFill>
              </a:rPr>
              <a:t>For example: BLI methodology immobilizes/loads the ligand molecule on the surface of the biosensor. The ligand-loaded biosensor is dipped into a solution containing the analyte/antibody in question (association) and then dipped into buffer (dissociation). Measurements are plotted and the binding association &amp; dissociation rate constants are calculated along with an affinity constant (</a:t>
            </a:r>
            <a:r>
              <a:rPr lang="en-US" sz="1100" b="1" dirty="0" err="1">
                <a:solidFill>
                  <a:srgbClr val="B11F24"/>
                </a:solidFill>
              </a:rPr>
              <a:t>K</a:t>
            </a:r>
            <a:r>
              <a:rPr lang="en-US" sz="1100" b="1" baseline="-25000" dirty="0" err="1">
                <a:solidFill>
                  <a:srgbClr val="B11F24"/>
                </a:solidFill>
              </a:rPr>
              <a:t>d</a:t>
            </a:r>
            <a:r>
              <a:rPr lang="en-US" sz="1100" b="1" dirty="0">
                <a:solidFill>
                  <a:srgbClr val="B11F24"/>
                </a:solidFill>
              </a:rPr>
              <a:t>) using mathematical equations. </a:t>
            </a:r>
          </a:p>
        </p:txBody>
      </p:sp>
      <p:pic>
        <p:nvPicPr>
          <p:cNvPr id="8" name="Picture 7" descr="Diagram&#10;&#10;Description automatically generated">
            <a:extLst>
              <a:ext uri="{FF2B5EF4-FFF2-40B4-BE49-F238E27FC236}">
                <a16:creationId xmlns:a16="http://schemas.microsoft.com/office/drawing/2014/main" id="{4A066DCF-F8E3-4476-826B-1FA9CA5460C7}"/>
              </a:ext>
            </a:extLst>
          </p:cNvPr>
          <p:cNvPicPr>
            <a:picLocks noChangeAspect="1"/>
          </p:cNvPicPr>
          <p:nvPr/>
        </p:nvPicPr>
        <p:blipFill>
          <a:blip r:embed="rId2"/>
          <a:stretch>
            <a:fillRect/>
          </a:stretch>
        </p:blipFill>
        <p:spPr>
          <a:xfrm>
            <a:off x="4549140" y="1517755"/>
            <a:ext cx="4570167" cy="3427625"/>
          </a:xfrm>
          <a:prstGeom prst="rect">
            <a:avLst/>
          </a:prstGeom>
        </p:spPr>
      </p:pic>
    </p:spTree>
    <p:extLst>
      <p:ext uri="{BB962C8B-B14F-4D97-AF65-F5344CB8AC3E}">
        <p14:creationId xmlns:p14="http://schemas.microsoft.com/office/powerpoint/2010/main" val="271469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6</a:t>
            </a:fld>
            <a:endParaRPr lang="en-US"/>
          </a:p>
        </p:txBody>
      </p:sp>
      <p:sp>
        <p:nvSpPr>
          <p:cNvPr id="4" name="Title 3"/>
          <p:cNvSpPr>
            <a:spLocks noGrp="1"/>
          </p:cNvSpPr>
          <p:nvPr>
            <p:ph type="title"/>
          </p:nvPr>
        </p:nvSpPr>
        <p:spPr>
          <a:xfrm>
            <a:off x="708815" y="589715"/>
            <a:ext cx="7250202" cy="747396"/>
          </a:xfrm>
        </p:spPr>
        <p:txBody>
          <a:bodyPr/>
          <a:lstStyle/>
          <a:p>
            <a:r>
              <a:rPr lang="en-US" dirty="0"/>
              <a:t>Study Aims</a:t>
            </a:r>
          </a:p>
        </p:txBody>
      </p:sp>
      <p:sp>
        <p:nvSpPr>
          <p:cNvPr id="5" name="Content Placeholder 4"/>
          <p:cNvSpPr>
            <a:spLocks noGrp="1"/>
          </p:cNvSpPr>
          <p:nvPr>
            <p:ph idx="1"/>
          </p:nvPr>
        </p:nvSpPr>
        <p:spPr>
          <a:xfrm>
            <a:off x="708815" y="1337111"/>
            <a:ext cx="7759655" cy="4164529"/>
          </a:xfrm>
        </p:spPr>
        <p:txBody>
          <a:bodyPr>
            <a:noAutofit/>
          </a:bodyPr>
          <a:lstStyle/>
          <a:p>
            <a:pPr>
              <a:buFont typeface="Arial" panose="020B0604020202020204" pitchFamily="34" charset="0"/>
              <a:buChar char="•"/>
            </a:pPr>
            <a:r>
              <a:rPr lang="en-US" sz="2100" b="1" dirty="0"/>
              <a:t>Modify and validate an existing biosensor, the SARS-CoV-2 testing-on-a-probe (TOP) assay, to include a newly developed SARS-CoV-2 avidity TOP-Plus assay</a:t>
            </a:r>
          </a:p>
          <a:p>
            <a:pPr marL="0" indent="0">
              <a:buNone/>
            </a:pPr>
            <a:endParaRPr lang="en-US" sz="2100" b="1" dirty="0"/>
          </a:p>
          <a:p>
            <a:pPr>
              <a:buFont typeface="Arial" panose="020B0604020202020204" pitchFamily="34" charset="0"/>
              <a:buChar char="•"/>
            </a:pPr>
            <a:r>
              <a:rPr lang="en-US" sz="2100" b="1" dirty="0"/>
              <a:t>Clinically validate the assay by comparing SARS-CoV-2 total antibody and neutralizing antibody activity levels with avidity in sera from previously infected individuals</a:t>
            </a:r>
          </a:p>
          <a:p>
            <a:pPr marL="0" indent="0">
              <a:buNone/>
            </a:pPr>
            <a:endParaRPr lang="en-US" sz="2100" b="1" dirty="0"/>
          </a:p>
          <a:p>
            <a:pPr>
              <a:buFont typeface="Arial" panose="020B0604020202020204" pitchFamily="34" charset="0"/>
              <a:buChar char="•"/>
            </a:pPr>
            <a:r>
              <a:rPr lang="en-US" sz="2100" b="1" dirty="0"/>
              <a:t>Evaluate SARS-CoV-2 antibody avidity in sera from vaccinated individuals</a:t>
            </a:r>
            <a:endParaRPr lang="en-US" sz="2100" dirty="0"/>
          </a:p>
        </p:txBody>
      </p:sp>
    </p:spTree>
    <p:extLst>
      <p:ext uri="{BB962C8B-B14F-4D97-AF65-F5344CB8AC3E}">
        <p14:creationId xmlns:p14="http://schemas.microsoft.com/office/powerpoint/2010/main" val="165560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7</a:t>
            </a:fld>
            <a:endParaRPr lang="en-US"/>
          </a:p>
        </p:txBody>
      </p:sp>
      <p:sp>
        <p:nvSpPr>
          <p:cNvPr id="3" name="Title 2"/>
          <p:cNvSpPr>
            <a:spLocks noGrp="1"/>
          </p:cNvSpPr>
          <p:nvPr>
            <p:ph type="title"/>
          </p:nvPr>
        </p:nvSpPr>
        <p:spPr>
          <a:xfrm>
            <a:off x="528475" y="356839"/>
            <a:ext cx="7250202" cy="982812"/>
          </a:xfrm>
        </p:spPr>
        <p:txBody>
          <a:bodyPr/>
          <a:lstStyle/>
          <a:p>
            <a:r>
              <a:rPr lang="en-US" dirty="0"/>
              <a:t>Study design</a:t>
            </a:r>
          </a:p>
        </p:txBody>
      </p:sp>
      <p:sp>
        <p:nvSpPr>
          <p:cNvPr id="8" name="Content Placeholder 3"/>
          <p:cNvSpPr>
            <a:spLocks noGrp="1"/>
          </p:cNvSpPr>
          <p:nvPr>
            <p:ph idx="1"/>
          </p:nvPr>
        </p:nvSpPr>
        <p:spPr>
          <a:xfrm>
            <a:off x="65903" y="1025912"/>
            <a:ext cx="9078097" cy="4940547"/>
          </a:xfrm>
        </p:spPr>
        <p:txBody>
          <a:bodyPr>
            <a:noAutofit/>
          </a:bodyPr>
          <a:lstStyle/>
          <a:p>
            <a:pPr marL="0" indent="0">
              <a:buNone/>
            </a:pPr>
            <a:r>
              <a:rPr lang="en-US" sz="1800" b="1" dirty="0"/>
              <a:t>Analytical validation :</a:t>
            </a:r>
          </a:p>
          <a:p>
            <a:pPr lvl="1">
              <a:buFont typeface="Arial" panose="020B0604020202020204" pitchFamily="34" charset="0"/>
              <a:buChar char="•"/>
            </a:pPr>
            <a:r>
              <a:rPr lang="en-US" sz="1800" dirty="0"/>
              <a:t>Avidity is determined by calculation the relative dissociation rate (</a:t>
            </a:r>
            <a:r>
              <a:rPr lang="en-US" sz="1800" dirty="0" err="1"/>
              <a:t>dR</a:t>
            </a:r>
            <a:r>
              <a:rPr lang="en-US" sz="1800" dirty="0"/>
              <a:t>)</a:t>
            </a:r>
          </a:p>
          <a:p>
            <a:pPr lvl="1">
              <a:buFont typeface="Arial" panose="020B0604020202020204" pitchFamily="34" charset="0"/>
              <a:buChar char="•"/>
            </a:pPr>
            <a:r>
              <a:rPr lang="en-US" sz="1800" dirty="0"/>
              <a:t>Comparison study to BLI method (not discussed in this Journal Club,                                                    please see paper)</a:t>
            </a:r>
          </a:p>
          <a:p>
            <a:pPr lvl="1">
              <a:buFont typeface="Arial" panose="020B0604020202020204" pitchFamily="34" charset="0"/>
              <a:buChar char="•"/>
            </a:pPr>
            <a:r>
              <a:rPr lang="en-US" sz="1800" dirty="0"/>
              <a:t>Determine avidity assay’s total antibody (</a:t>
            </a:r>
            <a:r>
              <a:rPr lang="en-US" sz="1800" dirty="0" err="1"/>
              <a:t>TAb</a:t>
            </a:r>
            <a:r>
              <a:rPr lang="en-US" sz="1800" dirty="0"/>
              <a:t>) concentration-independent range by titrating 4 randomly selected clinical specimen</a:t>
            </a:r>
          </a:p>
          <a:p>
            <a:pPr lvl="1">
              <a:buFont typeface="Arial" panose="020B0604020202020204" pitchFamily="34" charset="0"/>
              <a:buChar char="•"/>
            </a:pPr>
            <a:r>
              <a:rPr lang="en-US" sz="1800" dirty="0"/>
              <a:t>See supplemental data for more validation studies (e.g. interference and precision study of the avidity assay) </a:t>
            </a:r>
            <a:endParaRPr lang="en-US" sz="1800" b="1" dirty="0"/>
          </a:p>
          <a:p>
            <a:pPr marL="0" indent="0">
              <a:buNone/>
            </a:pPr>
            <a:endParaRPr lang="en-US" sz="1800" b="1" dirty="0"/>
          </a:p>
          <a:p>
            <a:pPr marL="0" indent="0">
              <a:buNone/>
            </a:pPr>
            <a:r>
              <a:rPr lang="en-US" sz="1800" b="1" dirty="0"/>
              <a:t>Clinical validation</a:t>
            </a:r>
            <a:r>
              <a:rPr lang="en-US" sz="1800" dirty="0"/>
              <a:t>:</a:t>
            </a:r>
          </a:p>
          <a:p>
            <a:pPr lvl="1"/>
            <a:r>
              <a:rPr lang="en-US" sz="1800" dirty="0"/>
              <a:t>SARS-CoV-2 </a:t>
            </a:r>
            <a:r>
              <a:rPr lang="en-US" sz="1800" dirty="0" err="1"/>
              <a:t>TAb</a:t>
            </a:r>
            <a:r>
              <a:rPr lang="en-US" sz="1800" dirty="0"/>
              <a:t>, neutralization assay (</a:t>
            </a:r>
            <a:r>
              <a:rPr lang="en-US" sz="1800" dirty="0" err="1"/>
              <a:t>SNAb</a:t>
            </a:r>
            <a:r>
              <a:rPr lang="en-US" sz="1800" dirty="0"/>
              <a:t>) and avidity performed on sera from clinical samples</a:t>
            </a:r>
          </a:p>
          <a:p>
            <a:pPr lvl="2">
              <a:buFont typeface="Wingdings" panose="05000000000000000000" pitchFamily="2" charset="2"/>
              <a:buChar char="§"/>
            </a:pPr>
            <a:r>
              <a:rPr lang="en-US" sz="1800" dirty="0"/>
              <a:t>80 adults with prior diagnosis of COVID-19 ~1 month and 6 months post infection </a:t>
            </a:r>
          </a:p>
          <a:p>
            <a:pPr lvl="2">
              <a:buFont typeface="Wingdings" panose="05000000000000000000" pitchFamily="2" charset="2"/>
              <a:buChar char="§"/>
            </a:pPr>
            <a:r>
              <a:rPr lang="en-US" sz="1800" dirty="0"/>
              <a:t>10 individuals vaccinated against SARS-CoV-2 (mRNA-1273 vaccine) ~ 1month post-vaccination</a:t>
            </a:r>
          </a:p>
        </p:txBody>
      </p:sp>
    </p:spTree>
    <p:extLst>
      <p:ext uri="{BB962C8B-B14F-4D97-AF65-F5344CB8AC3E}">
        <p14:creationId xmlns:p14="http://schemas.microsoft.com/office/powerpoint/2010/main" val="15581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150C8-B93C-474E-BB1B-40E8F034201C}"/>
              </a:ext>
            </a:extLst>
          </p:cNvPr>
          <p:cNvSpPr>
            <a:spLocks noGrp="1"/>
          </p:cNvSpPr>
          <p:nvPr>
            <p:ph type="sldNum" sz="quarter" idx="12"/>
          </p:nvPr>
        </p:nvSpPr>
        <p:spPr/>
        <p:txBody>
          <a:bodyPr/>
          <a:lstStyle/>
          <a:p>
            <a:fld id="{B897C2A1-9313-CA4F-AEA9-36A479C1E1AD}" type="slidenum">
              <a:rPr lang="en-US" smtClean="0"/>
              <a:pPr/>
              <a:t>8</a:t>
            </a:fld>
            <a:endParaRPr lang="en-US"/>
          </a:p>
        </p:txBody>
      </p:sp>
      <p:pic>
        <p:nvPicPr>
          <p:cNvPr id="6" name="Picture 5">
            <a:extLst>
              <a:ext uri="{FF2B5EF4-FFF2-40B4-BE49-F238E27FC236}">
                <a16:creationId xmlns:a16="http://schemas.microsoft.com/office/drawing/2014/main" id="{DEEBAFF0-B18F-4EDD-8AF5-2400B926FE1B}"/>
              </a:ext>
            </a:extLst>
          </p:cNvPr>
          <p:cNvPicPr>
            <a:picLocks noChangeAspect="1"/>
          </p:cNvPicPr>
          <p:nvPr/>
        </p:nvPicPr>
        <p:blipFill rotWithShape="1">
          <a:blip r:embed="rId2"/>
          <a:srcRect t="10198"/>
          <a:stretch/>
        </p:blipFill>
        <p:spPr>
          <a:xfrm>
            <a:off x="3108960" y="1269960"/>
            <a:ext cx="5109711" cy="3393797"/>
          </a:xfrm>
          <a:prstGeom prst="rect">
            <a:avLst/>
          </a:prstGeom>
        </p:spPr>
      </p:pic>
      <p:sp>
        <p:nvSpPr>
          <p:cNvPr id="7" name="Rectangle 6">
            <a:extLst>
              <a:ext uri="{FF2B5EF4-FFF2-40B4-BE49-F238E27FC236}">
                <a16:creationId xmlns:a16="http://schemas.microsoft.com/office/drawing/2014/main" id="{771DFFE2-3E70-4A8E-A715-775577923B6B}"/>
              </a:ext>
            </a:extLst>
          </p:cNvPr>
          <p:cNvSpPr/>
          <p:nvPr/>
        </p:nvSpPr>
        <p:spPr>
          <a:xfrm>
            <a:off x="510540" y="4760982"/>
            <a:ext cx="8284763" cy="1277273"/>
          </a:xfrm>
          <a:prstGeom prst="rect">
            <a:avLst/>
          </a:prstGeom>
          <a:solidFill>
            <a:schemeClr val="bg1"/>
          </a:solidFill>
        </p:spPr>
        <p:txBody>
          <a:bodyPr wrap="square">
            <a:spAutoFit/>
          </a:bodyPr>
          <a:lstStyle/>
          <a:p>
            <a:r>
              <a:rPr lang="en-US" sz="1100" b="1" dirty="0">
                <a:solidFill>
                  <a:srgbClr val="B11F24"/>
                </a:solidFill>
              </a:rPr>
              <a:t>Fig. 1. An RBD-precoated probe is sequentially incubated in microwells containing sample to capture SARS-CoV-2-specific antibodies, wash buffer, detection biotinylated RBD, wash buffer, and streptavidin-Cy5 conjugate. The fluorescent signal is then measured (Signal_0). After that, probe with the immobilized immunocomplex goes into repetitive dissociation cycles by multiple incubations in PBS with </a:t>
            </a:r>
            <a:r>
              <a:rPr lang="en-US" sz="1100" b="1" dirty="0" err="1">
                <a:solidFill>
                  <a:srgbClr val="B11F24"/>
                </a:solidFill>
              </a:rPr>
              <a:t>TweenVR</a:t>
            </a:r>
            <a:r>
              <a:rPr lang="en-US" sz="1100" b="1" dirty="0">
                <a:solidFill>
                  <a:srgbClr val="B11F24"/>
                </a:solidFill>
              </a:rPr>
              <a:t> -20 detergent as dissociation buffer. After each incubation, the fluorescent signal is measured (</a:t>
            </a:r>
            <a:r>
              <a:rPr lang="en-US" sz="1100" b="1" dirty="0" err="1">
                <a:solidFill>
                  <a:srgbClr val="B11F24"/>
                </a:solidFill>
              </a:rPr>
              <a:t>Signal_t</a:t>
            </a:r>
            <a:r>
              <a:rPr lang="en-US" sz="1100" b="1" dirty="0">
                <a:solidFill>
                  <a:srgbClr val="B11F24"/>
                </a:solidFill>
              </a:rPr>
              <a:t>). At the end of measurement, the dissociation curve is constructed by plotting the normalized fluorescent signal (Signal_0/</a:t>
            </a:r>
            <a:r>
              <a:rPr lang="en-US" sz="1100" b="1" dirty="0" err="1">
                <a:solidFill>
                  <a:srgbClr val="B11F24"/>
                </a:solidFill>
              </a:rPr>
              <a:t>Signal_t</a:t>
            </a:r>
            <a:r>
              <a:rPr lang="en-US" sz="1100" b="1" dirty="0">
                <a:solidFill>
                  <a:srgbClr val="B11F24"/>
                </a:solidFill>
              </a:rPr>
              <a:t>) over time. The </a:t>
            </a:r>
            <a:r>
              <a:rPr lang="en-US" sz="1100" b="1" dirty="0" err="1">
                <a:solidFill>
                  <a:srgbClr val="B11F24"/>
                </a:solidFill>
              </a:rPr>
              <a:t>dR</a:t>
            </a:r>
            <a:r>
              <a:rPr lang="en-US" sz="1100" b="1" dirty="0">
                <a:solidFill>
                  <a:srgbClr val="B11F24"/>
                </a:solidFill>
              </a:rPr>
              <a:t> is then calculated by fitting first-order reaction kinetics to the dissociation curve.</a:t>
            </a:r>
            <a:endParaRPr lang="en-US" sz="1100" i="1" dirty="0"/>
          </a:p>
        </p:txBody>
      </p:sp>
      <p:sp>
        <p:nvSpPr>
          <p:cNvPr id="8" name="Title 2">
            <a:extLst>
              <a:ext uri="{FF2B5EF4-FFF2-40B4-BE49-F238E27FC236}">
                <a16:creationId xmlns:a16="http://schemas.microsoft.com/office/drawing/2014/main" id="{7CC6E94E-B728-4397-A92F-52743F70FA82}"/>
              </a:ext>
            </a:extLst>
          </p:cNvPr>
          <p:cNvSpPr>
            <a:spLocks noGrp="1"/>
          </p:cNvSpPr>
          <p:nvPr>
            <p:ph type="title"/>
          </p:nvPr>
        </p:nvSpPr>
        <p:spPr>
          <a:xfrm>
            <a:off x="0" y="545107"/>
            <a:ext cx="9142620" cy="747396"/>
          </a:xfrm>
        </p:spPr>
        <p:txBody>
          <a:bodyPr>
            <a:normAutofit/>
          </a:bodyPr>
          <a:lstStyle/>
          <a:p>
            <a:pPr algn="ctr"/>
            <a:r>
              <a:rPr lang="en-US" sz="2400" b="1" dirty="0"/>
              <a:t>SARS-CoV-2 antibody avidity assay principle</a:t>
            </a:r>
            <a:endParaRPr lang="en-US" sz="2400" dirty="0"/>
          </a:p>
        </p:txBody>
      </p:sp>
      <p:sp>
        <p:nvSpPr>
          <p:cNvPr id="9" name="Title 2">
            <a:extLst>
              <a:ext uri="{FF2B5EF4-FFF2-40B4-BE49-F238E27FC236}">
                <a16:creationId xmlns:a16="http://schemas.microsoft.com/office/drawing/2014/main" id="{4B9AB074-FD98-42D8-BFEF-CDCCFA9EE021}"/>
              </a:ext>
            </a:extLst>
          </p:cNvPr>
          <p:cNvSpPr txBox="1">
            <a:spLocks/>
          </p:cNvSpPr>
          <p:nvPr/>
        </p:nvSpPr>
        <p:spPr>
          <a:xfrm>
            <a:off x="259079" y="1981800"/>
            <a:ext cx="2164081" cy="14472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pPr algn="ctr"/>
            <a:r>
              <a:rPr lang="en-US" sz="1800" b="0" dirty="0"/>
              <a:t>Note: no chaotropic agent is used. </a:t>
            </a:r>
          </a:p>
          <a:p>
            <a:pPr algn="ctr"/>
            <a:endParaRPr lang="en-US" sz="1800" b="0" dirty="0"/>
          </a:p>
          <a:p>
            <a:pPr algn="ctr"/>
            <a:r>
              <a:rPr lang="en-US" sz="1800" b="0" i="1" dirty="0"/>
              <a:t>Q? Why may this be important?</a:t>
            </a:r>
          </a:p>
        </p:txBody>
      </p:sp>
    </p:spTree>
    <p:extLst>
      <p:ext uri="{BB962C8B-B14F-4D97-AF65-F5344CB8AC3E}">
        <p14:creationId xmlns:p14="http://schemas.microsoft.com/office/powerpoint/2010/main" val="71349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150C8-B93C-474E-BB1B-40E8F034201C}"/>
              </a:ext>
            </a:extLst>
          </p:cNvPr>
          <p:cNvSpPr>
            <a:spLocks noGrp="1"/>
          </p:cNvSpPr>
          <p:nvPr>
            <p:ph type="sldNum" sz="quarter" idx="12"/>
          </p:nvPr>
        </p:nvSpPr>
        <p:spPr/>
        <p:txBody>
          <a:bodyPr/>
          <a:lstStyle/>
          <a:p>
            <a:fld id="{B897C2A1-9313-CA4F-AEA9-36A479C1E1AD}" type="slidenum">
              <a:rPr lang="en-US" smtClean="0"/>
              <a:pPr/>
              <a:t>9</a:t>
            </a:fld>
            <a:endParaRPr lang="en-US"/>
          </a:p>
        </p:txBody>
      </p:sp>
      <p:sp>
        <p:nvSpPr>
          <p:cNvPr id="7" name="Rectangle 6">
            <a:extLst>
              <a:ext uri="{FF2B5EF4-FFF2-40B4-BE49-F238E27FC236}">
                <a16:creationId xmlns:a16="http://schemas.microsoft.com/office/drawing/2014/main" id="{771DFFE2-3E70-4A8E-A715-775577923B6B}"/>
              </a:ext>
            </a:extLst>
          </p:cNvPr>
          <p:cNvSpPr/>
          <p:nvPr/>
        </p:nvSpPr>
        <p:spPr>
          <a:xfrm>
            <a:off x="510540" y="4852422"/>
            <a:ext cx="8284763" cy="600164"/>
          </a:xfrm>
          <a:prstGeom prst="rect">
            <a:avLst/>
          </a:prstGeom>
          <a:solidFill>
            <a:schemeClr val="bg1"/>
          </a:solidFill>
        </p:spPr>
        <p:txBody>
          <a:bodyPr wrap="square">
            <a:spAutoFit/>
          </a:bodyPr>
          <a:lstStyle/>
          <a:p>
            <a:r>
              <a:rPr lang="en-US" sz="1100" b="1" dirty="0">
                <a:solidFill>
                  <a:srgbClr val="B11F24"/>
                </a:solidFill>
              </a:rPr>
              <a:t>Fig. 2. Determination of concentration independent range. (A), Dilution studies were performed using 4 randomly selected</a:t>
            </a:r>
          </a:p>
          <a:p>
            <a:r>
              <a:rPr lang="en-US" sz="1100" b="1" dirty="0">
                <a:solidFill>
                  <a:srgbClr val="B11F24"/>
                </a:solidFill>
              </a:rPr>
              <a:t>specimens with high </a:t>
            </a:r>
            <a:r>
              <a:rPr lang="en-US" sz="1100" b="1" dirty="0" err="1">
                <a:solidFill>
                  <a:srgbClr val="B11F24"/>
                </a:solidFill>
              </a:rPr>
              <a:t>TAb</a:t>
            </a:r>
            <a:r>
              <a:rPr lang="en-US" sz="1100" b="1" dirty="0">
                <a:solidFill>
                  <a:srgbClr val="B11F24"/>
                </a:solidFill>
              </a:rPr>
              <a:t> measurements (1171–10 872 RFU undiluted) and plotted against the disassociation rate. (B), The dissociation rate was independent of </a:t>
            </a:r>
            <a:r>
              <a:rPr lang="en-US" sz="1100" b="1" dirty="0" err="1">
                <a:solidFill>
                  <a:srgbClr val="B11F24"/>
                </a:solidFill>
              </a:rPr>
              <a:t>TAb</a:t>
            </a:r>
            <a:r>
              <a:rPr lang="en-US" sz="1100" b="1" dirty="0">
                <a:solidFill>
                  <a:srgbClr val="B11F24"/>
                </a:solidFill>
              </a:rPr>
              <a:t> concentration between 20 and 615 RFU of </a:t>
            </a:r>
            <a:r>
              <a:rPr lang="en-US" sz="1100" b="1" dirty="0" err="1">
                <a:solidFill>
                  <a:srgbClr val="B11F24"/>
                </a:solidFill>
              </a:rPr>
              <a:t>TAb.</a:t>
            </a:r>
            <a:endParaRPr lang="en-US" sz="1100" i="1" dirty="0"/>
          </a:p>
        </p:txBody>
      </p:sp>
      <p:pic>
        <p:nvPicPr>
          <p:cNvPr id="4" name="Picture 3">
            <a:extLst>
              <a:ext uri="{FF2B5EF4-FFF2-40B4-BE49-F238E27FC236}">
                <a16:creationId xmlns:a16="http://schemas.microsoft.com/office/drawing/2014/main" id="{187B09BC-5982-4FC5-93C4-BDA38A527A28}"/>
              </a:ext>
            </a:extLst>
          </p:cNvPr>
          <p:cNvPicPr>
            <a:picLocks noChangeAspect="1"/>
          </p:cNvPicPr>
          <p:nvPr/>
        </p:nvPicPr>
        <p:blipFill>
          <a:blip r:embed="rId2"/>
          <a:stretch>
            <a:fillRect/>
          </a:stretch>
        </p:blipFill>
        <p:spPr>
          <a:xfrm>
            <a:off x="1155192" y="1234440"/>
            <a:ext cx="6685788" cy="3518836"/>
          </a:xfrm>
          <a:prstGeom prst="rect">
            <a:avLst/>
          </a:prstGeom>
        </p:spPr>
      </p:pic>
      <p:sp>
        <p:nvSpPr>
          <p:cNvPr id="8" name="Title 2">
            <a:extLst>
              <a:ext uri="{FF2B5EF4-FFF2-40B4-BE49-F238E27FC236}">
                <a16:creationId xmlns:a16="http://schemas.microsoft.com/office/drawing/2014/main" id="{572C644A-23AA-4BB0-8B8B-67B477A74770}"/>
              </a:ext>
            </a:extLst>
          </p:cNvPr>
          <p:cNvSpPr>
            <a:spLocks noGrp="1"/>
          </p:cNvSpPr>
          <p:nvPr>
            <p:ph type="title"/>
          </p:nvPr>
        </p:nvSpPr>
        <p:spPr>
          <a:xfrm>
            <a:off x="0" y="688021"/>
            <a:ext cx="9142620" cy="747396"/>
          </a:xfrm>
        </p:spPr>
        <p:txBody>
          <a:bodyPr>
            <a:normAutofit fontScale="90000"/>
          </a:bodyPr>
          <a:lstStyle/>
          <a:p>
            <a:pPr algn="ctr"/>
            <a:r>
              <a:rPr lang="en-US" sz="2400" b="1" dirty="0"/>
              <a:t>The </a:t>
            </a:r>
            <a:r>
              <a:rPr lang="en-US" sz="2400" b="1" dirty="0" err="1"/>
              <a:t>dR</a:t>
            </a:r>
            <a:r>
              <a:rPr lang="en-US" sz="2400" b="1" dirty="0"/>
              <a:t> was independent of </a:t>
            </a:r>
            <a:r>
              <a:rPr lang="en-US" sz="2400" b="1" dirty="0" err="1"/>
              <a:t>TAb</a:t>
            </a:r>
            <a:r>
              <a:rPr lang="en-US" sz="2400" b="1" dirty="0"/>
              <a:t> Concentration at 20-615 </a:t>
            </a:r>
            <a:r>
              <a:rPr lang="en-US" sz="2400" b="1" dirty="0" err="1"/>
              <a:t>TAb</a:t>
            </a:r>
            <a:r>
              <a:rPr lang="en-US" sz="2400" b="1" dirty="0"/>
              <a:t> RFU</a:t>
            </a:r>
            <a:endParaRPr lang="en-US" sz="2400" dirty="0"/>
          </a:p>
        </p:txBody>
      </p:sp>
      <p:sp>
        <p:nvSpPr>
          <p:cNvPr id="10" name="TextBox 9">
            <a:extLst>
              <a:ext uri="{FF2B5EF4-FFF2-40B4-BE49-F238E27FC236}">
                <a16:creationId xmlns:a16="http://schemas.microsoft.com/office/drawing/2014/main" id="{A8A63C9A-7084-48EA-AA5C-B3B09020FEAA}"/>
              </a:ext>
            </a:extLst>
          </p:cNvPr>
          <p:cNvSpPr txBox="1"/>
          <p:nvPr/>
        </p:nvSpPr>
        <p:spPr>
          <a:xfrm>
            <a:off x="1027475" y="5559265"/>
            <a:ext cx="7851648" cy="369332"/>
          </a:xfrm>
          <a:prstGeom prst="rect">
            <a:avLst/>
          </a:prstGeom>
          <a:noFill/>
        </p:spPr>
        <p:txBody>
          <a:bodyPr wrap="square" rtlCol="0">
            <a:spAutoFit/>
          </a:bodyPr>
          <a:lstStyle/>
          <a:p>
            <a:r>
              <a:rPr lang="en-US" i="1" dirty="0"/>
              <a:t>Q?: Why would you want this assay to function independently of </a:t>
            </a:r>
            <a:r>
              <a:rPr lang="en-US" i="1" dirty="0" err="1"/>
              <a:t>TAb</a:t>
            </a:r>
            <a:r>
              <a:rPr lang="en-US" i="1" dirty="0"/>
              <a:t>?</a:t>
            </a:r>
          </a:p>
        </p:txBody>
      </p:sp>
    </p:spTree>
    <p:extLst>
      <p:ext uri="{BB962C8B-B14F-4D97-AF65-F5344CB8AC3E}">
        <p14:creationId xmlns:p14="http://schemas.microsoft.com/office/powerpoint/2010/main" val="632844138"/>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2B1A8CFBF549BD23145C0D4C69AA" ma:contentTypeVersion="14" ma:contentTypeDescription="Create a new document." ma:contentTypeScope="" ma:versionID="2f3ef2d7f5d6cac67cc7c5f201a4f645">
  <xsd:schema xmlns:xsd="http://www.w3.org/2001/XMLSchema" xmlns:xs="http://www.w3.org/2001/XMLSchema" xmlns:p="http://schemas.microsoft.com/office/2006/metadata/properties" xmlns:ns3="98201be9-bed6-4c9e-8a9b-8dbdcb59b52e" xmlns:ns4="eb7b1eea-95e0-4f99-a517-75d51ebb206f" targetNamespace="http://schemas.microsoft.com/office/2006/metadata/properties" ma:root="true" ma:fieldsID="88d829ec26ac55c156cf4b5aabda1e21" ns3:_="" ns4:_="">
    <xsd:import namespace="98201be9-bed6-4c9e-8a9b-8dbdcb59b52e"/>
    <xsd:import namespace="eb7b1eea-95e0-4f99-a517-75d51ebb20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01be9-bed6-4c9e-8a9b-8dbdcb59b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Classification" ma:index="21" nillable="true" ma:displayName="Classification" ma:internalName="Classifi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b1eea-95e0-4f99-a517-75d51ebb20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lassification xmlns="98201be9-bed6-4c9e-8a9b-8dbdcb59b5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B21F2-42EB-4937-AD1A-81093A154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01be9-bed6-4c9e-8a9b-8dbdcb59b52e"/>
    <ds:schemaRef ds:uri="eb7b1eea-95e0-4f99-a517-75d51ebb2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53AAF-DE28-4DB4-961D-831E81413A10}">
  <ds:schemaRefs>
    <ds:schemaRef ds:uri="http://schemas.microsoft.com/office/2006/documentManagement/types"/>
    <ds:schemaRef ds:uri="http://schemas.openxmlformats.org/package/2006/metadata/core-properties"/>
    <ds:schemaRef ds:uri="http://purl.org/dc/dcmitype/"/>
    <ds:schemaRef ds:uri="eb7b1eea-95e0-4f99-a517-75d51ebb206f"/>
    <ds:schemaRef ds:uri="http://schemas.microsoft.com/office/infopath/2007/PartnerControls"/>
    <ds:schemaRef ds:uri="http://schemas.microsoft.com/office/2006/metadata/properties"/>
    <ds:schemaRef ds:uri="http://purl.org/dc/terms/"/>
    <ds:schemaRef ds:uri="98201be9-bed6-4c9e-8a9b-8dbdcb59b52e"/>
    <ds:schemaRef ds:uri="http://www.w3.org/XML/1998/namespace"/>
    <ds:schemaRef ds:uri="http://purl.org/dc/elements/1.1/"/>
  </ds:schemaRefs>
</ds:datastoreItem>
</file>

<file path=customXml/itemProps3.xml><?xml version="1.0" encoding="utf-8"?>
<ds:datastoreItem xmlns:ds="http://schemas.openxmlformats.org/officeDocument/2006/customXml" ds:itemID="{DB5FFE5E-0F38-4ED1-9EBA-AEA89BA0E2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3091</TotalTime>
  <Words>1546</Words>
  <Application>Microsoft Office PowerPoint</Application>
  <PresentationFormat>On-screen Show (4:3)</PresentationFormat>
  <Paragraphs>103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Times New Roman</vt:lpstr>
      <vt:lpstr>Wingdings</vt:lpstr>
      <vt:lpstr>Office Theme</vt:lpstr>
      <vt:lpstr>PowerPoint Presentation</vt:lpstr>
      <vt:lpstr>Antibody Avidity</vt:lpstr>
      <vt:lpstr>Avidity strengthens over time post infection</vt:lpstr>
      <vt:lpstr>PowerPoint Presentation</vt:lpstr>
      <vt:lpstr>PowerPoint Presentation</vt:lpstr>
      <vt:lpstr>Study Aims</vt:lpstr>
      <vt:lpstr>Study design</vt:lpstr>
      <vt:lpstr>SARS-CoV-2 antibody avidity assay principle</vt:lpstr>
      <vt:lpstr>The dR was independent of TAb Concentration at 20-615 TAb RFU</vt:lpstr>
      <vt:lpstr>Antibody avidity is independent of prior COVID-19 severity</vt:lpstr>
      <vt:lpstr>PowerPoint Presentation</vt:lpstr>
      <vt:lpstr>Antibody avidity in vaccinated individuals was comparable to those previously infected with SARS-CoV-2 </vt:lpstr>
      <vt:lpstr>Questions for discussion:</vt:lpstr>
      <vt:lpstr>Discussion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chem JC_ Racine_Zhao</dc:title>
  <dc:creator>srb9029@med.cornell.edu;zhz9010@med.cornell.edu</dc:creator>
  <cp:lastModifiedBy>Matt Boyle</cp:lastModifiedBy>
  <cp:revision>148</cp:revision>
  <dcterms:created xsi:type="dcterms:W3CDTF">2014-07-07T15:02:10Z</dcterms:created>
  <dcterms:modified xsi:type="dcterms:W3CDTF">2021-09-23T20:09:48Z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0x010100BD172B1A8CFBF549BD23145C0D4C69AA</vt:lpwstr>
  </property>
</Properties>
</file>