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73" r:id="rId4"/>
    <p:sldId id="275" r:id="rId5"/>
    <p:sldId id="258" r:id="rId6"/>
    <p:sldId id="265" r:id="rId7"/>
    <p:sldId id="263" r:id="rId8"/>
    <p:sldId id="267" r:id="rId9"/>
    <p:sldId id="268" r:id="rId10"/>
    <p:sldId id="269" r:id="rId11"/>
    <p:sldId id="270" r:id="rId12"/>
    <p:sldId id="271" r:id="rId13"/>
    <p:sldId id="27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24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Highly Sensitive Detection Method of </a:t>
            </a:r>
            <a:r>
              <a:rPr lang="en-US" sz="9600" b="1" i="1" dirty="0"/>
              <a:t>DICER1 </a:t>
            </a:r>
            <a:r>
              <a:rPr lang="en-US" sz="9600" b="1" dirty="0"/>
              <a:t>Tumor Hotspot Mutations by Drop-off Droplet Digital PCR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R.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Vibert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M. Gauthier-Villars, C.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Carrière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C. Dubois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d’Enghien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Cyrta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7200" dirty="0">
                <a:latin typeface="Arial" pitchFamily="34" charset="0"/>
                <a:cs typeface="Arial" pitchFamily="34" charset="0"/>
              </a:rPr>
            </a:br>
            <a:r>
              <a:rPr lang="en-US" sz="7200" dirty="0">
                <a:latin typeface="Arial" pitchFamily="34" charset="0"/>
                <a:cs typeface="Arial" pitchFamily="34" charset="0"/>
              </a:rPr>
              <a:t>A. Vincent-Salomon, D.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Stoppa-Lyonnet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I.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Bièche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E.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Jeannot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L.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Golmard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February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https://doi.org/10.1093/clinchem/hvab248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Copyright 2022 by the American Association for Clinical Chemistry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6D196CF-F521-4A57-9B1E-02A4E8A2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2" y="1971073"/>
            <a:ext cx="3502678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A6AD69-1475-49A6-859A-959AA7C08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2" t="5447"/>
          <a:stretch/>
        </p:blipFill>
        <p:spPr>
          <a:xfrm>
            <a:off x="880808" y="690879"/>
            <a:ext cx="7382384" cy="455208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D1FAABD-8B50-440B-B428-82DF8C60DC1A}"/>
              </a:ext>
            </a:extLst>
          </p:cNvPr>
          <p:cNvSpPr txBox="1"/>
          <p:nvPr/>
        </p:nvSpPr>
        <p:spPr>
          <a:xfrm>
            <a:off x="165717" y="32008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Drop-off </a:t>
            </a:r>
            <a:r>
              <a:rPr lang="en-US" sz="2000" b="1" dirty="0" err="1">
                <a:latin typeface="+mj-lt"/>
              </a:rPr>
              <a:t>ddPCR</a:t>
            </a:r>
            <a:r>
              <a:rPr lang="en-US" sz="2000" b="1" dirty="0">
                <a:latin typeface="+mj-lt"/>
              </a:rPr>
              <a:t> exon 25 forward assay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4226" y="5252235"/>
            <a:ext cx="6804000" cy="9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B11F24"/>
                </a:solidFill>
              </a:rPr>
              <a:t>Figure 2. A. </a:t>
            </a:r>
            <a:r>
              <a:rPr lang="en-US" sz="1500" dirty="0"/>
              <a:t>Schematic representation of the exon 25 assay, using a forward target probe to scan p. G1809 and p. D1810 hotspot codons. Green VIC</a:t>
            </a:r>
            <a:r>
              <a:rPr lang="en-US" sz="1500" baseline="30000" dirty="0"/>
              <a:t>+</a:t>
            </a:r>
            <a:r>
              <a:rPr lang="en-US" sz="1500" dirty="0"/>
              <a:t>/6-FAM</a:t>
            </a:r>
            <a:r>
              <a:rPr lang="en-US" sz="1500" baseline="30000" dirty="0"/>
              <a:t>+</a:t>
            </a:r>
            <a:r>
              <a:rPr lang="en-US" sz="1500" dirty="0"/>
              <a:t> clouds represent droplets containing wild-type copies and blue </a:t>
            </a:r>
            <a:r>
              <a:rPr lang="en-US" sz="1500" dirty="0" err="1"/>
              <a:t>VIC</a:t>
            </a:r>
            <a:r>
              <a:rPr lang="en-US" sz="1500" baseline="30000" dirty="0" err="1"/>
              <a:t>low</a:t>
            </a:r>
            <a:r>
              <a:rPr lang="en-US" sz="1500" dirty="0"/>
              <a:t>/6-FAM</a:t>
            </a:r>
            <a:r>
              <a:rPr lang="en-US" sz="1500" baseline="30000" dirty="0"/>
              <a:t>+</a:t>
            </a:r>
            <a:r>
              <a:rPr lang="en-US" sz="1500" dirty="0"/>
              <a:t> clouds, mutant droplets. Gray clouds correspond to empty droplets.</a:t>
            </a:r>
          </a:p>
          <a:p>
            <a:endParaRPr lang="en-US" sz="1500" b="1" dirty="0">
              <a:solidFill>
                <a:srgbClr val="C00000"/>
              </a:solidFill>
            </a:endParaRPr>
          </a:p>
          <a:p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1349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4AD37F-7FC0-421C-97BD-A53EC5590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3"/>
          <a:stretch/>
        </p:blipFill>
        <p:spPr>
          <a:xfrm>
            <a:off x="1008000" y="651964"/>
            <a:ext cx="7128000" cy="475778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EBB18CC1-2516-4A40-9D91-980F9F62EE1E}"/>
              </a:ext>
            </a:extLst>
          </p:cNvPr>
          <p:cNvSpPr txBox="1"/>
          <p:nvPr/>
        </p:nvSpPr>
        <p:spPr>
          <a:xfrm>
            <a:off x="165717" y="30992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Drop-off </a:t>
            </a:r>
            <a:r>
              <a:rPr lang="en-US" sz="2000" b="1" dirty="0" err="1">
                <a:latin typeface="+mj-lt"/>
              </a:rPr>
              <a:t>ddPCR</a:t>
            </a:r>
            <a:r>
              <a:rPr lang="en-US" sz="2000" b="1" dirty="0">
                <a:latin typeface="+mj-lt"/>
              </a:rPr>
              <a:t> exon 25 reverse assay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CDD42-E1F3-4B5B-B2CC-ABDB81544DAB}"/>
              </a:ext>
            </a:extLst>
          </p:cNvPr>
          <p:cNvSpPr/>
          <p:nvPr/>
        </p:nvSpPr>
        <p:spPr>
          <a:xfrm>
            <a:off x="1934226" y="5343675"/>
            <a:ext cx="6804000" cy="9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B11F24"/>
                </a:solidFill>
              </a:rPr>
              <a:t>Figure 2. B. </a:t>
            </a:r>
            <a:r>
              <a:rPr lang="en-US" sz="1500" dirty="0"/>
              <a:t>Ex25bis assay, using a reverse target probe to scan the p. E1813 codon. Green VIC</a:t>
            </a:r>
            <a:r>
              <a:rPr lang="en-US" sz="1500" baseline="30000" dirty="0"/>
              <a:t>+</a:t>
            </a:r>
            <a:r>
              <a:rPr lang="en-US" sz="1500" dirty="0"/>
              <a:t>/6-FAM</a:t>
            </a:r>
            <a:r>
              <a:rPr lang="en-US" sz="1500" baseline="30000" dirty="0"/>
              <a:t>+</a:t>
            </a:r>
            <a:r>
              <a:rPr lang="en-US" sz="1500" dirty="0"/>
              <a:t> clouds represent droplets containing wild-type copies and blue </a:t>
            </a:r>
            <a:r>
              <a:rPr lang="en-US" sz="1500" dirty="0" err="1"/>
              <a:t>VIC</a:t>
            </a:r>
            <a:r>
              <a:rPr lang="en-US" sz="1500" baseline="30000" dirty="0" err="1"/>
              <a:t>low</a:t>
            </a:r>
            <a:r>
              <a:rPr lang="en-US" sz="1500" dirty="0"/>
              <a:t>/6-FAM</a:t>
            </a:r>
            <a:r>
              <a:rPr lang="en-US" sz="1500" baseline="30000" dirty="0"/>
              <a:t>+</a:t>
            </a:r>
            <a:r>
              <a:rPr lang="en-US" sz="1500" dirty="0"/>
              <a:t> clouds, mutant droplets. Gray clouds correspond to empty droplets.</a:t>
            </a:r>
          </a:p>
          <a:p>
            <a:endParaRPr lang="en-US" sz="1500" b="1" dirty="0">
              <a:solidFill>
                <a:srgbClr val="C00000"/>
              </a:solidFill>
            </a:endParaRPr>
          </a:p>
          <a:p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40067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AA0E1C-463C-4A2E-BEFE-E0BE2890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" y="644584"/>
            <a:ext cx="9036000" cy="484042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C96904EB-DE43-4EDD-8248-07445795087C}"/>
              </a:ext>
            </a:extLst>
          </p:cNvPr>
          <p:cNvSpPr txBox="1"/>
          <p:nvPr/>
        </p:nvSpPr>
        <p:spPr>
          <a:xfrm>
            <a:off x="165716" y="320083"/>
            <a:ext cx="563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In vitro performance of the </a:t>
            </a:r>
            <a:r>
              <a:rPr lang="en-US" sz="2000" b="1" dirty="0" err="1">
                <a:latin typeface="+mj-lt"/>
              </a:rPr>
              <a:t>ddPCR</a:t>
            </a:r>
            <a:r>
              <a:rPr lang="en-US" sz="2000" b="1" dirty="0">
                <a:latin typeface="+mj-lt"/>
              </a:rPr>
              <a:t> assays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12BD2D-E9B8-4C0E-8011-B449DB4ACD1A}"/>
              </a:ext>
            </a:extLst>
          </p:cNvPr>
          <p:cNvSpPr/>
          <p:nvPr/>
        </p:nvSpPr>
        <p:spPr>
          <a:xfrm>
            <a:off x="1934226" y="5404635"/>
            <a:ext cx="6804000" cy="86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B11F24"/>
                </a:solidFill>
              </a:rPr>
              <a:t>Figure 3. A. </a:t>
            </a:r>
            <a:r>
              <a:rPr lang="en-US" sz="1300" dirty="0"/>
              <a:t>Mutations tested by Ex24 assay with the LOB represented and the LOD determined by serial dilutions, in 8 replicates, starting from a MAF around 1%. CIs are estimated according to the Poisson distribution. r: Spearman correlation coefficient. Axes are in log2. </a:t>
            </a:r>
            <a:r>
              <a:rPr lang="en-US" sz="1300" b="1" dirty="0">
                <a:solidFill>
                  <a:srgbClr val="B11F24"/>
                </a:solidFill>
              </a:rPr>
              <a:t>B. </a:t>
            </a:r>
            <a:r>
              <a:rPr lang="en-US" sz="1300" dirty="0"/>
              <a:t>Mutations tested by Ex25 assay. </a:t>
            </a:r>
            <a:r>
              <a:rPr lang="en-US" sz="1300" b="1" dirty="0">
                <a:solidFill>
                  <a:srgbClr val="B11F24"/>
                </a:solidFill>
              </a:rPr>
              <a:t>C. </a:t>
            </a:r>
            <a:r>
              <a:rPr lang="en-US" sz="1300" dirty="0"/>
              <a:t>Mutations tested by Ex25bis assay.</a:t>
            </a:r>
            <a:endParaRPr lang="en-US" sz="1300" b="1" dirty="0">
              <a:solidFill>
                <a:srgbClr val="C00000"/>
              </a:solidFill>
            </a:endParaRPr>
          </a:p>
          <a:p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384911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392686"/>
            <a:ext cx="7793356" cy="3794183"/>
          </a:xfrm>
        </p:spPr>
        <p:txBody>
          <a:bodyPr>
            <a:normAutofit/>
          </a:bodyPr>
          <a:lstStyle/>
          <a:p>
            <a:pPr marL="400050"/>
            <a:r>
              <a:rPr lang="en-US" sz="1600" dirty="0"/>
              <a:t>In this study, we developed </a:t>
            </a:r>
            <a:r>
              <a:rPr lang="en-US" sz="1600" b="1" dirty="0"/>
              <a:t>three individual drop-off </a:t>
            </a:r>
            <a:r>
              <a:rPr lang="en-US" sz="1600" b="1" dirty="0" err="1"/>
              <a:t>ddPCR</a:t>
            </a:r>
            <a:r>
              <a:rPr lang="en-US" sz="1600" b="1" dirty="0"/>
              <a:t> assays </a:t>
            </a:r>
            <a:r>
              <a:rPr lang="en-US" sz="1600" dirty="0"/>
              <a:t>that potentially detect all the </a:t>
            </a:r>
            <a:r>
              <a:rPr lang="en-US" sz="1600" i="1" dirty="0"/>
              <a:t>DICER1 </a:t>
            </a:r>
            <a:r>
              <a:rPr lang="en-US" sz="1600" dirty="0"/>
              <a:t>hotspot mutations within the exons 24 and 25</a:t>
            </a:r>
          </a:p>
          <a:p>
            <a:pPr marL="400050"/>
            <a:r>
              <a:rPr lang="en-US" sz="1600" dirty="0"/>
              <a:t>The three assays reached a </a:t>
            </a:r>
            <a:r>
              <a:rPr lang="en-US" sz="1600" b="1" dirty="0"/>
              <a:t>high sensitivity </a:t>
            </a:r>
            <a:r>
              <a:rPr lang="en-US" sz="1600" dirty="0"/>
              <a:t>compatible with circulating tumor DNA detection with a </a:t>
            </a:r>
            <a:r>
              <a:rPr lang="en-US" sz="1600" b="1" dirty="0"/>
              <a:t>LOD ranging from 0.06% to 0.31% </a:t>
            </a:r>
            <a:r>
              <a:rPr lang="en-US" sz="1600" dirty="0"/>
              <a:t>depending on the mutation</a:t>
            </a:r>
          </a:p>
          <a:p>
            <a:pPr marL="400050"/>
            <a:r>
              <a:rPr lang="en-US" sz="1600" dirty="0"/>
              <a:t>These drop-off assays allow </a:t>
            </a:r>
            <a:r>
              <a:rPr lang="en-US" sz="1600" b="1" dirty="0"/>
              <a:t>fewer </a:t>
            </a:r>
            <a:r>
              <a:rPr lang="en-US" sz="1600" b="1" dirty="0" err="1"/>
              <a:t>ddPCR</a:t>
            </a:r>
            <a:r>
              <a:rPr lang="en-US" sz="1600" b="1" dirty="0"/>
              <a:t> assays and faster screening </a:t>
            </a:r>
            <a:r>
              <a:rPr lang="en-US" sz="1600" dirty="0"/>
              <a:t>than with NGS</a:t>
            </a:r>
          </a:p>
          <a:p>
            <a:pPr marL="400050"/>
            <a:r>
              <a:rPr lang="en-US" sz="1600" dirty="0"/>
              <a:t>Detection of a mutated sequence will require an additional analysis to determine the exact hotspot mutation</a:t>
            </a:r>
          </a:p>
          <a:p>
            <a:pPr marL="400050"/>
            <a:r>
              <a:rPr lang="en-US" sz="1600" dirty="0"/>
              <a:t>Its </a:t>
            </a:r>
            <a:r>
              <a:rPr lang="en-US" sz="1600" b="1" dirty="0"/>
              <a:t>application on liquid biopsy </a:t>
            </a:r>
            <a:r>
              <a:rPr lang="en-US" sz="1600" dirty="0"/>
              <a:t>for DICER1 syndrome patient surveillance would probably </a:t>
            </a:r>
            <a:r>
              <a:rPr lang="en-US" sz="1600" b="1" dirty="0"/>
              <a:t>limit the exposure to radiation and sedation</a:t>
            </a:r>
          </a:p>
          <a:p>
            <a:pPr marL="400050"/>
            <a:r>
              <a:rPr lang="en-US" sz="1600" dirty="0"/>
              <a:t>Its advantage for early tumor detection still needs to be addressed </a:t>
            </a:r>
          </a:p>
          <a:p>
            <a:pPr marL="5715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A6BC88-20F7-4F96-B7A5-1A672697E9EE}"/>
              </a:ext>
            </a:extLst>
          </p:cNvPr>
          <p:cNvSpPr txBox="1">
            <a:spLocks/>
          </p:cNvSpPr>
          <p:nvPr/>
        </p:nvSpPr>
        <p:spPr>
          <a:xfrm>
            <a:off x="489622" y="4888699"/>
            <a:ext cx="8164757" cy="103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Question: Could these three assays be multiplexed in a single reaction ? </a:t>
            </a:r>
          </a:p>
          <a:p>
            <a:pPr marL="0" indent="0">
              <a:buNone/>
            </a:pPr>
            <a:r>
              <a:rPr lang="en-US" sz="1600" b="1" dirty="0"/>
              <a:t>What will be the next challenges in implementing these screening assays in clinical routine?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113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31909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DICER1 syndrome</a:t>
            </a:r>
          </a:p>
          <a:p>
            <a:pPr algn="l"/>
            <a:r>
              <a:rPr lang="en-US" sz="1500" b="1" i="0" u="none" strike="noStrike" baseline="0" dirty="0">
                <a:latin typeface="+mn-lt"/>
              </a:rPr>
              <a:t>Autosomal Dominant inherited </a:t>
            </a:r>
            <a:r>
              <a:rPr lang="en-US" sz="1500" b="0" i="0" u="none" strike="noStrike" baseline="0" dirty="0">
                <a:latin typeface="+mn-lt"/>
              </a:rPr>
              <a:t>genetic syndrome predisposing to </a:t>
            </a:r>
            <a:r>
              <a:rPr lang="en-US" sz="1500" b="1" i="0" u="none" strike="noStrike" baseline="0" dirty="0">
                <a:latin typeface="+mn-lt"/>
              </a:rPr>
              <a:t>pediatric benign and malignant tumors.</a:t>
            </a:r>
          </a:p>
          <a:p>
            <a:pPr algn="l"/>
            <a:r>
              <a:rPr lang="en-US" sz="1500" b="1" i="0" u="none" strike="noStrike" baseline="0" dirty="0">
                <a:latin typeface="+mn-lt"/>
              </a:rPr>
              <a:t>Broad surveillance required </a:t>
            </a:r>
            <a:r>
              <a:rPr lang="en-US" sz="1500" b="0" i="0" u="none" strike="noStrike" baseline="0" dirty="0">
                <a:latin typeface="+mn-lt"/>
              </a:rPr>
              <a:t>starting at birth with repeated irradiating imaging exams and sedations for young patients.</a:t>
            </a:r>
          </a:p>
          <a:p>
            <a:pPr algn="l"/>
            <a:r>
              <a:rPr lang="en-US" sz="1500" i="1" dirty="0">
                <a:latin typeface="+mn-lt"/>
              </a:rPr>
              <a:t>DICER1 </a:t>
            </a:r>
            <a:r>
              <a:rPr lang="en-US" sz="1500" dirty="0">
                <a:latin typeface="+mn-lt"/>
              </a:rPr>
              <a:t>gene, encoding a ribonuclease (RNase) involved in </a:t>
            </a:r>
            <a:r>
              <a:rPr lang="en-US" sz="1500" b="1" dirty="0">
                <a:latin typeface="+mn-lt"/>
              </a:rPr>
              <a:t>microRNA maturation</a:t>
            </a:r>
          </a:p>
          <a:p>
            <a:pPr marL="0" indent="0" algn="l">
              <a:buNone/>
            </a:pPr>
            <a:endParaRPr lang="en-US" sz="2600" b="0" i="1" u="none" strike="noStrike" baseline="0" dirty="0">
              <a:latin typeface="+mn-lt"/>
            </a:endParaRPr>
          </a:p>
          <a:p>
            <a:pPr marL="0" indent="0" algn="l">
              <a:buNone/>
            </a:pPr>
            <a:r>
              <a:rPr lang="en-US" sz="1600" dirty="0">
                <a:latin typeface="+mn-lt"/>
              </a:rPr>
              <a:t>&gt; 90 % tumors have an </a:t>
            </a:r>
            <a:r>
              <a:rPr lang="en-US" sz="1600" b="1" dirty="0">
                <a:latin typeface="+mn-lt"/>
              </a:rPr>
              <a:t>additional somatic </a:t>
            </a:r>
            <a:r>
              <a:rPr lang="en-US" sz="1600" b="1" i="1" dirty="0">
                <a:latin typeface="+mn-lt"/>
              </a:rPr>
              <a:t>DICER1 </a:t>
            </a:r>
            <a:r>
              <a:rPr lang="en-US" sz="1600" b="1" dirty="0">
                <a:latin typeface="+mn-lt"/>
              </a:rPr>
              <a:t>missense hotspot mutation </a:t>
            </a:r>
            <a:r>
              <a:rPr lang="en-US" sz="1600" dirty="0">
                <a:latin typeface="+mn-lt"/>
              </a:rPr>
              <a:t>as second hit</a:t>
            </a:r>
          </a:p>
          <a:p>
            <a:r>
              <a:rPr lang="en-US" sz="1500" dirty="0"/>
              <a:t>Involving </a:t>
            </a:r>
            <a:r>
              <a:rPr lang="en-US" sz="1500" b="1" dirty="0"/>
              <a:t>one of six codons clustered in exons 24 and 25</a:t>
            </a:r>
          </a:p>
          <a:p>
            <a:r>
              <a:rPr lang="en-US" sz="1500" dirty="0"/>
              <a:t>Exons 24 and 25 encode for the </a:t>
            </a:r>
            <a:r>
              <a:rPr lang="en-US" sz="1500" b="1" dirty="0"/>
              <a:t>RNase </a:t>
            </a:r>
            <a:r>
              <a:rPr lang="en-US" sz="1500" b="1" dirty="0" err="1"/>
              <a:t>IIIb</a:t>
            </a:r>
            <a:r>
              <a:rPr lang="en-US" sz="1500" b="1" dirty="0"/>
              <a:t> domain </a:t>
            </a:r>
          </a:p>
          <a:p>
            <a:r>
              <a:rPr lang="en-US" sz="1500" dirty="0"/>
              <a:t>Leading to a </a:t>
            </a:r>
            <a:r>
              <a:rPr lang="en-US" sz="1500" b="1" dirty="0"/>
              <a:t>partial inactivation</a:t>
            </a:r>
            <a:r>
              <a:rPr lang="en-US" sz="1500" dirty="0"/>
              <a:t> of the DICER1 protein</a:t>
            </a:r>
          </a:p>
          <a:p>
            <a:pPr algn="l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4E5EFC-5B36-4909-AF19-0E55D912A5F7}"/>
              </a:ext>
            </a:extLst>
          </p:cNvPr>
          <p:cNvSpPr txBox="1">
            <a:spLocks/>
          </p:cNvSpPr>
          <p:nvPr/>
        </p:nvSpPr>
        <p:spPr>
          <a:xfrm>
            <a:off x="489622" y="5288270"/>
            <a:ext cx="8164757" cy="60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Question: What would be the advantages and limits of detecting the hotspot mutations by liquid biopsy in the surveillance of patients?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31909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Drop-off droplet digital PCR (</a:t>
            </a:r>
            <a:r>
              <a:rPr lang="en-US" sz="1600" dirty="0" err="1"/>
              <a:t>ddPCR</a:t>
            </a:r>
            <a:r>
              <a:rPr lang="en-US" sz="1600" dirty="0"/>
              <a:t>): </a:t>
            </a:r>
          </a:p>
          <a:p>
            <a:pPr lvl="1"/>
            <a:r>
              <a:rPr lang="en-US" sz="1500" dirty="0"/>
              <a:t>Selection of primers to generate </a:t>
            </a:r>
            <a:r>
              <a:rPr lang="en-US" sz="1500" b="1" dirty="0"/>
              <a:t>amplicons of #100 bp</a:t>
            </a:r>
            <a:r>
              <a:rPr lang="en-US" sz="1500" dirty="0"/>
              <a:t>, for compatibility with further circulating tumor DNA application, targeting the hotspot regions in exons 24 and 25 </a:t>
            </a:r>
          </a:p>
          <a:p>
            <a:pPr lvl="1"/>
            <a:r>
              <a:rPr lang="en-US" sz="1500" dirty="0"/>
              <a:t>Design of </a:t>
            </a:r>
            <a:r>
              <a:rPr lang="en-US" sz="1500" b="1" dirty="0"/>
              <a:t>two TaqMan probes per assay</a:t>
            </a:r>
            <a:r>
              <a:rPr lang="en-US" sz="1500" dirty="0"/>
              <a:t>:</a:t>
            </a:r>
          </a:p>
          <a:p>
            <a:pPr lvl="2"/>
            <a:r>
              <a:rPr lang="en-US" sz="1400" dirty="0"/>
              <a:t>All probes were </a:t>
            </a:r>
            <a:r>
              <a:rPr lang="en-US" sz="1400" b="1" dirty="0"/>
              <a:t>complementary to the wild-type (WT) sequence</a:t>
            </a:r>
            <a:r>
              <a:rPr lang="en-US" sz="1400" dirty="0"/>
              <a:t>,</a:t>
            </a:r>
          </a:p>
          <a:p>
            <a:pPr lvl="2"/>
            <a:r>
              <a:rPr lang="en-US" sz="1400" dirty="0"/>
              <a:t>One complementary of the hotspot region,</a:t>
            </a:r>
          </a:p>
          <a:p>
            <a:pPr lvl="2"/>
            <a:r>
              <a:rPr lang="en-US" sz="1400" dirty="0"/>
              <a:t>One complementary to a reference sequence without polymorphisms or to another mutually exclusive hotspot region </a:t>
            </a:r>
          </a:p>
          <a:p>
            <a:pPr marL="0" indent="0">
              <a:buNone/>
            </a:pPr>
            <a:r>
              <a:rPr lang="en-US" sz="1600" i="1" dirty="0"/>
              <a:t>In vitro </a:t>
            </a:r>
            <a:r>
              <a:rPr lang="en-US" sz="1600" dirty="0"/>
              <a:t>assays on tumor DNA bearing </a:t>
            </a:r>
            <a:r>
              <a:rPr lang="en-US" sz="1600" i="1" dirty="0"/>
              <a:t>DICER1 </a:t>
            </a:r>
            <a:r>
              <a:rPr lang="en-US" sz="1600" dirty="0"/>
              <a:t>hotspot mutations or on synthetic oligonucleotide:</a:t>
            </a:r>
          </a:p>
          <a:p>
            <a:pPr lvl="1"/>
            <a:r>
              <a:rPr lang="en-US" sz="1500" dirty="0"/>
              <a:t>All hotspot </a:t>
            </a:r>
            <a:r>
              <a:rPr lang="en-US" sz="1500" b="1" dirty="0"/>
              <a:t>mutations reported in more than 15 tumors </a:t>
            </a:r>
            <a:r>
              <a:rPr lang="en-US" sz="1500" dirty="0"/>
              <a:t>in Cosmic v91 or published were tested (Table 1 – Slides 5 and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6380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Determination of the performance of each assay:</a:t>
            </a:r>
          </a:p>
          <a:p>
            <a:pPr lvl="1"/>
            <a:r>
              <a:rPr lang="en-US" sz="1500" b="1" dirty="0"/>
              <a:t>Limit of blank (LOB): </a:t>
            </a:r>
            <a:r>
              <a:rPr lang="en-US" sz="1500" dirty="0"/>
              <a:t>analysis of 48 replicates of WT genomic DNA extracted from PBMCs or lymphoblastoid cell lines</a:t>
            </a:r>
          </a:p>
          <a:p>
            <a:pPr lvl="1"/>
            <a:r>
              <a:rPr lang="en-US" sz="1500" dirty="0"/>
              <a:t>LOB = upper limit of the 95% confidence interval (CI) according to Poisson distribution</a:t>
            </a:r>
          </a:p>
          <a:p>
            <a:pPr lvl="1"/>
            <a:r>
              <a:rPr lang="en-US" sz="1500" b="1" dirty="0"/>
              <a:t>Limit of detection (LOD): </a:t>
            </a:r>
            <a:r>
              <a:rPr lang="en-US" sz="1500" dirty="0"/>
              <a:t>analysis of mutated DNA diluted by 2-fold from a minor allelic frequency (MAF) of 1% to 0.06-0.08%, in 8 replicates per dilution</a:t>
            </a:r>
          </a:p>
          <a:p>
            <a:pPr lvl="1"/>
            <a:r>
              <a:rPr lang="en-US" sz="1500" dirty="0"/>
              <a:t>LOD = lowest expected MAF with an inferior limit of the 95% CI according to Poisson distribution, above the LOB</a:t>
            </a:r>
          </a:p>
          <a:p>
            <a:pPr lvl="1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9D0F30-7C67-4DB4-B468-25C63D51E34D}"/>
              </a:ext>
            </a:extLst>
          </p:cNvPr>
          <p:cNvSpPr txBox="1">
            <a:spLocks/>
          </p:cNvSpPr>
          <p:nvPr/>
        </p:nvSpPr>
        <p:spPr>
          <a:xfrm>
            <a:off x="489622" y="4245756"/>
            <a:ext cx="8164757" cy="11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/>
              <a:t>Question: We have chosen </a:t>
            </a:r>
            <a:r>
              <a:rPr lang="en-US" sz="1600" b="1" dirty="0" err="1"/>
              <a:t>ddPCR</a:t>
            </a:r>
            <a:r>
              <a:rPr lang="en-US" sz="1600" b="1" dirty="0"/>
              <a:t> to detect hotspot mutations in our study. </a:t>
            </a:r>
          </a:p>
          <a:p>
            <a:pPr marL="0" indent="0" algn="just">
              <a:buNone/>
            </a:pPr>
            <a:r>
              <a:rPr lang="en-US" sz="1600" b="1" dirty="0"/>
              <a:t>What other highly sensitive methods could have been tested for a future use on liquid biopsy? </a:t>
            </a:r>
          </a:p>
          <a:p>
            <a:pPr marL="0" indent="0" algn="just">
              <a:buNone/>
            </a:pPr>
            <a:r>
              <a:rPr lang="en-US" sz="1600" b="1" dirty="0"/>
              <a:t>What are the advantages of the drop-off system in the case of DICER1 syndrome? </a:t>
            </a:r>
          </a:p>
          <a:p>
            <a:pPr lvl="1"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233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698" y="696003"/>
            <a:ext cx="890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</a:rPr>
              <a:t>DICER1</a:t>
            </a:r>
            <a:r>
              <a:rPr lang="en-US" sz="2000" b="1" dirty="0">
                <a:latin typeface="+mj-lt"/>
              </a:rPr>
              <a:t> hotspot mutations in exon 24 with the origin of tested variants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DAAF58-889B-41AC-B6B1-173CCFAE0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9"/>
          <a:stretch/>
        </p:blipFill>
        <p:spPr>
          <a:xfrm>
            <a:off x="1152000" y="1369563"/>
            <a:ext cx="6840000" cy="411887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C243E40C-6AEC-426A-907B-78FBC91F6F50}"/>
              </a:ext>
            </a:extLst>
          </p:cNvPr>
          <p:cNvGrpSpPr/>
          <p:nvPr/>
        </p:nvGrpSpPr>
        <p:grpSpPr>
          <a:xfrm>
            <a:off x="1989137" y="5973762"/>
            <a:ext cx="6289675" cy="407988"/>
            <a:chOff x="1989137" y="5973762"/>
            <a:chExt cx="6289675" cy="40798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81DD106-4D02-4033-847B-2682F17D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9137" y="5973762"/>
              <a:ext cx="1685925" cy="21907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BE339CB-DC05-4BEA-9D17-9C8964947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0137" y="5984875"/>
              <a:ext cx="2371725" cy="20955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5CE4B08-C072-4017-832B-2EA04A20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3287" y="6005512"/>
              <a:ext cx="2295525" cy="18097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2D6FB07-DC1E-4D73-8ABF-6ABE1050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6125" y="6191250"/>
              <a:ext cx="1238250" cy="19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71D8BA0-D73F-4FCD-B8D1-F8D58706BF22}"/>
              </a:ext>
            </a:extLst>
          </p:cNvPr>
          <p:cNvGrpSpPr>
            <a:grpSpLocks noChangeAspect="1"/>
          </p:cNvGrpSpPr>
          <p:nvPr/>
        </p:nvGrpSpPr>
        <p:grpSpPr>
          <a:xfrm>
            <a:off x="1152000" y="1175387"/>
            <a:ext cx="6840000" cy="4790948"/>
            <a:chOff x="171450" y="-59054"/>
            <a:chExt cx="8801100" cy="61645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8192799-F52E-41D1-95EC-A278E68C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211" y="-59054"/>
              <a:ext cx="8785098" cy="81854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D76C6C5-5C01-488F-B495-F579DAC71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752475"/>
              <a:ext cx="8801100" cy="535305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48A9A93-20FF-49D6-8E03-3DCBE784D1CB}"/>
              </a:ext>
            </a:extLst>
          </p:cNvPr>
          <p:cNvGrpSpPr/>
          <p:nvPr/>
        </p:nvGrpSpPr>
        <p:grpSpPr>
          <a:xfrm>
            <a:off x="1989137" y="5973762"/>
            <a:ext cx="4022725" cy="407988"/>
            <a:chOff x="1989137" y="5973762"/>
            <a:chExt cx="4022725" cy="407988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A328A24-F95A-4A7B-B1A9-1B24A7111B6F}"/>
                </a:ext>
              </a:extLst>
            </p:cNvPr>
            <p:cNvGrpSpPr/>
            <p:nvPr/>
          </p:nvGrpSpPr>
          <p:grpSpPr>
            <a:xfrm>
              <a:off x="1989137" y="5973762"/>
              <a:ext cx="4022725" cy="407988"/>
              <a:chOff x="1989137" y="5973762"/>
              <a:chExt cx="4022725" cy="407988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6CAD757-BA60-4BBD-AAC8-C6912DB3C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9137" y="5973762"/>
                <a:ext cx="1685925" cy="219075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8B18D0B8-D8EE-4E73-A289-10DC97834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0137" y="5984875"/>
                <a:ext cx="2371725" cy="209550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8F4E6991-C710-436E-96D0-98F78E960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125" y="6191250"/>
                <a:ext cx="1238250" cy="190500"/>
              </a:xfrm>
              <a:prstGeom prst="rect">
                <a:avLst/>
              </a:prstGeom>
            </p:spPr>
          </p:pic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36DF9BC-9D2C-4853-AF8E-7231FE52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6287" y="6196012"/>
              <a:ext cx="962025" cy="180975"/>
            </a:xfrm>
            <a:prstGeom prst="rect">
              <a:avLst/>
            </a:prstGeom>
          </p:spPr>
        </p:pic>
      </p:grpSp>
      <p:sp>
        <p:nvSpPr>
          <p:cNvPr id="19" name="TextBox 6">
            <a:extLst>
              <a:ext uri="{FF2B5EF4-FFF2-40B4-BE49-F238E27FC236}">
                <a16:creationId xmlns:a16="http://schemas.microsoft.com/office/drawing/2014/main" id="{F891327A-87C8-41C3-A8D2-72E0362612A0}"/>
              </a:ext>
            </a:extLst>
          </p:cNvPr>
          <p:cNvSpPr txBox="1"/>
          <p:nvPr/>
        </p:nvSpPr>
        <p:spPr>
          <a:xfrm>
            <a:off x="118698" y="696003"/>
            <a:ext cx="890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+mj-lt"/>
              </a:rPr>
              <a:t>DICER1</a:t>
            </a:r>
            <a:r>
              <a:rPr lang="en-US" sz="2000" b="1" dirty="0">
                <a:latin typeface="+mj-lt"/>
              </a:rPr>
              <a:t> hotspot mutations in exon 25 with the origin of tested variants</a:t>
            </a:r>
          </a:p>
        </p:txBody>
      </p:sp>
    </p:spTree>
    <p:extLst>
      <p:ext uri="{BB962C8B-B14F-4D97-AF65-F5344CB8AC3E}">
        <p14:creationId xmlns:p14="http://schemas.microsoft.com/office/powerpoint/2010/main" val="233421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6306" y="4864731"/>
            <a:ext cx="6828312" cy="11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1. A. </a:t>
            </a:r>
            <a:r>
              <a:rPr lang="en-US" sz="1600" dirty="0"/>
              <a:t>Schematic representation of the exon 24 assay. The green VIC</a:t>
            </a:r>
            <a:r>
              <a:rPr lang="en-US" sz="1600" baseline="30000" dirty="0"/>
              <a:t>+</a:t>
            </a:r>
            <a:r>
              <a:rPr lang="en-US" sz="1600" dirty="0"/>
              <a:t>/6-FAM</a:t>
            </a:r>
            <a:r>
              <a:rPr lang="en-US" sz="1600" baseline="30000" dirty="0"/>
              <a:t>+</a:t>
            </a:r>
            <a:r>
              <a:rPr lang="en-US" sz="1600" dirty="0"/>
              <a:t> cloud represents droplets containing wild-type copies and the blue </a:t>
            </a:r>
            <a:r>
              <a:rPr lang="en-US" sz="1600" dirty="0" err="1"/>
              <a:t>VIC</a:t>
            </a:r>
            <a:r>
              <a:rPr lang="en-US" sz="1600" baseline="30000" dirty="0" err="1"/>
              <a:t>low</a:t>
            </a:r>
            <a:r>
              <a:rPr lang="en-US" sz="1600" dirty="0"/>
              <a:t>/6-FAM</a:t>
            </a:r>
            <a:r>
              <a:rPr lang="en-US" sz="1600" baseline="30000" dirty="0"/>
              <a:t>+</a:t>
            </a:r>
            <a:r>
              <a:rPr lang="en-US" sz="1600" dirty="0"/>
              <a:t> cloud, the mutant ones. Gray clouds correspond to empty droplets.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endParaRPr lang="en-US" sz="16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CBCB30-2478-41AE-91DC-23518E265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2"/>
          <a:stretch/>
        </p:blipFill>
        <p:spPr>
          <a:xfrm>
            <a:off x="176403" y="1637408"/>
            <a:ext cx="8791194" cy="277919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165E7EDF-6744-48EA-9F35-38FC28C10729}"/>
              </a:ext>
            </a:extLst>
          </p:cNvPr>
          <p:cNvSpPr txBox="1"/>
          <p:nvPr/>
        </p:nvSpPr>
        <p:spPr>
          <a:xfrm>
            <a:off x="165717" y="69600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Drop-off </a:t>
            </a:r>
            <a:r>
              <a:rPr lang="en-US" sz="2000" b="1" dirty="0" err="1">
                <a:latin typeface="+mj-lt"/>
              </a:rPr>
              <a:t>ddPCR</a:t>
            </a:r>
            <a:r>
              <a:rPr lang="en-US" sz="2000" b="1" dirty="0">
                <a:latin typeface="+mj-lt"/>
              </a:rPr>
              <a:t> exon 24 assay</a:t>
            </a: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Drop-off </a:t>
            </a:r>
            <a:r>
              <a:rPr lang="en-US" sz="2000" b="1" dirty="0" err="1">
                <a:latin typeface="+mj-lt"/>
              </a:rPr>
              <a:t>ddPCR</a:t>
            </a:r>
            <a:r>
              <a:rPr lang="en-US" sz="2000" b="1" dirty="0">
                <a:latin typeface="+mj-lt"/>
              </a:rPr>
              <a:t> exon 24 assay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583AFF-FFE5-4552-B80B-BDAE6164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106099"/>
            <a:ext cx="8280000" cy="4206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6306" y="5258138"/>
            <a:ext cx="6828312" cy="10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1. B. </a:t>
            </a:r>
            <a:r>
              <a:rPr lang="en-US" sz="1600" dirty="0"/>
              <a:t>Blue clouds shifted differently according to the mutation. The green VIC</a:t>
            </a:r>
            <a:r>
              <a:rPr lang="en-US" sz="1600" baseline="30000" dirty="0"/>
              <a:t>+</a:t>
            </a:r>
            <a:r>
              <a:rPr lang="en-US" sz="1600" dirty="0"/>
              <a:t>/6-FAM</a:t>
            </a:r>
            <a:r>
              <a:rPr lang="en-US" sz="1600" baseline="30000" dirty="0"/>
              <a:t>+</a:t>
            </a:r>
            <a:r>
              <a:rPr lang="en-US" sz="1600" dirty="0"/>
              <a:t> cloud represents droplets containing wild-type copies and the blue </a:t>
            </a:r>
            <a:r>
              <a:rPr lang="en-US" sz="1600" dirty="0" err="1"/>
              <a:t>VIC</a:t>
            </a:r>
            <a:r>
              <a:rPr lang="en-US" sz="1600" baseline="30000" dirty="0" err="1"/>
              <a:t>low</a:t>
            </a:r>
            <a:r>
              <a:rPr lang="en-US" sz="1600" dirty="0"/>
              <a:t>/6-FAM</a:t>
            </a:r>
            <a:r>
              <a:rPr lang="en-US" sz="1600" baseline="30000" dirty="0"/>
              <a:t>+</a:t>
            </a:r>
            <a:r>
              <a:rPr lang="en-US" sz="1600" dirty="0"/>
              <a:t> cloud, the mutant ones. Gray clouds correspond to empty droplets.</a:t>
            </a:r>
          </a:p>
          <a:p>
            <a:r>
              <a:rPr lang="en-US" sz="1600" dirty="0"/>
              <a:t> 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7071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6306" y="5056119"/>
            <a:ext cx="6828312" cy="104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1. C. </a:t>
            </a:r>
            <a:r>
              <a:rPr lang="en-US" sz="1600" dirty="0"/>
              <a:t>A p. D1713 mutation resulted in a vertically shifted blue VIC</a:t>
            </a:r>
            <a:r>
              <a:rPr lang="en-US" sz="1600" baseline="30000" dirty="0"/>
              <a:t>+</a:t>
            </a:r>
            <a:r>
              <a:rPr lang="en-US" sz="1600" dirty="0"/>
              <a:t>/6-FAM</a:t>
            </a:r>
            <a:r>
              <a:rPr lang="en-US" sz="1600" baseline="30000" dirty="0"/>
              <a:t>low</a:t>
            </a:r>
            <a:r>
              <a:rPr lang="en-US" sz="1600" dirty="0"/>
              <a:t> cloud. The green VIC</a:t>
            </a:r>
            <a:r>
              <a:rPr lang="en-US" sz="1600" baseline="30000" dirty="0"/>
              <a:t>+</a:t>
            </a:r>
            <a:r>
              <a:rPr lang="en-US" sz="1600" dirty="0"/>
              <a:t>/6-FAM</a:t>
            </a:r>
            <a:r>
              <a:rPr lang="en-US" sz="1600" baseline="30000" dirty="0"/>
              <a:t>+</a:t>
            </a:r>
            <a:r>
              <a:rPr lang="en-US" sz="1600" dirty="0"/>
              <a:t> cloud represents droplets containing wild-type copies and the blue </a:t>
            </a:r>
            <a:r>
              <a:rPr lang="en-US" sz="1600" dirty="0" err="1"/>
              <a:t>VIC</a:t>
            </a:r>
            <a:r>
              <a:rPr lang="en-US" sz="1600" baseline="30000" dirty="0" err="1"/>
              <a:t>low</a:t>
            </a:r>
            <a:r>
              <a:rPr lang="en-US" sz="1600" dirty="0"/>
              <a:t>/6-FAM</a:t>
            </a:r>
            <a:r>
              <a:rPr lang="en-US" sz="1600" baseline="30000" dirty="0"/>
              <a:t>+</a:t>
            </a:r>
            <a:r>
              <a:rPr lang="en-US" sz="1600" dirty="0"/>
              <a:t> cloud, the mutant ones. Gray clouds correspond to empty droplets.</a:t>
            </a:r>
          </a:p>
          <a:p>
            <a:endParaRPr lang="en-US" sz="1600" dirty="0"/>
          </a:p>
          <a:p>
            <a:endParaRPr lang="en-US" sz="1600" b="1" dirty="0">
              <a:solidFill>
                <a:srgbClr val="C00000"/>
              </a:solidFill>
            </a:endParaRPr>
          </a:p>
          <a:p>
            <a:endParaRPr lang="en-US" sz="16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F16F90-7666-4C4E-BBA3-0679A490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2053683"/>
            <a:ext cx="8640000" cy="259902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B1624C4-BB60-4E8D-AFFC-7F739D94168A}"/>
              </a:ext>
            </a:extLst>
          </p:cNvPr>
          <p:cNvSpPr txBox="1"/>
          <p:nvPr/>
        </p:nvSpPr>
        <p:spPr>
          <a:xfrm>
            <a:off x="165717" y="69600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Drop-off </a:t>
            </a:r>
            <a:r>
              <a:rPr lang="en-US" sz="2000" b="1" dirty="0" err="1">
                <a:latin typeface="+mj-lt"/>
              </a:rPr>
              <a:t>ddPCR</a:t>
            </a:r>
            <a:r>
              <a:rPr lang="en-US" sz="2000" b="1" dirty="0">
                <a:latin typeface="+mj-lt"/>
              </a:rPr>
              <a:t> exon 24 assay</a:t>
            </a:r>
          </a:p>
        </p:txBody>
      </p:sp>
    </p:spTree>
    <p:extLst>
      <p:ext uri="{BB962C8B-B14F-4D97-AF65-F5344CB8AC3E}">
        <p14:creationId xmlns:p14="http://schemas.microsoft.com/office/powerpoint/2010/main" val="132958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996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Materials and Methods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 Boyle</cp:lastModifiedBy>
  <cp:revision>68</cp:revision>
  <dcterms:created xsi:type="dcterms:W3CDTF">2014-07-07T15:02:10Z</dcterms:created>
  <dcterms:modified xsi:type="dcterms:W3CDTF">2022-02-25T22:21:38Z</dcterms:modified>
</cp:coreProperties>
</file>