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277" r:id="rId3"/>
    <p:sldId id="263" r:id="rId4"/>
    <p:sldId id="271" r:id="rId5"/>
    <p:sldId id="264" r:id="rId6"/>
    <p:sldId id="265" r:id="rId7"/>
    <p:sldId id="266" r:id="rId8"/>
    <p:sldId id="258" r:id="rId9"/>
    <p:sldId id="272" r:id="rId10"/>
    <p:sldId id="276" r:id="rId11"/>
    <p:sldId id="278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20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7/3/22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7/3/22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oi.org/10.1093/clinchem/hvac05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9600" b="1" dirty="0"/>
              <a:t>Using Both Plasma and Urine Donor-Derived Cell-Free DNA to Identify Various Renal Allograft Injuries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X.-T. Chen, J.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Qiu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Z.-X. Wu, H. Zhang, T. Chen, S.-C. Yang, G.-D. Zhao, Y. He, X. Shen, J.-Q. Luo, Y. Huang, C.-X. Wang, L.-Z. Chen, C.-L. Wu, G. Huang</a:t>
            </a:r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June 2022</a:t>
            </a:r>
            <a:endParaRPr lang="en-US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dirty="0">
                <a:hlinkClick r:id="rId2"/>
              </a:rPr>
              <a:t>https://doi.org/10.1093/clinchem/hvac053</a:t>
            </a:r>
            <a:endParaRPr lang="en-US" sz="7200" dirty="0"/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© 2022 by the American Association for Clinical Chemistry</a:t>
            </a:r>
          </a:p>
        </p:txBody>
      </p:sp>
      <p:pic>
        <p:nvPicPr>
          <p:cNvPr id="5" name="Picture 4" descr="A picture containing square&#10;&#10;Description automatically generated">
            <a:extLst>
              <a:ext uri="{FF2B5EF4-FFF2-40B4-BE49-F238E27FC236}">
                <a16:creationId xmlns:a16="http://schemas.microsoft.com/office/drawing/2014/main" id="{F7FAF172-AB90-31B8-DA5F-2709E4BD6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8" y="1971073"/>
            <a:ext cx="3492685" cy="47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+mj-lt"/>
              </a:rPr>
              <a:t>Summary</a:t>
            </a:r>
            <a:endParaRPr lang="en-US" sz="3000" b="1" dirty="0"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528F7F-5ED5-BDD4-724D-034F60FA6505}"/>
              </a:ext>
            </a:extLst>
          </p:cNvPr>
          <p:cNvSpPr txBox="1">
            <a:spLocks/>
          </p:cNvSpPr>
          <p:nvPr/>
        </p:nvSpPr>
        <p:spPr>
          <a:xfrm>
            <a:off x="83658" y="1569799"/>
            <a:ext cx="9058962" cy="3347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Both plasma and urine dd-</a:t>
            </a:r>
            <a:r>
              <a:rPr lang="en-US" dirty="0" err="1"/>
              <a:t>cfDNA</a:t>
            </a:r>
            <a:r>
              <a:rPr lang="en-US" dirty="0"/>
              <a:t> are sensitive markers for renal allograft injuries. </a:t>
            </a:r>
          </a:p>
          <a:p>
            <a:endParaRPr lang="en-US" dirty="0"/>
          </a:p>
          <a:p>
            <a:r>
              <a:rPr lang="en-US" altLang="zh-CN" dirty="0"/>
              <a:t>The interpretation of a specific disease by dd-</a:t>
            </a:r>
            <a:r>
              <a:rPr lang="en-US" altLang="zh-CN" dirty="0" err="1"/>
              <a:t>cfDNA</a:t>
            </a:r>
            <a:r>
              <a:rPr lang="en-US" altLang="zh-CN" dirty="0"/>
              <a:t> should be combined with other clinical indicators.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7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+mj-lt"/>
              </a:rPr>
              <a:t>Questions</a:t>
            </a:r>
            <a:endParaRPr lang="en-US" sz="3000" b="1" dirty="0"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528F7F-5ED5-BDD4-724D-034F60FA6505}"/>
              </a:ext>
            </a:extLst>
          </p:cNvPr>
          <p:cNvSpPr txBox="1">
            <a:spLocks/>
          </p:cNvSpPr>
          <p:nvPr/>
        </p:nvSpPr>
        <p:spPr>
          <a:xfrm>
            <a:off x="83658" y="1569799"/>
            <a:ext cx="8875704" cy="33474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may one improve the specificity of dd-</a:t>
            </a:r>
            <a:r>
              <a:rPr lang="en-US" dirty="0" err="1"/>
              <a:t>cfDNA</a:t>
            </a:r>
            <a:r>
              <a:rPr lang="en-US" dirty="0"/>
              <a:t> in identifying transplanted kidney injury</a:t>
            </a:r>
            <a:r>
              <a:rPr lang="zh-CN" altLang="en-US" dirty="0"/>
              <a:t>？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 may one distinguish between different rejection subtypes and between rejection and polyomavirus nephropathy using dd-</a:t>
            </a:r>
            <a:r>
              <a:rPr lang="en-US" dirty="0" err="1"/>
              <a:t>cfDNA</a:t>
            </a:r>
            <a:r>
              <a:rPr lang="zh-CN" altLang="en-US" dirty="0"/>
              <a:t>？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are the respective advantages and application scenarios of plasma dd-</a:t>
            </a:r>
            <a:r>
              <a:rPr lang="en-US" dirty="0" err="1"/>
              <a:t>cfDNA</a:t>
            </a:r>
            <a:r>
              <a:rPr lang="en-US" dirty="0"/>
              <a:t> and urine dd-</a:t>
            </a:r>
            <a:r>
              <a:rPr lang="en-US" dirty="0" err="1"/>
              <a:t>cfDNA</a:t>
            </a:r>
            <a:r>
              <a:rPr lang="zh-CN" altLang="en-US" dirty="0"/>
              <a:t>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56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127" y="1626160"/>
            <a:ext cx="7793356" cy="883776"/>
          </a:xfrm>
        </p:spPr>
        <p:txBody>
          <a:bodyPr>
            <a:normAutofit fontScale="92500"/>
          </a:bodyPr>
          <a:lstStyle/>
          <a:p>
            <a:r>
              <a:rPr lang="en-US" sz="2500" dirty="0"/>
              <a:t>Investigate the association between donor-derived cell-free DNA (dd-</a:t>
            </a:r>
            <a:r>
              <a:rPr lang="en-US" sz="2500" dirty="0" err="1"/>
              <a:t>cfDNA</a:t>
            </a:r>
            <a:r>
              <a:rPr lang="en-US" sz="2500" dirty="0"/>
              <a:t>) and renal allograft injuries.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345221-C9A4-365A-2E7E-08209216176A}"/>
              </a:ext>
            </a:extLst>
          </p:cNvPr>
          <p:cNvSpPr txBox="1">
            <a:spLocks/>
          </p:cNvSpPr>
          <p:nvPr/>
        </p:nvSpPr>
        <p:spPr>
          <a:xfrm>
            <a:off x="83659" y="3055302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Methods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DD8B0E-D31B-A722-A677-C3C719763746}"/>
              </a:ext>
            </a:extLst>
          </p:cNvPr>
          <p:cNvSpPr txBox="1">
            <a:spLocks/>
          </p:cNvSpPr>
          <p:nvPr/>
        </p:nvSpPr>
        <p:spPr>
          <a:xfrm>
            <a:off x="83658" y="3732245"/>
            <a:ext cx="8328192" cy="2099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Enrolled 113 adult kidney transplant recipients with kidney biopsies.</a:t>
            </a:r>
          </a:p>
          <a:p>
            <a:endParaRPr lang="en-US" sz="2300" dirty="0"/>
          </a:p>
          <a:p>
            <a:r>
              <a:rPr lang="en-US" sz="2300" dirty="0"/>
              <a:t>Plasma and urine dd-</a:t>
            </a:r>
            <a:r>
              <a:rPr lang="en-US" sz="2300" dirty="0" err="1"/>
              <a:t>cfDNA</a:t>
            </a:r>
            <a:r>
              <a:rPr lang="en-US" sz="2300" dirty="0"/>
              <a:t> was detected by target region capture sequencing.</a:t>
            </a:r>
          </a:p>
        </p:txBody>
      </p:sp>
    </p:spTree>
    <p:extLst>
      <p:ext uri="{BB962C8B-B14F-4D97-AF65-F5344CB8AC3E}">
        <p14:creationId xmlns:p14="http://schemas.microsoft.com/office/powerpoint/2010/main" val="26226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FCA7FE1-DB2F-C60D-11DE-4BE66A533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945" y="1153595"/>
            <a:ext cx="5216502" cy="43240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96003"/>
            <a:ext cx="8246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Flowchart of the study cohort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1995854" y="5401469"/>
            <a:ext cx="6415996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/>
              <a:t>Figure 1. ABMR, antibody-mediated rejection; TCMR, T cell-mediated rejection; </a:t>
            </a:r>
            <a:r>
              <a:rPr lang="en-US" sz="1200" b="1" dirty="0" err="1"/>
              <a:t>BKPyVAN</a:t>
            </a:r>
            <a:r>
              <a:rPr lang="en-US" sz="1200" b="1" dirty="0"/>
              <a:t>, BK polyomavirus-associated nephropathy; </a:t>
            </a:r>
            <a:r>
              <a:rPr lang="en-US" sz="1200" b="1" dirty="0" err="1"/>
              <a:t>IgAN</a:t>
            </a:r>
            <a:r>
              <a:rPr lang="en-US" sz="1200" b="1" dirty="0"/>
              <a:t>, IgA nephropathy; IF/TA, interstitial fibrosis and tubular atrophy; CNI, calcineurin inhibitor; FSGS, focal segmental glomerulosclerosis; ATI, acute tubular injury; MPGN, membranoproliferative glomerulonephritis.</a:t>
            </a:r>
            <a:endParaRPr lang="en-US" sz="1200" i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92FACD-A2D5-CA2D-B4FE-716D38980905}"/>
              </a:ext>
            </a:extLst>
          </p:cNvPr>
          <p:cNvSpPr txBox="1">
            <a:spLocks/>
          </p:cNvSpPr>
          <p:nvPr/>
        </p:nvSpPr>
        <p:spPr>
          <a:xfrm>
            <a:off x="165716" y="114804"/>
            <a:ext cx="725020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zh-CN" sz="3600" dirty="0"/>
              <a:t>Results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5B0B378-BB14-E376-1132-15799485C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604" y="1122960"/>
            <a:ext cx="4133461" cy="432519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96003"/>
            <a:ext cx="8801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Comparison of dd-</a:t>
            </a:r>
            <a:r>
              <a:rPr lang="en-US" sz="3000" b="1" dirty="0" err="1">
                <a:latin typeface="+mj-lt"/>
              </a:rPr>
              <a:t>cfDNA</a:t>
            </a:r>
            <a:r>
              <a:rPr lang="en-US" sz="3000" b="1" dirty="0">
                <a:latin typeface="+mj-lt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6306" y="5353835"/>
            <a:ext cx="6345544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/>
              <a:t>Figure 2. Comparison of (A) plasma dd-</a:t>
            </a:r>
            <a:r>
              <a:rPr lang="en-US" sz="1200" b="1" dirty="0" err="1"/>
              <a:t>cfDNA</a:t>
            </a:r>
            <a:r>
              <a:rPr lang="en-US" sz="1200" b="1" dirty="0"/>
              <a:t> fraction (%), (B) plasma dd-</a:t>
            </a:r>
            <a:r>
              <a:rPr lang="en-US" sz="1200" b="1" dirty="0" err="1"/>
              <a:t>cfDNA</a:t>
            </a:r>
            <a:r>
              <a:rPr lang="en-US" sz="1200" b="1" dirty="0"/>
              <a:t> concentration (ng/mL), (C) urine dd-</a:t>
            </a:r>
            <a:r>
              <a:rPr lang="en-US" sz="1200" b="1" dirty="0" err="1"/>
              <a:t>cfDNA</a:t>
            </a:r>
            <a:r>
              <a:rPr lang="en-US" sz="1200" b="1" dirty="0"/>
              <a:t> concentration (ng/mL), and (D) urine dd-</a:t>
            </a:r>
            <a:r>
              <a:rPr lang="en-US" sz="1200" b="1" dirty="0" err="1"/>
              <a:t>cfDNA</a:t>
            </a:r>
            <a:r>
              <a:rPr lang="en-US" sz="1200" b="1" dirty="0"/>
              <a:t> fraction (%) among various pathological phenotypes. Boxes represent median and interquartile range, with whiskers showing the min and max. Each dot depicts an individual patient sample.</a:t>
            </a:r>
          </a:p>
        </p:txBody>
      </p:sp>
    </p:spTree>
    <p:extLst>
      <p:ext uri="{BB962C8B-B14F-4D97-AF65-F5344CB8AC3E}">
        <p14:creationId xmlns:p14="http://schemas.microsoft.com/office/powerpoint/2010/main" val="134124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7" y="696003"/>
            <a:ext cx="90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Performance of plasma dd-</a:t>
            </a:r>
            <a:r>
              <a:rPr lang="en-US" sz="3000" b="1" dirty="0" err="1">
                <a:latin typeface="+mj-lt"/>
              </a:rPr>
              <a:t>cfDNA</a:t>
            </a:r>
            <a:r>
              <a:rPr lang="en-US" sz="3000" b="1" dirty="0">
                <a:latin typeface="+mj-lt"/>
              </a:rPr>
              <a:t> fraction for discriminating ABMR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6306" y="5600447"/>
            <a:ext cx="626880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/>
              <a:t>Figure 3. (A) Plasma dd-</a:t>
            </a:r>
            <a:r>
              <a:rPr lang="en-US" sz="1200" b="1" dirty="0" err="1"/>
              <a:t>cfDNA</a:t>
            </a:r>
            <a:r>
              <a:rPr lang="en-US" sz="1200" b="1" dirty="0"/>
              <a:t> fraction and (B) plasma dd-</a:t>
            </a:r>
            <a:r>
              <a:rPr lang="en-US" sz="1200" b="1" dirty="0" err="1"/>
              <a:t>cfDNA</a:t>
            </a:r>
            <a:r>
              <a:rPr lang="en-US" sz="1200" b="1" dirty="0"/>
              <a:t> concentration in mixed rejection, isolated ABMR, and negative biopsies; (C) plasma dd-</a:t>
            </a:r>
            <a:r>
              <a:rPr lang="en-US" sz="1200" b="1" dirty="0" err="1"/>
              <a:t>cfDNA</a:t>
            </a:r>
            <a:r>
              <a:rPr lang="en-US" sz="1200" b="1" dirty="0"/>
              <a:t> fraction in different types of rejection.</a:t>
            </a:r>
            <a:endParaRPr lang="en-US" sz="1200" i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8C084AB-13A3-6E4C-5615-E2E6126E2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940"/>
            <a:ext cx="9144000" cy="367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5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96003"/>
            <a:ext cx="8728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Performance of urine dd-</a:t>
            </a:r>
            <a:r>
              <a:rPr lang="en-US" sz="3000" b="1" dirty="0" err="1">
                <a:latin typeface="+mj-lt"/>
              </a:rPr>
              <a:t>cfDNA</a:t>
            </a:r>
            <a:r>
              <a:rPr lang="en-US" sz="3000" b="1" dirty="0">
                <a:latin typeface="+mj-lt"/>
              </a:rPr>
              <a:t> concentration for discriminating </a:t>
            </a:r>
            <a:r>
              <a:rPr lang="en-US" sz="3000" b="1" dirty="0" err="1">
                <a:latin typeface="+mj-lt"/>
              </a:rPr>
              <a:t>BKPyVAN</a:t>
            </a:r>
            <a:endParaRPr lang="en-US"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6306" y="5593312"/>
            <a:ext cx="634554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/>
              <a:t>Figure 4. (A) Urine dd-</a:t>
            </a:r>
            <a:r>
              <a:rPr lang="en-US" sz="1200" b="1" dirty="0" err="1"/>
              <a:t>cfDNA</a:t>
            </a:r>
            <a:r>
              <a:rPr lang="en-US" sz="1200" b="1" dirty="0"/>
              <a:t> concentration in </a:t>
            </a:r>
            <a:r>
              <a:rPr lang="en-US" sz="1200" b="1" dirty="0" err="1"/>
              <a:t>BKPyVAN</a:t>
            </a:r>
            <a:r>
              <a:rPr lang="en-US" sz="1200" b="1" dirty="0"/>
              <a:t> versus in negative biopsies; (B) urine dd-</a:t>
            </a:r>
            <a:r>
              <a:rPr lang="en-US" sz="1200" b="1" dirty="0" err="1"/>
              <a:t>cfDNA</a:t>
            </a:r>
            <a:r>
              <a:rPr lang="en-US" sz="1200" b="1" dirty="0"/>
              <a:t> fraction in </a:t>
            </a:r>
            <a:r>
              <a:rPr lang="en-US" sz="1200" b="1" dirty="0" err="1"/>
              <a:t>BKPyVAN</a:t>
            </a:r>
            <a:r>
              <a:rPr lang="en-US" sz="1200" b="1" dirty="0"/>
              <a:t> and negative biopsies; (C) comparison of urine dd-</a:t>
            </a:r>
            <a:r>
              <a:rPr lang="en-US" sz="1200" b="1" dirty="0" err="1"/>
              <a:t>cfDNA</a:t>
            </a:r>
            <a:r>
              <a:rPr lang="en-US" sz="1200" b="1" dirty="0"/>
              <a:t> concentration among </a:t>
            </a:r>
            <a:r>
              <a:rPr lang="en-US" sz="1200" b="1" dirty="0" err="1"/>
              <a:t>BKPyVAN</a:t>
            </a:r>
            <a:r>
              <a:rPr lang="en-US" sz="1200" b="1" dirty="0"/>
              <a:t>, TCMR, and borderline change.</a:t>
            </a:r>
            <a:endParaRPr lang="en-US" sz="1200" i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FFF9FE-92E5-6FB1-C69B-CB504F83F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2597"/>
            <a:ext cx="9144000" cy="343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9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0AE372-CEFE-5B11-3825-8731E4288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24" y="1035698"/>
            <a:ext cx="5329552" cy="439634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96003"/>
            <a:ext cx="8246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Correlation analysis </a:t>
            </a:r>
            <a:r>
              <a:rPr lang="en-US" altLang="zh-CN" sz="3000" b="1" dirty="0">
                <a:latin typeface="+mj-lt"/>
              </a:rPr>
              <a:t>of dd-</a:t>
            </a:r>
            <a:r>
              <a:rPr lang="en-US" altLang="zh-CN" sz="3000" b="1" dirty="0" err="1">
                <a:latin typeface="+mj-lt"/>
              </a:rPr>
              <a:t>cfDNA</a:t>
            </a:r>
            <a:endParaRPr lang="en-US"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6306" y="5353835"/>
            <a:ext cx="6345543" cy="93871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1" dirty="0"/>
              <a:t>Figure 5. Significant positive linear correlations were observed between (A) plasma dd-</a:t>
            </a:r>
            <a:r>
              <a:rPr lang="en-US" sz="1100" b="1" dirty="0" err="1"/>
              <a:t>cfDNA</a:t>
            </a:r>
            <a:r>
              <a:rPr lang="en-US" sz="1100" b="1" dirty="0"/>
              <a:t> fraction and plasma dd-</a:t>
            </a:r>
            <a:r>
              <a:rPr lang="en-US" sz="1100" b="1" dirty="0" err="1"/>
              <a:t>cfDNA</a:t>
            </a:r>
            <a:r>
              <a:rPr lang="en-US" sz="1100" b="1" dirty="0"/>
              <a:t> concentration, as well as between (B) urine dd-</a:t>
            </a:r>
            <a:r>
              <a:rPr lang="en-US" sz="1100" b="1" dirty="0" err="1"/>
              <a:t>cfDNA</a:t>
            </a:r>
            <a:r>
              <a:rPr lang="en-US" sz="1100" b="1" dirty="0"/>
              <a:t> fraction and urine dd-</a:t>
            </a:r>
            <a:r>
              <a:rPr lang="en-US" sz="1100" b="1" dirty="0" err="1"/>
              <a:t>cfDNA</a:t>
            </a:r>
            <a:r>
              <a:rPr lang="en-US" sz="1100" b="1" dirty="0"/>
              <a:t> concentration. No significant correlation was observed between (C) plasma dd-</a:t>
            </a:r>
            <a:r>
              <a:rPr lang="en-US" sz="1100" b="1" dirty="0" err="1"/>
              <a:t>cfDNA</a:t>
            </a:r>
            <a:r>
              <a:rPr lang="en-US" sz="1100" b="1" dirty="0"/>
              <a:t> fraction and urine dd-</a:t>
            </a:r>
            <a:r>
              <a:rPr lang="en-US" sz="1100" b="1" dirty="0" err="1"/>
              <a:t>cfDNA</a:t>
            </a:r>
            <a:r>
              <a:rPr lang="en-US" sz="1100" b="1" dirty="0"/>
              <a:t> fraction or between (D) plasma dd-</a:t>
            </a:r>
            <a:r>
              <a:rPr lang="en-US" sz="1100" b="1" dirty="0" err="1"/>
              <a:t>cfDNA</a:t>
            </a:r>
            <a:r>
              <a:rPr lang="en-US" sz="1100" b="1" dirty="0"/>
              <a:t> concentration and urine plasma dd-</a:t>
            </a:r>
            <a:r>
              <a:rPr lang="en-US" sz="1100" b="1" dirty="0" err="1"/>
              <a:t>cfDNA</a:t>
            </a:r>
            <a:r>
              <a:rPr lang="en-US" sz="1100" b="1" dirty="0"/>
              <a:t> concentration. r, correlation coefficient.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23289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" y="509383"/>
            <a:ext cx="86516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Comparison of Banff scores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0188" y="6008955"/>
            <a:ext cx="636166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/>
              <a:t>Supplemental Table 2</a:t>
            </a:r>
            <a:r>
              <a:rPr lang="en-US" sz="1200" dirty="0"/>
              <a:t>. </a:t>
            </a:r>
            <a:r>
              <a:rPr lang="en-US" sz="1200" b="1" dirty="0"/>
              <a:t>IQR, interquartile range </a:t>
            </a:r>
            <a:endParaRPr lang="en-US" sz="1200" b="1" i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1AED9D-AD54-B044-5156-AC59D2E3D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679"/>
            <a:ext cx="9144000" cy="464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5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4" y="598383"/>
            <a:ext cx="888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Correlation of dd-</a:t>
            </a:r>
            <a:r>
              <a:rPr lang="en-US" sz="2400" b="1" dirty="0" err="1">
                <a:latin typeface="+mj-lt"/>
              </a:rPr>
              <a:t>cfDNA</a:t>
            </a:r>
            <a:r>
              <a:rPr lang="en-US" sz="2400" b="1" dirty="0">
                <a:latin typeface="+mj-lt"/>
              </a:rPr>
              <a:t> with each Banff lesion score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0188" y="5781670"/>
            <a:ext cx="6361662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/>
              <a:t>Supplemental Table 3. Correlation analysis was assessed by Spearman’s rank correlation test. r, spearman’s rank correlation coefficient</a:t>
            </a:r>
            <a:endParaRPr lang="en-US" sz="1200" i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B12873-1C22-5A32-FBEC-93EDE0DE1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8089"/>
            <a:ext cx="9144000" cy="44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590</Words>
  <Application>Microsoft Macintosh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ＭＳ Ｐゴシック</vt:lpstr>
      <vt:lpstr>黑体</vt:lpstr>
      <vt:lpstr>Arial</vt:lpstr>
      <vt:lpstr>Calibri</vt:lpstr>
      <vt:lpstr>Courier New</vt:lpstr>
      <vt:lpstr>Times New Roman</vt:lpstr>
      <vt:lpstr>Office Theme</vt:lpstr>
      <vt:lpstr>PowerPoint Presentation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Thomas Annesley</cp:lastModifiedBy>
  <cp:revision>17</cp:revision>
  <dcterms:created xsi:type="dcterms:W3CDTF">2014-07-07T15:02:10Z</dcterms:created>
  <dcterms:modified xsi:type="dcterms:W3CDTF">2022-07-03T20:27:14Z</dcterms:modified>
</cp:coreProperties>
</file>