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57" r:id="rId3"/>
    <p:sldId id="267" r:id="rId4"/>
    <p:sldId id="268" r:id="rId5"/>
    <p:sldId id="270" r:id="rId6"/>
    <p:sldId id="263" r:id="rId7"/>
    <p:sldId id="265" r:id="rId8"/>
    <p:sldId id="266" r:id="rId9"/>
    <p:sldId id="276" r:id="rId10"/>
    <p:sldId id="281" r:id="rId11"/>
    <p:sldId id="280" r:id="rId12"/>
    <p:sldId id="282" r:id="rId13"/>
    <p:sldId id="275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E25"/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5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corp\UserData\Teddington\MyDocs\Jim.Huggett\Desktop\Dropbox\Work\Presentations\NMO\qPCR%20data%20for%20figur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769203587355204E-2"/>
          <c:y val="8.6004952256310219E-2"/>
          <c:w val="0.83971415177235798"/>
          <c:h val="0.74772637751504101"/>
        </c:manualLayout>
      </c:layout>
      <c:lineChart>
        <c:grouping val="standard"/>
        <c:varyColors val="0"/>
        <c:ser>
          <c:idx val="7"/>
          <c:order val="0"/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'qPCR data for figure'!$D$21:$AQ$21</c:f>
              <c:numCache>
                <c:formatCode>General</c:formatCode>
                <c:ptCount val="40"/>
                <c:pt idx="0">
                  <c:v>3.4674929999999999E-3</c:v>
                </c:pt>
                <c:pt idx="1">
                  <c:v>4.0107500000000004E-3</c:v>
                </c:pt>
                <c:pt idx="2">
                  <c:v>3.928516E-3</c:v>
                </c:pt>
                <c:pt idx="3" formatCode="0.00E+00">
                  <c:v>2.9399999999999999E-4</c:v>
                </c:pt>
                <c:pt idx="4">
                  <c:v>5.4088959999999998E-3</c:v>
                </c:pt>
                <c:pt idx="5">
                  <c:v>7.78285E-3</c:v>
                </c:pt>
                <c:pt idx="6" formatCode="0.00E+00">
                  <c:v>5.1600000000000001E-5</c:v>
                </c:pt>
                <c:pt idx="7">
                  <c:v>-1.1237129999999999E-3</c:v>
                </c:pt>
                <c:pt idx="8">
                  <c:v>5.7717300000000001E-3</c:v>
                </c:pt>
                <c:pt idx="9" formatCode="0.00E+00">
                  <c:v>-9.4399999999999996E-4</c:v>
                </c:pt>
                <c:pt idx="10">
                  <c:v>4.743232E-3</c:v>
                </c:pt>
                <c:pt idx="11">
                  <c:v>4.3261389999999997E-3</c:v>
                </c:pt>
                <c:pt idx="12">
                  <c:v>-3.7279790000000002E-3</c:v>
                </c:pt>
                <c:pt idx="13">
                  <c:v>-4.9252970000000004E-3</c:v>
                </c:pt>
                <c:pt idx="14">
                  <c:v>-2.99504E-3</c:v>
                </c:pt>
                <c:pt idx="15">
                  <c:v>1.9394099999999999E-3</c:v>
                </c:pt>
                <c:pt idx="16">
                  <c:v>-3.1297069999999998E-3</c:v>
                </c:pt>
                <c:pt idx="17">
                  <c:v>-4.9339190000000002E-3</c:v>
                </c:pt>
                <c:pt idx="18">
                  <c:v>-9.4984230000000006E-3</c:v>
                </c:pt>
                <c:pt idx="19">
                  <c:v>-6.6733809999999999E-3</c:v>
                </c:pt>
                <c:pt idx="20">
                  <c:v>-1.0242607000000001E-2</c:v>
                </c:pt>
                <c:pt idx="21">
                  <c:v>1.7037339999999999E-3</c:v>
                </c:pt>
                <c:pt idx="22">
                  <c:v>-7.8316789999999994E-3</c:v>
                </c:pt>
                <c:pt idx="23" formatCode="0.00E+00">
                  <c:v>-2.7900000000000001E-4</c:v>
                </c:pt>
                <c:pt idx="24">
                  <c:v>-2.7030159999999999E-3</c:v>
                </c:pt>
                <c:pt idx="25">
                  <c:v>-2.0363780000000001E-3</c:v>
                </c:pt>
                <c:pt idx="26">
                  <c:v>-4.7095069999999999E-3</c:v>
                </c:pt>
                <c:pt idx="27">
                  <c:v>-1.55211E-3</c:v>
                </c:pt>
                <c:pt idx="28">
                  <c:v>1.515165E-3</c:v>
                </c:pt>
                <c:pt idx="29">
                  <c:v>3.4185999999999999E-3</c:v>
                </c:pt>
                <c:pt idx="30">
                  <c:v>-1.4206819999999999E-3</c:v>
                </c:pt>
                <c:pt idx="31" formatCode="0.00E+00">
                  <c:v>-1.5999999999999999E-5</c:v>
                </c:pt>
                <c:pt idx="32" formatCode="0.00E+00">
                  <c:v>-9.3700000000000001E-5</c:v>
                </c:pt>
                <c:pt idx="33">
                  <c:v>2.226348E-3</c:v>
                </c:pt>
                <c:pt idx="34">
                  <c:v>-3.124103E-3</c:v>
                </c:pt>
                <c:pt idx="35">
                  <c:v>1.826083E-3</c:v>
                </c:pt>
                <c:pt idx="36">
                  <c:v>7.9147169999999999E-3</c:v>
                </c:pt>
                <c:pt idx="37" formatCode="0.00E+00">
                  <c:v>7.0399999999999998E-4</c:v>
                </c:pt>
                <c:pt idx="38">
                  <c:v>6.2957760000000003E-3</c:v>
                </c:pt>
                <c:pt idx="39">
                  <c:v>8.0951410000000001E-3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2B1-4373-BF70-08FC13F28575}"/>
            </c:ext>
          </c:extLst>
        </c:ser>
        <c:ser>
          <c:idx val="8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'qPCR data for figure'!$D$22:$AQ$22</c:f>
              <c:numCache>
                <c:formatCode>General</c:formatCode>
                <c:ptCount val="40"/>
                <c:pt idx="0">
                  <c:v>-4.3254030000000002E-3</c:v>
                </c:pt>
                <c:pt idx="1">
                  <c:v>1.00526E-3</c:v>
                </c:pt>
                <c:pt idx="2">
                  <c:v>7.7809790000000004E-3</c:v>
                </c:pt>
                <c:pt idx="3">
                  <c:v>-3.4561850000000001E-3</c:v>
                </c:pt>
                <c:pt idx="4" formatCode="0.00E+00">
                  <c:v>5.9299999999999999E-4</c:v>
                </c:pt>
                <c:pt idx="5">
                  <c:v>-1.0144590000000001E-3</c:v>
                </c:pt>
                <c:pt idx="6">
                  <c:v>-1.4318289999999999E-3</c:v>
                </c:pt>
                <c:pt idx="7">
                  <c:v>7.35638E-3</c:v>
                </c:pt>
                <c:pt idx="8">
                  <c:v>1.267986E-3</c:v>
                </c:pt>
                <c:pt idx="9">
                  <c:v>2.4319260000000001E-3</c:v>
                </c:pt>
                <c:pt idx="10">
                  <c:v>1.914897E-3</c:v>
                </c:pt>
                <c:pt idx="11">
                  <c:v>-4.3995190000000002E-3</c:v>
                </c:pt>
                <c:pt idx="12">
                  <c:v>-2.6085370000000002E-3</c:v>
                </c:pt>
                <c:pt idx="13">
                  <c:v>-4.2351669999999998E-3</c:v>
                </c:pt>
                <c:pt idx="14">
                  <c:v>-2.3260479999999998E-3</c:v>
                </c:pt>
                <c:pt idx="15" formatCode="0.00E+00">
                  <c:v>-2.7700000000000001E-4</c:v>
                </c:pt>
                <c:pt idx="16">
                  <c:v>-3.1213310000000002E-3</c:v>
                </c:pt>
                <c:pt idx="17">
                  <c:v>1.9835489999999998E-3</c:v>
                </c:pt>
                <c:pt idx="18" formatCode="0.00E+00">
                  <c:v>-1.95E-4</c:v>
                </c:pt>
                <c:pt idx="19">
                  <c:v>4.8341640000000002E-3</c:v>
                </c:pt>
                <c:pt idx="20">
                  <c:v>1.5782803000000001E-2</c:v>
                </c:pt>
                <c:pt idx="21">
                  <c:v>3.5799930000000001E-2</c:v>
                </c:pt>
                <c:pt idx="22">
                  <c:v>7.3615130000000001E-2</c:v>
                </c:pt>
                <c:pt idx="23">
                  <c:v>0.1419783</c:v>
                </c:pt>
                <c:pt idx="24">
                  <c:v>0.25936067000000002</c:v>
                </c:pt>
                <c:pt idx="25">
                  <c:v>0.44412422000000001</c:v>
                </c:pt>
                <c:pt idx="26">
                  <c:v>0.69375335999999999</c:v>
                </c:pt>
                <c:pt idx="27">
                  <c:v>0.99986523000000005</c:v>
                </c:pt>
                <c:pt idx="28">
                  <c:v>1.3293271</c:v>
                </c:pt>
                <c:pt idx="29">
                  <c:v>1.6404599</c:v>
                </c:pt>
                <c:pt idx="30">
                  <c:v>1.9419506</c:v>
                </c:pt>
                <c:pt idx="31">
                  <c:v>2.256616999999999</c:v>
                </c:pt>
                <c:pt idx="32">
                  <c:v>2.5097501000000002</c:v>
                </c:pt>
                <c:pt idx="33">
                  <c:v>2.6990614000000002</c:v>
                </c:pt>
                <c:pt idx="34">
                  <c:v>2.8630862000000001</c:v>
                </c:pt>
                <c:pt idx="35">
                  <c:v>2.9580190000000002</c:v>
                </c:pt>
                <c:pt idx="36">
                  <c:v>3.0523832</c:v>
                </c:pt>
                <c:pt idx="37">
                  <c:v>3.1185339999999999</c:v>
                </c:pt>
                <c:pt idx="38">
                  <c:v>3.1338222</c:v>
                </c:pt>
                <c:pt idx="39">
                  <c:v>3.172458399999996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2B1-4373-BF70-08FC13F28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564800"/>
        <c:axId val="81566336"/>
      </c:lineChart>
      <c:catAx>
        <c:axId val="81564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1200000"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en-US"/>
          </a:p>
        </c:txPr>
        <c:crossAx val="81566336"/>
        <c:crossesAt val="1.0000000000000001E-5"/>
        <c:auto val="1"/>
        <c:lblAlgn val="ctr"/>
        <c:lblOffset val="100"/>
        <c:noMultiLvlLbl val="0"/>
      </c:catAx>
      <c:valAx>
        <c:axId val="81566336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</c:spPr>
        <c:txPr>
          <a:bodyPr/>
          <a:lstStyle/>
          <a:p>
            <a:pPr>
              <a:defRPr sz="1800" baseline="0">
                <a:solidFill>
                  <a:schemeClr val="bg1"/>
                </a:solidFill>
              </a:defRPr>
            </a:pPr>
            <a:endParaRPr lang="en-US"/>
          </a:p>
        </c:txPr>
        <c:crossAx val="815648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0.09108</cdr:x>
      <cdr:y>0.64247</cdr:y>
    </cdr:from>
    <cdr:to>
      <cdr:x>0.93889</cdr:x>
      <cdr:y>0.64247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845CA08-3EE8-4DA9-9C8D-87E743C2D49D}"/>
            </a:ext>
          </a:extLst>
        </cdr:cNvPr>
        <cdr:cNvCxnSpPr/>
      </cdr:nvCxnSpPr>
      <cdr:spPr>
        <a:xfrm xmlns:a="http://schemas.openxmlformats.org/drawingml/2006/main">
          <a:off x="386623" y="1618021"/>
          <a:ext cx="359887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0.6545</cdr:x>
      <cdr:y>0.64931</cdr:y>
    </cdr:from>
    <cdr:to>
      <cdr:x>0.6545</cdr:x>
      <cdr:y>0.93227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568B2ED3-F489-4F10-8274-44F89CE75C3A}"/>
            </a:ext>
          </a:extLst>
        </cdr:cNvPr>
        <cdr:cNvCxnSpPr/>
      </cdr:nvCxnSpPr>
      <cdr:spPr>
        <a:xfrm xmlns:a="http://schemas.openxmlformats.org/drawingml/2006/main" flipV="1">
          <a:off x="2778296" y="1635265"/>
          <a:ext cx="0" cy="71259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i.org/10.1093/clinchem/hvab2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9600" b="1" dirty="0"/>
              <a:t>The Dangers of Using </a:t>
            </a:r>
            <a:r>
              <a:rPr lang="en-US" sz="9600" b="1" dirty="0" err="1"/>
              <a:t>Cq</a:t>
            </a:r>
            <a:r>
              <a:rPr lang="en-US" sz="9600" b="1" dirty="0"/>
              <a:t> to Quantify Nucleic Acid in Biological Samples: A Lesson From COVID-19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D. Evans, S. Cowen, M.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Kammel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D.M. O’Sullivan, G. Stewart, H.-P.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Grunert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J. Moran-Gilad, J. 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Verwilt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J. In, J.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Vandesompele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K. Harris, K.H. Hong, N.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Storey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S.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Hingley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-Wilson, U. 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Dühring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Y.-K. Bae, C.A. Foy, J. Braybrook, H. 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Zeichhardt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J.F. Huggett</a:t>
            </a: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January 2022</a:t>
            </a:r>
            <a:endParaRPr lang="en-US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hlinkClick r:id="rId2"/>
              </a:rPr>
              <a:t>https://doi.org/10.1093/clinchem/hvab219</a:t>
            </a:r>
            <a:endParaRPr lang="en-US" sz="7200" dirty="0"/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© Copyright 2022 by the American Association for Clinical Chemistry</a:t>
            </a: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D285E747-97CF-4BB4-AA67-A98250C7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6" y="1971072"/>
            <a:ext cx="3519038" cy="47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275" y="727310"/>
            <a:ext cx="7250202" cy="747396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2274" y="1474706"/>
            <a:ext cx="847836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Why is the distribution of the three cohorts still so different even after calibration?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This may be due to differences in the reproduction number for the respective populations.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A55C7-0F8F-4754-B00F-A35E49D70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483" y="3787184"/>
            <a:ext cx="4639548" cy="148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CADF0-F393-46C6-80D3-078B56F46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484" y="5393985"/>
            <a:ext cx="4639548" cy="92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25F5A5-A592-45BA-BA86-2B8FBEEB0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7" y="340916"/>
            <a:ext cx="5278782" cy="410572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196704"/>
            <a:ext cx="5851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The clinical sensitivity shift</a:t>
            </a:r>
          </a:p>
        </p:txBody>
      </p:sp>
      <p:sp>
        <p:nvSpPr>
          <p:cNvPr id="3" name="Rectangle 2"/>
          <p:cNvSpPr/>
          <p:nvPr/>
        </p:nvSpPr>
        <p:spPr>
          <a:xfrm>
            <a:off x="95865" y="4544048"/>
            <a:ext cx="8915400" cy="13849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AF1E25"/>
                </a:solidFill>
                <a:latin typeface="+mj-lt"/>
              </a:rPr>
              <a:t>Figure 4. </a:t>
            </a:r>
            <a:r>
              <a:rPr lang="en-US" sz="1400" i="0" u="none" strike="noStrike" baseline="0" dirty="0">
                <a:solidFill>
                  <a:srgbClr val="AF1E25"/>
                </a:solidFill>
                <a:latin typeface="+mj-lt"/>
              </a:rPr>
              <a:t>Schematic to illustrate how the proportions of COVID-19 patients are distributed with different reproduction numbers (R). Example of viral burden (black line) with time since symptom onset. When R &gt; 1 (red line), there are more patients as a proportion of the total at earlier stage of infection; as early infection has higher viral burden there is more virus in this population. The reverse is the case when R &lt; 1 (green line). This could result in a change in diagnostic performance (manifesting as a clinical sensitivity shift where Rt-qPCR is the gold standard) when using quantitative thresholds </a:t>
            </a:r>
            <a:r>
              <a:rPr lang="en-US" sz="1400" dirty="0">
                <a:solidFill>
                  <a:srgbClr val="AF1E25"/>
                </a:solidFill>
                <a:latin typeface="+mj-lt"/>
              </a:rPr>
              <a:t>or less analytically sensitive </a:t>
            </a:r>
            <a:r>
              <a:rPr lang="en-US" sz="1400" i="0" u="none" strike="noStrike" baseline="0" dirty="0">
                <a:solidFill>
                  <a:srgbClr val="AF1E25"/>
                </a:solidFill>
                <a:latin typeface="+mj-lt"/>
              </a:rPr>
              <a:t>methods.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313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275" y="727310"/>
            <a:ext cx="7250202" cy="747396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2274" y="1474706"/>
            <a:ext cx="847836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Does sensitivity shift mean anything clinically?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Further work is required to investigate potential impact, however this could mean:</a:t>
            </a:r>
          </a:p>
          <a:p>
            <a:pPr lvl="1"/>
            <a:r>
              <a:rPr lang="en-US" dirty="0">
                <a:latin typeface="+mj-lt"/>
              </a:rPr>
              <a:t>different testing formats are better at different stages of a pandemic/epidemic</a:t>
            </a:r>
          </a:p>
          <a:p>
            <a:pPr lvl="1"/>
            <a:r>
              <a:rPr lang="en-US" b="0" i="0" u="none" strike="noStrike" baseline="0" dirty="0">
                <a:latin typeface="+mj-lt"/>
              </a:rPr>
              <a:t>test performance during routine testing may differ from that evident during development and validation stages</a:t>
            </a:r>
            <a:r>
              <a:rPr lang="en-US" dirty="0">
                <a:latin typeface="+mj-lt"/>
              </a:rPr>
              <a:t> 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8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275" y="727310"/>
            <a:ext cx="7250202" cy="747396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2274" y="1474706"/>
            <a:ext cx="8478366" cy="37941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What does the wide variation mean for using </a:t>
            </a:r>
            <a:r>
              <a:rPr lang="en-US" sz="2800" dirty="0" err="1"/>
              <a:t>C</a:t>
            </a:r>
            <a:r>
              <a:rPr lang="en-US" sz="2800" baseline="-25000" dirty="0" err="1"/>
              <a:t>q</a:t>
            </a:r>
            <a:r>
              <a:rPr lang="en-US" sz="2800" baseline="-25000" dirty="0"/>
              <a:t> </a:t>
            </a:r>
            <a:r>
              <a:rPr lang="en-US" sz="2800" dirty="0"/>
              <a:t>as a unit of measure?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400" dirty="0" err="1"/>
              <a:t>C</a:t>
            </a:r>
            <a:r>
              <a:rPr lang="en-US" sz="2400" baseline="-25000" dirty="0" err="1"/>
              <a:t>q</a:t>
            </a:r>
            <a:r>
              <a:rPr lang="en-US" sz="2400" baseline="-25000" dirty="0"/>
              <a:t> </a:t>
            </a:r>
            <a:r>
              <a:rPr lang="en-US" sz="2400" dirty="0"/>
              <a:t>may be used for looking at trends in large data sets</a:t>
            </a:r>
          </a:p>
          <a:p>
            <a:r>
              <a:rPr lang="en-US" dirty="0"/>
              <a:t>Should not be used alone for quantifying (setting cut offs) viral burden to:</a:t>
            </a:r>
          </a:p>
          <a:p>
            <a:pPr lvl="1"/>
            <a:r>
              <a:rPr lang="en-US" dirty="0"/>
              <a:t>stratify patients in terms of risk</a:t>
            </a:r>
          </a:p>
          <a:p>
            <a:pPr lvl="1"/>
            <a:r>
              <a:rPr lang="en-US" dirty="0"/>
              <a:t>as diagnostic performance targets</a:t>
            </a:r>
          </a:p>
          <a:p>
            <a:pPr lvl="1"/>
            <a:r>
              <a:rPr lang="en-US" dirty="0"/>
              <a:t>to characterize a sample for subsequent analysis (such as sequencing)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4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28" y="117856"/>
            <a:ext cx="7250202" cy="747396"/>
          </a:xfrm>
        </p:spPr>
        <p:txBody>
          <a:bodyPr>
            <a:normAutofit fontScale="90000"/>
          </a:bodyPr>
          <a:lstStyle/>
          <a:p>
            <a:r>
              <a:rPr lang="en-US" dirty="0"/>
              <a:t>Reverse transcription quantitative PCR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3051" y="924880"/>
            <a:ext cx="8300852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RT qPCR for SARS-COV-2 diagnosis </a:t>
            </a:r>
          </a:p>
          <a:p>
            <a:pPr lvl="1"/>
            <a:r>
              <a:rPr lang="en-US" sz="2100" dirty="0"/>
              <a:t>Detects presence of Viral RNA in patient sample </a:t>
            </a:r>
          </a:p>
          <a:p>
            <a:pPr lvl="1"/>
            <a:r>
              <a:rPr lang="en-US" sz="2100" dirty="0"/>
              <a:t>Automated analysis ideal for diagnostic use</a:t>
            </a:r>
          </a:p>
          <a:p>
            <a:pPr lvl="1"/>
            <a:r>
              <a:rPr lang="en-US" sz="2100" dirty="0"/>
              <a:t>Provides quantification cycle, </a:t>
            </a:r>
            <a:r>
              <a:rPr lang="en-US" sz="2100" dirty="0" err="1"/>
              <a:t>C</a:t>
            </a:r>
            <a:r>
              <a:rPr lang="en-US" sz="2100" baseline="-25000" dirty="0" err="1"/>
              <a:t>q</a:t>
            </a:r>
            <a:r>
              <a:rPr lang="en-US" sz="2100" dirty="0"/>
              <a:t> (also termed cycle threshold, C</a:t>
            </a:r>
            <a:r>
              <a:rPr lang="en-US" sz="2100" baseline="-25000" dirty="0"/>
              <a:t>t</a:t>
            </a:r>
            <a:r>
              <a:rPr lang="en-US" sz="2100" dirty="0"/>
              <a:t>), even when not used for quantification</a:t>
            </a:r>
          </a:p>
          <a:p>
            <a:pPr lvl="1"/>
            <a:r>
              <a:rPr lang="en-US" sz="2100" dirty="0" err="1"/>
              <a:t>C</a:t>
            </a:r>
            <a:r>
              <a:rPr lang="en-US" sz="2100" baseline="-25000" dirty="0" err="1"/>
              <a:t>q</a:t>
            </a:r>
            <a:r>
              <a:rPr lang="en-US" sz="2100" baseline="-25000" dirty="0"/>
              <a:t> </a:t>
            </a:r>
            <a:r>
              <a:rPr lang="en-US" sz="2100" dirty="0"/>
              <a:t>provides estimate of [RNA] in samples (fewer cycles means more RNA at the beginning)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32448E-3F21-454D-9AAF-DA4B7685986F}"/>
              </a:ext>
            </a:extLst>
          </p:cNvPr>
          <p:cNvGrpSpPr>
            <a:grpSpLocks/>
          </p:cNvGrpSpPr>
          <p:nvPr/>
        </p:nvGrpSpPr>
        <p:grpSpPr bwMode="auto">
          <a:xfrm>
            <a:off x="1929468" y="3769612"/>
            <a:ext cx="4813902" cy="2578512"/>
            <a:chOff x="-908194" y="6594070"/>
            <a:chExt cx="7992888" cy="42817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75145E-9BC7-4ECF-BAA7-BE41B8010491}"/>
                </a:ext>
              </a:extLst>
            </p:cNvPr>
            <p:cNvSpPr/>
            <p:nvPr/>
          </p:nvSpPr>
          <p:spPr>
            <a:xfrm>
              <a:off x="-908194" y="6627316"/>
              <a:ext cx="7992888" cy="4248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903BB96C-3BA2-4C9C-89E1-94D80446909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41772626"/>
                </p:ext>
              </p:extLst>
            </p:nvPr>
          </p:nvGraphicFramePr>
          <p:xfrm>
            <a:off x="-435824" y="6594070"/>
            <a:ext cx="7048147" cy="41819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71B63ECA-B236-436A-AB16-779A5470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541" y="5923518"/>
            <a:ext cx="7785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788A"/>
              </a:buClr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350" dirty="0">
                <a:solidFill>
                  <a:schemeClr val="tx1"/>
                </a:solidFill>
              </a:rPr>
              <a:t>Cycle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9B8FDE9-9482-40D6-A6B1-AEA5DE63D2C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577641" y="4612712"/>
            <a:ext cx="156636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788A"/>
              </a:buClr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350" dirty="0">
                <a:solidFill>
                  <a:schemeClr val="tx1"/>
                </a:solidFill>
              </a:rPr>
              <a:t>Fluorescence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9CF7B-B2E7-43A8-A94E-35C6A12E2E1A}"/>
              </a:ext>
            </a:extLst>
          </p:cNvPr>
          <p:cNvSpPr txBox="1"/>
          <p:nvPr/>
        </p:nvSpPr>
        <p:spPr>
          <a:xfrm>
            <a:off x="5351182" y="5998813"/>
            <a:ext cx="52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C</a:t>
            </a:r>
            <a:r>
              <a:rPr lang="en-US" sz="1800" baseline="-25000" dirty="0" err="1"/>
              <a:t>q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E42A8C-B592-4910-804F-019477CC2BE0}"/>
              </a:ext>
            </a:extLst>
          </p:cNvPr>
          <p:cNvCxnSpPr>
            <a:cxnSpLocks/>
          </p:cNvCxnSpPr>
          <p:nvPr/>
        </p:nvCxnSpPr>
        <p:spPr>
          <a:xfrm flipH="1" flipV="1">
            <a:off x="5042128" y="6127955"/>
            <a:ext cx="309054" cy="55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50550"/>
            <a:ext cx="7250202" cy="747396"/>
          </a:xfrm>
        </p:spPr>
        <p:txBody>
          <a:bodyPr>
            <a:normAutofit/>
          </a:bodyPr>
          <a:lstStyle/>
          <a:p>
            <a:r>
              <a:rPr lang="en-US" dirty="0"/>
              <a:t>Clinical relevance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EEE609-DF50-492A-86C4-C44E8000F573}"/>
              </a:ext>
            </a:extLst>
          </p:cNvPr>
          <p:cNvSpPr txBox="1">
            <a:spLocks/>
          </p:cNvSpPr>
          <p:nvPr/>
        </p:nvSpPr>
        <p:spPr>
          <a:xfrm>
            <a:off x="439004" y="1218010"/>
            <a:ext cx="826599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500" dirty="0"/>
              <a:t>Presence of viral RNA alone cannot distinguish between infectious and noninfectious SARS-COV-2</a:t>
            </a:r>
          </a:p>
          <a:p>
            <a:pPr lvl="1"/>
            <a:r>
              <a:rPr lang="en-US" sz="2100" dirty="0"/>
              <a:t>Quantity of RNA has been proposed as a surrogate for clinical relevance and sample quality </a:t>
            </a:r>
          </a:p>
          <a:p>
            <a:pPr lvl="1"/>
            <a:r>
              <a:rPr lang="en-US" sz="2100" dirty="0" err="1"/>
              <a:t>C</a:t>
            </a:r>
            <a:r>
              <a:rPr lang="en-US" sz="2100" baseline="-25000" dirty="0" err="1"/>
              <a:t>q</a:t>
            </a:r>
            <a:r>
              <a:rPr lang="en-US" sz="2100" dirty="0"/>
              <a:t> output from Rt qPCR diagnostic assays suggested as a unit for RNA quantification for:</a:t>
            </a:r>
          </a:p>
          <a:p>
            <a:pPr lvl="2"/>
            <a:r>
              <a:rPr lang="en-US" sz="2100" dirty="0"/>
              <a:t>clinical relevance</a:t>
            </a:r>
          </a:p>
          <a:p>
            <a:pPr lvl="2"/>
            <a:r>
              <a:rPr lang="en-US" sz="2100" dirty="0"/>
              <a:t>threshold for subsequent analysis (e.g., sequencing)</a:t>
            </a:r>
          </a:p>
          <a:p>
            <a:pPr lvl="2"/>
            <a:r>
              <a:rPr lang="en-US" sz="2100" dirty="0"/>
              <a:t>diagnostic test performance targets (e.g., limit of detection) </a:t>
            </a:r>
          </a:p>
          <a:p>
            <a:pPr lvl="1"/>
            <a:endParaRPr lang="en-US" sz="2100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99C45-66D3-4EAE-8A55-EFA3A1D93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975" y="4754687"/>
            <a:ext cx="4572001" cy="160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14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/>
          </a:bodyPr>
          <a:lstStyle/>
          <a:p>
            <a:r>
              <a:rPr lang="en-US" dirty="0"/>
              <a:t>Quantification of other viral pathogens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8265992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qPCR quantification of viral genomes clinically</a:t>
            </a:r>
          </a:p>
          <a:p>
            <a:pPr lvl="1"/>
            <a:r>
              <a:rPr lang="en-US" sz="2100" dirty="0"/>
              <a:t>established for over a decade to aid management of patients with many viral pathogens (e.g., HIV, HCV, HBV, </a:t>
            </a:r>
            <a:r>
              <a:rPr lang="en-US" sz="2100" dirty="0" err="1"/>
              <a:t>hCMV</a:t>
            </a:r>
            <a:r>
              <a:rPr lang="en-US" sz="2100" dirty="0"/>
              <a:t>)</a:t>
            </a:r>
          </a:p>
          <a:p>
            <a:pPr lvl="1"/>
            <a:r>
              <a:rPr lang="en-US" sz="2100" dirty="0"/>
              <a:t>represents some of the most advanced examples of molecular measurements impacting patient care</a:t>
            </a:r>
          </a:p>
          <a:p>
            <a:pPr lvl="1"/>
            <a:r>
              <a:rPr lang="en-US" sz="2100" dirty="0"/>
              <a:t>does not use </a:t>
            </a:r>
            <a:r>
              <a:rPr lang="en-US" sz="2100" dirty="0" err="1"/>
              <a:t>C</a:t>
            </a:r>
            <a:r>
              <a:rPr lang="en-US" sz="2100" baseline="-25000" dirty="0" err="1"/>
              <a:t>q</a:t>
            </a:r>
            <a:r>
              <a:rPr lang="en-US" sz="2100" dirty="0"/>
              <a:t> as a unit alone despite its availability</a:t>
            </a:r>
          </a:p>
          <a:p>
            <a:pPr lvl="1"/>
            <a:r>
              <a:rPr lang="en-US" sz="2100" dirty="0"/>
              <a:t>uses calibrated copy-based units, like the International Unit, supported at a global level by WHO reference materials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D129A1-1362-4EC7-B68C-2F49AF48A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120" y="4837471"/>
            <a:ext cx="4710215" cy="136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43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5530" y="700325"/>
            <a:ext cx="7250202" cy="747396"/>
          </a:xfrm>
        </p:spPr>
        <p:txBody>
          <a:bodyPr/>
          <a:lstStyle/>
          <a:p>
            <a:r>
              <a:rPr lang="en-US" dirty="0"/>
              <a:t>Study Aims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8815" y="1337111"/>
            <a:ext cx="7759655" cy="158776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b="1" dirty="0"/>
              <a:t>Determine the actual quantitative error in SARS-CoV-2 copies/mL when using </a:t>
            </a:r>
            <a:r>
              <a:rPr lang="en-US" sz="2100" b="1" dirty="0" err="1"/>
              <a:t>C</a:t>
            </a:r>
            <a:r>
              <a:rPr lang="en-US" sz="2100" b="1" baseline="-25000" dirty="0" err="1"/>
              <a:t>q</a:t>
            </a:r>
            <a:r>
              <a:rPr lang="en-US" sz="2100" b="1" dirty="0"/>
              <a:t> alone and suitability as a unit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/>
              <a:t>Explore the ranges and distribution in SARS-CoV-2 viral burden from COVID-19 patients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00" b="1" dirty="0"/>
          </a:p>
          <a:p>
            <a:pPr marL="0" indent="0">
              <a:buNone/>
            </a:pPr>
            <a:endParaRPr lang="en-US" sz="2100" b="1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8D35722-9B03-4482-8958-19E30C852CF4}"/>
              </a:ext>
            </a:extLst>
          </p:cNvPr>
          <p:cNvSpPr txBox="1">
            <a:spLocks/>
          </p:cNvSpPr>
          <p:nvPr/>
        </p:nvSpPr>
        <p:spPr>
          <a:xfrm>
            <a:off x="675530" y="2924876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Design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7EFAA3B-8C8F-47C9-998B-DCB936713FDC}"/>
              </a:ext>
            </a:extLst>
          </p:cNvPr>
          <p:cNvSpPr txBox="1">
            <a:spLocks/>
          </p:cNvSpPr>
          <p:nvPr/>
        </p:nvSpPr>
        <p:spPr>
          <a:xfrm>
            <a:off x="708815" y="3532165"/>
            <a:ext cx="7759655" cy="1587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2A2A2A"/>
                </a:solidFill>
                <a:latin typeface="+mj-lt"/>
              </a:rPr>
              <a:t>SARS-CoV-2 EQA materials measured by &gt;600 laboratories used to estimate the variation in copies/mL for a given </a:t>
            </a:r>
            <a:r>
              <a:rPr lang="en-US" sz="2100" b="1" dirty="0" err="1">
                <a:solidFill>
                  <a:srgbClr val="2A2A2A"/>
                </a:solidFill>
                <a:latin typeface="+mj-lt"/>
              </a:rPr>
              <a:t>Cq</a:t>
            </a:r>
            <a:r>
              <a:rPr lang="en-US" sz="2100" b="1" dirty="0">
                <a:solidFill>
                  <a:srgbClr val="2A2A2A"/>
                </a:solidFill>
                <a:latin typeface="+mj-lt"/>
              </a:rPr>
              <a:t> value</a:t>
            </a:r>
            <a:endParaRPr lang="en-US" sz="2100" b="1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i="0" dirty="0">
                <a:solidFill>
                  <a:srgbClr val="2A2A2A"/>
                </a:solidFill>
                <a:effectLst/>
                <a:latin typeface="+mj-lt"/>
              </a:rPr>
              <a:t>RNA distributions analyzed from &gt;6000 patients from 3 laboratories in UK, Belgium, and the Republic of Korea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i="0" dirty="0">
                <a:solidFill>
                  <a:srgbClr val="2A2A2A"/>
                </a:solidFill>
                <a:effectLst/>
                <a:latin typeface="+mj-lt"/>
              </a:rPr>
              <a:t>Impact of quantitative cutoffs on sensitivity assessed</a:t>
            </a:r>
          </a:p>
        </p:txBody>
      </p:sp>
    </p:spTree>
    <p:extLst>
      <p:ext uri="{BB962C8B-B14F-4D97-AF65-F5344CB8AC3E}">
        <p14:creationId xmlns:p14="http://schemas.microsoft.com/office/powerpoint/2010/main" val="165560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116555"/>
            <a:ext cx="6453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Interlaboratory error for a given </a:t>
            </a:r>
            <a:r>
              <a:rPr lang="en-US" sz="3000" b="1" dirty="0" err="1">
                <a:latin typeface="+mj-lt"/>
              </a:rPr>
              <a:t>C</a:t>
            </a:r>
            <a:r>
              <a:rPr lang="en-US" sz="3000" b="1" baseline="-25000" dirty="0" err="1">
                <a:latin typeface="+mj-lt"/>
              </a:rPr>
              <a:t>q</a:t>
            </a:r>
            <a:r>
              <a:rPr lang="en-US" sz="3000" b="1" dirty="0">
                <a:latin typeface="+mj-lt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0530" y="5027887"/>
            <a:ext cx="6828312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B11F24"/>
                </a:solidFill>
              </a:rPr>
              <a:t>Figure 1. </a:t>
            </a:r>
            <a:r>
              <a:rPr lang="en-US" sz="1400" i="0" u="none" strike="noStrike" baseline="0" dirty="0">
                <a:solidFill>
                  <a:srgbClr val="B11F24"/>
                </a:solidFill>
              </a:rPr>
              <a:t>Range (99% confidence) of observed </a:t>
            </a:r>
            <a:r>
              <a:rPr lang="en-US" sz="1400" i="0" u="none" strike="noStrike" baseline="0" dirty="0" err="1">
                <a:solidFill>
                  <a:srgbClr val="B11F24"/>
                </a:solidFill>
              </a:rPr>
              <a:t>C</a:t>
            </a:r>
            <a:r>
              <a:rPr lang="en-US" sz="1400" i="0" u="none" strike="noStrike" baseline="-25000" dirty="0" err="1">
                <a:solidFill>
                  <a:srgbClr val="B11F24"/>
                </a:solidFill>
              </a:rPr>
              <a:t>q</a:t>
            </a:r>
            <a:r>
              <a:rPr lang="en-US" sz="1400" i="0" u="none" strike="noStrike" baseline="0" dirty="0">
                <a:solidFill>
                  <a:srgbClr val="B11F24"/>
                </a:solidFill>
              </a:rPr>
              <a:t> value associated with a given viral RNA concentration are &gt;1000 fold. </a:t>
            </a:r>
          </a:p>
          <a:p>
            <a:pPr algn="l"/>
            <a:endParaRPr lang="en-US" sz="1400" dirty="0">
              <a:solidFill>
                <a:srgbClr val="B11F24"/>
              </a:solidFill>
            </a:endParaRPr>
          </a:p>
          <a:p>
            <a:pPr algn="l"/>
            <a:r>
              <a:rPr lang="en-US" sz="1400" i="0" u="none" strike="noStrike" baseline="0" dirty="0">
                <a:solidFill>
                  <a:srgbClr val="B11F24"/>
                </a:solidFill>
              </a:rPr>
              <a:t>Red/Blue lines indicated performance targets stipulated by WHO Target Product Profile (TPP)</a:t>
            </a:r>
            <a:endParaRPr lang="en-US" sz="1400" i="1" dirty="0">
              <a:solidFill>
                <a:srgbClr val="B11F2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E306FC-AD8F-455E-960A-40AB836F8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5" y="819652"/>
            <a:ext cx="5391150" cy="4193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3D78FE-A776-4B63-BC2D-CF329BE33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164" y="924180"/>
            <a:ext cx="2484201" cy="349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0B686A-138C-47B9-9638-01E5FF7A6F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612" b="76621"/>
          <a:stretch/>
        </p:blipFill>
        <p:spPr>
          <a:xfrm>
            <a:off x="5715194" y="4278386"/>
            <a:ext cx="3227563" cy="45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224844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Distribution of </a:t>
            </a:r>
            <a:r>
              <a:rPr lang="en-US" sz="3000" b="1" dirty="0" err="1">
                <a:latin typeface="+mj-lt"/>
              </a:rPr>
              <a:t>Cq</a:t>
            </a:r>
            <a:r>
              <a:rPr lang="en-US" sz="3000" b="1" dirty="0">
                <a:latin typeface="+mj-lt"/>
              </a:rPr>
              <a:t> values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06" y="5529998"/>
            <a:ext cx="6828312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B11F24"/>
                </a:solidFill>
                <a:latin typeface="+mj-lt"/>
              </a:rPr>
              <a:t>Figure 2. </a:t>
            </a:r>
            <a:r>
              <a:rPr lang="en-US" sz="1400" i="0" u="none" strike="noStrike" baseline="0" dirty="0">
                <a:solidFill>
                  <a:srgbClr val="B11F24"/>
                </a:solidFill>
                <a:latin typeface="+mj-lt"/>
              </a:rPr>
              <a:t>Histograms showing measured </a:t>
            </a:r>
            <a:r>
              <a:rPr lang="en-US" sz="1400" i="0" u="none" strike="noStrike" baseline="0" dirty="0" err="1">
                <a:solidFill>
                  <a:srgbClr val="B11F24"/>
                </a:solidFill>
                <a:latin typeface="+mj-lt"/>
              </a:rPr>
              <a:t>Cq</a:t>
            </a:r>
            <a:r>
              <a:rPr lang="en-US" sz="1400" i="0" u="none" strike="noStrike" baseline="0" dirty="0">
                <a:solidFill>
                  <a:srgbClr val="B11F24"/>
                </a:solidFill>
                <a:latin typeface="+mj-lt"/>
              </a:rPr>
              <a:t> values for the three different cohorts. Range varies from ~7 to ~40 cycles and three cohorts have distinctive shapes. Calibration shows ~6 cycle in </a:t>
            </a:r>
            <a:r>
              <a:rPr lang="en-US" sz="1400" i="0" u="none" strike="noStrike" baseline="0" dirty="0" err="1">
                <a:solidFill>
                  <a:srgbClr val="B11F24"/>
                </a:solidFill>
                <a:latin typeface="+mj-lt"/>
              </a:rPr>
              <a:t>Cq</a:t>
            </a:r>
            <a:r>
              <a:rPr lang="en-US" sz="1400" i="0" u="none" strike="noStrike" baseline="0" dirty="0">
                <a:solidFill>
                  <a:srgbClr val="B11F24"/>
                </a:solidFill>
                <a:latin typeface="+mj-lt"/>
              </a:rPr>
              <a:t> between difference between laboratory </a:t>
            </a:r>
            <a:endParaRPr lang="en-US" sz="1400" dirty="0">
              <a:solidFill>
                <a:srgbClr val="B11F24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36AE66-58FC-4C30-8C9D-FA270EF88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60" y="918712"/>
            <a:ext cx="3272330" cy="4582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5E29F-0C99-443E-ADAE-1E3A99F9D3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9" y="2943614"/>
            <a:ext cx="2922427" cy="2557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9D8CE6-60F2-4D5C-A282-16304475F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576" y="918712"/>
            <a:ext cx="1844214" cy="218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90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734" y="59953"/>
            <a:ext cx="6684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Viral burden distributions and impact </a:t>
            </a:r>
            <a:r>
              <a:rPr lang="en-US" sz="2000" b="1">
                <a:latin typeface="+mj-lt"/>
              </a:rPr>
              <a:t>on diagnosis </a:t>
            </a:r>
            <a:r>
              <a:rPr lang="en-US" sz="3000" b="1">
                <a:latin typeface="+mj-lt"/>
              </a:rPr>
              <a:t> 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6306" y="5184233"/>
            <a:ext cx="6828312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AF1E25"/>
                </a:solidFill>
                <a:latin typeface="+mj-lt"/>
              </a:rPr>
              <a:t>Figure 1. </a:t>
            </a:r>
            <a:r>
              <a:rPr lang="en-US" sz="1400" i="0" u="none" strike="noStrike" baseline="0" dirty="0">
                <a:solidFill>
                  <a:srgbClr val="AF1E25"/>
                </a:solidFill>
                <a:latin typeface="+mj-lt"/>
              </a:rPr>
              <a:t>Histograms of c</a:t>
            </a:r>
            <a:r>
              <a:rPr lang="en-US" sz="1400" dirty="0">
                <a:solidFill>
                  <a:srgbClr val="AF1E25"/>
                </a:solidFill>
                <a:latin typeface="+mj-lt"/>
              </a:rPr>
              <a:t>alibrated copy number </a:t>
            </a:r>
            <a:r>
              <a:rPr lang="en-US" sz="1400" i="0" u="none" strike="noStrike" baseline="0" dirty="0">
                <a:solidFill>
                  <a:srgbClr val="AF1E25"/>
                </a:solidFill>
                <a:latin typeface="+mj-lt"/>
              </a:rPr>
              <a:t>for the three different cohorts (A, B &amp; C) used in the Study. D: impact of applying different copy/mL (to simulate quantitative cut-on or less analytically sensitive methods) sensitivity with table E showing the actual measured sensitivity for 10</a:t>
            </a:r>
            <a:r>
              <a:rPr lang="en-US" sz="1400" i="0" u="none" strike="noStrike" baseline="30000" dirty="0">
                <a:solidFill>
                  <a:srgbClr val="AF1E25"/>
                </a:solidFill>
                <a:latin typeface="+mj-lt"/>
              </a:rPr>
              <a:t>6 </a:t>
            </a:r>
            <a:r>
              <a:rPr lang="en-US" sz="1400" i="0" u="none" strike="noStrike" dirty="0">
                <a:solidFill>
                  <a:srgbClr val="AF1E25"/>
                </a:solidFill>
                <a:latin typeface="+mj-lt"/>
              </a:rPr>
              <a:t>/mL (stipulated as the minimum limit of detection required for a point of care test by the WHO).</a:t>
            </a:r>
            <a:r>
              <a:rPr lang="en-US" sz="1400" i="0" u="none" strike="noStrike" baseline="30000" dirty="0">
                <a:solidFill>
                  <a:srgbClr val="AF1E25"/>
                </a:solidFill>
                <a:latin typeface="+mj-lt"/>
              </a:rPr>
              <a:t> 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0B18F-20E9-4E1F-BD6A-80EABDAD8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45" y="632341"/>
            <a:ext cx="3168141" cy="4436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E9B286-A9C6-41E8-B236-A7975D8A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560" y="1020211"/>
            <a:ext cx="2688008" cy="209067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6319D52-A209-4AF6-B657-7E4A4994E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81181"/>
              </p:ext>
            </p:extLst>
          </p:nvPr>
        </p:nvGraphicFramePr>
        <p:xfrm>
          <a:off x="5572180" y="3412682"/>
          <a:ext cx="3088160" cy="1462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742">
                  <a:extLst>
                    <a:ext uri="{9D8B030D-6E8A-4147-A177-3AD203B41FA5}">
                      <a16:colId xmlns:a16="http://schemas.microsoft.com/office/drawing/2014/main" val="955701244"/>
                    </a:ext>
                  </a:extLst>
                </a:gridCol>
                <a:gridCol w="650138">
                  <a:extLst>
                    <a:ext uri="{9D8B030D-6E8A-4147-A177-3AD203B41FA5}">
                      <a16:colId xmlns:a16="http://schemas.microsoft.com/office/drawing/2014/main" val="1426550951"/>
                    </a:ext>
                  </a:extLst>
                </a:gridCol>
                <a:gridCol w="1300280">
                  <a:extLst>
                    <a:ext uri="{9D8B030D-6E8A-4147-A177-3AD203B41FA5}">
                      <a16:colId xmlns:a16="http://schemas.microsoft.com/office/drawing/2014/main" val="1892215441"/>
                    </a:ext>
                  </a:extLst>
                </a:gridCol>
              </a:tblGrid>
              <a:tr h="352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Copies/mL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204" marR="77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204" marR="77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Sensitivity 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204" marR="77204" marT="0" marB="0"/>
                </a:tc>
                <a:extLst>
                  <a:ext uri="{0D108BD9-81ED-4DB2-BD59-A6C34878D82A}">
                    <a16:rowId xmlns:a16="http://schemas.microsoft.com/office/drawing/2014/main" val="925347441"/>
                  </a:ext>
                </a:extLst>
              </a:tr>
              <a:tr h="35278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939" marR="102939" marT="51469" marB="51469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204" marR="77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27.09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204" marR="77204" marT="0" marB="0"/>
                </a:tc>
                <a:extLst>
                  <a:ext uri="{0D108BD9-81ED-4DB2-BD59-A6C34878D82A}">
                    <a16:rowId xmlns:a16="http://schemas.microsoft.com/office/drawing/2014/main" val="3859261869"/>
                  </a:ext>
                </a:extLst>
              </a:tr>
              <a:tr h="352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204" marR="77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86.53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204" marR="77204" marT="0" marB="0"/>
                </a:tc>
                <a:extLst>
                  <a:ext uri="{0D108BD9-81ED-4DB2-BD59-A6C34878D82A}">
                    <a16:rowId xmlns:a16="http://schemas.microsoft.com/office/drawing/2014/main" val="3838398538"/>
                  </a:ext>
                </a:extLst>
              </a:tr>
              <a:tr h="352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204" marR="772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56.75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204" marR="77204" marT="0" marB="0"/>
                </a:tc>
                <a:extLst>
                  <a:ext uri="{0D108BD9-81ED-4DB2-BD59-A6C34878D82A}">
                    <a16:rowId xmlns:a16="http://schemas.microsoft.com/office/drawing/2014/main" val="231419495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AC80F20-5445-499B-AAD2-5750630F94B3}"/>
              </a:ext>
            </a:extLst>
          </p:cNvPr>
          <p:cNvSpPr txBox="1"/>
          <p:nvPr/>
        </p:nvSpPr>
        <p:spPr>
          <a:xfrm>
            <a:off x="5834961" y="95519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D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5C1B6-4214-4AD3-A3E9-0BAD711322DC}"/>
              </a:ext>
            </a:extLst>
          </p:cNvPr>
          <p:cNvSpPr txBox="1"/>
          <p:nvPr/>
        </p:nvSpPr>
        <p:spPr>
          <a:xfrm>
            <a:off x="5677923" y="304949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141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475" y="846255"/>
            <a:ext cx="7250202" cy="747396"/>
          </a:xfrm>
        </p:spPr>
        <p:txBody>
          <a:bodyPr/>
          <a:lstStyle/>
          <a:p>
            <a:r>
              <a:rPr lang="en-US" dirty="0"/>
              <a:t>Questions for discussion: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1475" y="1593651"/>
            <a:ext cx="7250202" cy="3794183"/>
          </a:xfrm>
        </p:spPr>
        <p:txBody>
          <a:bodyPr>
            <a:normAutofit/>
          </a:bodyPr>
          <a:lstStyle/>
          <a:p>
            <a:r>
              <a:rPr lang="en-US" sz="2600" dirty="0"/>
              <a:t>Why is the distribution still so different even after calibration?</a:t>
            </a:r>
          </a:p>
          <a:p>
            <a:endParaRPr lang="en-US" sz="2600" dirty="0"/>
          </a:p>
          <a:p>
            <a:r>
              <a:rPr lang="en-US" sz="2600" dirty="0"/>
              <a:t>What does the wide variation mean for using </a:t>
            </a:r>
            <a:r>
              <a:rPr lang="en-US" sz="2600" dirty="0" err="1"/>
              <a:t>C</a:t>
            </a:r>
            <a:r>
              <a:rPr lang="en-US" sz="2600" baseline="-25000" dirty="0" err="1"/>
              <a:t>q</a:t>
            </a:r>
            <a:r>
              <a:rPr lang="en-US" sz="2600" baseline="-25000" dirty="0"/>
              <a:t> </a:t>
            </a:r>
            <a:r>
              <a:rPr lang="en-US" sz="2600" dirty="0"/>
              <a:t>as a unit of measure?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9874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&amp;T pr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R&amp;T pr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935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Office Theme</vt:lpstr>
      <vt:lpstr>PowerPoint Presentation</vt:lpstr>
      <vt:lpstr>Reverse transcription quantitative PCR</vt:lpstr>
      <vt:lpstr>Clinical relevance</vt:lpstr>
      <vt:lpstr>Quantification of other viral pathogens</vt:lpstr>
      <vt:lpstr>Study Aims</vt:lpstr>
      <vt:lpstr>PowerPoint Presentation</vt:lpstr>
      <vt:lpstr>PowerPoint Presentation</vt:lpstr>
      <vt:lpstr>PowerPoint Presentation</vt:lpstr>
      <vt:lpstr>Questions for discussion:</vt:lpstr>
      <vt:lpstr>Discussion</vt:lpstr>
      <vt:lpstr>PowerPoint Presentation</vt:lpstr>
      <vt:lpstr>Discussion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Huggett</dc:creator>
  <cp:lastModifiedBy>Matt Boyle</cp:lastModifiedBy>
  <cp:revision>21</cp:revision>
  <dcterms:created xsi:type="dcterms:W3CDTF">2014-07-07T15:02:10Z</dcterms:created>
  <dcterms:modified xsi:type="dcterms:W3CDTF">2022-02-08T21:48:15Z</dcterms:modified>
</cp:coreProperties>
</file>