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57" r:id="rId3"/>
    <p:sldId id="264" r:id="rId4"/>
    <p:sldId id="270" r:id="rId5"/>
    <p:sldId id="271" r:id="rId6"/>
    <p:sldId id="273" r:id="rId7"/>
    <p:sldId id="258" r:id="rId8"/>
    <p:sldId id="263" r:id="rId9"/>
    <p:sldId id="266" r:id="rId10"/>
    <p:sldId id="276" r:id="rId11"/>
    <p:sldId id="269" r:id="rId12"/>
    <p:sldId id="272" r:id="rId13"/>
    <p:sldId id="275" r:id="rId14"/>
    <p:sldId id="274" r:id="rId15"/>
    <p:sldId id="267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88507" autoAdjust="0"/>
  </p:normalViewPr>
  <p:slideViewPr>
    <p:cSldViewPr snapToGrid="0" snapToObjects="1">
      <p:cViewPr varScale="1">
        <p:scale>
          <a:sx n="96" d="100"/>
          <a:sy n="96" d="100"/>
        </p:scale>
        <p:origin x="19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i.org/10.1093/clinchem/hvab23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9600" b="1" spc="10" dirty="0"/>
              <a:t>Sex-Specific Absolute Delta Thresholds for High-Sensitivity Cardiac Troponin T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L. Liu, W.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Consagra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X. Cai, A. Mathias, A. 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Worster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J. Ma, P. Rock, T.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Kwong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P.A.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Kavsak</a:t>
            </a: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March 2022</a:t>
            </a:r>
            <a:endParaRPr lang="en-US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hlinkClick r:id="rId2"/>
              </a:rPr>
              <a:t>https://doi.org/10.1093/clinchem/hvab230</a:t>
            </a:r>
            <a:endParaRPr lang="en-US" sz="7200" dirty="0"/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© Copyright 2022 by the American Association for Clinical Chemistry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504CC-8665-4198-A26B-EB302FC2D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1" y="1971073"/>
            <a:ext cx="3492685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199" t="-120" r="1"/>
          <a:stretch/>
        </p:blipFill>
        <p:spPr>
          <a:xfrm>
            <a:off x="2635045" y="1826065"/>
            <a:ext cx="4587643" cy="31440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8490" y="5208762"/>
            <a:ext cx="6330439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3. </a:t>
            </a:r>
            <a:r>
              <a:rPr lang="en-US" sz="1600" dirty="0"/>
              <a:t>Relationship between absolute delta changes and 0-h </a:t>
            </a:r>
            <a:r>
              <a:rPr lang="en-US" sz="1600" dirty="0" err="1"/>
              <a:t>hs-cTnT</a:t>
            </a:r>
            <a:r>
              <a:rPr lang="en-US" sz="1600" dirty="0"/>
              <a:t> concentrations in patients with AMI in log scales with locally weighted scatterplot smoothing curve and 95% CIs grouped by male and female.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449" y="694875"/>
            <a:ext cx="87289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Relationship between 0-h and absolute delta </a:t>
            </a:r>
            <a:r>
              <a:rPr lang="en-US" sz="2600" b="1" dirty="0" err="1">
                <a:latin typeface="+mj-lt"/>
              </a:rPr>
              <a:t>hs-cTnT</a:t>
            </a:r>
            <a:r>
              <a:rPr lang="en-US" sz="2600" b="1" dirty="0">
                <a:latin typeface="+mj-lt"/>
              </a:rPr>
              <a:t> in male and female patients </a:t>
            </a:r>
          </a:p>
        </p:txBody>
      </p:sp>
    </p:spTree>
    <p:extLst>
      <p:ext uri="{BB962C8B-B14F-4D97-AF65-F5344CB8AC3E}">
        <p14:creationId xmlns:p14="http://schemas.microsoft.com/office/powerpoint/2010/main" val="294071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17146" y="5333682"/>
            <a:ext cx="6694235" cy="86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4. </a:t>
            </a:r>
            <a:r>
              <a:rPr lang="en-US" sz="1600" dirty="0"/>
              <a:t>Receiver operating characteristic (ROC) curve and area under curve (AUC) of percentage delta and absolute delta change to predict acute myocardial infarction in male and female patients.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6" y="1688339"/>
            <a:ext cx="7826159" cy="3564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449" y="723463"/>
            <a:ext cx="87289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Diagnostic performance of percentage and absolute delta </a:t>
            </a:r>
            <a:r>
              <a:rPr lang="en-US" sz="2600" b="1" dirty="0" err="1">
                <a:latin typeface="+mj-lt"/>
              </a:rPr>
              <a:t>hs-cTnT</a:t>
            </a:r>
            <a:r>
              <a:rPr lang="en-US" sz="2600" b="1" dirty="0">
                <a:latin typeface="+mj-lt"/>
              </a:rPr>
              <a:t> in male and female patients</a:t>
            </a:r>
          </a:p>
        </p:txBody>
      </p:sp>
    </p:spTree>
    <p:extLst>
      <p:ext uri="{BB962C8B-B14F-4D97-AF65-F5344CB8AC3E}">
        <p14:creationId xmlns:p14="http://schemas.microsoft.com/office/powerpoint/2010/main" val="5188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303" y="1406230"/>
            <a:ext cx="7748763" cy="4483291"/>
            <a:chOff x="396712" y="963561"/>
            <a:chExt cx="8404251" cy="48473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855" b="33624"/>
            <a:stretch/>
          </p:blipFill>
          <p:spPr>
            <a:xfrm>
              <a:off x="396712" y="963561"/>
              <a:ext cx="8404251" cy="4837471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416376" y="5810864"/>
              <a:ext cx="8321040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382706" y="642306"/>
            <a:ext cx="85063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/>
              <a:t>Performance of absolute delta thresholds by ROC analysis for ruling in acute myocardial infarction in cohort 1 population</a:t>
            </a:r>
          </a:p>
        </p:txBody>
      </p:sp>
    </p:spTree>
    <p:extLst>
      <p:ext uri="{BB962C8B-B14F-4D97-AF65-F5344CB8AC3E}">
        <p14:creationId xmlns:p14="http://schemas.microsoft.com/office/powerpoint/2010/main" val="269992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1951" y="585064"/>
            <a:ext cx="725020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RESULTS AND DISCUSSION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0825" y="1268667"/>
            <a:ext cx="7971025" cy="464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Delta thresholds based on the 90% specificity benchmark (≥14 ng/L in males, ≥11 ng/L in females) provided optimal performance and reached a diagnostic accuracy of 91%, in both males and females.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Threshold analysis in cohort 2 confirmed that males require a higher absolute delta to achieve a comparable specificity as in females. In cohort 2, 11 ng/L for females resulted in a sensitivity of 52.5%, specificity of 98.6%, PPV of 77.8%, and NPV of 95.8%; while 14 ng/L for males reached comparable performance with a sensitivity of 50.0%, specificity of 98.4%, PPV of 79.3%, and NPV of 94.1%.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Specifically, in cohort 2, a delta of 14 ng/L for males and a delta of  11 ng/L for females both yielded specificity estimates &gt;90% and PPV estimates &gt;75%, with both these parameters having been proposed as targets for ruling-in AMI for other algorithms. </a:t>
            </a:r>
          </a:p>
        </p:txBody>
      </p:sp>
    </p:spTree>
    <p:extLst>
      <p:ext uri="{BB962C8B-B14F-4D97-AF65-F5344CB8AC3E}">
        <p14:creationId xmlns:p14="http://schemas.microsoft.com/office/powerpoint/2010/main" val="170859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F6B53-8D3B-D844-A7A3-B359093413ED}"/>
              </a:ext>
            </a:extLst>
          </p:cNvPr>
          <p:cNvSpPr txBox="1">
            <a:spLocks/>
          </p:cNvSpPr>
          <p:nvPr/>
        </p:nvSpPr>
        <p:spPr>
          <a:xfrm>
            <a:off x="634499" y="2476338"/>
            <a:ext cx="7791743" cy="13708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QUESTION 3: </a:t>
            </a:r>
            <a:r>
              <a:rPr lang="en-US" sz="2200" dirty="0"/>
              <a:t>For </a:t>
            </a:r>
            <a:r>
              <a:rPr lang="en-US" sz="2200" dirty="0" err="1"/>
              <a:t>hs-cTn</a:t>
            </a:r>
            <a:r>
              <a:rPr lang="en-US" sz="2200" dirty="0"/>
              <a:t> assays, which deltas (absolute versus relative), provide the highest diagnostic accuracy for AMI in ED patients presenting with symptoms suggestive of acute coronary syndrome? </a:t>
            </a:r>
          </a:p>
        </p:txBody>
      </p:sp>
    </p:spTree>
    <p:extLst>
      <p:ext uri="{BB962C8B-B14F-4D97-AF65-F5344CB8AC3E}">
        <p14:creationId xmlns:p14="http://schemas.microsoft.com/office/powerpoint/2010/main" val="4196685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3" y="688415"/>
            <a:ext cx="7250202" cy="7473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KEY MESSAGES AND CONCLUSIONS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0825" y="1366987"/>
            <a:ext cx="7971025" cy="4532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dirty="0"/>
              <a:t>The high percentage of ED patients presenting with 0-h </a:t>
            </a:r>
            <a:r>
              <a:rPr lang="en-US" dirty="0" err="1"/>
              <a:t>hs-cTnT</a:t>
            </a:r>
            <a:r>
              <a:rPr lang="en-US" dirty="0"/>
              <a:t> above the 99</a:t>
            </a:r>
            <a:r>
              <a:rPr lang="en-US" baseline="30000" dirty="0"/>
              <a:t>th</a:t>
            </a:r>
            <a:r>
              <a:rPr lang="en-US" dirty="0"/>
              <a:t> percentile URL emphasizes the importance of dynamic changes to differentiate acute from chronic cardiac conditions.</a:t>
            </a:r>
          </a:p>
          <a:p>
            <a:pPr algn="just">
              <a:spcBef>
                <a:spcPts val="1200"/>
              </a:spcBef>
            </a:pPr>
            <a:r>
              <a:rPr lang="en-US" dirty="0"/>
              <a:t>Male patients had significantly higher 0-h </a:t>
            </a:r>
            <a:r>
              <a:rPr lang="en-US" dirty="0" err="1"/>
              <a:t>hs-cTnT</a:t>
            </a:r>
            <a:r>
              <a:rPr lang="en-US" dirty="0"/>
              <a:t> and absolute delta changes than female patients who present to the ED with acute symptoms but without AMI.</a:t>
            </a:r>
          </a:p>
          <a:p>
            <a:pPr algn="just">
              <a:spcBef>
                <a:spcPts val="1200"/>
              </a:spcBef>
            </a:pPr>
            <a:r>
              <a:rPr lang="en-US" dirty="0"/>
              <a:t>Sex-specific absolute delta thresholds increase specificity and diagnostic accuracy, especially in male patients, and are robust across different study populations.</a:t>
            </a:r>
          </a:p>
          <a:p>
            <a:pPr algn="just">
              <a:spcBef>
                <a:spcPts val="1200"/>
              </a:spcBef>
            </a:pPr>
            <a:r>
              <a:rPr lang="en-US" dirty="0"/>
              <a:t>Delta thresholds of 14 ng/L in males and 11 ng/L in females are optimal for ruling in AMI using a </a:t>
            </a:r>
            <a:r>
              <a:rPr lang="en-US" dirty="0" err="1"/>
              <a:t>hs-cTnT</a:t>
            </a:r>
            <a:r>
              <a:rPr lang="en-US" dirty="0"/>
              <a:t> 0-h/3-h algorithm.</a:t>
            </a:r>
          </a:p>
        </p:txBody>
      </p:sp>
    </p:spTree>
    <p:extLst>
      <p:ext uri="{BB962C8B-B14F-4D97-AF65-F5344CB8AC3E}">
        <p14:creationId xmlns:p14="http://schemas.microsoft.com/office/powerpoint/2010/main" val="1780849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36" y="516236"/>
            <a:ext cx="7250202" cy="747396"/>
          </a:xfrm>
        </p:spPr>
        <p:txBody>
          <a:bodyPr/>
          <a:lstStyle/>
          <a:p>
            <a:r>
              <a:rPr lang="en-US" cap="all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4130" y="1189701"/>
            <a:ext cx="8150941" cy="4817807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sz="2500" dirty="0"/>
              <a:t>High-sensitivity cardiac troponin (</a:t>
            </a:r>
            <a:r>
              <a:rPr lang="en-US" sz="2500" dirty="0" err="1"/>
              <a:t>hs-cTn</a:t>
            </a:r>
            <a:r>
              <a:rPr lang="en-US" sz="2500" dirty="0"/>
              <a:t>) is the preferred biomarker to aid in the diagnosis of myocardial infarction (MI), which is the presence of myocardial injury in the setting of evidence of acute myocardial ischemia.</a:t>
            </a:r>
          </a:p>
          <a:p>
            <a:pPr lvl="1">
              <a:spcBef>
                <a:spcPts val="800"/>
              </a:spcBef>
            </a:pPr>
            <a:r>
              <a:rPr lang="en-US" sz="2300" dirty="0"/>
              <a:t>Myocardial injury is defined when there is at least one </a:t>
            </a:r>
            <a:r>
              <a:rPr lang="en-US" sz="2300" dirty="0" err="1"/>
              <a:t>hs-cTn</a:t>
            </a:r>
            <a:r>
              <a:rPr lang="en-US" sz="2300" dirty="0"/>
              <a:t> value above the 99</a:t>
            </a:r>
            <a:r>
              <a:rPr lang="en-US" sz="2300" baseline="30000" dirty="0"/>
              <a:t>th</a:t>
            </a:r>
            <a:r>
              <a:rPr lang="en-US" sz="2300" dirty="0"/>
              <a:t> percentile upper-reference limit (URL) of a healthy reference population. </a:t>
            </a:r>
          </a:p>
          <a:p>
            <a:pPr lvl="1">
              <a:spcBef>
                <a:spcPts val="600"/>
              </a:spcBef>
            </a:pPr>
            <a:r>
              <a:rPr lang="en-US" sz="2300" dirty="0"/>
              <a:t>A rise and/or fall pattern beyond an acceptable range (i.e., delta threshold) is required for the diagnosis of acute myocardial infarction (AMI). </a:t>
            </a:r>
          </a:p>
          <a:p>
            <a:pPr lvl="1">
              <a:spcBef>
                <a:spcPts val="600"/>
              </a:spcBef>
            </a:pPr>
            <a:r>
              <a:rPr lang="en-US" sz="2300" dirty="0"/>
              <a:t>Delta thresholds for a 0h/3h </a:t>
            </a:r>
            <a:r>
              <a:rPr lang="en-US" sz="2300" dirty="0" err="1"/>
              <a:t>hs-cTn</a:t>
            </a:r>
            <a:r>
              <a:rPr lang="en-US" sz="2300" dirty="0"/>
              <a:t> algorithm have not been provided by the new 2020 European Society of Cardiology (ESC) guideline for the diagnosis of AMI.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02" y="411618"/>
            <a:ext cx="7250202" cy="747396"/>
          </a:xfrm>
        </p:spPr>
        <p:txBody>
          <a:bodyPr/>
          <a:lstStyle/>
          <a:p>
            <a:r>
              <a:rPr lang="en-US" cap="all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9702" y="1078565"/>
            <a:ext cx="8049682" cy="40626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Sex-specific difference in </a:t>
            </a:r>
            <a:r>
              <a:rPr lang="en-US" dirty="0" err="1"/>
              <a:t>hs-cTn</a:t>
            </a:r>
            <a:r>
              <a:rPr lang="en-US" dirty="0"/>
              <a:t> concentrations and in the AMI diagnosis has been recognized.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200" dirty="0"/>
              <a:t>Women have significantly lower </a:t>
            </a:r>
            <a:r>
              <a:rPr lang="en-US" sz="2200" dirty="0" err="1"/>
              <a:t>hs-cTn</a:t>
            </a:r>
            <a:r>
              <a:rPr lang="en-US" sz="2200" dirty="0"/>
              <a:t> concentrations compared to men in presumably healthy populations.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200" dirty="0"/>
              <a:t>Women tend to have atypical clinical presentations of AMI, which complicates recognition of symptoms.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200" dirty="0"/>
              <a:t>These observations have prompted the recommendation of the use of sex-specific </a:t>
            </a:r>
            <a:r>
              <a:rPr lang="en-US" sz="2200" dirty="0" err="1"/>
              <a:t>hs-cTn</a:t>
            </a:r>
            <a:r>
              <a:rPr lang="en-US" sz="2200" dirty="0"/>
              <a:t> 99</a:t>
            </a:r>
            <a:r>
              <a:rPr lang="en-US" sz="2200" baseline="30000" dirty="0"/>
              <a:t>th</a:t>
            </a:r>
            <a:r>
              <a:rPr lang="en-US" sz="2200" dirty="0"/>
              <a:t> percentile URLs for the diagnosis of AMI.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AF6B53-8D3B-D844-A7A3-B359093413ED}"/>
              </a:ext>
            </a:extLst>
          </p:cNvPr>
          <p:cNvSpPr txBox="1">
            <a:spLocks/>
          </p:cNvSpPr>
          <p:nvPr/>
        </p:nvSpPr>
        <p:spPr>
          <a:xfrm>
            <a:off x="408725" y="4744713"/>
            <a:ext cx="8480006" cy="13708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QUESTION 1: </a:t>
            </a:r>
            <a:r>
              <a:rPr lang="en-US" sz="2200" dirty="0"/>
              <a:t>In addition to sex-specific </a:t>
            </a:r>
            <a:r>
              <a:rPr lang="en-US" sz="2200" dirty="0" err="1"/>
              <a:t>hs-cTn</a:t>
            </a:r>
            <a:r>
              <a:rPr lang="en-US" sz="2200" dirty="0"/>
              <a:t> 99</a:t>
            </a:r>
            <a:r>
              <a:rPr lang="en-US" sz="2200" baseline="30000" dirty="0"/>
              <a:t>th</a:t>
            </a:r>
            <a:r>
              <a:rPr lang="en-US" sz="2200" dirty="0"/>
              <a:t> percentile URLs, what other criteria may be useful to rule-in and rule-out AMI?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373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9941" y="653889"/>
            <a:ext cx="725020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8494" y="1616729"/>
            <a:ext cx="7793356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assess sex difference in </a:t>
            </a:r>
            <a:r>
              <a:rPr lang="en-US" dirty="0" err="1"/>
              <a:t>hs-cTnT</a:t>
            </a:r>
            <a:r>
              <a:rPr lang="en-US" dirty="0"/>
              <a:t> concentrations in patients presenting to the emergency department (ED).</a:t>
            </a:r>
          </a:p>
          <a:p>
            <a:pPr>
              <a:spcBef>
                <a:spcPts val="1800"/>
              </a:spcBef>
            </a:pPr>
            <a:r>
              <a:rPr lang="en-US" dirty="0"/>
              <a:t>To evaluate and validate the use of sex-specific delta thresholds for </a:t>
            </a:r>
            <a:r>
              <a:rPr lang="en-US" dirty="0" err="1"/>
              <a:t>hs-cTnT</a:t>
            </a:r>
            <a:r>
              <a:rPr lang="en-US" dirty="0"/>
              <a:t> from samples collected 3 h apart (i.e., 0h/3h) in the ED for AMI diagnosis.</a:t>
            </a:r>
            <a:endParaRPr lang="it-IT" dirty="0"/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9439" y="329425"/>
            <a:ext cx="725020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METHODS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4976" y="952441"/>
            <a:ext cx="7844624" cy="53979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Study population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Derivation cohort (cohort 1)</a:t>
            </a:r>
          </a:p>
          <a:p>
            <a:pPr lvl="2">
              <a:spcBef>
                <a:spcPts val="400"/>
              </a:spcBef>
            </a:pPr>
            <a:r>
              <a:rPr lang="en-US" sz="2200" dirty="0"/>
              <a:t>18,056 adult ED cases with 0h/3h </a:t>
            </a:r>
            <a:r>
              <a:rPr lang="en-US" sz="2200" dirty="0" err="1"/>
              <a:t>hs-cTnT</a:t>
            </a:r>
            <a:r>
              <a:rPr lang="en-US" sz="2200" dirty="0"/>
              <a:t> results from a US medical center</a:t>
            </a:r>
          </a:p>
          <a:p>
            <a:pPr lvl="2">
              <a:spcBef>
                <a:spcPts val="400"/>
              </a:spcBef>
            </a:pPr>
            <a:r>
              <a:rPr lang="en-US" sz="2200" dirty="0"/>
              <a:t>Retrospective</a:t>
            </a:r>
          </a:p>
          <a:p>
            <a:pPr lvl="2">
              <a:spcBef>
                <a:spcPts val="400"/>
              </a:spcBef>
            </a:pPr>
            <a:r>
              <a:rPr lang="en-US" sz="2200" dirty="0"/>
              <a:t>Outcome: type 1 AMI diagnosis at discharge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Validation cohort (cohort 2)</a:t>
            </a:r>
          </a:p>
          <a:p>
            <a:pPr lvl="2">
              <a:spcBef>
                <a:spcPts val="400"/>
              </a:spcBef>
            </a:pPr>
            <a:r>
              <a:rPr lang="en-US" sz="2200" dirty="0"/>
              <a:t>1,137 adult ED cases with 0h/3h </a:t>
            </a:r>
            <a:r>
              <a:rPr lang="en-US" sz="2200" dirty="0" err="1"/>
              <a:t>hs-cTnT</a:t>
            </a:r>
            <a:r>
              <a:rPr lang="en-US" sz="2200" dirty="0"/>
              <a:t> results from a Canadian medical center</a:t>
            </a:r>
          </a:p>
          <a:p>
            <a:pPr lvl="2">
              <a:spcBef>
                <a:spcPts val="400"/>
              </a:spcBef>
            </a:pPr>
            <a:r>
              <a:rPr lang="en-US" sz="2200" dirty="0"/>
              <a:t>Prospective, patients with symptoms suggestive of acute coronary syndrome were enrolled</a:t>
            </a:r>
          </a:p>
          <a:p>
            <a:pPr lvl="2">
              <a:spcBef>
                <a:spcPts val="400"/>
              </a:spcBef>
            </a:pPr>
            <a:r>
              <a:rPr lang="en-US" sz="2200" dirty="0"/>
              <a:t>Outcome: type 1 or type 2 AMI diagnosis within 7 days after ED presentation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3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8146" y="280535"/>
            <a:ext cx="725020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METHODS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7686" y="845369"/>
            <a:ext cx="7844624" cy="53979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hs-cTnT</a:t>
            </a:r>
            <a:r>
              <a:rPr lang="en-US" sz="2800" dirty="0"/>
              <a:t> assays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Cohort 1: Roche </a:t>
            </a:r>
            <a:r>
              <a:rPr lang="en-US" dirty="0" err="1"/>
              <a:t>Cobas</a:t>
            </a:r>
            <a:r>
              <a:rPr lang="en-US" dirty="0"/>
              <a:t> 602 with </a:t>
            </a:r>
            <a:r>
              <a:rPr lang="en-US" dirty="0" err="1"/>
              <a:t>Elecsys</a:t>
            </a:r>
            <a:r>
              <a:rPr lang="en-US" dirty="0"/>
              <a:t> Troponin T Gen 5 STAT reagent 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LOQ: 6 ng/L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The coefficient of variation (CV) is 2.59% at 16 ng/L and 2.06% at 98 ng/L.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Cohort 2: Roche Modular E170 platform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LOD: 3 ng/L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The CV is 2.3% at 30 ng/L and 2.1% at 2253 ng/L.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AF6B53-8D3B-D844-A7A3-B359093413ED}"/>
              </a:ext>
            </a:extLst>
          </p:cNvPr>
          <p:cNvSpPr txBox="1">
            <a:spLocks/>
          </p:cNvSpPr>
          <p:nvPr/>
        </p:nvSpPr>
        <p:spPr>
          <a:xfrm>
            <a:off x="447686" y="4590068"/>
            <a:ext cx="8082148" cy="13708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QUESTION 2: </a:t>
            </a:r>
            <a:r>
              <a:rPr lang="en-US" sz="2200" dirty="0"/>
              <a:t>Given the differences between the two patient populations and the different analytical instruments used, will the same delta threshold be useful for both cohorts?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37911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4658" y="696003"/>
            <a:ext cx="8516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Age and biochemical profiles for both Cohort 1 and Cohort 2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3201" y="5623423"/>
            <a:ext cx="667252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Table 1</a:t>
            </a:r>
            <a:r>
              <a:rPr lang="en-US" dirty="0">
                <a:solidFill>
                  <a:srgbClr val="B11F24"/>
                </a:solidFill>
              </a:rPr>
              <a:t>. </a:t>
            </a:r>
            <a:r>
              <a:rPr lang="en-US" sz="1600" dirty="0"/>
              <a:t>Age and biochemical profiles for both Cohort 1 and Cohort 2.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58" y="1588555"/>
            <a:ext cx="8634533" cy="38093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656675"/>
            <a:ext cx="8850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Sex-specific difference in 0-h </a:t>
            </a:r>
            <a:r>
              <a:rPr lang="en-US" sz="2600" b="1" dirty="0" err="1">
                <a:latin typeface="+mj-lt"/>
              </a:rPr>
              <a:t>hs-cTnT</a:t>
            </a:r>
            <a:r>
              <a:rPr lang="en-US" sz="2600" b="1" dirty="0">
                <a:latin typeface="+mj-lt"/>
              </a:rPr>
              <a:t> concentrations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8154" y="5393163"/>
            <a:ext cx="6828312" cy="86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1. </a:t>
            </a:r>
            <a:r>
              <a:rPr lang="en-US" sz="1600" dirty="0"/>
              <a:t>Comparison of 0-h </a:t>
            </a:r>
            <a:r>
              <a:rPr lang="en-US" sz="1600" dirty="0" err="1"/>
              <a:t>hs-cTnT</a:t>
            </a:r>
            <a:r>
              <a:rPr lang="en-US" sz="1600" dirty="0"/>
              <a:t> results between male and female in all patients (A), patients without AMI (B), patients with AMI (C), and patients with NSTEMI (D) by nonparametric Mann–Whitney U test.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49" y="1208480"/>
            <a:ext cx="7780901" cy="40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716" y="666507"/>
            <a:ext cx="87289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Sex-specific difference in absolute delta </a:t>
            </a:r>
            <a:r>
              <a:rPr lang="en-US" sz="2600" b="1" dirty="0" err="1">
                <a:latin typeface="+mj-lt"/>
              </a:rPr>
              <a:t>hs-cTnT</a:t>
            </a:r>
            <a:r>
              <a:rPr lang="en-US" sz="2600" b="1" dirty="0">
                <a:latin typeface="+mj-lt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8322" y="5412338"/>
            <a:ext cx="6674568" cy="86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2. </a:t>
            </a:r>
            <a:r>
              <a:rPr lang="en-US" sz="1600" dirty="0"/>
              <a:t>Comparison of absolute delta </a:t>
            </a:r>
            <a:r>
              <a:rPr lang="en-US" sz="1600" dirty="0" err="1"/>
              <a:t>hs-cTnT</a:t>
            </a:r>
            <a:r>
              <a:rPr lang="en-US" sz="1600" dirty="0"/>
              <a:t> between male and female in all patients (A), patients without AMI (B), patients with AMI (C), and patients with NSTEMI (D) by nonparametric Mann–Whitney U test.</a:t>
            </a:r>
            <a:r>
              <a:rPr lang="en-US" sz="1500" dirty="0"/>
              <a:t> 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8" y="1242682"/>
            <a:ext cx="7898311" cy="410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89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10691</TotalTime>
  <Words>1110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Li</dc:creator>
  <cp:lastModifiedBy>Matt Boyle</cp:lastModifiedBy>
  <cp:revision>77</cp:revision>
  <dcterms:created xsi:type="dcterms:W3CDTF">2014-07-07T15:02:10Z</dcterms:created>
  <dcterms:modified xsi:type="dcterms:W3CDTF">2022-03-21T18:25:03Z</dcterms:modified>
</cp:coreProperties>
</file>