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5" r:id="rId3"/>
    <p:sldId id="269" r:id="rId4"/>
    <p:sldId id="257" r:id="rId5"/>
    <p:sldId id="270" r:id="rId6"/>
    <p:sldId id="271" r:id="rId7"/>
    <p:sldId id="272" r:id="rId8"/>
    <p:sldId id="276" r:id="rId9"/>
    <p:sldId id="277" r:id="rId10"/>
    <p:sldId id="266" r:id="rId11"/>
    <p:sldId id="267" r:id="rId12"/>
    <p:sldId id="273" r:id="rId13"/>
    <p:sldId id="274" r:id="rId14"/>
    <p:sldId id="275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1"/>
    <p:restoredTop sz="96400" autoAdjust="0"/>
  </p:normalViewPr>
  <p:slideViewPr>
    <p:cSldViewPr snapToGrid="0" snapToObjects="1">
      <p:cViewPr varScale="1">
        <p:scale>
          <a:sx n="111" d="100"/>
          <a:sy n="111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oi.org/10.1093/clinchem/hvac08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9600" b="1" dirty="0"/>
              <a:t>Single-Molecule Sequencing Enables Long Cell-Free DNA Detection and Direct Methylation Analysis for Cancer Patients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L.Y.L. Choy, W. Peng, P. Jiang, S.H. Cheng, S.C.Y. Yu, H. Shang, O.Y.O.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Tse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J. Wong, V.W.‑S. Wong, G.L.H. Wong, W.K.J. Lam, S.L. Chan, R.W.K. Chiu, K.C.A. Chan, Y.M.D. Lo</a:t>
            </a:r>
          </a:p>
          <a:p>
            <a:pPr marL="0" indent="0">
              <a:buNone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September 2022</a:t>
            </a:r>
            <a:endParaRPr lang="en-US" sz="7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dirty="0">
                <a:hlinkClick r:id="rId2"/>
              </a:rPr>
              <a:t>https://doi.org/10.1093/clinchem/hvac086</a:t>
            </a:r>
            <a:endParaRPr lang="en-US" sz="7200" dirty="0"/>
          </a:p>
          <a:p>
            <a:pPr marL="0" indent="0">
              <a:buFont typeface="Arial" pitchFamily="34" charset="0"/>
              <a:buNone/>
              <a:defRPr/>
            </a:pPr>
            <a:endParaRPr lang="en-US" sz="7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© 2022 by the American Association for Clinical Chemistry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21F89B4F-E27F-6A17-4D02-972B69D5E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9" y="1971072"/>
            <a:ext cx="3502678" cy="47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128" y="1738126"/>
            <a:ext cx="9060872" cy="37941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b="1" dirty="0"/>
              <a:t>Long </a:t>
            </a:r>
            <a:r>
              <a:rPr lang="en-US" sz="2000" b="1" dirty="0" err="1"/>
              <a:t>cfDNA</a:t>
            </a:r>
            <a:r>
              <a:rPr lang="en-US" sz="2000" b="1" dirty="0"/>
              <a:t> exists in the plasma of cancer patients </a:t>
            </a:r>
          </a:p>
          <a:p>
            <a:pPr lvl="1"/>
            <a:r>
              <a:rPr lang="en-US" sz="2000" dirty="0"/>
              <a:t>A large proportion of plasma DNA was longer than 1 kb (median: 16%)</a:t>
            </a:r>
          </a:p>
          <a:p>
            <a:pPr lvl="1"/>
            <a:r>
              <a:rPr lang="en-US" sz="2000" dirty="0"/>
              <a:t>Tumoral </a:t>
            </a:r>
            <a:r>
              <a:rPr lang="en-US" sz="2000" dirty="0" err="1"/>
              <a:t>cfDNA</a:t>
            </a:r>
            <a:r>
              <a:rPr lang="en-US" sz="2000" dirty="0"/>
              <a:t> was generally shorter than nontumoral </a:t>
            </a:r>
            <a:r>
              <a:rPr lang="en-US" sz="2000" dirty="0" err="1"/>
              <a:t>cfDNA</a:t>
            </a:r>
            <a:r>
              <a:rPr lang="en-US" sz="2000" dirty="0"/>
              <a:t> (longest: 13.6 kb)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Direct methylation analysis of long DNA enabled tissue-of-origin analysis</a:t>
            </a:r>
          </a:p>
          <a:p>
            <a:pPr lvl="1"/>
            <a:r>
              <a:rPr lang="en-US" sz="2000" dirty="0"/>
              <a:t>Tumoral </a:t>
            </a:r>
            <a:r>
              <a:rPr lang="en-US" sz="2000" dirty="0" err="1"/>
              <a:t>cfDNA</a:t>
            </a:r>
            <a:r>
              <a:rPr lang="en-US" sz="2000" dirty="0"/>
              <a:t> were hypomethylated when compared with nontumoral </a:t>
            </a:r>
            <a:r>
              <a:rPr lang="en-US" sz="2000" dirty="0" err="1"/>
              <a:t>cfDNA</a:t>
            </a:r>
            <a:r>
              <a:rPr lang="en-US" sz="2000" dirty="0">
                <a:solidFill>
                  <a:srgbClr val="B11F24"/>
                </a:solidFill>
              </a:rPr>
              <a:t> </a:t>
            </a:r>
          </a:p>
          <a:p>
            <a:pPr lvl="1"/>
            <a:r>
              <a:rPr lang="en-US" sz="2000" dirty="0"/>
              <a:t>A higher percentage of fragments was derived from the liver in HCC patients</a:t>
            </a:r>
          </a:p>
          <a:p>
            <a:pPr lvl="1"/>
            <a:r>
              <a:rPr lang="en-US" sz="2000" dirty="0"/>
              <a:t>HCC patients displayed significantly higher HCC methylation scores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New possibilities for long </a:t>
            </a:r>
            <a:r>
              <a:rPr lang="en-US" sz="2000" b="1" dirty="0" err="1"/>
              <a:t>cfDNA</a:t>
            </a:r>
            <a:r>
              <a:rPr lang="en-US" sz="2000" b="1" dirty="0"/>
              <a:t>-based cancer diagnostics</a:t>
            </a:r>
            <a:endParaRPr lang="en-US" sz="2500" dirty="0"/>
          </a:p>
          <a:p>
            <a:pPr lvl="1"/>
            <a:r>
              <a:rPr lang="en-US" sz="2000" dirty="0"/>
              <a:t>The use of long </a:t>
            </a:r>
            <a:r>
              <a:rPr lang="en-US" sz="2000" dirty="0" err="1"/>
              <a:t>cfDNA</a:t>
            </a:r>
            <a:r>
              <a:rPr lang="en-US" sz="2000" dirty="0"/>
              <a:t> molecules greatly enhanced the discriminatory power </a:t>
            </a:r>
          </a:p>
          <a:p>
            <a:pPr marL="457200" lvl="1" indent="0">
              <a:buNone/>
            </a:pPr>
            <a:r>
              <a:rPr lang="en-US" sz="2000" dirty="0"/>
              <a:t>     (AUC 0.75</a:t>
            </a:r>
            <a:r>
              <a:rPr lang="en-US" sz="2000" dirty="0">
                <a:sym typeface="Wingdings" pitchFamily="2" charset="2"/>
              </a:rPr>
              <a:t>0.91)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77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/>
              <a:t>Discussions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CD2429-0E37-6743-A410-8321C40B47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0413" y="1738313"/>
            <a:ext cx="7793037" cy="189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HK" sz="2500" b="1" dirty="0"/>
              <a:t>Why would there be a characteristic change in end motif profile with respect to size of plasma DNA with an increase in A-end fragments in long molecules?</a:t>
            </a:r>
          </a:p>
        </p:txBody>
      </p:sp>
    </p:spTree>
    <p:extLst>
      <p:ext uri="{BB962C8B-B14F-4D97-AF65-F5344CB8AC3E}">
        <p14:creationId xmlns:p14="http://schemas.microsoft.com/office/powerpoint/2010/main" val="187406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FE72C5-6125-400A-3797-81999200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8017E-90B0-FB6B-8C69-1CCBB31FD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group previously elucidated the role of nucleases in plasma DNA end motifs in mouse models (Han et al. Am J Hum Genet 2020; 106:202-14).</a:t>
            </a:r>
          </a:p>
          <a:p>
            <a:r>
              <a:rPr lang="en-US" dirty="0"/>
              <a:t>DNA fragmentation factor subunit beta (DFFB) preferentially generated </a:t>
            </a:r>
            <a:r>
              <a:rPr lang="en-US" dirty="0" err="1"/>
              <a:t>cfDNA</a:t>
            </a:r>
            <a:r>
              <a:rPr lang="en-US" dirty="0"/>
              <a:t> molecules ending with A nucleotides.</a:t>
            </a:r>
          </a:p>
          <a:p>
            <a:r>
              <a:rPr lang="en-US" dirty="0"/>
              <a:t>Hence, we postulated that DFFB might play a role in generating these long DNA fragments.</a:t>
            </a:r>
          </a:p>
        </p:txBody>
      </p:sp>
    </p:spTree>
    <p:extLst>
      <p:ext uri="{BB962C8B-B14F-4D97-AF65-F5344CB8AC3E}">
        <p14:creationId xmlns:p14="http://schemas.microsoft.com/office/powerpoint/2010/main" val="118443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9E1E05-D8C2-1CC6-0D35-628B6675C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1BDD0B-05CD-BE88-AED2-83A2DF4D8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2113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HK" sz="2800" b="1" dirty="0"/>
              <a:t>Why would the use of longer plasma DNA for HCC methylation score analysis improve the diagnostic performance?</a:t>
            </a:r>
          </a:p>
        </p:txBody>
      </p:sp>
    </p:spTree>
    <p:extLst>
      <p:ext uri="{BB962C8B-B14F-4D97-AF65-F5344CB8AC3E}">
        <p14:creationId xmlns:p14="http://schemas.microsoft.com/office/powerpoint/2010/main" val="114518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8D1198-97E0-25C8-5812-7BF69D46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ADDB3-5BC0-F922-6D8D-B0860F6B3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Such improvement might be attributed to the fact that longer plasma DNA generally </a:t>
            </a:r>
            <a:r>
              <a:rPr lang="en-HK" dirty="0" err="1"/>
              <a:t>harbored</a:t>
            </a:r>
            <a:r>
              <a:rPr lang="en-HK" dirty="0"/>
              <a:t> more CpG sites, leading to an increased specificity for tissue-of-origin analysis. </a:t>
            </a:r>
          </a:p>
          <a:p>
            <a:r>
              <a:rPr lang="en-HK" dirty="0"/>
              <a:t>The single-molecule methylation pattern across a series of CpG sites could be considered as a ‘molecular barcode’ suggestive of the cell identity.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1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8494" y="1401285"/>
            <a:ext cx="7793356" cy="43426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500" b="1" dirty="0"/>
              <a:t>Analysis of circulating DNA in cancer patients has been focused on short fragments &lt;600 bp</a:t>
            </a:r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r>
              <a:rPr lang="en-US" sz="2500" b="1" dirty="0"/>
              <a:t>Bisulfite sequencing was a common approach for DNA methylation analysis</a:t>
            </a:r>
          </a:p>
          <a:p>
            <a:pPr lvl="1"/>
            <a:r>
              <a:rPr lang="en-US" sz="2500" dirty="0"/>
              <a:t>Disadvantage: DNA degradation</a:t>
            </a:r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r>
              <a:rPr lang="en-US" sz="2500" b="1" dirty="0"/>
              <a:t>Single-molecule sequencing can generate long read length with high accuracy</a:t>
            </a:r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r>
              <a:rPr lang="en-US" sz="2500" b="1" dirty="0"/>
              <a:t>Genome-wide DNA methylation at single-base resolution can be detected in single-molecule real-time sequencing (SMRT) by the holistic kinetic (HK) model</a:t>
            </a:r>
          </a:p>
          <a:p>
            <a:pPr lvl="1"/>
            <a:r>
              <a:rPr lang="en-US" sz="2500" dirty="0"/>
              <a:t>By making use of the sequence context and kinetic signals produced by a polymerase </a:t>
            </a:r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5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486832" cy="379418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Do long cell-free DNA molecules exist in the plasma of cancer patients? 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Can the use of single-molecule sequencing for cancer liquid biopsy enable direct and concurrent assessment of both long </a:t>
            </a:r>
            <a:r>
              <a:rPr lang="en-US" sz="2500" dirty="0" err="1"/>
              <a:t>cfDNA</a:t>
            </a:r>
            <a:r>
              <a:rPr lang="en-US" sz="2500" dirty="0"/>
              <a:t> molecules and their methylation patterns?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3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653889"/>
            <a:ext cx="7250202" cy="747396"/>
          </a:xfrm>
        </p:spPr>
        <p:txBody>
          <a:bodyPr/>
          <a:lstStyle/>
          <a:p>
            <a:r>
              <a:rPr lang="en-US" dirty="0"/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2881" y="1669546"/>
            <a:ext cx="8961119" cy="379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Cancer patients and control individuals</a:t>
            </a:r>
          </a:p>
          <a:p>
            <a:pPr lvl="1"/>
            <a:r>
              <a:rPr lang="en-US" sz="2000" dirty="0"/>
              <a:t>13 Hepatocellular carcinoma (HCC) patients </a:t>
            </a:r>
          </a:p>
          <a:p>
            <a:pPr lvl="1"/>
            <a:r>
              <a:rPr lang="en-US" sz="2000" dirty="0"/>
              <a:t>13 Hepatitis B virus (HBV) carriers</a:t>
            </a:r>
          </a:p>
          <a:p>
            <a:pPr lvl="1"/>
            <a:r>
              <a:rPr lang="en-US" sz="2000" dirty="0"/>
              <a:t>15 Healthy individuals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Single-molecule real-time sequencing (SMRT) of plasma DNA</a:t>
            </a:r>
          </a:p>
          <a:p>
            <a:pPr lvl="1"/>
            <a:r>
              <a:rPr lang="en-US" sz="2000" dirty="0"/>
              <a:t>Size analysis </a:t>
            </a:r>
          </a:p>
          <a:p>
            <a:pPr lvl="1"/>
            <a:r>
              <a:rPr lang="en-US" sz="2000" dirty="0"/>
              <a:t>Direct methylation analysis by holistic kinetic (HK) model</a:t>
            </a:r>
          </a:p>
          <a:p>
            <a:pPr lvl="1"/>
            <a:r>
              <a:rPr lang="en-US" sz="2000" dirty="0"/>
              <a:t>HCC methylation score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54059"/>
            <a:ext cx="736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+mj-lt"/>
              </a:rPr>
              <a:t>SMRT sequencing of </a:t>
            </a:r>
            <a:r>
              <a:rPr lang="en-US" sz="2200" b="1" dirty="0" err="1">
                <a:latin typeface="+mj-lt"/>
              </a:rPr>
              <a:t>cfDNA</a:t>
            </a:r>
            <a:r>
              <a:rPr lang="en-US" sz="2200" b="1" dirty="0">
                <a:latin typeface="+mj-lt"/>
              </a:rPr>
              <a:t> from cancer patients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7493" y="5619442"/>
            <a:ext cx="6223527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B11F24"/>
                </a:solidFill>
              </a:rPr>
              <a:t>Figure 1. </a:t>
            </a:r>
            <a:r>
              <a:rPr lang="en-US" sz="1200" dirty="0" err="1">
                <a:solidFill>
                  <a:srgbClr val="B11F24"/>
                </a:solidFill>
              </a:rPr>
              <a:t>cfDNA</a:t>
            </a:r>
            <a:r>
              <a:rPr lang="en-US" sz="1200" dirty="0">
                <a:solidFill>
                  <a:srgbClr val="B11F24"/>
                </a:solidFill>
              </a:rPr>
              <a:t> molecules from the plasma of cancer patients were sequenced with SMRT sequencing. The size distribution of </a:t>
            </a:r>
            <a:r>
              <a:rPr lang="en-US" sz="1200" dirty="0" err="1">
                <a:solidFill>
                  <a:srgbClr val="B11F24"/>
                </a:solidFill>
              </a:rPr>
              <a:t>cfDNA</a:t>
            </a:r>
            <a:r>
              <a:rPr lang="en-US" sz="1200" dirty="0">
                <a:solidFill>
                  <a:srgbClr val="B11F24"/>
                </a:solidFill>
              </a:rPr>
              <a:t> molecules was profiled and long DNA molecules were identified. Direct methylation analysis was performed and an HCC methylation score was developed to distinguish between patients with and without cancer.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E0FF526-70CF-1F6E-4F6B-BE2A628B9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310" b="5696"/>
          <a:stretch/>
        </p:blipFill>
        <p:spPr>
          <a:xfrm>
            <a:off x="2274489" y="823059"/>
            <a:ext cx="4320622" cy="472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5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96003"/>
            <a:ext cx="60750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Long </a:t>
            </a:r>
            <a:r>
              <a:rPr lang="en-US" sz="3000" b="1" dirty="0" err="1">
                <a:latin typeface="+mj-lt"/>
              </a:rPr>
              <a:t>cfDNA</a:t>
            </a:r>
            <a:r>
              <a:rPr lang="en-US" sz="3000" b="1" dirty="0">
                <a:latin typeface="+mj-lt"/>
              </a:rPr>
              <a:t> in cancer patients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8923" y="5607999"/>
            <a:ext cx="6462927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B11F24"/>
                </a:solidFill>
              </a:rPr>
              <a:t>Figure 2.</a:t>
            </a:r>
            <a:r>
              <a:rPr lang="en-US" sz="1400" dirty="0">
                <a:solidFill>
                  <a:srgbClr val="B11F24"/>
                </a:solidFill>
              </a:rPr>
              <a:t> A large proportion of plasma DNA was longer than 1kb with a median of 16% in HCC patients, HBV carriers, and healthy individuals. Tumoral </a:t>
            </a:r>
            <a:r>
              <a:rPr lang="en-US" sz="1400" dirty="0" err="1">
                <a:solidFill>
                  <a:srgbClr val="B11F24"/>
                </a:solidFill>
              </a:rPr>
              <a:t>cfDNA</a:t>
            </a:r>
            <a:r>
              <a:rPr lang="en-US" sz="1400" dirty="0">
                <a:solidFill>
                  <a:srgbClr val="B11F24"/>
                </a:solidFill>
              </a:rPr>
              <a:t> was generally shorter than nontumoral </a:t>
            </a:r>
            <a:r>
              <a:rPr lang="en-US" sz="1400" dirty="0" err="1">
                <a:solidFill>
                  <a:srgbClr val="B11F24"/>
                </a:solidFill>
              </a:rPr>
              <a:t>cfDNA</a:t>
            </a:r>
            <a:r>
              <a:rPr lang="en-US" sz="1400" dirty="0">
                <a:solidFill>
                  <a:srgbClr val="B11F24"/>
                </a:solidFill>
              </a:rPr>
              <a:t>, with the longest tumoral </a:t>
            </a:r>
            <a:r>
              <a:rPr lang="en-US" sz="1400" dirty="0" err="1">
                <a:solidFill>
                  <a:srgbClr val="B11F24"/>
                </a:solidFill>
              </a:rPr>
              <a:t>cfDNA</a:t>
            </a:r>
            <a:r>
              <a:rPr lang="en-US" sz="1400" dirty="0">
                <a:solidFill>
                  <a:srgbClr val="B11F24"/>
                </a:solidFill>
              </a:rPr>
              <a:t> being 13.6 kb. </a:t>
            </a:r>
            <a:endParaRPr lang="en-US" sz="1400" b="1" dirty="0">
              <a:solidFill>
                <a:srgbClr val="B11F24"/>
              </a:solidFill>
            </a:endParaRPr>
          </a:p>
        </p:txBody>
      </p:sp>
      <p:pic>
        <p:nvPicPr>
          <p:cNvPr id="5" name="Picture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7581B5E8-3111-CEE9-8A64-C580D5043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47513" r="13" b="15833"/>
          <a:stretch/>
        </p:blipFill>
        <p:spPr>
          <a:xfrm>
            <a:off x="1000383" y="1551138"/>
            <a:ext cx="7301063" cy="375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3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2856" y="581342"/>
            <a:ext cx="7355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End motif analyses of </a:t>
            </a:r>
            <a:r>
              <a:rPr lang="en-US" sz="3000" b="1" dirty="0" err="1">
                <a:latin typeface="+mj-lt"/>
              </a:rPr>
              <a:t>cfDNA</a:t>
            </a:r>
            <a:r>
              <a:rPr lang="en-US" sz="3000" b="1" dirty="0">
                <a:latin typeface="+mj-lt"/>
              </a:rPr>
              <a:t> molecules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0576" y="5299082"/>
            <a:ext cx="6471274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B11F24"/>
                </a:solidFill>
              </a:rPr>
              <a:t>Figure 3.</a:t>
            </a:r>
            <a:r>
              <a:rPr lang="en-US" sz="1400" dirty="0">
                <a:solidFill>
                  <a:srgbClr val="B11F24"/>
                </a:solidFill>
              </a:rPr>
              <a:t> For molecules shorter than 500 bp, C-end fragments were the most abundant, followed by G-end, T-end, and A-end. From 500 bp onwards, there was a gradual decline in C-end and T-end fragments, with a dramatic increase in A-end fragments and a moderate increase in G-end fragments. The A-end fragments became the most abundant from 2 kb onwards. </a:t>
            </a:r>
            <a:endParaRPr lang="en-US" sz="1400" b="1" dirty="0">
              <a:solidFill>
                <a:srgbClr val="B11F24"/>
              </a:solidFill>
            </a:endParaRP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F98A455B-CB49-119C-2633-055A42652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5" r="48549" b="55167"/>
          <a:stretch/>
        </p:blipFill>
        <p:spPr>
          <a:xfrm>
            <a:off x="2421643" y="1273540"/>
            <a:ext cx="4219187" cy="396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6" y="696003"/>
            <a:ext cx="6532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Hypomethylation in tumoral </a:t>
            </a:r>
            <a:r>
              <a:rPr lang="en-US" sz="3000" b="1" dirty="0" err="1">
                <a:latin typeface="+mj-lt"/>
              </a:rPr>
              <a:t>cfDNA</a:t>
            </a:r>
            <a:endParaRPr lang="en-US" sz="30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8923" y="5685130"/>
            <a:ext cx="6462927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11F24"/>
                </a:solidFill>
              </a:rPr>
              <a:t>Figure 4.</a:t>
            </a:r>
            <a:r>
              <a:rPr lang="en-US" dirty="0">
                <a:solidFill>
                  <a:srgbClr val="B11F24"/>
                </a:solidFill>
              </a:rPr>
              <a:t> Tumoral </a:t>
            </a:r>
            <a:r>
              <a:rPr lang="en-US" dirty="0" err="1">
                <a:solidFill>
                  <a:srgbClr val="B11F24"/>
                </a:solidFill>
              </a:rPr>
              <a:t>cfDNA</a:t>
            </a:r>
            <a:r>
              <a:rPr lang="en-US" dirty="0">
                <a:solidFill>
                  <a:srgbClr val="B11F24"/>
                </a:solidFill>
              </a:rPr>
              <a:t> had lower methylation levels compared with nontumoral </a:t>
            </a:r>
            <a:r>
              <a:rPr lang="en-US" dirty="0" err="1">
                <a:solidFill>
                  <a:srgbClr val="B11F24"/>
                </a:solidFill>
              </a:rPr>
              <a:t>cfDNA</a:t>
            </a:r>
            <a:r>
              <a:rPr lang="en-US" dirty="0">
                <a:solidFill>
                  <a:srgbClr val="B11F24"/>
                </a:solidFill>
              </a:rPr>
              <a:t> (median: 59.3% vs 76.9%; </a:t>
            </a:r>
            <a:r>
              <a:rPr lang="en-US" i="1" dirty="0">
                <a:solidFill>
                  <a:srgbClr val="B11F24"/>
                </a:solidFill>
              </a:rPr>
              <a:t>P</a:t>
            </a:r>
            <a:r>
              <a:rPr lang="en-US" dirty="0">
                <a:solidFill>
                  <a:srgbClr val="B11F24"/>
                </a:solidFill>
              </a:rPr>
              <a:t> value &lt;0.001, Mann-Whitney U-test)</a:t>
            </a:r>
            <a:endParaRPr lang="en-US" b="1" dirty="0">
              <a:solidFill>
                <a:srgbClr val="B11F24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EEECBDF-3816-93DE-2809-F0397C085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67" r="50000" b="60833"/>
          <a:stretch/>
        </p:blipFill>
        <p:spPr>
          <a:xfrm>
            <a:off x="2688415" y="1416034"/>
            <a:ext cx="4318175" cy="418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9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5056" y="875556"/>
            <a:ext cx="909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Superior performance of long </a:t>
            </a:r>
            <a:r>
              <a:rPr lang="en-US" sz="2400" b="1" dirty="0" err="1">
                <a:latin typeface="+mj-lt"/>
              </a:rPr>
              <a:t>cfDNA</a:t>
            </a:r>
            <a:r>
              <a:rPr lang="en-US" sz="2400" b="1" dirty="0">
                <a:latin typeface="+mj-lt"/>
              </a:rPr>
              <a:t> in cancer diagnosis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8923" y="5320005"/>
            <a:ext cx="6462927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B11F24"/>
                </a:solidFill>
              </a:rPr>
              <a:t>Figure 5.</a:t>
            </a:r>
            <a:r>
              <a:rPr lang="en-US" sz="1400" dirty="0">
                <a:solidFill>
                  <a:srgbClr val="B11F24"/>
                </a:solidFill>
              </a:rPr>
              <a:t> A metric reflecting single-molecule methylation patterns associated with cancer (HCC methylation score) was developed. HCC patients displayed significantly higher HCC methylation scores than those without HCC. Interestingly, compared to using short </a:t>
            </a:r>
            <a:r>
              <a:rPr lang="en-US" sz="1400" dirty="0" err="1">
                <a:solidFill>
                  <a:srgbClr val="B11F24"/>
                </a:solidFill>
              </a:rPr>
              <a:t>cfDNA</a:t>
            </a:r>
            <a:r>
              <a:rPr lang="en-US" sz="1400" dirty="0">
                <a:solidFill>
                  <a:srgbClr val="B11F24"/>
                </a:solidFill>
              </a:rPr>
              <a:t>, the use of long </a:t>
            </a:r>
            <a:r>
              <a:rPr lang="en-US" sz="1400" dirty="0" err="1">
                <a:solidFill>
                  <a:srgbClr val="B11F24"/>
                </a:solidFill>
              </a:rPr>
              <a:t>cfDNA</a:t>
            </a:r>
            <a:r>
              <a:rPr lang="en-US" sz="1400" dirty="0">
                <a:solidFill>
                  <a:srgbClr val="B11F24"/>
                </a:solidFill>
              </a:rPr>
              <a:t> molecules greatly enhanced the discriminatory power. </a:t>
            </a:r>
            <a:endParaRPr lang="en-US" sz="1400" b="1" dirty="0">
              <a:solidFill>
                <a:srgbClr val="B11F24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66C6F54-432C-980F-2113-E8B6CEAE2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927" r="1588" b="13999"/>
          <a:stretch/>
        </p:blipFill>
        <p:spPr>
          <a:xfrm>
            <a:off x="1167859" y="1755539"/>
            <a:ext cx="7112727" cy="34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27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865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Office Theme</vt:lpstr>
      <vt:lpstr>PowerPoint Presentation</vt:lpstr>
      <vt:lpstr>Introduction</vt:lpstr>
      <vt:lpstr>Questions</vt:lpstr>
      <vt:lpstr>Materials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Discussions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Matt Boyle</cp:lastModifiedBy>
  <cp:revision>69</cp:revision>
  <dcterms:created xsi:type="dcterms:W3CDTF">2014-07-07T15:02:10Z</dcterms:created>
  <dcterms:modified xsi:type="dcterms:W3CDTF">2022-10-04T17:26:44Z</dcterms:modified>
</cp:coreProperties>
</file>