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73" r:id="rId4"/>
    <p:sldId id="264" r:id="rId5"/>
    <p:sldId id="274" r:id="rId6"/>
    <p:sldId id="258" r:id="rId7"/>
    <p:sldId id="272" r:id="rId8"/>
    <p:sldId id="263" r:id="rId9"/>
    <p:sldId id="268" r:id="rId10"/>
    <p:sldId id="267" r:id="rId11"/>
    <p:sldId id="269" r:id="rId12"/>
    <p:sldId id="265" r:id="rId13"/>
    <p:sldId id="275" r:id="rId14"/>
    <p:sldId id="276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9"/>
    <a:srgbClr val="FF6B00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2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c15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High-Sensitivity Cardiac Troponin I and T Kinetics Differ following Coronary Bypass Surgery:</a:t>
            </a:r>
            <a:br>
              <a:rPr lang="en-US" sz="9600" b="1" dirty="0"/>
            </a:br>
            <a:r>
              <a:rPr lang="en-US" sz="9600" b="1" dirty="0"/>
              <a:t>A Systematic Review and Meta-Analysis</a:t>
            </a:r>
          </a:p>
          <a:p>
            <a:pPr marL="0" indent="0" algn="just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v-SE" sz="7200" dirty="0">
                <a:latin typeface="Arial" pitchFamily="34" charset="0"/>
                <a:cs typeface="Arial" pitchFamily="34" charset="0"/>
              </a:rPr>
              <a:t>E.J. Denessen, S. Heuts, J.H. Daemen, W.P. van Doorn, W.H. Vroemen, J.-W. Sels, P. Segers, A.W. Van‘t Hof, J.G. Maessen, O. Bekers, I.C. Van Der Horst, A.M. Mingels</a:t>
            </a: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December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https://doi.org/10.1093/clinchem/hvac152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2022 by the American Association for Clinical Chemistry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8E6FA5FE-B46D-9CCC-7367-CB7B766A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" y="1971072"/>
            <a:ext cx="3517775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6" y="1599078"/>
            <a:ext cx="6136364" cy="36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716" y="5151138"/>
            <a:ext cx="872890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3. Normalized hs-cTnI values after CABG in the total study population, presented by different applied URLs (male, female, male-female ratio) in relation to current definitions of MI-5. Gray, blue, and orange lines represent the mean; the lighter zones depict 95% CI of the mean. Gray color represents male URL; blue color represents the female URL; orange color represents the URL based on the male/female distribution (per included study).</a:t>
            </a:r>
            <a:endParaRPr lang="en-US" sz="1200" i="1" dirty="0"/>
          </a:p>
        </p:txBody>
      </p:sp>
      <p:sp>
        <p:nvSpPr>
          <p:cNvPr id="16" name="Tekstvak 15"/>
          <p:cNvSpPr txBox="1"/>
          <p:nvPr/>
        </p:nvSpPr>
        <p:spPr>
          <a:xfrm>
            <a:off x="3033719" y="2083774"/>
            <a:ext cx="470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B00"/>
                </a:solidFill>
              </a:rPr>
              <a:t>URL based on male/female distribution</a:t>
            </a:r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Male URL</a:t>
            </a:r>
          </a:p>
          <a:p>
            <a:r>
              <a:rPr lang="en-GB" b="1" dirty="0">
                <a:solidFill>
                  <a:srgbClr val="004289"/>
                </a:solidFill>
              </a:rPr>
              <a:t>Female URL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165716" y="939847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Peak height was also dependent on the URL used</a:t>
            </a:r>
          </a:p>
        </p:txBody>
      </p:sp>
    </p:spTree>
    <p:extLst>
      <p:ext uri="{BB962C8B-B14F-4D97-AF65-F5344CB8AC3E}">
        <p14:creationId xmlns:p14="http://schemas.microsoft.com/office/powerpoint/2010/main" val="202597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5716" y="5327957"/>
            <a:ext cx="871446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Figure 4. Normalized on-pump CABG (A) and off-pump CABG (B) hs-cTnI and hs-cTnT values, in relation to current definitions of MI-5. Solid lines represent the mean; 95% CI of the means are depicted by the lighter zones. Orange represents hs-cTnI and the blue represents hs-cTnT.</a:t>
            </a:r>
            <a:endParaRPr lang="en-US" sz="1200" i="1" dirty="0"/>
          </a:p>
        </p:txBody>
      </p:sp>
      <p:grpSp>
        <p:nvGrpSpPr>
          <p:cNvPr id="5" name="Groep 4"/>
          <p:cNvGrpSpPr/>
          <p:nvPr/>
        </p:nvGrpSpPr>
        <p:grpSpPr>
          <a:xfrm>
            <a:off x="165716" y="2185347"/>
            <a:ext cx="4555067" cy="2884666"/>
            <a:chOff x="165716" y="2185347"/>
            <a:chExt cx="4555067" cy="2884666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263" y="2370013"/>
              <a:ext cx="4431520" cy="2700000"/>
            </a:xfrm>
            <a:prstGeom prst="rect">
              <a:avLst/>
            </a:prstGeom>
          </p:spPr>
        </p:pic>
        <p:sp>
          <p:nvSpPr>
            <p:cNvPr id="2" name="Tekstvak 1"/>
            <p:cNvSpPr txBox="1"/>
            <p:nvPr/>
          </p:nvSpPr>
          <p:spPr>
            <a:xfrm>
              <a:off x="165716" y="2185347"/>
              <a:ext cx="3077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A. On-pump CABG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512927" y="2185347"/>
            <a:ext cx="4555605" cy="2884666"/>
            <a:chOff x="4461171" y="2185347"/>
            <a:chExt cx="4555605" cy="2884666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4721" y="2370013"/>
              <a:ext cx="4432055" cy="2700000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4461171" y="2185347"/>
              <a:ext cx="2258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B. Off-pump CABG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3243531" y="2675401"/>
            <a:ext cx="109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6B00"/>
                </a:solidFill>
              </a:rPr>
              <a:t>hs-cTnI</a:t>
            </a:r>
            <a:endParaRPr lang="en-GB" b="1" dirty="0">
              <a:solidFill>
                <a:srgbClr val="FF6B00"/>
              </a:solidFill>
            </a:endParaRPr>
          </a:p>
          <a:p>
            <a:r>
              <a:rPr lang="en-GB" b="1" dirty="0" err="1">
                <a:solidFill>
                  <a:srgbClr val="004289"/>
                </a:solidFill>
              </a:rPr>
              <a:t>hs-cTnT</a:t>
            </a:r>
            <a:endParaRPr lang="en-GB" b="1" dirty="0">
              <a:solidFill>
                <a:srgbClr val="004289"/>
              </a:solidFill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65716" y="696003"/>
            <a:ext cx="8728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On-pump CABG caused higher </a:t>
            </a:r>
            <a:r>
              <a:rPr lang="en-US" sz="2800" b="1" dirty="0" err="1">
                <a:latin typeface="+mj-lt"/>
              </a:rPr>
              <a:t>hs-cTn</a:t>
            </a:r>
            <a:r>
              <a:rPr lang="en-US" sz="2800" b="1" dirty="0">
                <a:latin typeface="+mj-lt"/>
              </a:rPr>
              <a:t> compared to off-pump CABG</a:t>
            </a:r>
          </a:p>
        </p:txBody>
      </p:sp>
    </p:spTree>
    <p:extLst>
      <p:ext uri="{BB962C8B-B14F-4D97-AF65-F5344CB8AC3E}">
        <p14:creationId xmlns:p14="http://schemas.microsoft.com/office/powerpoint/2010/main" val="323092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Results and Discussion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69277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err="1"/>
              <a:t>hs-cTnI</a:t>
            </a:r>
            <a:r>
              <a:rPr lang="en-US" sz="1700" dirty="0"/>
              <a:t> and hs-cTnT peaks exceeded most definitions for diagnosing MI-5, implying many of these patients would fulfill MI-5 criteria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/>
              <a:t>Peak </a:t>
            </a:r>
            <a:r>
              <a:rPr lang="en-US" sz="1700" dirty="0" err="1"/>
              <a:t>hs-cTnI</a:t>
            </a:r>
            <a:r>
              <a:rPr lang="en-US" sz="1700" dirty="0"/>
              <a:t> concentrations were almost 3-fold higher than </a:t>
            </a:r>
            <a:r>
              <a:rPr lang="en-US" sz="1700" dirty="0" err="1"/>
              <a:t>hs-cTnT</a:t>
            </a:r>
            <a:r>
              <a:rPr lang="en-US" sz="1700" dirty="0"/>
              <a:t>, although </a:t>
            </a:r>
            <a:r>
              <a:rPr lang="en-US" sz="1700" dirty="0" err="1"/>
              <a:t>hs-cTnI</a:t>
            </a:r>
            <a:r>
              <a:rPr lang="en-US" sz="1700" dirty="0"/>
              <a:t> kinetics were highly dependent on the </a:t>
            </a:r>
            <a:r>
              <a:rPr lang="en-US" sz="1700" dirty="0" err="1"/>
              <a:t>hs-cTnI</a:t>
            </a:r>
            <a:r>
              <a:rPr lang="en-US" sz="1700" dirty="0"/>
              <a:t> assay used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/>
              <a:t>Definitions of MI-5 propose that baseline concentrations should be &lt;URL; however, a preoperative hs-cTnI of 6.1×URL was found, while for </a:t>
            </a:r>
            <a:r>
              <a:rPr lang="en-US" sz="1700" dirty="0" err="1"/>
              <a:t>hs-cTnT</a:t>
            </a:r>
            <a:r>
              <a:rPr lang="en-US" sz="1700" dirty="0"/>
              <a:t> only a slight elevation of 1.2×URL was observed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/>
              <a:t>A shift in peak heights was observed when varying between sex-specific URLs. This may indicate that diagnosis of MI-5 is dependent on baseline value, gender, age, kidney function, and other risk factors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/>
              <a:t>Incidence of MI-5 &lt;48h post-CABG was 5.7% for </a:t>
            </a:r>
            <a:r>
              <a:rPr lang="en-US" sz="1700" dirty="0" err="1"/>
              <a:t>hs-cTnI</a:t>
            </a:r>
            <a:r>
              <a:rPr lang="en-US" sz="1700" dirty="0"/>
              <a:t> and 2.7% for </a:t>
            </a:r>
            <a:r>
              <a:rPr lang="en-US" sz="1700" dirty="0" err="1"/>
              <a:t>hs-cTnT</a:t>
            </a:r>
            <a:r>
              <a:rPr lang="en-US" sz="1700" dirty="0"/>
              <a:t>, although definitions were unclear, while early mortality did not seem to differ. Higher </a:t>
            </a:r>
            <a:r>
              <a:rPr lang="en-US" sz="1700" dirty="0" err="1"/>
              <a:t>hs-cTnI</a:t>
            </a:r>
            <a:r>
              <a:rPr lang="en-US" sz="1700" dirty="0"/>
              <a:t> might result in overestimation of MI-5 incidence in </a:t>
            </a:r>
            <a:r>
              <a:rPr lang="en-US" sz="1700" dirty="0" err="1"/>
              <a:t>hs-cTnI</a:t>
            </a:r>
            <a:r>
              <a:rPr lang="en-US" sz="1700" dirty="0"/>
              <a:t> studies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700" dirty="0" err="1"/>
              <a:t>hs-cTnI</a:t>
            </a:r>
            <a:r>
              <a:rPr lang="en-US" sz="1700" dirty="0"/>
              <a:t> and </a:t>
            </a:r>
            <a:r>
              <a:rPr lang="en-US" sz="1700" dirty="0" err="1"/>
              <a:t>hs-cTnT</a:t>
            </a:r>
            <a:r>
              <a:rPr lang="en-US" sz="1700" dirty="0"/>
              <a:t> release after on-pump vs off-pump CABG was different, both for peak height and peak location, indicating the need for surgical procedure-specific cutoff values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18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023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16070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Questions:</a:t>
            </a:r>
            <a:r>
              <a:rPr lang="en-US" sz="2000" dirty="0"/>
              <a:t> All definitions of MI-5 propose that baseline concentrations should be below URL. Why is it important that baseline pre-operative </a:t>
            </a:r>
            <a:r>
              <a:rPr lang="en-US" sz="2000" dirty="0" err="1"/>
              <a:t>cTn</a:t>
            </a:r>
            <a:r>
              <a:rPr lang="en-US" sz="2000" dirty="0"/>
              <a:t> concentrations should be below the URL of the hs-cTn assay used? And is it feasible for these types of patients?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5716" y="684986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93573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Limitations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69277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Lack of head-to-head comparison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Some interesting studies did not report on absolute numerical postoperative values, so these could not be included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cTn release is dependent on, e.g., age, sex, and comorbidity, which could have influenced results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All types of studies were included, e.g., multiple-armed or single-armed RCTs, retrospective or prospective studies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All studies had different anesthesia protocols or </a:t>
            </a:r>
            <a:r>
              <a:rPr lang="en-US" sz="1600" dirty="0" err="1"/>
              <a:t>cardioplegia</a:t>
            </a:r>
            <a:r>
              <a:rPr lang="en-US" sz="1600" dirty="0"/>
              <a:t> types that might influence cTn release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 lot of heterogeneity between included studies, although this underlines that a universal cut-off might not be applicable for diagnosing MI-5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sz="1600" b="1" u="sng" dirty="0"/>
              <a:t>Clinical implications:</a:t>
            </a:r>
            <a:r>
              <a:rPr lang="en-US" sz="1600" b="1" dirty="0"/>
              <a:t> These results should raise clinicians’ awareness of differences in </a:t>
            </a:r>
            <a:r>
              <a:rPr lang="en-US" sz="1600" b="1" dirty="0" err="1"/>
              <a:t>hs-cTnI</a:t>
            </a:r>
            <a:r>
              <a:rPr lang="en-US" sz="1600" b="1" dirty="0"/>
              <a:t> and </a:t>
            </a:r>
            <a:r>
              <a:rPr lang="en-US" sz="1600" b="1" dirty="0" err="1"/>
              <a:t>hs-cTnT</a:t>
            </a:r>
            <a:r>
              <a:rPr lang="en-US" sz="1600" b="1" dirty="0"/>
              <a:t> concentrations in patients post-CABG. </a:t>
            </a:r>
            <a:r>
              <a:rPr lang="en-US" sz="1600" b="1" dirty="0" err="1"/>
              <a:t>hs-cTn</a:t>
            </a:r>
            <a:r>
              <a:rPr lang="en-US" sz="1600" b="1" dirty="0"/>
              <a:t> assays cannot be used interchangeably in different study populations and are dependent on surgical strategy.</a:t>
            </a:r>
          </a:p>
        </p:txBody>
      </p:sp>
    </p:spTree>
    <p:extLst>
      <p:ext uri="{BB962C8B-B14F-4D97-AF65-F5344CB8AC3E}">
        <p14:creationId xmlns:p14="http://schemas.microsoft.com/office/powerpoint/2010/main" val="209041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6927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Coronary artery disease is a leading cause of death worldwide, potentially leading to myocardial infarction (MI)</a:t>
            </a:r>
          </a:p>
          <a:p>
            <a:pPr marL="0" indent="0">
              <a:buNone/>
            </a:pPr>
            <a:endParaRPr lang="en-US" sz="900" dirty="0"/>
          </a:p>
          <a:p>
            <a:pPr marL="534988" lvl="1"/>
            <a:r>
              <a:rPr lang="en-US" sz="1700" dirty="0"/>
              <a:t>MI is treated medically by percutaneous intervention or surgically by coronary artery bypass grafting (CABG)</a:t>
            </a:r>
          </a:p>
          <a:p>
            <a:pPr marL="534988" lvl="1"/>
            <a:r>
              <a:rPr lang="en-US" sz="1700" dirty="0"/>
              <a:t>Risk for procedural-related MI, for CABG called MI type 5 (MI-5)</a:t>
            </a:r>
          </a:p>
          <a:p>
            <a:pPr lvl="1"/>
            <a:endParaRPr lang="en-US" sz="1500" dirty="0"/>
          </a:p>
          <a:p>
            <a:pPr marL="0" lvl="1" indent="0">
              <a:buNone/>
            </a:pPr>
            <a:r>
              <a:rPr lang="en-US" sz="2200" dirty="0"/>
              <a:t>High-sensitivity cardiac troponin I (</a:t>
            </a:r>
            <a:r>
              <a:rPr lang="en-US" sz="2200" dirty="0" err="1"/>
              <a:t>hs-cTnI</a:t>
            </a:r>
            <a:r>
              <a:rPr lang="en-US" sz="2200" dirty="0"/>
              <a:t>) and T (</a:t>
            </a:r>
            <a:r>
              <a:rPr lang="en-US" sz="2200" dirty="0" err="1"/>
              <a:t>hs-cTnT</a:t>
            </a:r>
            <a:r>
              <a:rPr lang="en-US" sz="2200" dirty="0"/>
              <a:t>) are the biomarkers of choice for diagnosing MI</a:t>
            </a:r>
          </a:p>
          <a:p>
            <a:pPr marL="0" lvl="1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200" dirty="0"/>
              <a:t>Various definitions of MI-5 have been proposed for the first 48h after CABG</a:t>
            </a:r>
          </a:p>
          <a:p>
            <a:pPr marL="0" indent="0">
              <a:buNone/>
            </a:pPr>
            <a:endParaRPr lang="en-US" sz="900" dirty="0"/>
          </a:p>
          <a:p>
            <a:pPr marL="534988" lvl="1"/>
            <a:r>
              <a:rPr lang="en-US" sz="1600" dirty="0">
                <a:latin typeface="+mn-lt"/>
              </a:rPr>
              <a:t>Proposals</a:t>
            </a:r>
            <a:r>
              <a:rPr lang="en-US" sz="1600" b="0" i="0" u="none" strike="noStrike" baseline="0" dirty="0">
                <a:latin typeface="+mn-lt"/>
              </a:rPr>
              <a:t> by the Society for Cardiovascular </a:t>
            </a:r>
            <a:r>
              <a:rPr lang="en-US" sz="1600" dirty="0">
                <a:latin typeface="+mn-lt"/>
              </a:rPr>
              <a:t>A</a:t>
            </a:r>
            <a:r>
              <a:rPr lang="en-US" sz="1600" b="0" i="0" u="none" strike="noStrike" baseline="0" dirty="0">
                <a:latin typeface="+mn-lt"/>
              </a:rPr>
              <a:t>ngiography and Intervention</a:t>
            </a:r>
            <a:r>
              <a:rPr lang="en-US" sz="1600" dirty="0">
                <a:latin typeface="+mn-lt"/>
              </a:rPr>
              <a:t> and t</a:t>
            </a:r>
            <a:r>
              <a:rPr lang="en-US" sz="1600" b="0" i="0" u="none" strike="noStrike" baseline="0" dirty="0">
                <a:latin typeface="+mn-lt"/>
              </a:rPr>
              <a:t>he Fourth </a:t>
            </a:r>
            <a:r>
              <a:rPr lang="en-US" sz="1600" dirty="0">
                <a:latin typeface="+mn-lt"/>
              </a:rPr>
              <a:t>U</a:t>
            </a:r>
            <a:r>
              <a:rPr lang="en-US" sz="1600" b="0" i="0" u="none" strike="noStrike" baseline="0" dirty="0">
                <a:latin typeface="+mn-lt"/>
              </a:rPr>
              <a:t>niversal </a:t>
            </a:r>
            <a:r>
              <a:rPr lang="en-US" sz="1600" dirty="0">
                <a:latin typeface="+mn-lt"/>
              </a:rPr>
              <a:t>D</a:t>
            </a:r>
            <a:r>
              <a:rPr lang="en-US" sz="1600" b="0" i="0" u="none" strike="noStrike" baseline="0" dirty="0">
                <a:latin typeface="+mn-lt"/>
              </a:rPr>
              <a:t>efinition of Myocardial </a:t>
            </a:r>
            <a:r>
              <a:rPr lang="en-US" sz="1600" dirty="0">
                <a:latin typeface="+mn-lt"/>
              </a:rPr>
              <a:t>I</a:t>
            </a:r>
            <a:r>
              <a:rPr lang="en-US" sz="1600" b="0" i="0" u="none" strike="noStrike" baseline="0" dirty="0">
                <a:latin typeface="+mn-lt"/>
              </a:rPr>
              <a:t>nfarction (UDMI-4)</a:t>
            </a:r>
            <a:endParaRPr lang="en-US" sz="1600" dirty="0">
              <a:latin typeface="+mn-lt"/>
            </a:endParaRPr>
          </a:p>
          <a:p>
            <a:pPr marL="534988" lvl="1"/>
            <a:r>
              <a:rPr lang="en-US" sz="1700" dirty="0"/>
              <a:t>Arbitrarily chosen cutoffs, with or without additional ECG or imaging findings</a:t>
            </a:r>
          </a:p>
          <a:p>
            <a:pPr marL="534988" lvl="1"/>
            <a:r>
              <a:rPr lang="en-US" sz="1700" dirty="0"/>
              <a:t>No differentiation between cTnI and cTnT and type of surgery</a:t>
            </a:r>
          </a:p>
          <a:p>
            <a:pPr lvl="1"/>
            <a:endParaRPr lang="en-US" sz="1500" dirty="0"/>
          </a:p>
          <a:p>
            <a:pPr marL="0" lvl="1" indent="0">
              <a:buNone/>
            </a:pPr>
            <a:r>
              <a:rPr lang="en-US" sz="2200" b="1" u="sng" dirty="0"/>
              <a:t>Goal:</a:t>
            </a:r>
            <a:r>
              <a:rPr lang="en-US" sz="2200" b="1" dirty="0"/>
              <a:t> investigation of kinetics of hs-cTnI and hs-cTnT in the post-operative phase in patients undergoing isolated CABG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692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Question:</a:t>
            </a:r>
            <a:r>
              <a:rPr lang="en-US" sz="2000" dirty="0"/>
              <a:t> When diagnosing post-operative MI &gt;48 h after CABG, guidelines advise using the definition for diagnosing type 1 MI. What would be a reason for this?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1677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Methods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6927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200" dirty="0"/>
              <a:t>Search and study selection</a:t>
            </a:r>
          </a:p>
          <a:p>
            <a:pPr marL="0" indent="0" algn="just">
              <a:buNone/>
            </a:pPr>
            <a:endParaRPr lang="en-US" sz="900" dirty="0"/>
          </a:p>
          <a:p>
            <a:pPr lvl="1" algn="just"/>
            <a:r>
              <a:rPr lang="en-US" sz="1700" dirty="0"/>
              <a:t>MEDLINE and EMBASE databases, cross-reference article search.</a:t>
            </a:r>
          </a:p>
          <a:p>
            <a:pPr lvl="1" algn="just"/>
            <a:r>
              <a:rPr lang="en-US" sz="1700" dirty="0"/>
              <a:t>Search terms: “coronary artery bypass grafting,” “high-sensitivity cardiac troponin,” and alternative spelling.</a:t>
            </a:r>
          </a:p>
          <a:p>
            <a:pPr lvl="1" algn="just"/>
            <a:endParaRPr lang="en-US" sz="1200" dirty="0"/>
          </a:p>
          <a:p>
            <a:pPr marL="0" indent="0" algn="just">
              <a:buNone/>
            </a:pPr>
            <a:r>
              <a:rPr lang="en-US" sz="2200" dirty="0"/>
              <a:t>Data extraction and outcomes</a:t>
            </a:r>
          </a:p>
          <a:p>
            <a:pPr marL="0" indent="0" algn="just">
              <a:buNone/>
            </a:pPr>
            <a:endParaRPr lang="en-US" sz="900" dirty="0"/>
          </a:p>
          <a:p>
            <a:pPr lvl="1" algn="just"/>
            <a:r>
              <a:rPr lang="en-US" sz="1700" dirty="0"/>
              <a:t>All study characteristics</a:t>
            </a:r>
          </a:p>
          <a:p>
            <a:pPr lvl="2" algn="just"/>
            <a:r>
              <a:rPr lang="en-US" sz="1500" dirty="0"/>
              <a:t>Type of isolated CABG (on-pump or off-pump)</a:t>
            </a:r>
          </a:p>
          <a:p>
            <a:pPr lvl="1" algn="just"/>
            <a:r>
              <a:rPr lang="en-US" sz="1700" dirty="0"/>
              <a:t>Primary outcomes: hs-cTnI and/or </a:t>
            </a:r>
            <a:r>
              <a:rPr lang="en-US" sz="1700" dirty="0" err="1"/>
              <a:t>hs-cTnT</a:t>
            </a:r>
            <a:r>
              <a:rPr lang="en-US" sz="1700" dirty="0"/>
              <a:t> concentrations</a:t>
            </a:r>
          </a:p>
          <a:p>
            <a:pPr lvl="1" algn="just"/>
            <a:r>
              <a:rPr lang="en-US" sz="1700" dirty="0"/>
              <a:t>Secondary: MI-5 incidence and in-hospital or 30-day mortality</a:t>
            </a:r>
          </a:p>
          <a:p>
            <a:pPr lvl="1" algn="just"/>
            <a:r>
              <a:rPr lang="en-US" sz="1700" dirty="0"/>
              <a:t>Stratification of hs-cTn concentrations: pre-operative, 0-4h, 6-8h, 10-12h, 16-24h,</a:t>
            </a:r>
            <a:br>
              <a:rPr lang="en-US" sz="1700" dirty="0"/>
            </a:br>
            <a:r>
              <a:rPr lang="en-US" sz="1700" dirty="0"/>
              <a:t>36-48h, and 72h post-operatively</a:t>
            </a:r>
          </a:p>
          <a:p>
            <a:pPr lvl="1" algn="just"/>
            <a:r>
              <a:rPr lang="en-US" sz="1700" dirty="0"/>
              <a:t>Normalizing hs-cTn concentration to upper reference limit (URL) of each assay</a:t>
            </a:r>
          </a:p>
          <a:p>
            <a:pPr lvl="1" algn="just"/>
            <a:r>
              <a:rPr lang="en-US" sz="1700" dirty="0"/>
              <a:t>Sub-analysis:</a:t>
            </a:r>
          </a:p>
          <a:p>
            <a:pPr lvl="2" algn="just"/>
            <a:r>
              <a:rPr lang="en-US" sz="1500" dirty="0"/>
              <a:t>Type of assay</a:t>
            </a:r>
          </a:p>
          <a:p>
            <a:pPr lvl="2" algn="just"/>
            <a:r>
              <a:rPr lang="en-US" sz="1500" dirty="0"/>
              <a:t>Sex-specific URLs</a:t>
            </a:r>
          </a:p>
          <a:p>
            <a:pPr lvl="2" algn="just"/>
            <a:r>
              <a:rPr lang="en-US" sz="1500" dirty="0"/>
              <a:t>Type of surgical procedure</a:t>
            </a:r>
          </a:p>
          <a:p>
            <a:pPr lvl="1" algn="just"/>
            <a:r>
              <a:rPr lang="en-US" sz="1700" dirty="0"/>
              <a:t>Risk of bias assessment and heterogeneity assessment</a:t>
            </a:r>
          </a:p>
        </p:txBody>
      </p:sp>
    </p:spTree>
    <p:extLst>
      <p:ext uri="{BB962C8B-B14F-4D97-AF65-F5344CB8AC3E}">
        <p14:creationId xmlns:p14="http://schemas.microsoft.com/office/powerpoint/2010/main" val="48997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Methods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65715" y="1371600"/>
            <a:ext cx="8728901" cy="4692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Question:</a:t>
            </a:r>
            <a:r>
              <a:rPr lang="en-US" sz="2000" dirty="0"/>
              <a:t> A sub-analysis was performed for the type of assay, sex-specific URLs, and type of surgical procedure. Would there be more characteristics that need a sub-analysis, and why would a sub-analysis be needed?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35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230" y="6261242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Study characteristics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6" y="1550124"/>
            <a:ext cx="4374632" cy="37628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60" y="2852946"/>
            <a:ext cx="4289873" cy="20372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960" y="5031638"/>
            <a:ext cx="4289873" cy="10508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41" y="2129090"/>
            <a:ext cx="4305412" cy="599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230" y="6261242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165716" y="696003"/>
            <a:ext cx="87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Clinical outcomes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341491"/>
            <a:ext cx="5954634" cy="45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5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87289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+mj-lt"/>
              </a:rPr>
              <a:t>hs-cTnI</a:t>
            </a:r>
            <a:r>
              <a:rPr lang="en-US" sz="2600" b="1" dirty="0">
                <a:latin typeface="+mj-lt"/>
              </a:rPr>
              <a:t> and </a:t>
            </a:r>
            <a:r>
              <a:rPr lang="en-US" sz="2600" b="1" dirty="0" err="1">
                <a:latin typeface="+mj-lt"/>
              </a:rPr>
              <a:t>hs-cTnT</a:t>
            </a:r>
            <a:r>
              <a:rPr lang="en-US" sz="2600" b="1" dirty="0">
                <a:latin typeface="+mj-lt"/>
              </a:rPr>
              <a:t> both exceed most definitions of MI-5 with almost 3-fold higher values for </a:t>
            </a:r>
            <a:r>
              <a:rPr lang="en-US" sz="2600" b="1" dirty="0" err="1">
                <a:latin typeface="+mj-lt"/>
              </a:rPr>
              <a:t>hs-cTnI</a:t>
            </a:r>
            <a:r>
              <a:rPr lang="en-US" sz="2600" b="1" dirty="0">
                <a:latin typeface="+mj-lt"/>
              </a:rPr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16" y="1820683"/>
            <a:ext cx="6136362" cy="36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716" y="5343049"/>
            <a:ext cx="872890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1. Normalized hs-cTnI and hs-cTnT values after CABG in the total study population in relation to current definitions of MI-5. The solid line represents the mean; the lighter zones depict 95% CI of the mean. Orange represents hs-cTnI; blue represents hs-cTnT.</a:t>
            </a:r>
            <a:endParaRPr lang="en-US" sz="1200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3233897" y="2734339"/>
            <a:ext cx="109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B00"/>
                </a:solidFill>
              </a:rPr>
              <a:t>hs-cTnI</a:t>
            </a:r>
          </a:p>
          <a:p>
            <a:r>
              <a:rPr lang="en-GB" b="1" dirty="0">
                <a:solidFill>
                  <a:srgbClr val="004289"/>
                </a:solidFill>
              </a:rPr>
              <a:t>hs-cTnT</a:t>
            </a: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74" y="1633798"/>
            <a:ext cx="6136364" cy="36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716" y="5151138"/>
            <a:ext cx="872890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Figure 2. Normalized hs-cTnI and hs-cTnT values after CABG in the total study population, specified per assay (if at least 3 studies are available), in relation to current definitions of MI-5. The orange, gray, and blue striped lines represent the mean; the lighter zones depict 95% CI of the mean. Orange color represents hs-cTnI assay—Siemens </a:t>
            </a:r>
            <a:r>
              <a:rPr lang="en-US" sz="1200" b="1" dirty="0" err="1"/>
              <a:t>Advia</a:t>
            </a:r>
            <a:r>
              <a:rPr lang="en-US" sz="1200" b="1" dirty="0"/>
              <a:t> Centaur; gray color represents hs-cTnI—Abbott Architect; blue color represents hs-cTnT—Roche Diagnostics.</a:t>
            </a:r>
            <a:endParaRPr lang="en-US" i="1" dirty="0"/>
          </a:p>
        </p:txBody>
      </p:sp>
      <p:sp>
        <p:nvSpPr>
          <p:cNvPr id="15" name="Tekstvak 14"/>
          <p:cNvSpPr txBox="1"/>
          <p:nvPr/>
        </p:nvSpPr>
        <p:spPr>
          <a:xfrm>
            <a:off x="3445332" y="2421696"/>
            <a:ext cx="518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B00"/>
                </a:solidFill>
              </a:rPr>
              <a:t>hs-cTnI – Siemens </a:t>
            </a:r>
            <a:r>
              <a:rPr lang="en-GB" b="1" dirty="0" err="1">
                <a:solidFill>
                  <a:srgbClr val="FF6B00"/>
                </a:solidFill>
              </a:rPr>
              <a:t>Advia</a:t>
            </a:r>
            <a:r>
              <a:rPr lang="en-GB" b="1" dirty="0">
                <a:solidFill>
                  <a:srgbClr val="FF6B00"/>
                </a:solidFill>
              </a:rPr>
              <a:t> Centaur</a:t>
            </a:r>
          </a:p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hs-cTnI – Abbott Architect</a:t>
            </a:r>
          </a:p>
          <a:p>
            <a:r>
              <a:rPr lang="en-GB" b="1" dirty="0">
                <a:solidFill>
                  <a:srgbClr val="004289"/>
                </a:solidFill>
              </a:rPr>
              <a:t>hs-cTnT – Roche Diagnostics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154699" y="696003"/>
            <a:ext cx="8728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All </a:t>
            </a:r>
            <a:r>
              <a:rPr lang="en-US" sz="2800" b="1" dirty="0" err="1">
                <a:latin typeface="+mj-lt"/>
              </a:rPr>
              <a:t>hs-cTn</a:t>
            </a:r>
            <a:r>
              <a:rPr lang="en-US" sz="2800" b="1" dirty="0">
                <a:latin typeface="+mj-lt"/>
              </a:rPr>
              <a:t> assays reached peak 6-8h post-CABG; however, peak height was assay-dependent</a:t>
            </a:r>
          </a:p>
        </p:txBody>
      </p:sp>
    </p:spTree>
    <p:extLst>
      <p:ext uri="{BB962C8B-B14F-4D97-AF65-F5344CB8AC3E}">
        <p14:creationId xmlns:p14="http://schemas.microsoft.com/office/powerpoint/2010/main" val="3796274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1206</Words>
  <Application>Microsoft Macintosh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Denessen, E.J.S. (Ellen)</dc:creator>
  <cp:lastModifiedBy>Thomas Annesley</cp:lastModifiedBy>
  <cp:revision>85</cp:revision>
  <dcterms:created xsi:type="dcterms:W3CDTF">2014-07-07T15:02:10Z</dcterms:created>
  <dcterms:modified xsi:type="dcterms:W3CDTF">2022-12-27T21:03:57Z</dcterms:modified>
</cp:coreProperties>
</file>