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0" r:id="rId2"/>
    <p:sldId id="270" r:id="rId3"/>
    <p:sldId id="257" r:id="rId4"/>
    <p:sldId id="272" r:id="rId5"/>
    <p:sldId id="265" r:id="rId6"/>
    <p:sldId id="273" r:id="rId7"/>
    <p:sldId id="274" r:id="rId8"/>
    <p:sldId id="269" r:id="rId9"/>
    <p:sldId id="258" r:id="rId10"/>
    <p:sldId id="268" r:id="rId11"/>
    <p:sldId id="264" r:id="rId12"/>
    <p:sldId id="271"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10/25/2022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10/25/2022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doi.org/10.1093/clinchem/hvac1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igshare.com/articles/software/Sampson_eASCVD_equation_calculator/142228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9600" b="1" dirty="0"/>
              <a:t>Estimated Atherosclerotic Cardiovascular Disease Risk Score: An Automated Decision Aid for Statin Therapy</a:t>
            </a:r>
          </a:p>
          <a:p>
            <a:pPr marL="0" indent="0">
              <a:buNone/>
            </a:pPr>
            <a:endParaRPr lang="en-US" sz="4200" dirty="0"/>
          </a:p>
          <a:p>
            <a:pPr marL="0" indent="0">
              <a:buNone/>
            </a:pPr>
            <a:endParaRPr lang="en-US" sz="7200" dirty="0">
              <a:latin typeface="Arial" pitchFamily="34" charset="0"/>
              <a:cs typeface="Arial" pitchFamily="34" charset="0"/>
            </a:endParaRPr>
          </a:p>
          <a:p>
            <a:pPr marL="0" indent="0">
              <a:spcAft>
                <a:spcPts val="1200"/>
              </a:spcAft>
              <a:buNone/>
            </a:pPr>
            <a:r>
              <a:rPr lang="sv-SE" sz="7200" dirty="0">
                <a:latin typeface="Arial" pitchFamily="34" charset="0"/>
                <a:cs typeface="Arial" pitchFamily="34" charset="0"/>
              </a:rPr>
              <a:t>M. Sampson, A. Wolska, M. Amar, M. Ueda, R. Dunbar, D. Soffer, A.T. Remaley</a:t>
            </a:r>
            <a:endParaRPr lang="en-US" sz="7200" dirty="0">
              <a:latin typeface="Arial" pitchFamily="34" charset="0"/>
              <a:cs typeface="Arial" pitchFamily="34" charset="0"/>
            </a:endParaRPr>
          </a:p>
          <a:p>
            <a:pPr marL="0" indent="0">
              <a:buNone/>
            </a:pPr>
            <a:endParaRPr lang="en-US" sz="7200" dirty="0">
              <a:latin typeface="Arial" pitchFamily="34" charset="0"/>
              <a:cs typeface="Arial" pitchFamily="34" charset="0"/>
            </a:endParaRPr>
          </a:p>
          <a:p>
            <a:pPr marL="0" indent="0">
              <a:buNone/>
            </a:pPr>
            <a:r>
              <a:rPr lang="en-US" sz="7200" dirty="0">
                <a:latin typeface="Arial" pitchFamily="34" charset="0"/>
                <a:cs typeface="Arial" pitchFamily="34" charset="0"/>
              </a:rPr>
              <a:t>October 2022</a:t>
            </a:r>
            <a:endParaRPr lang="en-US" sz="7200" dirty="0">
              <a:solidFill>
                <a:srgbClr val="C00000"/>
              </a:solidFill>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r>
              <a:rPr lang="en-US" sz="7200" dirty="0">
                <a:hlinkClick r:id="rId2"/>
              </a:rPr>
              <a:t>https://doi.org/10.1093/clinchem/hvac120</a:t>
            </a:r>
            <a:endParaRPr lang="en-US" sz="7200" dirty="0">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r>
              <a:rPr lang="en-US" sz="7200" dirty="0">
                <a:latin typeface="Arial" pitchFamily="34" charset="0"/>
                <a:cs typeface="Arial" pitchFamily="34" charset="0"/>
              </a:rPr>
              <a:t>© 2022 by the American Association for Clinical Chemistry</a:t>
            </a:r>
          </a:p>
        </p:txBody>
      </p:sp>
      <p:pic>
        <p:nvPicPr>
          <p:cNvPr id="5" name="Picture 4" descr="Text&#10;&#10;Description automatically generated">
            <a:extLst>
              <a:ext uri="{FF2B5EF4-FFF2-40B4-BE49-F238E27FC236}">
                <a16:creationId xmlns:a16="http://schemas.microsoft.com/office/drawing/2014/main" id="{BBEE85A4-25BA-166E-0303-9B290D11BF89}"/>
              </a:ext>
            </a:extLst>
          </p:cNvPr>
          <p:cNvPicPr>
            <a:picLocks noChangeAspect="1"/>
          </p:cNvPicPr>
          <p:nvPr/>
        </p:nvPicPr>
        <p:blipFill>
          <a:blip r:embed="rId3"/>
          <a:stretch>
            <a:fillRect/>
          </a:stretch>
        </p:blipFill>
        <p:spPr>
          <a:xfrm>
            <a:off x="80359" y="1971073"/>
            <a:ext cx="3482748"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844727" y="472410"/>
            <a:ext cx="5029200" cy="553998"/>
          </a:xfrm>
          <a:prstGeom prst="rect">
            <a:avLst/>
          </a:prstGeom>
          <a:noFill/>
        </p:spPr>
        <p:txBody>
          <a:bodyPr wrap="square" rtlCol="0">
            <a:spAutoFit/>
          </a:bodyPr>
          <a:lstStyle/>
          <a:p>
            <a:r>
              <a:rPr lang="en-US" sz="3000" b="1" dirty="0">
                <a:latin typeface="+mj-lt"/>
              </a:rPr>
              <a:t>Utilization</a:t>
            </a:r>
          </a:p>
        </p:txBody>
      </p:sp>
      <p:pic>
        <p:nvPicPr>
          <p:cNvPr id="2" name="Picture 1">
            <a:extLst>
              <a:ext uri="{FF2B5EF4-FFF2-40B4-BE49-F238E27FC236}">
                <a16:creationId xmlns:a16="http://schemas.microsoft.com/office/drawing/2014/main" id="{42E0000E-04EC-4E51-A74D-9A41009C4920}"/>
              </a:ext>
            </a:extLst>
          </p:cNvPr>
          <p:cNvPicPr>
            <a:picLocks noChangeAspect="1"/>
          </p:cNvPicPr>
          <p:nvPr/>
        </p:nvPicPr>
        <p:blipFill>
          <a:blip r:embed="rId2"/>
          <a:stretch>
            <a:fillRect/>
          </a:stretch>
        </p:blipFill>
        <p:spPr>
          <a:xfrm>
            <a:off x="226413" y="1622869"/>
            <a:ext cx="4387468" cy="3106701"/>
          </a:xfrm>
          <a:prstGeom prst="rect">
            <a:avLst/>
          </a:prstGeom>
        </p:spPr>
      </p:pic>
      <p:sp>
        <p:nvSpPr>
          <p:cNvPr id="8" name="TextBox 7">
            <a:extLst>
              <a:ext uri="{FF2B5EF4-FFF2-40B4-BE49-F238E27FC236}">
                <a16:creationId xmlns:a16="http://schemas.microsoft.com/office/drawing/2014/main" id="{05796A51-4707-4560-9D11-0A4E3409670B}"/>
              </a:ext>
            </a:extLst>
          </p:cNvPr>
          <p:cNvSpPr txBox="1"/>
          <p:nvPr/>
        </p:nvSpPr>
        <p:spPr>
          <a:xfrm>
            <a:off x="4835668" y="1867622"/>
            <a:ext cx="3941567" cy="3354765"/>
          </a:xfrm>
          <a:prstGeom prst="rect">
            <a:avLst/>
          </a:prstGeom>
          <a:noFill/>
        </p:spPr>
        <p:txBody>
          <a:bodyPr wrap="square">
            <a:spAutoFit/>
          </a:bodyPr>
          <a:lstStyle/>
          <a:p>
            <a:pPr marL="214308" indent="-214308">
              <a:buFont typeface="Arial" panose="020B0604020202020204" pitchFamily="34" charset="0"/>
              <a:buChar char="•"/>
            </a:pPr>
            <a:r>
              <a:rPr lang="en-US" sz="1600" b="1" dirty="0" err="1">
                <a:solidFill>
                  <a:srgbClr val="188E6B"/>
                </a:solidFill>
                <a:latin typeface="Arial" panose="020B0604020202020204" pitchFamily="34" charset="0"/>
                <a:cs typeface="Arial" panose="020B0604020202020204" pitchFamily="34" charset="0"/>
              </a:rPr>
              <a:t>eASCVD</a:t>
            </a:r>
            <a:r>
              <a:rPr lang="en-US" sz="1600" b="1" dirty="0">
                <a:solidFill>
                  <a:srgbClr val="188E6B"/>
                </a:solidFill>
                <a:latin typeface="Arial" panose="020B0604020202020204" pitchFamily="34" charset="0"/>
                <a:cs typeface="Arial" panose="020B0604020202020204" pitchFamily="34" charset="0"/>
              </a:rPr>
              <a:t>&lt;7.5% / 0 Risk Factors: </a:t>
            </a:r>
            <a:r>
              <a:rPr lang="en-US" sz="1600" dirty="0">
                <a:solidFill>
                  <a:srgbClr val="188E6B"/>
                </a:solidFill>
                <a:latin typeface="Arial" panose="020B0604020202020204" pitchFamily="34" charset="0"/>
                <a:cs typeface="Arial" panose="020B0604020202020204" pitchFamily="34" charset="0"/>
              </a:rPr>
              <a:t>No action</a:t>
            </a:r>
          </a:p>
          <a:p>
            <a:pPr marL="214308" indent="-214308">
              <a:spcAft>
                <a:spcPts val="600"/>
              </a:spcAft>
              <a:buFont typeface="Arial" panose="020B0604020202020204" pitchFamily="34" charset="0"/>
              <a:buChar char="•"/>
            </a:pPr>
            <a:r>
              <a:rPr lang="en-US" sz="1600" b="1" dirty="0" err="1">
                <a:solidFill>
                  <a:srgbClr val="188E6B"/>
                </a:solidFill>
                <a:latin typeface="Arial" panose="020B0604020202020204" pitchFamily="34" charset="0"/>
                <a:cs typeface="Arial" panose="020B0604020202020204" pitchFamily="34" charset="0"/>
              </a:rPr>
              <a:t>eASCVD</a:t>
            </a:r>
            <a:r>
              <a:rPr lang="en-US" sz="1600" b="1" dirty="0">
                <a:solidFill>
                  <a:srgbClr val="188E6B"/>
                </a:solidFill>
                <a:latin typeface="Arial" panose="020B0604020202020204" pitchFamily="34" charset="0"/>
                <a:cs typeface="Arial" panose="020B0604020202020204" pitchFamily="34" charset="0"/>
              </a:rPr>
              <a:t>&lt;3% / 1 Risk Factor: </a:t>
            </a:r>
            <a:r>
              <a:rPr lang="en-US" sz="1600" dirty="0">
                <a:solidFill>
                  <a:srgbClr val="188E6B"/>
                </a:solidFill>
                <a:latin typeface="Arial" panose="020B0604020202020204" pitchFamily="34" charset="0"/>
                <a:cs typeface="Arial" panose="020B0604020202020204" pitchFamily="34" charset="0"/>
              </a:rPr>
              <a:t>No action</a:t>
            </a:r>
            <a:endParaRPr lang="en-US" sz="1600" dirty="0">
              <a:latin typeface="Arial" panose="020B0604020202020204" pitchFamily="34" charset="0"/>
              <a:cs typeface="Arial" panose="020B0604020202020204" pitchFamily="34" charset="0"/>
            </a:endParaRPr>
          </a:p>
          <a:p>
            <a:pPr marL="214308" indent="-214308">
              <a:spcAft>
                <a:spcPts val="600"/>
              </a:spcAft>
              <a:buFont typeface="Arial" panose="020B0604020202020204" pitchFamily="34" charset="0"/>
              <a:buChar char="•"/>
            </a:pPr>
            <a:r>
              <a:rPr lang="en-US" sz="1600" b="1" dirty="0" err="1">
                <a:solidFill>
                  <a:srgbClr val="FFC000"/>
                </a:solidFill>
                <a:latin typeface="Arial" panose="020B0604020202020204" pitchFamily="34" charset="0"/>
                <a:cs typeface="Arial" panose="020B0604020202020204" pitchFamily="34" charset="0"/>
              </a:rPr>
              <a:t>eASCVD</a:t>
            </a:r>
            <a:r>
              <a:rPr lang="en-US" sz="1600" b="1" dirty="0">
                <a:solidFill>
                  <a:srgbClr val="FFC000"/>
                </a:solidFill>
                <a:latin typeface="Arial" panose="020B0604020202020204" pitchFamily="34" charset="0"/>
                <a:cs typeface="Arial" panose="020B0604020202020204" pitchFamily="34" charset="0"/>
              </a:rPr>
              <a:t>&gt;7.5%: </a:t>
            </a:r>
            <a:r>
              <a:rPr lang="en-US" sz="1600" dirty="0">
                <a:solidFill>
                  <a:srgbClr val="FFC000"/>
                </a:solidFill>
                <a:latin typeface="Arial" panose="020B0604020202020204" pitchFamily="34" charset="0"/>
                <a:cs typeface="Arial" panose="020B0604020202020204" pitchFamily="34" charset="0"/>
              </a:rPr>
              <a:t>Send alert to perform PCE calculation</a:t>
            </a:r>
          </a:p>
          <a:p>
            <a:pPr marL="214308" indent="-214308">
              <a:spcAft>
                <a:spcPts val="1200"/>
              </a:spcAft>
              <a:buFont typeface="Arial" panose="020B0604020202020204" pitchFamily="34" charset="0"/>
              <a:buChar char="•"/>
            </a:pPr>
            <a:r>
              <a:rPr lang="en-US" sz="1600" b="1" dirty="0" err="1">
                <a:solidFill>
                  <a:srgbClr val="FF0000"/>
                </a:solidFill>
                <a:latin typeface="Arial" panose="020B0604020202020204" pitchFamily="34" charset="0"/>
                <a:cs typeface="Arial" panose="020B0604020202020204" pitchFamily="34" charset="0"/>
              </a:rPr>
              <a:t>eASCVD</a:t>
            </a:r>
            <a:r>
              <a:rPr lang="en-US" sz="1600" b="1" dirty="0">
                <a:solidFill>
                  <a:srgbClr val="FF0000"/>
                </a:solidFill>
                <a:latin typeface="Arial" panose="020B0604020202020204" pitchFamily="34" charset="0"/>
                <a:cs typeface="Arial" panose="020B0604020202020204" pitchFamily="34" charset="0"/>
              </a:rPr>
              <a:t>&gt;20%: </a:t>
            </a:r>
            <a:r>
              <a:rPr lang="en-US" sz="1600" dirty="0">
                <a:solidFill>
                  <a:srgbClr val="FF0000"/>
                </a:solidFill>
                <a:latin typeface="Arial" panose="020B0604020202020204" pitchFamily="34" charset="0"/>
                <a:cs typeface="Arial" panose="020B0604020202020204" pitchFamily="34" charset="0"/>
              </a:rPr>
              <a:t>Lipid-lowering therapy</a:t>
            </a:r>
          </a:p>
          <a:p>
            <a:pPr marL="171450" algn="ctr"/>
            <a:r>
              <a:rPr lang="en-US" sz="1600" dirty="0" err="1">
                <a:solidFill>
                  <a:srgbClr val="0070C0"/>
                </a:solidFill>
                <a:latin typeface="Arial" panose="020B0604020202020204" pitchFamily="34" charset="0"/>
                <a:cs typeface="Arial" panose="020B0604020202020204" pitchFamily="34" charset="0"/>
              </a:rPr>
              <a:t>eASCVD</a:t>
            </a:r>
            <a:r>
              <a:rPr lang="en-US" sz="1600" dirty="0">
                <a:solidFill>
                  <a:srgbClr val="0070C0"/>
                </a:solidFill>
                <a:latin typeface="Arial" panose="020B0604020202020204" pitchFamily="34" charset="0"/>
                <a:cs typeface="Arial" panose="020B0604020202020204" pitchFamily="34" charset="0"/>
              </a:rPr>
              <a:t> reporting could also alert patients when to seek medical consultation/care</a:t>
            </a:r>
          </a:p>
          <a:p>
            <a:pPr marL="214308" indent="-214308">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2A50ABF-12A1-4280-BBBB-29915BCDDF5E}"/>
              </a:ext>
            </a:extLst>
          </p:cNvPr>
          <p:cNvSpPr txBox="1"/>
          <p:nvPr/>
        </p:nvSpPr>
        <p:spPr>
          <a:xfrm>
            <a:off x="769545" y="5286179"/>
            <a:ext cx="7206557" cy="584775"/>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What studies need to be performed so the method of estimated ASCVD lipid risk score is ready for use in clinical labs?</a:t>
            </a:r>
          </a:p>
        </p:txBody>
      </p:sp>
    </p:spTree>
    <p:extLst>
      <p:ext uri="{BB962C8B-B14F-4D97-AF65-F5344CB8AC3E}">
        <p14:creationId xmlns:p14="http://schemas.microsoft.com/office/powerpoint/2010/main" val="352775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37" y="653889"/>
            <a:ext cx="6581891" cy="747396"/>
          </a:xfrm>
        </p:spPr>
        <p:txBody>
          <a:bodyPr/>
          <a:lstStyle/>
          <a:p>
            <a:r>
              <a:rPr lang="en-US" dirty="0"/>
              <a:t>Conclusions</a:t>
            </a:r>
          </a:p>
        </p:txBody>
      </p:sp>
      <p:sp>
        <p:nvSpPr>
          <p:cNvPr id="3" name="Content Placeholder 2"/>
          <p:cNvSpPr>
            <a:spLocks noGrp="1"/>
          </p:cNvSpPr>
          <p:nvPr>
            <p:ph idx="4294967295"/>
          </p:nvPr>
        </p:nvSpPr>
        <p:spPr>
          <a:xfrm>
            <a:off x="660435" y="1484768"/>
            <a:ext cx="7793356" cy="4047541"/>
          </a:xfrm>
        </p:spPr>
        <p:txBody>
          <a:bodyPr>
            <a:normAutofit fontScale="77500" lnSpcReduction="20000"/>
          </a:bodyPr>
          <a:lstStyle/>
          <a:p>
            <a:pPr marL="0" indent="0">
              <a:spcBef>
                <a:spcPts val="0"/>
              </a:spcBef>
              <a:spcAft>
                <a:spcPts val="1200"/>
              </a:spcAft>
              <a:buNone/>
            </a:pPr>
            <a:r>
              <a:rPr lang="en-US" sz="2800" b="1" dirty="0">
                <a:solidFill>
                  <a:srgbClr val="0070C0"/>
                </a:solidFill>
              </a:rPr>
              <a:t>The </a:t>
            </a:r>
            <a:r>
              <a:rPr lang="en-US" sz="2800" b="1" dirty="0" err="1">
                <a:solidFill>
                  <a:srgbClr val="0070C0"/>
                </a:solidFill>
              </a:rPr>
              <a:t>eASCVD</a:t>
            </a:r>
            <a:r>
              <a:rPr lang="en-US" sz="2800" b="1" dirty="0">
                <a:solidFill>
                  <a:srgbClr val="0070C0"/>
                </a:solidFill>
              </a:rPr>
              <a:t> risk score:</a:t>
            </a:r>
          </a:p>
          <a:p>
            <a:pPr>
              <a:spcBef>
                <a:spcPts val="0"/>
              </a:spcBef>
              <a:spcAft>
                <a:spcPts val="1200"/>
              </a:spcAft>
              <a:buFont typeface="Wingdings" panose="05000000000000000000" pitchFamily="2" charset="2"/>
              <a:buChar char="ü"/>
            </a:pPr>
            <a:r>
              <a:rPr lang="en-US" sz="2800" dirty="0"/>
              <a:t>can be automatically calculated at no additional expense by clinical laboratories for all fasting patients just from a standard lipid panel,</a:t>
            </a:r>
          </a:p>
          <a:p>
            <a:pPr>
              <a:spcBef>
                <a:spcPts val="0"/>
              </a:spcBef>
              <a:spcAft>
                <a:spcPts val="1200"/>
              </a:spcAft>
              <a:buFont typeface="Wingdings" panose="05000000000000000000" pitchFamily="2" charset="2"/>
              <a:buChar char="ü"/>
            </a:pPr>
            <a:r>
              <a:rPr lang="en-US" sz="2800" dirty="0"/>
              <a:t>enables identification of the great majority of statin-eligible patients at the time of reporting lipid test results, </a:t>
            </a:r>
          </a:p>
          <a:p>
            <a:pPr>
              <a:spcBef>
                <a:spcPts val="0"/>
              </a:spcBef>
              <a:spcAft>
                <a:spcPts val="1200"/>
              </a:spcAft>
              <a:buFont typeface="Wingdings" panose="05000000000000000000" pitchFamily="2" charset="2"/>
              <a:buChar char="ü"/>
            </a:pPr>
            <a:r>
              <a:rPr lang="en-US" sz="2800" dirty="0"/>
              <a:t>identifies individuals for whom a more careful consideration of non-lipid risk factors is warranted, and</a:t>
            </a:r>
          </a:p>
          <a:p>
            <a:pPr>
              <a:spcBef>
                <a:spcPts val="0"/>
              </a:spcBef>
              <a:spcAft>
                <a:spcPts val="1200"/>
              </a:spcAft>
              <a:buFont typeface="Wingdings" panose="05000000000000000000" pitchFamily="2" charset="2"/>
              <a:buChar char="ü"/>
            </a:pPr>
            <a:r>
              <a:rPr lang="en-US" sz="2800" dirty="0"/>
              <a:t>can be used as an adjunct primary prevention tool of CVD and as a decision aid for increasing awareness and compliance with statin therapy guidelines when used together with the PCE.</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6669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9711" y="1792307"/>
            <a:ext cx="8263668" cy="3794183"/>
          </a:xfrm>
        </p:spPr>
        <p:txBody>
          <a:bodyPr>
            <a:normAutofit/>
          </a:bodyPr>
          <a:lstStyle/>
          <a:p>
            <a:pPr marL="457200" lvl="1" indent="0">
              <a:spcBef>
                <a:spcPts val="0"/>
              </a:spcBef>
              <a:spcAft>
                <a:spcPts val="1200"/>
              </a:spcAft>
              <a:buNone/>
            </a:pPr>
            <a:r>
              <a:rPr lang="en-US" dirty="0"/>
              <a:t>You can access the free </a:t>
            </a:r>
            <a:r>
              <a:rPr lang="en-US" dirty="0" err="1"/>
              <a:t>eASCVD</a:t>
            </a:r>
            <a:r>
              <a:rPr lang="en-US" dirty="0"/>
              <a:t> lipid risk score calculator at: </a:t>
            </a:r>
            <a:r>
              <a:rPr lang="en-US" dirty="0">
                <a:hlinkClick r:id="rId2"/>
              </a:rPr>
              <a:t>https://figshare.com/articles/software/Sampson_eASCVD_equation_calculator/14222852</a:t>
            </a:r>
            <a:r>
              <a:rPr lang="en-US" dirty="0"/>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itle 1">
            <a:extLst>
              <a:ext uri="{FF2B5EF4-FFF2-40B4-BE49-F238E27FC236}">
                <a16:creationId xmlns:a16="http://schemas.microsoft.com/office/drawing/2014/main" id="{2F351FD2-5A90-4AF0-9092-85C495F3C87F}"/>
              </a:ext>
            </a:extLst>
          </p:cNvPr>
          <p:cNvSpPr>
            <a:spLocks noGrp="1"/>
          </p:cNvSpPr>
          <p:nvPr>
            <p:ph type="title"/>
          </p:nvPr>
        </p:nvSpPr>
        <p:spPr>
          <a:xfrm>
            <a:off x="751437" y="653889"/>
            <a:ext cx="6581891" cy="747396"/>
          </a:xfrm>
        </p:spPr>
        <p:txBody>
          <a:bodyPr/>
          <a:lstStyle/>
          <a:p>
            <a:r>
              <a:rPr lang="en-US" dirty="0" err="1"/>
              <a:t>eASCVD</a:t>
            </a:r>
            <a:r>
              <a:rPr lang="en-US" dirty="0"/>
              <a:t> lipid risk score</a:t>
            </a:r>
          </a:p>
        </p:txBody>
      </p:sp>
    </p:spTree>
    <p:extLst>
      <p:ext uri="{BB962C8B-B14F-4D97-AF65-F5344CB8AC3E}">
        <p14:creationId xmlns:p14="http://schemas.microsoft.com/office/powerpoint/2010/main" val="413649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34" y="655928"/>
            <a:ext cx="7250202" cy="747396"/>
          </a:xfrm>
        </p:spPr>
        <p:txBody>
          <a:bodyPr/>
          <a:lstStyle/>
          <a:p>
            <a:r>
              <a:rPr lang="en-US" dirty="0"/>
              <a:t>Introduction</a:t>
            </a:r>
          </a:p>
        </p:txBody>
      </p:sp>
      <p:sp>
        <p:nvSpPr>
          <p:cNvPr id="3" name="Content Placeholder 2"/>
          <p:cNvSpPr>
            <a:spLocks noGrp="1"/>
          </p:cNvSpPr>
          <p:nvPr>
            <p:ph idx="4294967295"/>
          </p:nvPr>
        </p:nvSpPr>
        <p:spPr>
          <a:xfrm>
            <a:off x="534154" y="1360509"/>
            <a:ext cx="8019223" cy="3794183"/>
          </a:xfrm>
        </p:spPr>
        <p:txBody>
          <a:bodyPr>
            <a:normAutofit fontScale="85000" lnSpcReduction="20000"/>
          </a:bodyPr>
          <a:lstStyle/>
          <a:p>
            <a:pPr>
              <a:spcBef>
                <a:spcPts val="0"/>
              </a:spcBef>
              <a:spcAft>
                <a:spcPts val="1200"/>
              </a:spcAft>
            </a:pPr>
            <a:r>
              <a:rPr lang="en-US" sz="2500" dirty="0"/>
              <a:t>Cardiovascular diseases (CVDs) are the most common cause of mortality among adults worldwide. </a:t>
            </a:r>
          </a:p>
          <a:p>
            <a:pPr>
              <a:spcBef>
                <a:spcPts val="0"/>
              </a:spcBef>
              <a:spcAft>
                <a:spcPts val="1200"/>
              </a:spcAft>
            </a:pPr>
            <a:r>
              <a:rPr lang="en-US" sz="2500" dirty="0"/>
              <a:t>The best treatment for CVD is the prevention of events by modifying risk factors thanks to the accurate atherosclerotic CVD (ASCVD) risk assessment. </a:t>
            </a:r>
          </a:p>
          <a:p>
            <a:pPr>
              <a:spcBef>
                <a:spcPts val="0"/>
              </a:spcBef>
              <a:spcAft>
                <a:spcPts val="1200"/>
              </a:spcAft>
            </a:pPr>
            <a:r>
              <a:rPr lang="en-US" sz="2500" dirty="0"/>
              <a:t>The latest US multi-society guideline* on lipid management for primary prevention recommends that such ASCVD risk be calculated on everyone between age 40 and 75 to determine the necessity of treatment with statins.</a:t>
            </a:r>
          </a:p>
          <a:p>
            <a:pPr>
              <a:spcBef>
                <a:spcPts val="0"/>
              </a:spcBef>
              <a:spcAft>
                <a:spcPts val="1200"/>
              </a:spcAft>
            </a:pPr>
            <a:r>
              <a:rPr lang="en-US" sz="2500" dirty="0"/>
              <a:t>Assessment of ASCVD involves collecting and entering relevant information for its calculation into a computer. </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
        <p:nvSpPr>
          <p:cNvPr id="6" name="TextBox 5">
            <a:extLst>
              <a:ext uri="{FF2B5EF4-FFF2-40B4-BE49-F238E27FC236}">
                <a16:creationId xmlns:a16="http://schemas.microsoft.com/office/drawing/2014/main" id="{78448065-2A63-46A0-B523-BC40085D54F9}"/>
              </a:ext>
            </a:extLst>
          </p:cNvPr>
          <p:cNvSpPr txBox="1"/>
          <p:nvPr/>
        </p:nvSpPr>
        <p:spPr>
          <a:xfrm>
            <a:off x="1439402" y="4955608"/>
            <a:ext cx="5993494" cy="369332"/>
          </a:xfrm>
          <a:prstGeom prst="rect">
            <a:avLst/>
          </a:prstGeom>
          <a:noFill/>
        </p:spPr>
        <p:txBody>
          <a:bodyPr wrap="square">
            <a:spAutoFit/>
          </a:bodyPr>
          <a:lstStyle/>
          <a:p>
            <a:pPr marR="0" lvl="0" algn="just">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Why is it important to screen for ASCVD risk in patients?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092B5B8-70DC-13BB-2D27-DF243D576143}"/>
              </a:ext>
            </a:extLst>
          </p:cNvPr>
          <p:cNvSpPr txBox="1"/>
          <p:nvPr/>
        </p:nvSpPr>
        <p:spPr>
          <a:xfrm>
            <a:off x="2078182" y="5660968"/>
            <a:ext cx="6242858" cy="830997"/>
          </a:xfrm>
          <a:prstGeom prst="rect">
            <a:avLst/>
          </a:prstGeom>
          <a:noFill/>
        </p:spPr>
        <p:txBody>
          <a:bodyPr wrap="square" rtlCol="0">
            <a:spAutoFit/>
          </a:bodyPr>
          <a:lstStyle/>
          <a:p>
            <a:r>
              <a:rPr lang="en-US" sz="1200" dirty="0"/>
              <a:t>*2018 AHA/ACC/AACVPR/AAPA/ABC/ACPM/ADA/AGS/</a:t>
            </a:r>
            <a:r>
              <a:rPr lang="en-US" sz="1200" dirty="0" err="1"/>
              <a:t>APhA</a:t>
            </a:r>
            <a:r>
              <a:rPr lang="en-US" sz="1200" dirty="0"/>
              <a:t>/ASPC/NLA/PCNA Guideline on the Management of Blood Cholesterol: A Report of the American College of Cardiology/American Heart Association Task Force on Clinical Practice Guidelines, https://doi.org/10.1161/CIR.0000000000000625</a:t>
            </a:r>
          </a:p>
        </p:txBody>
      </p:sp>
    </p:spTree>
    <p:extLst>
      <p:ext uri="{BB962C8B-B14F-4D97-AF65-F5344CB8AC3E}">
        <p14:creationId xmlns:p14="http://schemas.microsoft.com/office/powerpoint/2010/main" val="37194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10" y="861352"/>
            <a:ext cx="7250202" cy="747396"/>
          </a:xfrm>
        </p:spPr>
        <p:txBody>
          <a:bodyPr/>
          <a:lstStyle/>
          <a:p>
            <a:r>
              <a:rPr lang="en-US" dirty="0" err="1"/>
              <a:t>eASCVD</a:t>
            </a:r>
            <a:r>
              <a:rPr lang="en-US" dirty="0"/>
              <a:t>, estimated ASCVD risk score</a:t>
            </a:r>
          </a:p>
        </p:txBody>
      </p:sp>
      <p:sp>
        <p:nvSpPr>
          <p:cNvPr id="3" name="Content Placeholder 2"/>
          <p:cNvSpPr>
            <a:spLocks noGrp="1"/>
          </p:cNvSpPr>
          <p:nvPr>
            <p:ph idx="4294967295"/>
          </p:nvPr>
        </p:nvSpPr>
        <p:spPr>
          <a:xfrm>
            <a:off x="608011" y="2118232"/>
            <a:ext cx="7927977" cy="3794183"/>
          </a:xfrm>
        </p:spPr>
        <p:txBody>
          <a:bodyPr/>
          <a:lstStyle/>
          <a:p>
            <a:pPr marL="0" lvl="1" indent="0" algn="ctr">
              <a:lnSpc>
                <a:spcPct val="150000"/>
              </a:lnSpc>
              <a:buNone/>
            </a:pPr>
            <a:r>
              <a:rPr lang="en-US" dirty="0"/>
              <a:t>We developed a simplified estimated ASCVD (</a:t>
            </a:r>
            <a:r>
              <a:rPr lang="en-US" dirty="0" err="1"/>
              <a:t>eASCVD</a:t>
            </a:r>
            <a:r>
              <a:rPr lang="en-US" dirty="0"/>
              <a:t>)</a:t>
            </a:r>
            <a:r>
              <a:rPr lang="en-US" b="1" dirty="0"/>
              <a:t> </a:t>
            </a:r>
            <a:r>
              <a:rPr lang="en-US" dirty="0"/>
              <a:t>lipid risk score that can be automatically calculated by the clinical laboratory information systems on all patients tested with a standard lipid panel.</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10" y="487654"/>
            <a:ext cx="7250202" cy="747396"/>
          </a:xfrm>
        </p:spPr>
        <p:txBody>
          <a:bodyPr/>
          <a:lstStyle/>
          <a:p>
            <a:r>
              <a:rPr lang="en-US" dirty="0"/>
              <a:t>Methods</a:t>
            </a:r>
          </a:p>
        </p:txBody>
      </p:sp>
      <p:sp>
        <p:nvSpPr>
          <p:cNvPr id="3" name="Content Placeholder 2"/>
          <p:cNvSpPr>
            <a:spLocks noGrp="1"/>
          </p:cNvSpPr>
          <p:nvPr>
            <p:ph idx="4294967295"/>
          </p:nvPr>
        </p:nvSpPr>
        <p:spPr>
          <a:xfrm>
            <a:off x="543209" y="1235050"/>
            <a:ext cx="8003262" cy="4306173"/>
          </a:xfrm>
        </p:spPr>
        <p:txBody>
          <a:bodyPr>
            <a:normAutofit lnSpcReduction="10000"/>
          </a:bodyPr>
          <a:lstStyle/>
          <a:p>
            <a:pPr marL="171450" lvl="1" indent="-171450" algn="just">
              <a:spcBef>
                <a:spcPts val="0"/>
              </a:spcBef>
              <a:spcAft>
                <a:spcPts val="1200"/>
              </a:spcAft>
            </a:pPr>
            <a:r>
              <a:rPr lang="en-US" sz="1800" dirty="0"/>
              <a:t>We assembled a test cohort of 6,021 individuals 40–75 </a:t>
            </a:r>
            <a:r>
              <a:rPr lang="en-US" sz="1800" dirty="0" err="1"/>
              <a:t>yo</a:t>
            </a:r>
            <a:r>
              <a:rPr lang="en-US" sz="1800" dirty="0"/>
              <a:t> (excluding those with diabetes or on lipid-lowering drugs) from fasting patients from NHANES. Using this dataset we developed regression equations to generate an </a:t>
            </a:r>
            <a:r>
              <a:rPr lang="en-US" sz="1800" dirty="0" err="1"/>
              <a:t>eASCVD</a:t>
            </a:r>
            <a:r>
              <a:rPr lang="en-US" sz="1800" dirty="0"/>
              <a:t> risk score that provides estimates similar to standard ASCVD score in 4 race/sex groups: Non-Hispanic White men (NHWM)/ women (NHWW) and Black men (BM)/women</a:t>
            </a:r>
            <a:r>
              <a:rPr lang="en-US" sz="1800" b="1" dirty="0"/>
              <a:t> </a:t>
            </a:r>
            <a:r>
              <a:rPr lang="en-US" sz="1800" dirty="0"/>
              <a:t>(BW)</a:t>
            </a:r>
            <a:r>
              <a:rPr lang="en-US" sz="1800" b="1" dirty="0"/>
              <a:t>, </a:t>
            </a:r>
            <a:r>
              <a:rPr lang="en-US" sz="1800" dirty="0"/>
              <a:t>using TC, HDL-C, TG, and age. We also randomly divided the dataset into training (25%, N=1,505) and validation (75%, N=4,516) datasets. </a:t>
            </a:r>
          </a:p>
          <a:p>
            <a:pPr marL="171450" lvl="1" indent="-171450" algn="just">
              <a:spcBef>
                <a:spcPts val="0"/>
              </a:spcBef>
              <a:spcAft>
                <a:spcPts val="1200"/>
              </a:spcAft>
            </a:pPr>
            <a:r>
              <a:rPr lang="en-US" sz="1800" dirty="0"/>
              <a:t>Standard 10-year ASCVD risk was calculated with the four pooled cohort equations (PCEs), using Excel. Low-density lipoprotein-cholesterol (LDL-C) was calculated by the Sampson equation. </a:t>
            </a:r>
          </a:p>
          <a:p>
            <a:pPr marL="171450" lvl="1" indent="-171450" algn="just">
              <a:spcBef>
                <a:spcPts val="0"/>
              </a:spcBef>
              <a:spcAft>
                <a:spcPts val="1200"/>
              </a:spcAft>
            </a:pPr>
            <a:r>
              <a:rPr lang="en-US" sz="1800" dirty="0"/>
              <a:t>The new </a:t>
            </a:r>
            <a:r>
              <a:rPr lang="en-US" sz="1800" dirty="0" err="1"/>
              <a:t>eASCVD</a:t>
            </a:r>
            <a:r>
              <a:rPr lang="en-US" sz="1800" dirty="0"/>
              <a:t> score was externally validated in the ARIC study (N=14,742) and its mean absolute difference (MAD) as compared to the standard ASCVD risk score was evaluated for any association with clinical ASCVD events (N=14,742).</a:t>
            </a:r>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311317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77" y="281742"/>
            <a:ext cx="7250202" cy="1338827"/>
          </a:xfrm>
        </p:spPr>
        <p:txBody>
          <a:bodyPr>
            <a:normAutofit fontScale="90000"/>
          </a:bodyPr>
          <a:lstStyle/>
          <a:p>
            <a:r>
              <a:rPr lang="en-US" dirty="0"/>
              <a:t>Development of new equations for calculating an </a:t>
            </a:r>
            <a:r>
              <a:rPr lang="en-US" dirty="0" err="1"/>
              <a:t>eASCVD</a:t>
            </a:r>
            <a:r>
              <a:rPr lang="en-US" dirty="0"/>
              <a:t> lipid risk score</a:t>
            </a:r>
            <a:br>
              <a:rPr lang="en-US" dirty="0"/>
            </a:b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9" name="Rectangle 8">
            <a:extLst>
              <a:ext uri="{FF2B5EF4-FFF2-40B4-BE49-F238E27FC236}">
                <a16:creationId xmlns:a16="http://schemas.microsoft.com/office/drawing/2014/main" id="{D2D91C91-6162-4C06-8C6C-024DA53C7FBB}"/>
              </a:ext>
            </a:extLst>
          </p:cNvPr>
          <p:cNvSpPr/>
          <p:nvPr/>
        </p:nvSpPr>
        <p:spPr>
          <a:xfrm>
            <a:off x="210658" y="4479276"/>
            <a:ext cx="8661738" cy="1384995"/>
          </a:xfrm>
          <a:prstGeom prst="rect">
            <a:avLst/>
          </a:prstGeom>
          <a:solidFill>
            <a:schemeClr val="bg1">
              <a:lumMod val="75000"/>
            </a:schemeClr>
          </a:solidFill>
        </p:spPr>
        <p:txBody>
          <a:bodyPr wrap="square">
            <a:spAutoFit/>
          </a:bodyPr>
          <a:lstStyle/>
          <a:p>
            <a:pPr algn="just"/>
            <a:r>
              <a:rPr lang="en-US" sz="1200" b="1" dirty="0">
                <a:solidFill>
                  <a:srgbClr val="B11F24"/>
                </a:solidFill>
              </a:rPr>
              <a:t>Figure 1. Development of </a:t>
            </a:r>
            <a:r>
              <a:rPr lang="en-US" sz="1200" b="1" dirty="0" err="1">
                <a:solidFill>
                  <a:srgbClr val="B11F24"/>
                </a:solidFill>
              </a:rPr>
              <a:t>eASCVD</a:t>
            </a:r>
            <a:r>
              <a:rPr lang="en-US" sz="1200" b="1" dirty="0">
                <a:solidFill>
                  <a:srgbClr val="B11F24"/>
                </a:solidFill>
              </a:rPr>
              <a:t> equations. (A) </a:t>
            </a:r>
            <a:r>
              <a:rPr lang="en-US" sz="1200" dirty="0">
                <a:solidFill>
                  <a:srgbClr val="B11F24"/>
                </a:solidFill>
              </a:rPr>
              <a:t>Bars indicate mean absolute difference (MAD) plus 1SD of difference between 10-year ASCVD risk score by PCE with all true variables used vs. risk score re-calculated by pooled cohort equations (PCE) after replacement of the one variable indicated on X-axis with mean population value. For cigarette and BP med use, risk was calculated with and without variable present for whole population (smoking and BP meds) or for just those with two risk factors (smokers only and BP meds only). Results were generated with NHANES dataset (N=6,027) </a:t>
            </a:r>
            <a:r>
              <a:rPr lang="en-US" sz="1200" b="1" dirty="0">
                <a:solidFill>
                  <a:srgbClr val="B11F24"/>
                </a:solidFill>
              </a:rPr>
              <a:t>(B) </a:t>
            </a:r>
            <a:r>
              <a:rPr lang="en-US" sz="1200" dirty="0">
                <a:solidFill>
                  <a:srgbClr val="B11F24"/>
                </a:solidFill>
              </a:rPr>
              <a:t>Comparison of the sum of risk factors in exponent of PCE minus mean of 4 race/sex cohorts for the PCE and </a:t>
            </a:r>
            <a:r>
              <a:rPr lang="en-US" sz="1200" dirty="0" err="1">
                <a:solidFill>
                  <a:srgbClr val="B11F24"/>
                </a:solidFill>
              </a:rPr>
              <a:t>eASCVD</a:t>
            </a:r>
            <a:r>
              <a:rPr lang="en-US" sz="1200" dirty="0">
                <a:solidFill>
                  <a:srgbClr val="B11F24"/>
                </a:solidFill>
              </a:rPr>
              <a:t> equations when the assumption is that nobody smokes or takes BP meds.</a:t>
            </a:r>
          </a:p>
        </p:txBody>
      </p:sp>
      <p:pic>
        <p:nvPicPr>
          <p:cNvPr id="10" name="Picture 9">
            <a:extLst>
              <a:ext uri="{FF2B5EF4-FFF2-40B4-BE49-F238E27FC236}">
                <a16:creationId xmlns:a16="http://schemas.microsoft.com/office/drawing/2014/main" id="{6F1FD8D5-71F9-4009-9F8E-73D782F9B2E2}"/>
              </a:ext>
            </a:extLst>
          </p:cNvPr>
          <p:cNvPicPr>
            <a:picLocks noChangeAspect="1"/>
          </p:cNvPicPr>
          <p:nvPr/>
        </p:nvPicPr>
        <p:blipFill>
          <a:blip r:embed="rId2"/>
          <a:stretch>
            <a:fillRect/>
          </a:stretch>
        </p:blipFill>
        <p:spPr>
          <a:xfrm>
            <a:off x="417786" y="1523199"/>
            <a:ext cx="7994064" cy="3053447"/>
          </a:xfrm>
          <a:prstGeom prst="rect">
            <a:avLst/>
          </a:prstGeom>
        </p:spPr>
      </p:pic>
    </p:spTree>
    <p:extLst>
      <p:ext uri="{BB962C8B-B14F-4D97-AF65-F5344CB8AC3E}">
        <p14:creationId xmlns:p14="http://schemas.microsoft.com/office/powerpoint/2010/main" val="257181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82" y="634827"/>
            <a:ext cx="7250202" cy="1338827"/>
          </a:xfrm>
        </p:spPr>
        <p:txBody>
          <a:bodyPr>
            <a:normAutofit fontScale="90000"/>
          </a:bodyPr>
          <a:lstStyle/>
          <a:p>
            <a:r>
              <a:rPr lang="en-US" sz="2800" b="1" kern="0" dirty="0">
                <a:solidFill>
                  <a:prstClr val="black"/>
                </a:solidFill>
                <a:latin typeface="Helvetica" pitchFamily="2" charset="0"/>
                <a:cs typeface="Calibri" panose="020F0502020204030204" pitchFamily="34" charset="0"/>
              </a:rPr>
              <a:t>Comparison of </a:t>
            </a:r>
            <a:r>
              <a:rPr lang="en-US" sz="2800" b="1" kern="0" dirty="0" err="1">
                <a:solidFill>
                  <a:prstClr val="black"/>
                </a:solidFill>
                <a:latin typeface="Helvetica" pitchFamily="2" charset="0"/>
                <a:cs typeface="Calibri" panose="020F0502020204030204" pitchFamily="34" charset="0"/>
              </a:rPr>
              <a:t>eASCVD</a:t>
            </a:r>
            <a:r>
              <a:rPr lang="en-US" sz="2800" b="1" kern="0" dirty="0">
                <a:solidFill>
                  <a:prstClr val="black"/>
                </a:solidFill>
                <a:latin typeface="Helvetica" pitchFamily="2" charset="0"/>
                <a:cs typeface="Calibri" panose="020F0502020204030204" pitchFamily="34" charset="0"/>
              </a:rPr>
              <a:t> to standard risk score</a:t>
            </a:r>
            <a:br>
              <a:rPr lang="en-US" sz="2800" b="1" i="1" kern="0" dirty="0">
                <a:solidFill>
                  <a:prstClr val="black"/>
                </a:solidFill>
                <a:latin typeface="Helvetica" pitchFamily="2" charset="0"/>
                <a:cs typeface="Calibri" panose="020F0502020204030204" pitchFamily="34" charset="0"/>
              </a:rPr>
            </a:b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pic>
        <p:nvPicPr>
          <p:cNvPr id="33" name="Picture 32">
            <a:extLst>
              <a:ext uri="{FF2B5EF4-FFF2-40B4-BE49-F238E27FC236}">
                <a16:creationId xmlns:a16="http://schemas.microsoft.com/office/drawing/2014/main" id="{CFBBE555-5764-43E1-A8EF-42EE88E33FA8}"/>
              </a:ext>
            </a:extLst>
          </p:cNvPr>
          <p:cNvPicPr>
            <a:picLocks noChangeAspect="1"/>
          </p:cNvPicPr>
          <p:nvPr/>
        </p:nvPicPr>
        <p:blipFill>
          <a:blip r:embed="rId2"/>
          <a:stretch>
            <a:fillRect/>
          </a:stretch>
        </p:blipFill>
        <p:spPr>
          <a:xfrm>
            <a:off x="893763" y="2347254"/>
            <a:ext cx="3145589" cy="2546146"/>
          </a:xfrm>
          <a:prstGeom prst="rect">
            <a:avLst/>
          </a:prstGeom>
        </p:spPr>
      </p:pic>
      <p:sp>
        <p:nvSpPr>
          <p:cNvPr id="34" name="TextBox 33">
            <a:extLst>
              <a:ext uri="{FF2B5EF4-FFF2-40B4-BE49-F238E27FC236}">
                <a16:creationId xmlns:a16="http://schemas.microsoft.com/office/drawing/2014/main" id="{D7EACBC1-3A2E-4AA3-907C-A0D4D5090B9D}"/>
              </a:ext>
            </a:extLst>
          </p:cNvPr>
          <p:cNvSpPr txBox="1"/>
          <p:nvPr/>
        </p:nvSpPr>
        <p:spPr>
          <a:xfrm>
            <a:off x="776993" y="1523290"/>
            <a:ext cx="3424672" cy="707886"/>
          </a:xfrm>
          <a:prstGeom prst="rect">
            <a:avLst/>
          </a:prstGeom>
          <a:noFill/>
        </p:spPr>
        <p:txBody>
          <a:bodyPr wrap="square">
            <a:spAutoFit/>
          </a:bodyPr>
          <a:lstStyle/>
          <a:p>
            <a:pPr algn="ctr" defTabSz="914400"/>
            <a:r>
              <a:rPr lang="en-US" sz="2400" b="1" dirty="0">
                <a:solidFill>
                  <a:srgbClr val="0070C0"/>
                </a:solidFill>
                <a:cs typeface="Arial" panose="020B0604020202020204" pitchFamily="34" charset="0"/>
              </a:rPr>
              <a:t>No risk factors</a:t>
            </a:r>
          </a:p>
          <a:p>
            <a:pPr algn="ctr" defTabSz="914400"/>
            <a:r>
              <a:rPr lang="en-US" sz="1600" b="1" dirty="0">
                <a:solidFill>
                  <a:srgbClr val="0070C0"/>
                </a:solidFill>
                <a:cs typeface="Arial" panose="020B0604020202020204" pitchFamily="34" charset="0"/>
              </a:rPr>
              <a:t>(SBP&gt;130, BP Meds, Smoking)</a:t>
            </a:r>
            <a:endParaRPr lang="en-US" sz="1600" dirty="0">
              <a:solidFill>
                <a:prstClr val="black"/>
              </a:solidFill>
              <a:latin typeface="Calibri" panose="020F0502020204030204"/>
            </a:endParaRPr>
          </a:p>
        </p:txBody>
      </p:sp>
      <p:sp>
        <p:nvSpPr>
          <p:cNvPr id="37" name="Rectangle 36">
            <a:extLst>
              <a:ext uri="{FF2B5EF4-FFF2-40B4-BE49-F238E27FC236}">
                <a16:creationId xmlns:a16="http://schemas.microsoft.com/office/drawing/2014/main" id="{D64D0FB3-D6AA-4F27-B2B1-E542CCD498D6}"/>
              </a:ext>
            </a:extLst>
          </p:cNvPr>
          <p:cNvSpPr/>
          <p:nvPr/>
        </p:nvSpPr>
        <p:spPr>
          <a:xfrm>
            <a:off x="4651109" y="1538678"/>
            <a:ext cx="2827075" cy="461665"/>
          </a:xfrm>
          <a:prstGeom prst="rect">
            <a:avLst/>
          </a:prstGeom>
        </p:spPr>
        <p:txBody>
          <a:bodyPr wrap="square">
            <a:spAutoFit/>
          </a:bodyPr>
          <a:lstStyle/>
          <a:p>
            <a:r>
              <a:rPr lang="en-US" sz="2400" b="1" dirty="0">
                <a:solidFill>
                  <a:srgbClr val="0070C0"/>
                </a:solidFill>
                <a:latin typeface="Arial" panose="020B0604020202020204" pitchFamily="34" charset="0"/>
                <a:cs typeface="Arial" panose="020B0604020202020204" pitchFamily="34" charset="0"/>
              </a:rPr>
              <a:t>Plus risk factors</a:t>
            </a:r>
            <a:endParaRPr lang="en-US" sz="2400" dirty="0"/>
          </a:p>
        </p:txBody>
      </p:sp>
      <p:pic>
        <p:nvPicPr>
          <p:cNvPr id="38" name="Picture 37">
            <a:extLst>
              <a:ext uri="{FF2B5EF4-FFF2-40B4-BE49-F238E27FC236}">
                <a16:creationId xmlns:a16="http://schemas.microsoft.com/office/drawing/2014/main" id="{576618B4-B3B0-44A9-8E1F-B79BCCC531C1}"/>
              </a:ext>
            </a:extLst>
          </p:cNvPr>
          <p:cNvPicPr>
            <a:picLocks noChangeAspect="1"/>
          </p:cNvPicPr>
          <p:nvPr/>
        </p:nvPicPr>
        <p:blipFill>
          <a:blip r:embed="rId3"/>
          <a:stretch>
            <a:fillRect/>
          </a:stretch>
        </p:blipFill>
        <p:spPr>
          <a:xfrm>
            <a:off x="4413175" y="2347254"/>
            <a:ext cx="3036470" cy="2546146"/>
          </a:xfrm>
          <a:prstGeom prst="rect">
            <a:avLst/>
          </a:prstGeom>
        </p:spPr>
      </p:pic>
      <p:cxnSp>
        <p:nvCxnSpPr>
          <p:cNvPr id="39" name="Straight Arrow Connector 38">
            <a:extLst>
              <a:ext uri="{FF2B5EF4-FFF2-40B4-BE49-F238E27FC236}">
                <a16:creationId xmlns:a16="http://schemas.microsoft.com/office/drawing/2014/main" id="{19A8F0CE-7F76-40D2-84B1-2386E4810713}"/>
              </a:ext>
            </a:extLst>
          </p:cNvPr>
          <p:cNvCxnSpPr>
            <a:cxnSpLocks/>
            <a:stCxn id="40" idx="1"/>
          </p:cNvCxnSpPr>
          <p:nvPr/>
        </p:nvCxnSpPr>
        <p:spPr>
          <a:xfrm flipH="1" flipV="1">
            <a:off x="7047727" y="3284586"/>
            <a:ext cx="530023" cy="21410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93A1425-7560-4BEC-BC4F-D67505F5303D}"/>
              </a:ext>
            </a:extLst>
          </p:cNvPr>
          <p:cNvSpPr txBox="1"/>
          <p:nvPr/>
        </p:nvSpPr>
        <p:spPr>
          <a:xfrm>
            <a:off x="7577750" y="3175521"/>
            <a:ext cx="1294646" cy="646331"/>
          </a:xfrm>
          <a:prstGeom prst="rect">
            <a:avLst/>
          </a:prstGeom>
          <a:noFill/>
        </p:spPr>
        <p:txBody>
          <a:bodyPr wrap="square">
            <a:spAutoFit/>
          </a:bodyPr>
          <a:lstStyle/>
          <a:p>
            <a:pPr algn="ctr"/>
            <a:r>
              <a:rPr lang="en-US" sz="1800" b="1" dirty="0">
                <a:solidFill>
                  <a:srgbClr val="FF0000"/>
                </a:solidFill>
                <a:latin typeface="Arial" panose="020B0604020202020204" pitchFamily="34" charset="0"/>
                <a:cs typeface="Arial" panose="020B0604020202020204" pitchFamily="34" charset="0"/>
              </a:rPr>
              <a:t>False </a:t>
            </a:r>
          </a:p>
          <a:p>
            <a:pPr algn="ctr"/>
            <a:r>
              <a:rPr lang="en-US" sz="1800" b="1" dirty="0">
                <a:solidFill>
                  <a:srgbClr val="FF0000"/>
                </a:solidFill>
                <a:latin typeface="Arial" panose="020B0604020202020204" pitchFamily="34" charset="0"/>
                <a:cs typeface="Arial" panose="020B0604020202020204" pitchFamily="34" charset="0"/>
              </a:rPr>
              <a:t>Negatives</a:t>
            </a:r>
            <a:endParaRPr lang="en-US" dirty="0">
              <a:solidFill>
                <a:srgbClr val="FF0000"/>
              </a:solidFill>
            </a:endParaRPr>
          </a:p>
        </p:txBody>
      </p:sp>
      <p:cxnSp>
        <p:nvCxnSpPr>
          <p:cNvPr id="41" name="Straight Arrow Connector 40">
            <a:extLst>
              <a:ext uri="{FF2B5EF4-FFF2-40B4-BE49-F238E27FC236}">
                <a16:creationId xmlns:a16="http://schemas.microsoft.com/office/drawing/2014/main" id="{597E907E-89D6-40B1-9A32-D6AA847EFF3B}"/>
              </a:ext>
            </a:extLst>
          </p:cNvPr>
          <p:cNvCxnSpPr>
            <a:cxnSpLocks/>
          </p:cNvCxnSpPr>
          <p:nvPr/>
        </p:nvCxnSpPr>
        <p:spPr>
          <a:xfrm flipH="1">
            <a:off x="6598283" y="2153684"/>
            <a:ext cx="347193" cy="69023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E8C12D6-C900-4AF6-BAE3-A0DC8CEC3DC8}"/>
              </a:ext>
            </a:extLst>
          </p:cNvPr>
          <p:cNvSpPr txBox="1"/>
          <p:nvPr/>
        </p:nvSpPr>
        <p:spPr>
          <a:xfrm>
            <a:off x="7047727" y="1680994"/>
            <a:ext cx="1294646" cy="646331"/>
          </a:xfrm>
          <a:prstGeom prst="rect">
            <a:avLst/>
          </a:prstGeom>
          <a:noFill/>
        </p:spPr>
        <p:txBody>
          <a:bodyPr wrap="square">
            <a:spAutoFit/>
          </a:bodyPr>
          <a:lstStyle/>
          <a:p>
            <a:pPr algn="ctr"/>
            <a:r>
              <a:rPr lang="en-US" sz="1800" b="1" dirty="0">
                <a:solidFill>
                  <a:srgbClr val="FF0000"/>
                </a:solidFill>
                <a:latin typeface="Arial" panose="020B0604020202020204" pitchFamily="34" charset="0"/>
                <a:cs typeface="Arial" panose="020B0604020202020204" pitchFamily="34" charset="0"/>
              </a:rPr>
              <a:t>False </a:t>
            </a:r>
          </a:p>
          <a:p>
            <a:pPr algn="ctr"/>
            <a:r>
              <a:rPr lang="en-US" sz="1800" b="1" dirty="0">
                <a:solidFill>
                  <a:srgbClr val="FF0000"/>
                </a:solidFill>
                <a:latin typeface="Arial" panose="020B0604020202020204" pitchFamily="34" charset="0"/>
                <a:cs typeface="Arial" panose="020B0604020202020204" pitchFamily="34" charset="0"/>
              </a:rPr>
              <a:t>Negatives</a:t>
            </a:r>
            <a:endParaRPr lang="en-US" dirty="0">
              <a:solidFill>
                <a:srgbClr val="FF0000"/>
              </a:solidFill>
            </a:endParaRPr>
          </a:p>
        </p:txBody>
      </p:sp>
      <p:sp>
        <p:nvSpPr>
          <p:cNvPr id="50" name="Rectangle 49">
            <a:extLst>
              <a:ext uri="{FF2B5EF4-FFF2-40B4-BE49-F238E27FC236}">
                <a16:creationId xmlns:a16="http://schemas.microsoft.com/office/drawing/2014/main" id="{DC8B565C-32CD-4D6B-9568-ED38F7A806A8}"/>
              </a:ext>
            </a:extLst>
          </p:cNvPr>
          <p:cNvSpPr/>
          <p:nvPr/>
        </p:nvSpPr>
        <p:spPr>
          <a:xfrm>
            <a:off x="114133" y="4991839"/>
            <a:ext cx="8727541" cy="1015663"/>
          </a:xfrm>
          <a:prstGeom prst="rect">
            <a:avLst/>
          </a:prstGeom>
          <a:solidFill>
            <a:schemeClr val="bg1">
              <a:lumMod val="75000"/>
            </a:schemeClr>
          </a:solidFill>
        </p:spPr>
        <p:txBody>
          <a:bodyPr wrap="square">
            <a:spAutoFit/>
          </a:bodyPr>
          <a:lstStyle/>
          <a:p>
            <a:pPr algn="just"/>
            <a:r>
              <a:rPr lang="en-US" sz="1200" b="1" dirty="0">
                <a:solidFill>
                  <a:srgbClr val="B11F24"/>
                </a:solidFill>
              </a:rPr>
              <a:t>Figure 2. Comparison of 10-year ASCVD risk by PCE and </a:t>
            </a:r>
            <a:r>
              <a:rPr lang="en-US" sz="1200" b="1" dirty="0" err="1">
                <a:solidFill>
                  <a:srgbClr val="B11F24"/>
                </a:solidFill>
              </a:rPr>
              <a:t>eASCVD</a:t>
            </a:r>
            <a:r>
              <a:rPr lang="en-US" sz="1200" b="1" dirty="0">
                <a:solidFill>
                  <a:srgbClr val="B11F24"/>
                </a:solidFill>
              </a:rPr>
              <a:t> equations. (A) </a:t>
            </a:r>
            <a:r>
              <a:rPr lang="en-US" sz="1200" dirty="0">
                <a:solidFill>
                  <a:srgbClr val="B11F24"/>
                </a:solidFill>
              </a:rPr>
              <a:t>Risk scores by PCE versus </a:t>
            </a:r>
            <a:r>
              <a:rPr lang="en-US" sz="1200" dirty="0" err="1">
                <a:solidFill>
                  <a:srgbClr val="B11F24"/>
                </a:solidFill>
              </a:rPr>
              <a:t>eASCVD</a:t>
            </a:r>
            <a:r>
              <a:rPr lang="en-US" sz="1200" dirty="0">
                <a:solidFill>
                  <a:srgbClr val="B11F24"/>
                </a:solidFill>
              </a:rPr>
              <a:t> equations calculated on NHANES validation dataset for just those patients that did not have hypertension, use cigarettes, or use BP meds (N=1,952). </a:t>
            </a:r>
            <a:r>
              <a:rPr lang="en-US" sz="1200" b="1" dirty="0">
                <a:solidFill>
                  <a:srgbClr val="B11F24"/>
                </a:solidFill>
              </a:rPr>
              <a:t>(B) </a:t>
            </a:r>
            <a:r>
              <a:rPr lang="en-US" sz="1200" dirty="0">
                <a:solidFill>
                  <a:srgbClr val="B11F24"/>
                </a:solidFill>
              </a:rPr>
              <a:t>Risk scores by PCE versus </a:t>
            </a:r>
            <a:r>
              <a:rPr lang="en-US" sz="1200" dirty="0" err="1">
                <a:solidFill>
                  <a:srgbClr val="B11F24"/>
                </a:solidFill>
              </a:rPr>
              <a:t>eASCVD</a:t>
            </a:r>
            <a:r>
              <a:rPr lang="en-US" sz="1200" dirty="0">
                <a:solidFill>
                  <a:srgbClr val="B11F24"/>
                </a:solidFill>
              </a:rPr>
              <a:t> equations calculated on NHANES validation dataset, which included patients that did have hypertension, use cigarettes, or use BP meds (N=4,516). The number of risk factors are indicated by the symbols listed. </a:t>
            </a:r>
            <a:r>
              <a:rPr lang="en-US" sz="1200" i="1" dirty="0">
                <a:solidFill>
                  <a:srgbClr val="B11F24"/>
                </a:solidFill>
              </a:rPr>
              <a:t>Dotted lines are lines of identity.  </a:t>
            </a:r>
          </a:p>
        </p:txBody>
      </p:sp>
    </p:spTree>
    <p:extLst>
      <p:ext uri="{BB962C8B-B14F-4D97-AF65-F5344CB8AC3E}">
        <p14:creationId xmlns:p14="http://schemas.microsoft.com/office/powerpoint/2010/main" val="425079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82" y="634827"/>
            <a:ext cx="7250202" cy="1338827"/>
          </a:xfrm>
        </p:spPr>
        <p:txBody>
          <a:bodyPr>
            <a:normAutofit fontScale="90000"/>
          </a:bodyPr>
          <a:lstStyle/>
          <a:p>
            <a:r>
              <a:rPr lang="en-US" sz="2800" b="1" kern="0" dirty="0">
                <a:solidFill>
                  <a:prstClr val="black"/>
                </a:solidFill>
                <a:latin typeface="Helvetica" pitchFamily="2" charset="0"/>
                <a:cs typeface="Calibri" panose="020F0502020204030204" pitchFamily="34" charset="0"/>
              </a:rPr>
              <a:t>Comparison of </a:t>
            </a:r>
            <a:r>
              <a:rPr lang="en-US" sz="2800" b="1" kern="0" dirty="0" err="1">
                <a:solidFill>
                  <a:prstClr val="black"/>
                </a:solidFill>
                <a:latin typeface="Helvetica" pitchFamily="2" charset="0"/>
                <a:cs typeface="Calibri" panose="020F0502020204030204" pitchFamily="34" charset="0"/>
              </a:rPr>
              <a:t>eASCVD</a:t>
            </a:r>
            <a:r>
              <a:rPr lang="en-US" sz="2800" b="1" kern="0" dirty="0">
                <a:solidFill>
                  <a:prstClr val="black"/>
                </a:solidFill>
                <a:latin typeface="Helvetica" pitchFamily="2" charset="0"/>
                <a:cs typeface="Calibri" panose="020F0502020204030204" pitchFamily="34" charset="0"/>
              </a:rPr>
              <a:t> to standard risk score</a:t>
            </a:r>
            <a:br>
              <a:rPr lang="en-US" sz="2800" b="1" i="1" kern="0" dirty="0">
                <a:solidFill>
                  <a:prstClr val="black"/>
                </a:solidFill>
                <a:latin typeface="Helvetica" pitchFamily="2" charset="0"/>
                <a:cs typeface="Calibri" panose="020F0502020204030204" pitchFamily="34" charset="0"/>
              </a:rPr>
            </a:b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pic>
        <p:nvPicPr>
          <p:cNvPr id="3" name="Picture 2">
            <a:extLst>
              <a:ext uri="{FF2B5EF4-FFF2-40B4-BE49-F238E27FC236}">
                <a16:creationId xmlns:a16="http://schemas.microsoft.com/office/drawing/2014/main" id="{87AB044A-E217-4054-A4AE-FBCA38359031}"/>
              </a:ext>
            </a:extLst>
          </p:cNvPr>
          <p:cNvPicPr>
            <a:picLocks noChangeAspect="1"/>
          </p:cNvPicPr>
          <p:nvPr/>
        </p:nvPicPr>
        <p:blipFill>
          <a:blip r:embed="rId2"/>
          <a:stretch>
            <a:fillRect/>
          </a:stretch>
        </p:blipFill>
        <p:spPr>
          <a:xfrm>
            <a:off x="2055136" y="1322673"/>
            <a:ext cx="4569286" cy="3341539"/>
          </a:xfrm>
          <a:prstGeom prst="rect">
            <a:avLst/>
          </a:prstGeom>
        </p:spPr>
      </p:pic>
      <p:sp>
        <p:nvSpPr>
          <p:cNvPr id="5" name="TextBox 4">
            <a:extLst>
              <a:ext uri="{FF2B5EF4-FFF2-40B4-BE49-F238E27FC236}">
                <a16:creationId xmlns:a16="http://schemas.microsoft.com/office/drawing/2014/main" id="{79BE7C13-7D8B-4FC3-BAB7-A0DF2C065B05}"/>
              </a:ext>
            </a:extLst>
          </p:cNvPr>
          <p:cNvSpPr txBox="1"/>
          <p:nvPr/>
        </p:nvSpPr>
        <p:spPr>
          <a:xfrm>
            <a:off x="1946495" y="1516269"/>
            <a:ext cx="262550" cy="400110"/>
          </a:xfrm>
          <a:prstGeom prst="rect">
            <a:avLst/>
          </a:prstGeom>
          <a:noFill/>
        </p:spPr>
        <p:txBody>
          <a:bodyPr wrap="square" rtlCol="0">
            <a:spAutoFit/>
          </a:bodyPr>
          <a:lstStyle/>
          <a:p>
            <a:r>
              <a:rPr lang="en-US" sz="2000" b="1" dirty="0"/>
              <a:t>C</a:t>
            </a:r>
          </a:p>
        </p:txBody>
      </p:sp>
      <p:sp>
        <p:nvSpPr>
          <p:cNvPr id="15" name="Rectangle 14">
            <a:extLst>
              <a:ext uri="{FF2B5EF4-FFF2-40B4-BE49-F238E27FC236}">
                <a16:creationId xmlns:a16="http://schemas.microsoft.com/office/drawing/2014/main" id="{FF95836B-EEA5-42FB-B7DE-C1AA09207F6B}"/>
              </a:ext>
            </a:extLst>
          </p:cNvPr>
          <p:cNvSpPr/>
          <p:nvPr/>
        </p:nvSpPr>
        <p:spPr>
          <a:xfrm>
            <a:off x="144854" y="4847182"/>
            <a:ext cx="8736595" cy="830997"/>
          </a:xfrm>
          <a:prstGeom prst="rect">
            <a:avLst/>
          </a:prstGeom>
          <a:solidFill>
            <a:schemeClr val="bg1">
              <a:lumMod val="75000"/>
            </a:schemeClr>
          </a:solidFill>
        </p:spPr>
        <p:txBody>
          <a:bodyPr wrap="square">
            <a:spAutoFit/>
          </a:bodyPr>
          <a:lstStyle/>
          <a:p>
            <a:pPr algn="just"/>
            <a:r>
              <a:rPr lang="en-US" sz="1200" b="1" dirty="0">
                <a:solidFill>
                  <a:srgbClr val="B11F24"/>
                </a:solidFill>
              </a:rPr>
              <a:t>Figure 2C. Comparison of 10-year ASCVD risk by PCE and </a:t>
            </a:r>
            <a:r>
              <a:rPr lang="en-US" sz="1200" b="1" dirty="0" err="1">
                <a:solidFill>
                  <a:srgbClr val="B11F24"/>
                </a:solidFill>
              </a:rPr>
              <a:t>eASCVD</a:t>
            </a:r>
            <a:r>
              <a:rPr lang="en-US" sz="1200" b="1" dirty="0">
                <a:solidFill>
                  <a:srgbClr val="B11F24"/>
                </a:solidFill>
              </a:rPr>
              <a:t> equations. </a:t>
            </a:r>
            <a:r>
              <a:rPr lang="en-US" sz="1200" dirty="0">
                <a:solidFill>
                  <a:srgbClr val="B11F24"/>
                </a:solidFill>
              </a:rPr>
              <a:t>Sensitivity, Specificity, Positive Predictive Value (PPV), and Negative Predictive Value (NPV) were calculated in the NHANES validation dataset with all true risk factors present for using an </a:t>
            </a:r>
            <a:r>
              <a:rPr lang="en-US" sz="1200" dirty="0" err="1">
                <a:solidFill>
                  <a:srgbClr val="B11F24"/>
                </a:solidFill>
              </a:rPr>
              <a:t>eASCVD</a:t>
            </a:r>
            <a:r>
              <a:rPr lang="en-US" sz="1200" dirty="0">
                <a:solidFill>
                  <a:srgbClr val="B11F24"/>
                </a:solidFill>
              </a:rPr>
              <a:t> risk score cut-point of 7.5%/10-year for identifying patients of at least intermediate risk with a standard risk score by PCE&gt;7.5%/10-year for the whole population (All) or for the separate four race/sex cohorts indicated.  </a:t>
            </a:r>
            <a:endParaRPr lang="en-US" sz="1200" i="1" dirty="0">
              <a:solidFill>
                <a:srgbClr val="B11F24"/>
              </a:solidFill>
            </a:endParaRPr>
          </a:p>
        </p:txBody>
      </p:sp>
    </p:spTree>
    <p:extLst>
      <p:ext uri="{BB962C8B-B14F-4D97-AF65-F5344CB8AC3E}">
        <p14:creationId xmlns:p14="http://schemas.microsoft.com/office/powerpoint/2010/main" val="14458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36" y="373231"/>
            <a:ext cx="7250202" cy="952459"/>
          </a:xfrm>
        </p:spPr>
        <p:txBody>
          <a:bodyPr>
            <a:normAutofit fontScale="90000"/>
          </a:bodyPr>
          <a:lstStyle/>
          <a:p>
            <a:r>
              <a:rPr lang="en-US" sz="2800" b="1" kern="0" dirty="0">
                <a:solidFill>
                  <a:prstClr val="black"/>
                </a:solidFill>
                <a:latin typeface="Helvetica" pitchFamily="2" charset="0"/>
                <a:cs typeface="Calibri" panose="020F0502020204030204" pitchFamily="34" charset="0"/>
              </a:rPr>
              <a:t>Adjustment of </a:t>
            </a:r>
            <a:r>
              <a:rPr lang="en-US" sz="2800" b="1" kern="0" dirty="0" err="1">
                <a:solidFill>
                  <a:prstClr val="black"/>
                </a:solidFill>
                <a:latin typeface="Helvetica" pitchFamily="2" charset="0"/>
                <a:cs typeface="Calibri" panose="020F0502020204030204" pitchFamily="34" charset="0"/>
              </a:rPr>
              <a:t>eASCVD</a:t>
            </a:r>
            <a:r>
              <a:rPr lang="en-US" sz="2800" b="1" kern="0" dirty="0">
                <a:solidFill>
                  <a:prstClr val="black"/>
                </a:solidFill>
                <a:latin typeface="Helvetica" pitchFamily="2" charset="0"/>
                <a:cs typeface="Calibri" panose="020F0502020204030204" pitchFamily="34" charset="0"/>
              </a:rPr>
              <a:t> risk score by </a:t>
            </a:r>
            <a:br>
              <a:rPr lang="en-US" sz="2800" b="1" kern="0" dirty="0">
                <a:solidFill>
                  <a:prstClr val="black"/>
                </a:solidFill>
                <a:latin typeface="Helvetica" pitchFamily="2" charset="0"/>
                <a:cs typeface="Calibri" panose="020F0502020204030204" pitchFamily="34" charset="0"/>
              </a:rPr>
            </a:br>
            <a:r>
              <a:rPr lang="en-US" sz="2800" b="1" kern="0" dirty="0">
                <a:solidFill>
                  <a:prstClr val="black"/>
                </a:solidFill>
                <a:latin typeface="Helvetica" pitchFamily="2" charset="0"/>
                <a:cs typeface="Calibri" panose="020F0502020204030204" pitchFamily="34" charset="0"/>
              </a:rPr>
              <a:t>number of non-lipid risk factors present</a:t>
            </a:r>
            <a:br>
              <a:rPr lang="en-US" sz="2800" b="1" i="1" kern="0" dirty="0">
                <a:solidFill>
                  <a:prstClr val="black"/>
                </a:solidFill>
                <a:latin typeface="Helvetica" pitchFamily="2" charset="0"/>
                <a:cs typeface="Calibri" panose="020F0502020204030204" pitchFamily="34" charset="0"/>
              </a:rPr>
            </a:b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6" name="Rectangle 5">
            <a:extLst>
              <a:ext uri="{FF2B5EF4-FFF2-40B4-BE49-F238E27FC236}">
                <a16:creationId xmlns:a16="http://schemas.microsoft.com/office/drawing/2014/main" id="{AC1AE3DF-94C9-4111-9712-5D3D1A8C0B38}"/>
              </a:ext>
            </a:extLst>
          </p:cNvPr>
          <p:cNvSpPr/>
          <p:nvPr/>
        </p:nvSpPr>
        <p:spPr>
          <a:xfrm>
            <a:off x="110287" y="4142827"/>
            <a:ext cx="8843589" cy="1384995"/>
          </a:xfrm>
          <a:prstGeom prst="rect">
            <a:avLst/>
          </a:prstGeom>
          <a:solidFill>
            <a:schemeClr val="bg1">
              <a:lumMod val="75000"/>
            </a:schemeClr>
          </a:solidFill>
        </p:spPr>
        <p:txBody>
          <a:bodyPr wrap="square">
            <a:spAutoFit/>
          </a:bodyPr>
          <a:lstStyle/>
          <a:p>
            <a:pPr algn="just"/>
            <a:r>
              <a:rPr lang="en-US" sz="1200" b="1" dirty="0">
                <a:solidFill>
                  <a:srgbClr val="B11F24"/>
                </a:solidFill>
              </a:rPr>
              <a:t>Figure 3. </a:t>
            </a:r>
            <a:r>
              <a:rPr lang="en-US" sz="1200" b="1" dirty="0" err="1">
                <a:solidFill>
                  <a:srgbClr val="B11F24"/>
                </a:solidFill>
              </a:rPr>
              <a:t>eASCVD</a:t>
            </a:r>
            <a:r>
              <a:rPr lang="en-US" sz="1200" b="1" dirty="0">
                <a:solidFill>
                  <a:srgbClr val="B11F24"/>
                </a:solidFill>
              </a:rPr>
              <a:t> test performance after adjustment for risk factors. (A) </a:t>
            </a:r>
            <a:r>
              <a:rPr lang="en-US" sz="1200" dirty="0">
                <a:solidFill>
                  <a:srgbClr val="B11F24"/>
                </a:solidFill>
              </a:rPr>
              <a:t>Grid showing how </a:t>
            </a:r>
            <a:r>
              <a:rPr lang="en-US" sz="1200" dirty="0" err="1">
                <a:solidFill>
                  <a:srgbClr val="B11F24"/>
                </a:solidFill>
              </a:rPr>
              <a:t>eASCVD</a:t>
            </a:r>
            <a:r>
              <a:rPr lang="en-US" sz="1200" dirty="0">
                <a:solidFill>
                  <a:srgbClr val="B11F24"/>
                </a:solidFill>
              </a:rPr>
              <a:t> risk score is adjusted for number of risk factors present for classifying patients at  intermediate or greater using NHANES validations dataset (N=4,516). Numbers in red cells indicate Positive Predictive Value (PPV), whereas numbers in green indicate Negative Predictive Value (NPV). </a:t>
            </a:r>
            <a:r>
              <a:rPr lang="en-US" sz="1200" b="1" dirty="0">
                <a:solidFill>
                  <a:srgbClr val="B11F24"/>
                </a:solidFill>
              </a:rPr>
              <a:t>(B) </a:t>
            </a:r>
            <a:r>
              <a:rPr lang="en-US" sz="1200" dirty="0">
                <a:solidFill>
                  <a:srgbClr val="B11F24"/>
                </a:solidFill>
              </a:rPr>
              <a:t>Sensitivity, Specificity, PPV, and NPV was calculated in NHANES validation dataset with all true risk factors present for using an </a:t>
            </a:r>
            <a:r>
              <a:rPr lang="en-US" sz="1200" dirty="0" err="1">
                <a:solidFill>
                  <a:srgbClr val="B11F24"/>
                </a:solidFill>
              </a:rPr>
              <a:t>eASCVD</a:t>
            </a:r>
            <a:r>
              <a:rPr lang="en-US" sz="1200" dirty="0">
                <a:solidFill>
                  <a:srgbClr val="B11F24"/>
                </a:solidFill>
              </a:rPr>
              <a:t> risk score cut-point of 7.5%/10-year after adjustment for number of risk factors for identifying patients at least intermediate risk with a standard risk score by PCE&gt;7.5%/10-year for the whole population (All) or for the separate four race/sex cohorts indicated.   </a:t>
            </a:r>
            <a:endParaRPr lang="en-US" sz="1200" i="1" dirty="0">
              <a:solidFill>
                <a:srgbClr val="B11F24"/>
              </a:solidFill>
            </a:endParaRPr>
          </a:p>
        </p:txBody>
      </p:sp>
      <p:sp>
        <p:nvSpPr>
          <p:cNvPr id="7" name="TextBox 6">
            <a:extLst>
              <a:ext uri="{FF2B5EF4-FFF2-40B4-BE49-F238E27FC236}">
                <a16:creationId xmlns:a16="http://schemas.microsoft.com/office/drawing/2014/main" id="{818944C8-55D8-40A3-8BC6-6F18D097BF72}"/>
              </a:ext>
            </a:extLst>
          </p:cNvPr>
          <p:cNvSpPr txBox="1"/>
          <p:nvPr/>
        </p:nvSpPr>
        <p:spPr>
          <a:xfrm>
            <a:off x="0" y="1643459"/>
            <a:ext cx="5385166" cy="400110"/>
          </a:xfrm>
          <a:prstGeom prst="rect">
            <a:avLst/>
          </a:prstGeom>
          <a:noFill/>
        </p:spPr>
        <p:txBody>
          <a:bodyPr wrap="square">
            <a:spAutoFit/>
          </a:bodyPr>
          <a:lstStyle/>
          <a:p>
            <a:pPr algn="ctr"/>
            <a:r>
              <a:rPr lang="en-US" sz="2000" b="1" dirty="0">
                <a:solidFill>
                  <a:srgbClr val="0070C0"/>
                </a:solidFill>
                <a:latin typeface="Arial" panose="020B0604020202020204" pitchFamily="34" charset="0"/>
                <a:cs typeface="Arial" panose="020B0604020202020204" pitchFamily="34" charset="0"/>
              </a:rPr>
              <a:t>Risk factors: </a:t>
            </a:r>
            <a:r>
              <a:rPr lang="en-US" b="1" dirty="0">
                <a:solidFill>
                  <a:srgbClr val="0070C0"/>
                </a:solidFill>
                <a:latin typeface="Arial" panose="020B0604020202020204" pitchFamily="34" charset="0"/>
                <a:cs typeface="Arial" panose="020B0604020202020204" pitchFamily="34" charset="0"/>
              </a:rPr>
              <a:t>SBP&gt;130, BP Meds, Smoking</a:t>
            </a:r>
            <a:endParaRPr lang="en-US" sz="2400" dirty="0"/>
          </a:p>
        </p:txBody>
      </p:sp>
      <p:pic>
        <p:nvPicPr>
          <p:cNvPr id="9" name="Picture 8">
            <a:extLst>
              <a:ext uri="{FF2B5EF4-FFF2-40B4-BE49-F238E27FC236}">
                <a16:creationId xmlns:a16="http://schemas.microsoft.com/office/drawing/2014/main" id="{E2C32D1D-D79E-4580-8C85-99239912A37E}"/>
              </a:ext>
            </a:extLst>
          </p:cNvPr>
          <p:cNvPicPr>
            <a:picLocks noChangeAspect="1"/>
          </p:cNvPicPr>
          <p:nvPr/>
        </p:nvPicPr>
        <p:blipFill>
          <a:blip r:embed="rId2"/>
          <a:stretch>
            <a:fillRect/>
          </a:stretch>
        </p:blipFill>
        <p:spPr>
          <a:xfrm>
            <a:off x="-126749" y="1969840"/>
            <a:ext cx="10156168" cy="2109614"/>
          </a:xfrm>
          <a:prstGeom prst="rect">
            <a:avLst/>
          </a:prstGeom>
        </p:spPr>
      </p:pic>
    </p:spTree>
    <p:extLst>
      <p:ext uri="{BB962C8B-B14F-4D97-AF65-F5344CB8AC3E}">
        <p14:creationId xmlns:p14="http://schemas.microsoft.com/office/powerpoint/2010/main" val="14225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65833" y="288597"/>
            <a:ext cx="8752535" cy="1015663"/>
          </a:xfrm>
          <a:prstGeom prst="rect">
            <a:avLst/>
          </a:prstGeom>
          <a:noFill/>
        </p:spPr>
        <p:txBody>
          <a:bodyPr wrap="square" rtlCol="0">
            <a:spAutoFit/>
          </a:bodyPr>
          <a:lstStyle/>
          <a:p>
            <a:r>
              <a:rPr lang="en-US" sz="3000" b="1" dirty="0">
                <a:latin typeface="+mj-lt"/>
              </a:rPr>
              <a:t>Association of </a:t>
            </a:r>
            <a:r>
              <a:rPr lang="en-US" sz="3000" b="1" dirty="0" err="1">
                <a:latin typeface="+mj-lt"/>
              </a:rPr>
              <a:t>eASCVD</a:t>
            </a:r>
            <a:r>
              <a:rPr lang="en-US" sz="3000" b="1" dirty="0">
                <a:latin typeface="+mj-lt"/>
              </a:rPr>
              <a:t> risk score </a:t>
            </a:r>
          </a:p>
          <a:p>
            <a:r>
              <a:rPr lang="en-US" sz="3000" b="1" dirty="0">
                <a:latin typeface="+mj-lt"/>
              </a:rPr>
              <a:t>with low, high LDL-C levels and ASCVD events</a:t>
            </a:r>
          </a:p>
        </p:txBody>
      </p:sp>
      <p:pic>
        <p:nvPicPr>
          <p:cNvPr id="2" name="Picture 1">
            <a:extLst>
              <a:ext uri="{FF2B5EF4-FFF2-40B4-BE49-F238E27FC236}">
                <a16:creationId xmlns:a16="http://schemas.microsoft.com/office/drawing/2014/main" id="{516E8F43-5DDA-47C7-A4A3-E5422D844955}"/>
              </a:ext>
            </a:extLst>
          </p:cNvPr>
          <p:cNvPicPr>
            <a:picLocks noChangeAspect="1"/>
          </p:cNvPicPr>
          <p:nvPr/>
        </p:nvPicPr>
        <p:blipFill>
          <a:blip r:embed="rId2"/>
          <a:stretch>
            <a:fillRect/>
          </a:stretch>
        </p:blipFill>
        <p:spPr>
          <a:xfrm>
            <a:off x="0" y="1674000"/>
            <a:ext cx="9144000" cy="2239277"/>
          </a:xfrm>
          <a:prstGeom prst="rect">
            <a:avLst/>
          </a:prstGeom>
        </p:spPr>
      </p:pic>
      <p:sp>
        <p:nvSpPr>
          <p:cNvPr id="8" name="Rectangle 7">
            <a:extLst>
              <a:ext uri="{FF2B5EF4-FFF2-40B4-BE49-F238E27FC236}">
                <a16:creationId xmlns:a16="http://schemas.microsoft.com/office/drawing/2014/main" id="{E8F99F8A-5C70-4AC4-9EDA-C4BD3451A797}"/>
              </a:ext>
            </a:extLst>
          </p:cNvPr>
          <p:cNvSpPr/>
          <p:nvPr/>
        </p:nvSpPr>
        <p:spPr>
          <a:xfrm>
            <a:off x="165834" y="4007272"/>
            <a:ext cx="8752534" cy="1200329"/>
          </a:xfrm>
          <a:prstGeom prst="rect">
            <a:avLst/>
          </a:prstGeom>
          <a:solidFill>
            <a:schemeClr val="bg1">
              <a:lumMod val="75000"/>
            </a:schemeClr>
          </a:solidFill>
        </p:spPr>
        <p:txBody>
          <a:bodyPr wrap="square">
            <a:spAutoFit/>
          </a:bodyPr>
          <a:lstStyle/>
          <a:p>
            <a:pPr algn="just"/>
            <a:r>
              <a:rPr lang="en-US" sz="1200" b="1" dirty="0">
                <a:solidFill>
                  <a:srgbClr val="B11F24"/>
                </a:solidFill>
              </a:rPr>
              <a:t>Figure 3. Classification of patients with low versus high LDL-C into risk categories.  </a:t>
            </a:r>
            <a:r>
              <a:rPr lang="en-US" sz="1200" dirty="0">
                <a:solidFill>
                  <a:srgbClr val="B11F24"/>
                </a:solidFill>
              </a:rPr>
              <a:t>Patients with indicated level of LDL-C (≥190 mg/dL or &lt;70 mg/dL) were classified by PCE</a:t>
            </a:r>
            <a:r>
              <a:rPr lang="en-US" sz="1200" b="1" dirty="0">
                <a:solidFill>
                  <a:srgbClr val="B11F24"/>
                </a:solidFill>
              </a:rPr>
              <a:t> (A) </a:t>
            </a:r>
            <a:r>
              <a:rPr lang="en-US" sz="1200" dirty="0">
                <a:solidFill>
                  <a:srgbClr val="B11F24"/>
                </a:solidFill>
              </a:rPr>
              <a:t>or by </a:t>
            </a:r>
            <a:r>
              <a:rPr lang="en-US" sz="1200" dirty="0" err="1">
                <a:solidFill>
                  <a:srgbClr val="B11F24"/>
                </a:solidFill>
              </a:rPr>
              <a:t>eASCVD</a:t>
            </a:r>
            <a:r>
              <a:rPr lang="en-US" sz="1200" dirty="0">
                <a:solidFill>
                  <a:srgbClr val="B11F24"/>
                </a:solidFill>
              </a:rPr>
              <a:t> </a:t>
            </a:r>
            <a:r>
              <a:rPr lang="en-US" sz="1200" b="1" dirty="0">
                <a:solidFill>
                  <a:srgbClr val="B11F24"/>
                </a:solidFill>
              </a:rPr>
              <a:t>(B) </a:t>
            </a:r>
            <a:r>
              <a:rPr lang="en-US" sz="1200" dirty="0">
                <a:solidFill>
                  <a:srgbClr val="B11F24"/>
                </a:solidFill>
              </a:rPr>
              <a:t>into lower (green, &lt;7.5%/10-year) or higher (red, ≥7.5%/10-year) risk categories. Numbers in bar indicate total number of individuals in each category. Survival curves in ARIC (N=14,742) for all ASCVD events were calculated for the indicated concordance groups </a:t>
            </a:r>
            <a:r>
              <a:rPr lang="en-US" sz="1200" b="1" dirty="0">
                <a:solidFill>
                  <a:srgbClr val="B11F24"/>
                </a:solidFill>
              </a:rPr>
              <a:t>(C)</a:t>
            </a:r>
            <a:r>
              <a:rPr lang="en-US" sz="1200" dirty="0">
                <a:solidFill>
                  <a:srgbClr val="B11F24"/>
                </a:solidFill>
              </a:rPr>
              <a:t>.</a:t>
            </a:r>
            <a:r>
              <a:rPr lang="en-US" sz="1200" b="1" dirty="0">
                <a:solidFill>
                  <a:srgbClr val="B11F24"/>
                </a:solidFill>
              </a:rPr>
              <a:t> </a:t>
            </a:r>
            <a:r>
              <a:rPr lang="en-US" sz="1200" dirty="0">
                <a:solidFill>
                  <a:srgbClr val="B11F24"/>
                </a:solidFill>
              </a:rPr>
              <a:t>For ARIC only baseline lipid results from the first study visit were used for analysis and ASCVD was defined as including the following: fatal and non-fatal myocardial infarction and stroke. </a:t>
            </a:r>
            <a:endParaRPr lang="en-US" sz="1200" i="1" dirty="0">
              <a:solidFill>
                <a:srgbClr val="B11F24"/>
              </a:solidFill>
            </a:endParaRPr>
          </a:p>
        </p:txBody>
      </p:sp>
      <p:sp>
        <p:nvSpPr>
          <p:cNvPr id="9" name="TextBox 8">
            <a:extLst>
              <a:ext uri="{FF2B5EF4-FFF2-40B4-BE49-F238E27FC236}">
                <a16:creationId xmlns:a16="http://schemas.microsoft.com/office/drawing/2014/main" id="{9CD0306D-4473-4FA2-862D-7484AA114B3B}"/>
              </a:ext>
            </a:extLst>
          </p:cNvPr>
          <p:cNvSpPr txBox="1"/>
          <p:nvPr/>
        </p:nvSpPr>
        <p:spPr>
          <a:xfrm>
            <a:off x="1113576" y="5356344"/>
            <a:ext cx="6731228" cy="584775"/>
          </a:xfrm>
          <a:prstGeom prst="rect">
            <a:avLst/>
          </a:prstGeom>
          <a:noFill/>
        </p:spPr>
        <p:txBody>
          <a:bodyPr wrap="square">
            <a:spAutoFit/>
          </a:bodyPr>
          <a:lstStyle/>
          <a:p>
            <a:pPr marR="0" lvl="0" algn="ctr">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What is the advantage of your new approach versus the currently available ASCVD 10-year risk calculator?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2401</TotalTime>
  <Words>1412</Words>
  <Application>Microsoft Office PowerPoint</Application>
  <PresentationFormat>On-screen Show (4:3)</PresentationFormat>
  <Paragraphs>73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Helvetica</vt:lpstr>
      <vt:lpstr>Times New Roman</vt:lpstr>
      <vt:lpstr>Wingdings</vt:lpstr>
      <vt:lpstr>Office Theme</vt:lpstr>
      <vt:lpstr>PowerPoint Presentation</vt:lpstr>
      <vt:lpstr>Introduction</vt:lpstr>
      <vt:lpstr>eASCVD, estimated ASCVD risk score</vt:lpstr>
      <vt:lpstr>Methods</vt:lpstr>
      <vt:lpstr>Development of new equations for calculating an eASCVD lipid risk score </vt:lpstr>
      <vt:lpstr>Comparison of eASCVD to standard risk score </vt:lpstr>
      <vt:lpstr>Comparison of eASCVD to standard risk score </vt:lpstr>
      <vt:lpstr>Adjustment of eASCVD risk score by  number of non-lipid risk factors present </vt:lpstr>
      <vt:lpstr>PowerPoint Presentation</vt:lpstr>
      <vt:lpstr>PowerPoint Presentation</vt:lpstr>
      <vt:lpstr>Conclusions</vt:lpstr>
      <vt:lpstr>eASCVD lipid risk score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 Boyle</cp:lastModifiedBy>
  <cp:revision>60</cp:revision>
  <dcterms:created xsi:type="dcterms:W3CDTF">2014-07-07T15:02:10Z</dcterms:created>
  <dcterms:modified xsi:type="dcterms:W3CDTF">2022-10-25T20:07:16Z</dcterms:modified>
</cp:coreProperties>
</file>