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80" r:id="rId3"/>
    <p:sldId id="257" r:id="rId4"/>
    <p:sldId id="264" r:id="rId5"/>
    <p:sldId id="277" r:id="rId6"/>
    <p:sldId id="267" r:id="rId7"/>
    <p:sldId id="269" r:id="rId8"/>
    <p:sldId id="268" r:id="rId9"/>
    <p:sldId id="276" r:id="rId10"/>
    <p:sldId id="271" r:id="rId11"/>
    <p:sldId id="272" r:id="rId12"/>
    <p:sldId id="270" r:id="rId13"/>
    <p:sldId id="275" r:id="rId14"/>
    <p:sldId id="273" r:id="rId15"/>
    <p:sldId id="258" r:id="rId16"/>
    <p:sldId id="265" r:id="rId17"/>
    <p:sldId id="28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8" autoAdjust="0"/>
  </p:normalViewPr>
  <p:slideViewPr>
    <p:cSldViewPr snapToGrid="0" snapToObjects="1"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credit: Zhou W, Wang W. Fast-spreading SARS-CoV-2 variants: Challenges to and new design strategies of COVID-19 vaccines. </a:t>
            </a:r>
            <a:r>
              <a:rPr lang="en-US" i="1" dirty="0"/>
              <a:t>Signal </a:t>
            </a:r>
            <a:r>
              <a:rPr lang="en-US" i="1" dirty="0" err="1"/>
              <a:t>Transduct</a:t>
            </a:r>
            <a:r>
              <a:rPr lang="en-US" i="1" dirty="0"/>
              <a:t> Target </a:t>
            </a:r>
            <a:r>
              <a:rPr lang="en-US" i="1" dirty="0" err="1"/>
              <a:t>Ther</a:t>
            </a:r>
            <a:r>
              <a:rPr lang="en-US" i="1" dirty="0"/>
              <a:t> </a:t>
            </a:r>
            <a:r>
              <a:rPr lang="en-US" dirty="0"/>
              <a:t>2021;6. https://doi.org/10.1038/s41392-021-00644-x</a:t>
            </a:r>
          </a:p>
          <a:p>
            <a:r>
              <a:rPr lang="en-US" dirty="0"/>
              <a:t>Figure use is licensed under CC-BY-4.0, https://creativecommons.org/licenses/by/4.0/ . No changes have been made to the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clinchem/hvac0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/s41392-021-00644-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Multiplex Fragment Analysis for Flexible Detection of All SARS-CoV-2 Variants of Concern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A.E. Clark, Z. Wang, E.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Ostman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H. Zheng, H. Yao, B.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Cantarel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M. Kanchwala, C. Xing, L. Chen, P. Irwin, Y. Xu, D. Oliver, F.M. Lee, J.R. Gagan, L.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Filkins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A.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Muthukumar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J.Y. Park, R.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Sarode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J.A.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SoRelle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August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3"/>
              </a:rPr>
              <a:t>https://doi.org/10.1093/clinchem/hvac081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2022 by the American Association for Clinical Chemistry</a:t>
            </a:r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308882C-17AF-372D-E02C-83622373C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" y="1971072"/>
            <a:ext cx="3482748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/>
              <a:t>qPCR of Mismatch primers vs. full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7"/>
            <a:ext cx="7793356" cy="2062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WT-specific mismatch primers = strong amplification</a:t>
            </a:r>
          </a:p>
          <a:p>
            <a:pPr lvl="1"/>
            <a:r>
              <a:rPr lang="en-US" sz="2100" dirty="0"/>
              <a:t>Non-mismatch mutant primer (</a:t>
            </a:r>
            <a:r>
              <a:rPr lang="en-US" sz="2100" dirty="0">
                <a:solidFill>
                  <a:schemeClr val="accent1"/>
                </a:solidFill>
              </a:rPr>
              <a:t>L452R_MUT</a:t>
            </a:r>
            <a:r>
              <a:rPr lang="en-US" sz="2100" dirty="0"/>
              <a:t>) still amplifies</a:t>
            </a:r>
          </a:p>
          <a:p>
            <a:pPr lvl="1"/>
            <a:r>
              <a:rPr lang="en-US" sz="2100" dirty="0"/>
              <a:t>Mismatch L452R primers (</a:t>
            </a:r>
            <a:r>
              <a:rPr lang="en-US" sz="2100" dirty="0">
                <a:solidFill>
                  <a:srgbClr val="00B050"/>
                </a:solidFill>
              </a:rPr>
              <a:t>2’G</a:t>
            </a:r>
            <a:r>
              <a:rPr lang="en-US" sz="2100" dirty="0"/>
              <a:t>/ </a:t>
            </a:r>
            <a:r>
              <a:rPr lang="en-US" sz="2100" dirty="0">
                <a:solidFill>
                  <a:schemeClr val="accent2"/>
                </a:solidFill>
              </a:rPr>
              <a:t>3’G</a:t>
            </a:r>
            <a:r>
              <a:rPr lang="en-US" sz="2100" dirty="0"/>
              <a:t>) = weak amplification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961BEF8E-E48B-426C-949D-87D73F847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9538" y="3236945"/>
            <a:ext cx="2917677" cy="2600799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BA89B03-0683-450E-B57F-47F130AA2F97}"/>
              </a:ext>
            </a:extLst>
          </p:cNvPr>
          <p:cNvGrpSpPr/>
          <p:nvPr/>
        </p:nvGrpSpPr>
        <p:grpSpPr>
          <a:xfrm>
            <a:off x="429386" y="3373170"/>
            <a:ext cx="4700052" cy="1961814"/>
            <a:chOff x="-1584972" y="478655"/>
            <a:chExt cx="8228760" cy="404078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2ECD2A-FDC6-4789-A353-08CB354CE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84972" y="478655"/>
              <a:ext cx="7318442" cy="40407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D4F967-E052-4926-B12F-ACBD119836D2}"/>
                </a:ext>
              </a:extLst>
            </p:cNvPr>
            <p:cNvSpPr txBox="1"/>
            <p:nvPr/>
          </p:nvSpPr>
          <p:spPr>
            <a:xfrm>
              <a:off x="1028898" y="649949"/>
              <a:ext cx="1483069" cy="2725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C00000"/>
                  </a:solidFill>
                </a:rPr>
                <a:t>WT</a:t>
              </a:r>
            </a:p>
            <a:p>
              <a:pPr algn="r"/>
              <a:r>
                <a:rPr lang="en-US" sz="1600" dirty="0">
                  <a:solidFill>
                    <a:schemeClr val="accent6"/>
                  </a:solidFill>
                </a:rPr>
                <a:t>WT_2’G</a:t>
              </a:r>
            </a:p>
            <a:p>
              <a:pPr algn="r"/>
              <a:endParaRPr lang="en-US" sz="1600" dirty="0">
                <a:solidFill>
                  <a:schemeClr val="tx2"/>
                </a:solidFill>
              </a:endParaRPr>
            </a:p>
            <a:p>
              <a:pPr algn="r"/>
              <a:endParaRPr lang="en-US" sz="1600" dirty="0">
                <a:solidFill>
                  <a:schemeClr val="tx2"/>
                </a:solidFill>
              </a:endParaRPr>
            </a:p>
            <a:p>
              <a:pPr algn="r"/>
              <a:r>
                <a:rPr lang="en-US" sz="1600" dirty="0">
                  <a:solidFill>
                    <a:schemeClr val="tx2"/>
                  </a:solidFill>
                </a:rPr>
                <a:t>WT_3’G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7F2542-F0C5-45CE-9BF2-7D6AB73C271B}"/>
                </a:ext>
              </a:extLst>
            </p:cNvPr>
            <p:cNvSpPr txBox="1"/>
            <p:nvPr/>
          </p:nvSpPr>
          <p:spPr>
            <a:xfrm>
              <a:off x="4889161" y="1858470"/>
              <a:ext cx="1754627" cy="247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L452R_Mut</a:t>
              </a:r>
            </a:p>
            <a:p>
              <a:endParaRPr lang="en-US" sz="1200" dirty="0">
                <a:solidFill>
                  <a:schemeClr val="accent6"/>
                </a:solidFill>
              </a:endParaRPr>
            </a:p>
            <a:p>
              <a:r>
                <a:rPr lang="en-US" sz="1200" dirty="0">
                  <a:solidFill>
                    <a:srgbClr val="00B050"/>
                  </a:solidFill>
                </a:rPr>
                <a:t>L452R _2’G</a:t>
              </a:r>
            </a:p>
            <a:p>
              <a:endParaRPr lang="en-US" sz="1200" dirty="0">
                <a:solidFill>
                  <a:schemeClr val="tx2"/>
                </a:solidFill>
              </a:endParaRPr>
            </a:p>
            <a:p>
              <a:r>
                <a:rPr lang="en-US" sz="1200" dirty="0">
                  <a:solidFill>
                    <a:schemeClr val="accent2"/>
                  </a:solidFill>
                </a:rPr>
                <a:t>L452R _3’G</a:t>
              </a:r>
            </a:p>
            <a:p>
              <a:endParaRPr lang="en-US" sz="1200" dirty="0">
                <a:solidFill>
                  <a:schemeClr val="accent6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644C1F-9850-422F-8F04-53C18A3AE369}"/>
                </a:ext>
              </a:extLst>
            </p:cNvPr>
            <p:cNvCxnSpPr>
              <a:cxnSpLocks/>
            </p:cNvCxnSpPr>
            <p:nvPr/>
          </p:nvCxnSpPr>
          <p:spPr>
            <a:xfrm>
              <a:off x="2147416" y="3803545"/>
              <a:ext cx="2286383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1647630-0668-45EC-9468-2950C7ADC809}"/>
                </a:ext>
              </a:extLst>
            </p:cNvPr>
            <p:cNvCxnSpPr/>
            <p:nvPr/>
          </p:nvCxnSpPr>
          <p:spPr>
            <a:xfrm>
              <a:off x="2147416" y="3987101"/>
              <a:ext cx="209658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0183B71-8E73-4C0A-8245-D458E73FE59F}"/>
                </a:ext>
              </a:extLst>
            </p:cNvPr>
            <p:cNvCxnSpPr/>
            <p:nvPr/>
          </p:nvCxnSpPr>
          <p:spPr>
            <a:xfrm>
              <a:off x="2299816" y="3444485"/>
              <a:ext cx="762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101586-CDC5-4DCC-B8AD-410307A53096}"/>
              </a:ext>
            </a:extLst>
          </p:cNvPr>
          <p:cNvSpPr txBox="1"/>
          <p:nvPr/>
        </p:nvSpPr>
        <p:spPr>
          <a:xfrm>
            <a:off x="774614" y="3003838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qPCR on WT DNA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E167DD-F32C-4203-9C8F-FF68A454DF59}"/>
              </a:ext>
            </a:extLst>
          </p:cNvPr>
          <p:cNvSpPr txBox="1"/>
          <p:nvPr/>
        </p:nvSpPr>
        <p:spPr>
          <a:xfrm>
            <a:off x="5517434" y="5874003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Melt Curve = 1 PCR product</a:t>
            </a:r>
          </a:p>
        </p:txBody>
      </p:sp>
    </p:spTree>
    <p:extLst>
      <p:ext uri="{BB962C8B-B14F-4D97-AF65-F5344CB8AC3E}">
        <p14:creationId xmlns:p14="http://schemas.microsoft.com/office/powerpoint/2010/main" val="274156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/>
              <a:t>qPCR of Mismatch primers vs. full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7"/>
            <a:ext cx="7793356" cy="2062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MUT-specific mismatch primers = strong amplification</a:t>
            </a:r>
          </a:p>
          <a:p>
            <a:pPr lvl="1"/>
            <a:r>
              <a:rPr lang="en-US" sz="2100" dirty="0"/>
              <a:t>Non-mismatch WT primer (</a:t>
            </a:r>
            <a:r>
              <a:rPr lang="en-US" sz="2100" dirty="0">
                <a:solidFill>
                  <a:schemeClr val="accent2"/>
                </a:solidFill>
              </a:rPr>
              <a:t>WT</a:t>
            </a:r>
            <a:r>
              <a:rPr lang="en-US" sz="2100" dirty="0"/>
              <a:t>) still amplifies</a:t>
            </a:r>
          </a:p>
          <a:p>
            <a:pPr lvl="1"/>
            <a:r>
              <a:rPr lang="en-US" sz="2100" dirty="0"/>
              <a:t>Mismatch WT primers (</a:t>
            </a:r>
            <a:r>
              <a:rPr lang="en-US" sz="2100" dirty="0">
                <a:solidFill>
                  <a:schemeClr val="accent1"/>
                </a:solidFill>
              </a:rPr>
              <a:t>2’G</a:t>
            </a:r>
            <a:r>
              <a:rPr lang="en-US" sz="2100" dirty="0"/>
              <a:t>) = very weak amplification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1586-CDC5-4DCC-B8AD-410307A53096}"/>
              </a:ext>
            </a:extLst>
          </p:cNvPr>
          <p:cNvSpPr txBox="1"/>
          <p:nvPr/>
        </p:nvSpPr>
        <p:spPr>
          <a:xfrm>
            <a:off x="774614" y="300383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qPCR on Mutant DNA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E167DD-F32C-4203-9C8F-FF68A454DF59}"/>
              </a:ext>
            </a:extLst>
          </p:cNvPr>
          <p:cNvSpPr txBox="1"/>
          <p:nvPr/>
        </p:nvSpPr>
        <p:spPr>
          <a:xfrm>
            <a:off x="5517434" y="5874003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Melt Curve = 1 PCR product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A7AF45-3865-45F9-838A-DEFFA66D6C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916" y="3205089"/>
            <a:ext cx="2929461" cy="26712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D103CB1-A774-4E46-A9A0-B7E565E99678}"/>
              </a:ext>
            </a:extLst>
          </p:cNvPr>
          <p:cNvGrpSpPr/>
          <p:nvPr/>
        </p:nvGrpSpPr>
        <p:grpSpPr>
          <a:xfrm>
            <a:off x="482721" y="3380317"/>
            <a:ext cx="4765554" cy="2394288"/>
            <a:chOff x="2618597" y="1942312"/>
            <a:chExt cx="8453174" cy="41673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A104EA4-826A-4474-9026-1B7A4049C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8597" y="1942312"/>
              <a:ext cx="8453174" cy="41673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AF6CFE-E110-4120-A926-0F1CC45F2B2C}"/>
                </a:ext>
              </a:extLst>
            </p:cNvPr>
            <p:cNvCxnSpPr/>
            <p:nvPr/>
          </p:nvCxnSpPr>
          <p:spPr>
            <a:xfrm>
              <a:off x="7418439" y="5112957"/>
              <a:ext cx="328889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6432A82-2CBC-4D70-B5AA-3224CA6E35F4}"/>
                </a:ext>
              </a:extLst>
            </p:cNvPr>
            <p:cNvCxnSpPr/>
            <p:nvPr/>
          </p:nvCxnSpPr>
          <p:spPr>
            <a:xfrm>
              <a:off x="6889229" y="5286389"/>
              <a:ext cx="142568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33943C7-7F68-4345-8F2E-CDD56838B29B}"/>
              </a:ext>
            </a:extLst>
          </p:cNvPr>
          <p:cNvSpPr/>
          <p:nvPr/>
        </p:nvSpPr>
        <p:spPr>
          <a:xfrm>
            <a:off x="4153195" y="4863427"/>
            <a:ext cx="1007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WT_2’G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0F94F0-1364-496D-AB80-91B000CDFF6D}"/>
              </a:ext>
            </a:extLst>
          </p:cNvPr>
          <p:cNvSpPr/>
          <p:nvPr/>
        </p:nvSpPr>
        <p:spPr>
          <a:xfrm>
            <a:off x="3559683" y="5273388"/>
            <a:ext cx="47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WT</a:t>
            </a:r>
            <a:endParaRPr lang="en-US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4D0351-3491-468A-9312-47081CDC810A}"/>
              </a:ext>
            </a:extLst>
          </p:cNvPr>
          <p:cNvSpPr/>
          <p:nvPr/>
        </p:nvSpPr>
        <p:spPr>
          <a:xfrm>
            <a:off x="2102884" y="4329408"/>
            <a:ext cx="1301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L452R_3’G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1E4E9-449B-473A-B4B0-1FBEBD5A3981}"/>
              </a:ext>
            </a:extLst>
          </p:cNvPr>
          <p:cNvSpPr/>
          <p:nvPr/>
        </p:nvSpPr>
        <p:spPr>
          <a:xfrm>
            <a:off x="1762623" y="4761341"/>
            <a:ext cx="142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L452R_Mut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1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/>
              <a:t>Lastly, Confirm primer combinations in Capillary Electrophoresis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24BE9-1819-4F6F-BF88-51848D3D14FB}"/>
              </a:ext>
            </a:extLst>
          </p:cNvPr>
          <p:cNvSpPr txBox="1"/>
          <p:nvPr/>
        </p:nvSpPr>
        <p:spPr>
          <a:xfrm rot="16200000">
            <a:off x="1689608" y="47896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L452R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E108B-C963-4843-A0B7-9BD72BD21288}"/>
              </a:ext>
            </a:extLst>
          </p:cNvPr>
          <p:cNvSpPr txBox="1"/>
          <p:nvPr/>
        </p:nvSpPr>
        <p:spPr>
          <a:xfrm rot="16200000">
            <a:off x="1502477" y="3453923"/>
            <a:ext cx="11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Wild Type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D64E23-600E-49DE-AF38-46A75E1C8DD9}"/>
              </a:ext>
            </a:extLst>
          </p:cNvPr>
          <p:cNvGrpSpPr/>
          <p:nvPr/>
        </p:nvGrpSpPr>
        <p:grpSpPr>
          <a:xfrm>
            <a:off x="2408917" y="2276475"/>
            <a:ext cx="4689349" cy="3412669"/>
            <a:chOff x="2778251" y="3099399"/>
            <a:chExt cx="4099720" cy="36184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505872-D0D7-4C42-A873-6FB33768CF8D}"/>
                </a:ext>
              </a:extLst>
            </p:cNvPr>
            <p:cNvSpPr txBox="1"/>
            <p:nvPr/>
          </p:nvSpPr>
          <p:spPr>
            <a:xfrm>
              <a:off x="2778251" y="3099399"/>
              <a:ext cx="9981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WT_3’G </a:t>
              </a:r>
              <a:r>
                <a:rPr lang="en-US" sz="1400" b="1" dirty="0"/>
                <a:t>+ </a:t>
              </a:r>
              <a:r>
                <a:rPr lang="en-US" sz="1400" b="1" dirty="0">
                  <a:solidFill>
                    <a:srgbClr val="00B050"/>
                  </a:solidFill>
                </a:rPr>
                <a:t>L452R_3’G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BCAE3B-EA99-4321-B2C3-4BC54D49F932}"/>
                </a:ext>
              </a:extLst>
            </p:cNvPr>
            <p:cNvSpPr txBox="1"/>
            <p:nvPr/>
          </p:nvSpPr>
          <p:spPr>
            <a:xfrm>
              <a:off x="5810689" y="3099399"/>
              <a:ext cx="10672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L452_WT</a:t>
              </a:r>
              <a:r>
                <a:rPr lang="en-US" sz="1400" b="1" dirty="0"/>
                <a:t>+ </a:t>
              </a:r>
              <a:r>
                <a:rPr lang="en-US" sz="1400" b="1" dirty="0">
                  <a:solidFill>
                    <a:srgbClr val="00B050"/>
                  </a:solidFill>
                </a:rPr>
                <a:t>L452R_Mut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24C52-BA0E-46C1-9EFD-D636AF09C7D9}"/>
                </a:ext>
              </a:extLst>
            </p:cNvPr>
            <p:cNvSpPr txBox="1"/>
            <p:nvPr/>
          </p:nvSpPr>
          <p:spPr>
            <a:xfrm>
              <a:off x="4814892" y="3110789"/>
              <a:ext cx="995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L452_WT</a:t>
              </a:r>
              <a:r>
                <a:rPr lang="en-US" sz="1400" b="1" dirty="0"/>
                <a:t>+ </a:t>
              </a:r>
              <a:r>
                <a:rPr lang="en-US" sz="1400" b="1" dirty="0">
                  <a:solidFill>
                    <a:srgbClr val="00B050"/>
                  </a:solidFill>
                </a:rPr>
                <a:t>L452R_3’G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0C0EE3-ABD2-4AA6-9B32-BF27E0C54706}"/>
                </a:ext>
              </a:extLst>
            </p:cNvPr>
            <p:cNvSpPr txBox="1"/>
            <p:nvPr/>
          </p:nvSpPr>
          <p:spPr>
            <a:xfrm>
              <a:off x="3824063" y="3099399"/>
              <a:ext cx="10316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WT_3’G</a:t>
              </a:r>
              <a:r>
                <a:rPr lang="en-US" sz="1400" b="1" dirty="0"/>
                <a:t>+ </a:t>
              </a:r>
              <a:r>
                <a:rPr lang="en-US" sz="1400" b="1" dirty="0">
                  <a:solidFill>
                    <a:srgbClr val="00B050"/>
                  </a:solidFill>
                </a:rPr>
                <a:t>L452R_Mut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778F0E-9077-416E-802E-764EE2AA3EC4}"/>
                </a:ext>
              </a:extLst>
            </p:cNvPr>
            <p:cNvGrpSpPr/>
            <p:nvPr/>
          </p:nvGrpSpPr>
          <p:grpSpPr>
            <a:xfrm>
              <a:off x="2818932" y="5201450"/>
              <a:ext cx="3937807" cy="1516395"/>
              <a:chOff x="472228" y="4301260"/>
              <a:chExt cx="5179753" cy="2324502"/>
            </a:xfrm>
          </p:grpSpPr>
          <p:pic>
            <p:nvPicPr>
              <p:cNvPr id="17" name="Content Placeholder 3">
                <a:extLst>
                  <a:ext uri="{FF2B5EF4-FFF2-40B4-BE49-F238E27FC236}">
                    <a16:creationId xmlns:a16="http://schemas.microsoft.com/office/drawing/2014/main" id="{0D90694F-3948-434E-935F-A1296B6983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228" y="4310269"/>
                <a:ext cx="1164243" cy="228689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8" name="Content Placeholder 3">
                <a:extLst>
                  <a:ext uri="{FF2B5EF4-FFF2-40B4-BE49-F238E27FC236}">
                    <a16:creationId xmlns:a16="http://schemas.microsoft.com/office/drawing/2014/main" id="{CC79245D-360F-4A1E-B62A-270740812D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94367" y="4310269"/>
                <a:ext cx="1164243" cy="228689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9" name="Content Placeholder 3">
                <a:extLst>
                  <a:ext uri="{FF2B5EF4-FFF2-40B4-BE49-F238E27FC236}">
                    <a16:creationId xmlns:a16="http://schemas.microsoft.com/office/drawing/2014/main" id="{1B0EBC0E-1EE2-433B-A1E9-D25949F2C4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62"/>
              <a:stretch/>
            </p:blipFill>
            <p:spPr>
              <a:xfrm>
                <a:off x="3123010" y="4301260"/>
                <a:ext cx="1164243" cy="23245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" name="Content Placeholder 3">
                <a:extLst>
                  <a:ext uri="{FF2B5EF4-FFF2-40B4-BE49-F238E27FC236}">
                    <a16:creationId xmlns:a16="http://schemas.microsoft.com/office/drawing/2014/main" id="{256EF532-0C2A-43A0-B762-434B7ECE1B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87738" y="4310269"/>
                <a:ext cx="1164243" cy="23154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277D81-BA89-4A81-BC70-C7D64F6D8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4003" y="3800475"/>
              <a:ext cx="862133" cy="13128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E4C91-4C7A-4DD2-A462-DBD6B3F7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2506" y="3789148"/>
              <a:ext cx="807014" cy="13241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F70F4F-7F06-429A-9AD7-46F8A031C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5669" y="3791924"/>
              <a:ext cx="872768" cy="13420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73C1C9-9B42-46FC-9421-C013BE4E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2792" y="3791925"/>
              <a:ext cx="909065" cy="13420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332BA05-26DB-4EB7-B75D-5F9C8C453D92}"/>
              </a:ext>
            </a:extLst>
          </p:cNvPr>
          <p:cNvSpPr/>
          <p:nvPr/>
        </p:nvSpPr>
        <p:spPr>
          <a:xfrm>
            <a:off x="4695814" y="2314575"/>
            <a:ext cx="1181670" cy="34126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ORF1 and 8 targets added for indels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 descr="Fig. 1">
            <a:extLst>
              <a:ext uri="{FF2B5EF4-FFF2-40B4-BE49-F238E27FC236}">
                <a16:creationId xmlns:a16="http://schemas.microsoft.com/office/drawing/2014/main" id="{EB671C75-21E3-4698-E609-AD37531A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1"/>
          <a:stretch/>
        </p:blipFill>
        <p:spPr bwMode="auto">
          <a:xfrm>
            <a:off x="196056" y="1621810"/>
            <a:ext cx="8751887" cy="40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g. 1">
            <a:extLst>
              <a:ext uri="{FF2B5EF4-FFF2-40B4-BE49-F238E27FC236}">
                <a16:creationId xmlns:a16="http://schemas.microsoft.com/office/drawing/2014/main" id="{3BFECBF4-4261-E502-E641-CAEC2B531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4"/>
          <a:stretch/>
        </p:blipFill>
        <p:spPr bwMode="auto">
          <a:xfrm>
            <a:off x="196056" y="1448555"/>
            <a:ext cx="8751887" cy="1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39DD0-21D8-0A6E-F86F-403956E6DB24}"/>
              </a:ext>
            </a:extLst>
          </p:cNvPr>
          <p:cNvSpPr txBox="1"/>
          <p:nvPr/>
        </p:nvSpPr>
        <p:spPr>
          <a:xfrm>
            <a:off x="5203596" y="6035352"/>
            <a:ext cx="357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credit Zhou and Wang, under a CC-BY-4.0 license </a:t>
            </a:r>
            <a:r>
              <a:rPr lang="en-US" sz="1000" dirty="0">
                <a:hlinkClick r:id="rId4"/>
              </a:rPr>
              <a:t>https://doi.org/10.1038/s41392-021-00644-x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428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Complete 8-plex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7D03ED-1170-4F08-973C-4A8DC947C7B5}"/>
              </a:ext>
            </a:extLst>
          </p:cNvPr>
          <p:cNvSpPr txBox="1"/>
          <p:nvPr/>
        </p:nvSpPr>
        <p:spPr>
          <a:xfrm>
            <a:off x="7000590" y="4467473"/>
            <a:ext cx="84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RDR2</a:t>
            </a:r>
          </a:p>
        </p:txBody>
      </p: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A7298AA1-DF5E-4D2D-8EF7-5AC032BD2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54" y="3058034"/>
            <a:ext cx="8633737" cy="109671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EA6414-A4F3-41A0-8C4C-FD19023528BF}"/>
              </a:ext>
            </a:extLst>
          </p:cNvPr>
          <p:cNvCxnSpPr/>
          <p:nvPr/>
        </p:nvCxnSpPr>
        <p:spPr>
          <a:xfrm>
            <a:off x="3279342" y="4032225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1F0DE1-6B9A-4364-9C6E-1F03C5F0246C}"/>
              </a:ext>
            </a:extLst>
          </p:cNvPr>
          <p:cNvCxnSpPr>
            <a:cxnSpLocks/>
          </p:cNvCxnSpPr>
          <p:nvPr/>
        </p:nvCxnSpPr>
        <p:spPr>
          <a:xfrm flipH="1">
            <a:off x="3679726" y="4032225"/>
            <a:ext cx="2052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tar: 5 Points 293">
            <a:extLst>
              <a:ext uri="{FF2B5EF4-FFF2-40B4-BE49-F238E27FC236}">
                <a16:creationId xmlns:a16="http://schemas.microsoft.com/office/drawing/2014/main" id="{7AB01D60-B3CA-4A62-AF6F-6B9109E2EB7F}"/>
              </a:ext>
            </a:extLst>
          </p:cNvPr>
          <p:cNvSpPr/>
          <p:nvPr/>
        </p:nvSpPr>
        <p:spPr>
          <a:xfrm>
            <a:off x="3187028" y="3893104"/>
            <a:ext cx="176946" cy="195069"/>
          </a:xfrm>
          <a:prstGeom prst="star5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990DD1-4AD5-4B81-8B8C-72E929C231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147" y="4111975"/>
            <a:ext cx="1331831" cy="44563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D7547F-3532-4A04-8191-3E7296E6779E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6643759" y="3942910"/>
            <a:ext cx="925218" cy="391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79C9ED-0721-4506-BB23-56E2771ED77E}"/>
              </a:ext>
            </a:extLst>
          </p:cNvPr>
          <p:cNvCxnSpPr>
            <a:cxnSpLocks/>
            <a:endCxn id="30" idx="1"/>
          </p:cNvCxnSpPr>
          <p:nvPr/>
        </p:nvCxnSpPr>
        <p:spPr>
          <a:xfrm flipH="1">
            <a:off x="6237148" y="3942910"/>
            <a:ext cx="228218" cy="391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E7C730-AAB3-412C-9F52-04BCDEF52632}"/>
              </a:ext>
            </a:extLst>
          </p:cNvPr>
          <p:cNvCxnSpPr/>
          <p:nvPr/>
        </p:nvCxnSpPr>
        <p:spPr>
          <a:xfrm>
            <a:off x="6605686" y="4633801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1F1732-AD2D-44E5-B4CA-58BC690CF9DD}"/>
              </a:ext>
            </a:extLst>
          </p:cNvPr>
          <p:cNvCxnSpPr>
            <a:cxnSpLocks/>
          </p:cNvCxnSpPr>
          <p:nvPr/>
        </p:nvCxnSpPr>
        <p:spPr>
          <a:xfrm flipH="1">
            <a:off x="6847529" y="4633879"/>
            <a:ext cx="2052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tar: 5 Points 308">
            <a:extLst>
              <a:ext uri="{FF2B5EF4-FFF2-40B4-BE49-F238E27FC236}">
                <a16:creationId xmlns:a16="http://schemas.microsoft.com/office/drawing/2014/main" id="{3C8421C4-1EEB-4A8F-95AE-EDDFDAEE56AD}"/>
              </a:ext>
            </a:extLst>
          </p:cNvPr>
          <p:cNvSpPr/>
          <p:nvPr/>
        </p:nvSpPr>
        <p:spPr>
          <a:xfrm>
            <a:off x="6513371" y="4494680"/>
            <a:ext cx="176946" cy="195069"/>
          </a:xfrm>
          <a:prstGeom prst="star5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C22828-1B41-4319-B897-ABE676117DF8}"/>
              </a:ext>
            </a:extLst>
          </p:cNvPr>
          <p:cNvCxnSpPr/>
          <p:nvPr/>
        </p:nvCxnSpPr>
        <p:spPr>
          <a:xfrm>
            <a:off x="6326059" y="4479725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771FB2-6123-407D-B23F-BA3EC710D79E}"/>
              </a:ext>
            </a:extLst>
          </p:cNvPr>
          <p:cNvCxnSpPr>
            <a:cxnSpLocks/>
          </p:cNvCxnSpPr>
          <p:nvPr/>
        </p:nvCxnSpPr>
        <p:spPr>
          <a:xfrm flipH="1">
            <a:off x="6567902" y="4479803"/>
            <a:ext cx="2052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tar: 5 Points 311">
            <a:extLst>
              <a:ext uri="{FF2B5EF4-FFF2-40B4-BE49-F238E27FC236}">
                <a16:creationId xmlns:a16="http://schemas.microsoft.com/office/drawing/2014/main" id="{C8B5323B-9216-421F-805E-574BEDE82DB1}"/>
              </a:ext>
            </a:extLst>
          </p:cNvPr>
          <p:cNvSpPr/>
          <p:nvPr/>
        </p:nvSpPr>
        <p:spPr>
          <a:xfrm>
            <a:off x="6233744" y="4340604"/>
            <a:ext cx="176946" cy="195069"/>
          </a:xfrm>
          <a:prstGeom prst="star5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5690DC-C33A-4E67-9BF8-09CDAB58D6B9}"/>
              </a:ext>
            </a:extLst>
          </p:cNvPr>
          <p:cNvSpPr txBox="1"/>
          <p:nvPr/>
        </p:nvSpPr>
        <p:spPr>
          <a:xfrm>
            <a:off x="3178883" y="4001442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ORF1A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9CE05A-3C8A-450F-95EB-29F325259B6F}"/>
              </a:ext>
            </a:extLst>
          </p:cNvPr>
          <p:cNvSpPr txBox="1"/>
          <p:nvPr/>
        </p:nvSpPr>
        <p:spPr>
          <a:xfrm>
            <a:off x="5477085" y="427159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RDR1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3552410-621F-43E6-BB35-6BB3DA8795AB}"/>
              </a:ext>
            </a:extLst>
          </p:cNvPr>
          <p:cNvCxnSpPr/>
          <p:nvPr/>
        </p:nvCxnSpPr>
        <p:spPr>
          <a:xfrm>
            <a:off x="8089258" y="4054709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903F3B3-03B4-4290-B786-126A96AF88EC}"/>
              </a:ext>
            </a:extLst>
          </p:cNvPr>
          <p:cNvCxnSpPr>
            <a:cxnSpLocks/>
          </p:cNvCxnSpPr>
          <p:nvPr/>
        </p:nvCxnSpPr>
        <p:spPr>
          <a:xfrm flipH="1">
            <a:off x="8489642" y="4054709"/>
            <a:ext cx="2052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tar: 5 Points 293">
            <a:extLst>
              <a:ext uri="{FF2B5EF4-FFF2-40B4-BE49-F238E27FC236}">
                <a16:creationId xmlns:a16="http://schemas.microsoft.com/office/drawing/2014/main" id="{BD12B9EC-D445-4E09-BFE2-EA5E4F1819B4}"/>
              </a:ext>
            </a:extLst>
          </p:cNvPr>
          <p:cNvSpPr/>
          <p:nvPr/>
        </p:nvSpPr>
        <p:spPr>
          <a:xfrm>
            <a:off x="7996944" y="3915588"/>
            <a:ext cx="176946" cy="195069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71FA9E-C37C-4DCB-B729-6853E8842C99}"/>
              </a:ext>
            </a:extLst>
          </p:cNvPr>
          <p:cNvSpPr txBox="1"/>
          <p:nvPr/>
        </p:nvSpPr>
        <p:spPr>
          <a:xfrm>
            <a:off x="7988799" y="40239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ORF8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06C3A54-608E-48A7-B6AC-2E35D7D3E371}"/>
              </a:ext>
            </a:extLst>
          </p:cNvPr>
          <p:cNvCxnSpPr/>
          <p:nvPr/>
        </p:nvCxnSpPr>
        <p:spPr>
          <a:xfrm>
            <a:off x="7118062" y="4465217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EA34B97-F3A9-4F70-84BB-C4AE723621F4}"/>
              </a:ext>
            </a:extLst>
          </p:cNvPr>
          <p:cNvCxnSpPr>
            <a:cxnSpLocks/>
          </p:cNvCxnSpPr>
          <p:nvPr/>
        </p:nvCxnSpPr>
        <p:spPr>
          <a:xfrm flipH="1">
            <a:off x="7359905" y="4465295"/>
            <a:ext cx="2052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tar: 5 Points 311">
            <a:extLst>
              <a:ext uri="{FF2B5EF4-FFF2-40B4-BE49-F238E27FC236}">
                <a16:creationId xmlns:a16="http://schemas.microsoft.com/office/drawing/2014/main" id="{DD95AED6-8F68-4B57-8931-BE4BDC0E9DC3}"/>
              </a:ext>
            </a:extLst>
          </p:cNvPr>
          <p:cNvSpPr/>
          <p:nvPr/>
        </p:nvSpPr>
        <p:spPr>
          <a:xfrm>
            <a:off x="7025747" y="4326096"/>
            <a:ext cx="176946" cy="195069"/>
          </a:xfrm>
          <a:prstGeom prst="star5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02C232-9884-44EA-83D1-B69DB8C7A237}"/>
              </a:ext>
            </a:extLst>
          </p:cNvPr>
          <p:cNvSpPr txBox="1"/>
          <p:nvPr/>
        </p:nvSpPr>
        <p:spPr>
          <a:xfrm>
            <a:off x="7552694" y="428724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RDR3-4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716A609-C048-433B-833D-4A0B8C4DB037}"/>
              </a:ext>
            </a:extLst>
          </p:cNvPr>
          <p:cNvCxnSpPr>
            <a:cxnSpLocks/>
          </p:cNvCxnSpPr>
          <p:nvPr/>
        </p:nvCxnSpPr>
        <p:spPr>
          <a:xfrm flipH="1">
            <a:off x="7359905" y="3082160"/>
            <a:ext cx="2052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906B18-0030-4753-93BA-269D95BE6A15}"/>
              </a:ext>
            </a:extLst>
          </p:cNvPr>
          <p:cNvCxnSpPr/>
          <p:nvPr/>
        </p:nvCxnSpPr>
        <p:spPr>
          <a:xfrm>
            <a:off x="7081096" y="3078831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ar: 5 Points 311">
            <a:extLst>
              <a:ext uri="{FF2B5EF4-FFF2-40B4-BE49-F238E27FC236}">
                <a16:creationId xmlns:a16="http://schemas.microsoft.com/office/drawing/2014/main" id="{BE11A09E-FE15-47A9-8B67-0ADE3FD57C8B}"/>
              </a:ext>
            </a:extLst>
          </p:cNvPr>
          <p:cNvSpPr/>
          <p:nvPr/>
        </p:nvSpPr>
        <p:spPr>
          <a:xfrm>
            <a:off x="6988781" y="2976077"/>
            <a:ext cx="176946" cy="195069"/>
          </a:xfrm>
          <a:prstGeom prst="star5">
            <a:avLst/>
          </a:prstGeom>
          <a:solidFill>
            <a:srgbClr val="00B05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79319D-A820-4A08-8168-A51C372F3548}"/>
              </a:ext>
            </a:extLst>
          </p:cNvPr>
          <p:cNvCxnSpPr/>
          <p:nvPr/>
        </p:nvCxnSpPr>
        <p:spPr>
          <a:xfrm>
            <a:off x="6968128" y="2928272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tar: 5 Points 311">
            <a:extLst>
              <a:ext uri="{FF2B5EF4-FFF2-40B4-BE49-F238E27FC236}">
                <a16:creationId xmlns:a16="http://schemas.microsoft.com/office/drawing/2014/main" id="{8966AB3B-D5E9-4B15-BCDF-C2BFDC4DA794}"/>
              </a:ext>
            </a:extLst>
          </p:cNvPr>
          <p:cNvSpPr/>
          <p:nvPr/>
        </p:nvSpPr>
        <p:spPr>
          <a:xfrm>
            <a:off x="6875813" y="2789151"/>
            <a:ext cx="176946" cy="195069"/>
          </a:xfrm>
          <a:prstGeom prst="star5">
            <a:avLst/>
          </a:prstGeom>
          <a:solidFill>
            <a:srgbClr val="00B05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C18F2E8-2DC3-43F2-9095-DA9F31579907}"/>
              </a:ext>
            </a:extLst>
          </p:cNvPr>
          <p:cNvCxnSpPr>
            <a:cxnSpLocks/>
          </p:cNvCxnSpPr>
          <p:nvPr/>
        </p:nvCxnSpPr>
        <p:spPr>
          <a:xfrm>
            <a:off x="6787757" y="2747614"/>
            <a:ext cx="205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E864F6F-7DDF-41D4-A79B-9ABE9BC6EE7A}"/>
              </a:ext>
            </a:extLst>
          </p:cNvPr>
          <p:cNvSpPr txBox="1"/>
          <p:nvPr/>
        </p:nvSpPr>
        <p:spPr>
          <a:xfrm>
            <a:off x="6213389" y="277438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E484K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9FE3A4-3658-4570-BB2D-093763350391}"/>
              </a:ext>
            </a:extLst>
          </p:cNvPr>
          <p:cNvSpPr txBox="1"/>
          <p:nvPr/>
        </p:nvSpPr>
        <p:spPr>
          <a:xfrm>
            <a:off x="6365789" y="296315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N501Y</a:t>
            </a:r>
          </a:p>
        </p:txBody>
      </p:sp>
      <p:sp>
        <p:nvSpPr>
          <p:cNvPr id="58" name="Star: 5 Points 311">
            <a:extLst>
              <a:ext uri="{FF2B5EF4-FFF2-40B4-BE49-F238E27FC236}">
                <a16:creationId xmlns:a16="http://schemas.microsoft.com/office/drawing/2014/main" id="{A8887FB6-31C0-48BC-80E8-E75E26DCFC1F}"/>
              </a:ext>
            </a:extLst>
          </p:cNvPr>
          <p:cNvSpPr/>
          <p:nvPr/>
        </p:nvSpPr>
        <p:spPr>
          <a:xfrm>
            <a:off x="6674008" y="2630882"/>
            <a:ext cx="176946" cy="195069"/>
          </a:xfrm>
          <a:prstGeom prst="star5">
            <a:avLst/>
          </a:prstGeom>
          <a:solidFill>
            <a:srgbClr val="00B05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82ADE8-DE01-44E9-905B-5C9D98E02A6F}"/>
              </a:ext>
            </a:extLst>
          </p:cNvPr>
          <p:cNvSpPr txBox="1"/>
          <p:nvPr/>
        </p:nvSpPr>
        <p:spPr>
          <a:xfrm>
            <a:off x="5977214" y="257744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L452R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EC39949-B8A4-4D2F-88B9-7BB2E3AFD462}"/>
              </a:ext>
            </a:extLst>
          </p:cNvPr>
          <p:cNvSpPr txBox="1">
            <a:spLocks/>
          </p:cNvSpPr>
          <p:nvPr/>
        </p:nvSpPr>
        <p:spPr>
          <a:xfrm>
            <a:off x="760021" y="1535966"/>
            <a:ext cx="7793356" cy="202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dirty="0"/>
              <a:t>Design frozen April 2021</a:t>
            </a:r>
          </a:p>
          <a:p>
            <a:pPr lvl="1"/>
            <a:r>
              <a:rPr lang="en-US" sz="2100" dirty="0"/>
              <a:t>Adaptable to subsequent variants with no modification</a:t>
            </a:r>
          </a:p>
        </p:txBody>
      </p:sp>
    </p:spTree>
    <p:extLst>
      <p:ext uri="{BB962C8B-B14F-4D97-AF65-F5344CB8AC3E}">
        <p14:creationId xmlns:p14="http://schemas.microsoft.com/office/powerpoint/2010/main" val="229313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3" y="696003"/>
            <a:ext cx="5646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Unique Mutational Signatures</a:t>
            </a:r>
          </a:p>
        </p:txBody>
      </p:sp>
      <p:sp>
        <p:nvSpPr>
          <p:cNvPr id="241" name="Content Placeholder 2">
            <a:extLst>
              <a:ext uri="{FF2B5EF4-FFF2-40B4-BE49-F238E27FC236}">
                <a16:creationId xmlns:a16="http://schemas.microsoft.com/office/drawing/2014/main" id="{E0ABF39A-F8FE-4D37-94E7-259E0030035A}"/>
              </a:ext>
            </a:extLst>
          </p:cNvPr>
          <p:cNvSpPr txBox="1">
            <a:spLocks/>
          </p:cNvSpPr>
          <p:nvPr/>
        </p:nvSpPr>
        <p:spPr>
          <a:xfrm>
            <a:off x="760021" y="1535966"/>
            <a:ext cx="7793356" cy="202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dirty="0"/>
              <a:t>Current approaches</a:t>
            </a:r>
          </a:p>
          <a:p>
            <a:pPr lvl="1"/>
            <a:r>
              <a:rPr lang="en-US" sz="2100" dirty="0"/>
              <a:t>All major Variants of Concern detected &amp; differentiated</a:t>
            </a:r>
          </a:p>
          <a:p>
            <a:pPr lvl="1"/>
            <a:r>
              <a:rPr lang="en-US" sz="2100" dirty="0"/>
              <a:t>Simple interpretation: </a:t>
            </a:r>
            <a:r>
              <a:rPr lang="en-US" sz="2100" dirty="0">
                <a:solidFill>
                  <a:schemeClr val="accent2"/>
                </a:solidFill>
              </a:rPr>
              <a:t>Blue</a:t>
            </a:r>
            <a:r>
              <a:rPr lang="en-US" sz="2100" dirty="0"/>
              <a:t> vs. </a:t>
            </a:r>
            <a:r>
              <a:rPr lang="en-US" sz="2100" dirty="0">
                <a:solidFill>
                  <a:srgbClr val="00B050"/>
                </a:solidFill>
              </a:rPr>
              <a:t>Green</a:t>
            </a:r>
            <a:r>
              <a:rPr lang="en-US" sz="2100" dirty="0"/>
              <a:t>?;  </a:t>
            </a:r>
            <a:r>
              <a:rPr lang="en-US" sz="2100" spc="300" dirty="0"/>
              <a:t>Shifted</a:t>
            </a:r>
            <a:r>
              <a:rPr lang="en-US" sz="2100" dirty="0"/>
              <a:t> or not?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A91481B3-CF2C-4331-8E0C-04FD6D0F31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9" y="2769073"/>
            <a:ext cx="8656629" cy="32705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Validation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47707C-0BBE-4447-8386-57D1297EB473}"/>
              </a:ext>
            </a:extLst>
          </p:cNvPr>
          <p:cNvSpPr txBox="1">
            <a:spLocks/>
          </p:cNvSpPr>
          <p:nvPr/>
        </p:nvSpPr>
        <p:spPr>
          <a:xfrm>
            <a:off x="760021" y="1464829"/>
            <a:ext cx="7793356" cy="2255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dirty="0"/>
              <a:t>3,544 specimens tested</a:t>
            </a:r>
          </a:p>
          <a:p>
            <a:pPr lvl="1"/>
            <a:r>
              <a:rPr lang="en-US" sz="2100" dirty="0"/>
              <a:t>Reference method: Whole genome sequencing</a:t>
            </a:r>
          </a:p>
          <a:p>
            <a:pPr lvl="1"/>
            <a:r>
              <a:rPr lang="en-US" sz="2100" dirty="0"/>
              <a:t>96% Sensitivity  99% Specificity</a:t>
            </a:r>
          </a:p>
          <a:p>
            <a:pPr lvl="1"/>
            <a:r>
              <a:rPr lang="en-US" sz="2100" dirty="0" err="1"/>
              <a:t>LoD</a:t>
            </a:r>
            <a:r>
              <a:rPr lang="en-US" sz="2100" dirty="0"/>
              <a:t>: 5 copies/ reaction (60% &gt; </a:t>
            </a:r>
            <a:r>
              <a:rPr lang="en-US" sz="2100" dirty="0" err="1"/>
              <a:t>LoD</a:t>
            </a:r>
            <a:r>
              <a:rPr lang="en-US" sz="2100" dirty="0"/>
              <a:t> at CT = 34-35)</a:t>
            </a:r>
          </a:p>
          <a:p>
            <a:pPr marL="0" indent="0">
              <a:buNone/>
            </a:pPr>
            <a:r>
              <a:rPr lang="pt-BR" sz="2100" dirty="0"/>
              <a:t>Delta  (n=2820),  Mu  (n=6),  Lambda (n=6), and Omicron (n=309)</a:t>
            </a:r>
            <a:endParaRPr lang="en-US" sz="2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67D17-FE8C-45E4-9CED-FC06021B2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39" y="3993159"/>
            <a:ext cx="7773947" cy="2035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4D1D7-13DA-455B-B2C3-455C5FD3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14" y="4090733"/>
            <a:ext cx="984474" cy="17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9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A92FB4-2274-4D0E-AF07-A7B388CC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ED99F-2C3D-4C48-8261-5EB4F2A7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0915B-AB9A-4D01-AEAB-43452E73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would you considering bringing on COVID-19 variant testing?</a:t>
            </a:r>
          </a:p>
          <a:p>
            <a:r>
              <a:rPr lang="en-US" dirty="0"/>
              <a:t>Which method would be preferred for your </a:t>
            </a:r>
            <a:r>
              <a:rPr lang="en-US"/>
              <a:t>patient population?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Why test for a COVID-19 variant?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40838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dirty="0"/>
              <a:t>Epidemiology</a:t>
            </a:r>
          </a:p>
          <a:p>
            <a:pPr lvl="1"/>
            <a:r>
              <a:rPr lang="en-US" sz="2100" dirty="0"/>
              <a:t>Tracking and tracing emerging variants</a:t>
            </a:r>
          </a:p>
          <a:p>
            <a:pPr lvl="1"/>
            <a:r>
              <a:rPr lang="en-US" sz="2100" dirty="0"/>
              <a:t>Isolate outbreaks faster</a:t>
            </a:r>
          </a:p>
          <a:p>
            <a:pPr marL="0" indent="0">
              <a:buNone/>
            </a:pPr>
            <a:r>
              <a:rPr lang="en-US" sz="2500" dirty="0"/>
              <a:t>Clinically</a:t>
            </a:r>
          </a:p>
          <a:p>
            <a:pPr lvl="1"/>
            <a:r>
              <a:rPr lang="en-US" sz="2100" dirty="0"/>
              <a:t>Predict severity of disease: Delta hospitalized more patients</a:t>
            </a:r>
          </a:p>
          <a:p>
            <a:pPr lvl="1"/>
            <a:r>
              <a:rPr lang="en-US" sz="2100" dirty="0"/>
              <a:t>Direct antibody treatment</a:t>
            </a:r>
          </a:p>
          <a:p>
            <a:pPr lvl="2"/>
            <a:r>
              <a:rPr lang="en-US" sz="2100" dirty="0"/>
              <a:t>Omicron (BA.1) resistant to </a:t>
            </a:r>
            <a:r>
              <a:rPr lang="en-US" sz="2100" dirty="0" err="1"/>
              <a:t>Regeron</a:t>
            </a:r>
            <a:r>
              <a:rPr lang="en-US" sz="2100" dirty="0"/>
              <a:t> and Lily monoclonal antibodies</a:t>
            </a:r>
          </a:p>
          <a:p>
            <a:pPr lvl="3"/>
            <a:r>
              <a:rPr lang="en-US" sz="2100" dirty="0"/>
              <a:t>Use </a:t>
            </a:r>
            <a:r>
              <a:rPr lang="en-US" sz="2100" dirty="0" err="1"/>
              <a:t>sotrovimab</a:t>
            </a:r>
            <a:r>
              <a:rPr lang="en-US" sz="2100" dirty="0"/>
              <a:t> for BA.1</a:t>
            </a:r>
          </a:p>
          <a:p>
            <a:pPr lvl="2"/>
            <a:r>
              <a:rPr lang="en-US" sz="2100" dirty="0"/>
              <a:t>Omicron (BA.2) is resistant to </a:t>
            </a:r>
            <a:r>
              <a:rPr lang="en-US" sz="2100" dirty="0" err="1"/>
              <a:t>sotrovimab</a:t>
            </a:r>
            <a:endParaRPr lang="en-US" sz="2100" dirty="0"/>
          </a:p>
          <a:p>
            <a:pPr lvl="3"/>
            <a:r>
              <a:rPr lang="en-US" sz="2100" dirty="0"/>
              <a:t>Use </a:t>
            </a:r>
            <a:r>
              <a:rPr lang="en-US" sz="2100" dirty="0" err="1"/>
              <a:t>bebtelovimab</a:t>
            </a:r>
            <a:r>
              <a:rPr lang="en-US" sz="2100" dirty="0"/>
              <a:t> for BA.2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Challenges of Variant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767502-1B05-41E6-B2B2-505B1442A595}"/>
              </a:ext>
            </a:extLst>
          </p:cNvPr>
          <p:cNvGrpSpPr/>
          <p:nvPr/>
        </p:nvGrpSpPr>
        <p:grpSpPr>
          <a:xfrm>
            <a:off x="236818" y="1521976"/>
            <a:ext cx="8630955" cy="3217160"/>
            <a:chOff x="960429" y="2153653"/>
            <a:chExt cx="10892685" cy="40602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D1191C-2874-46BE-8D12-448759C90964}"/>
                </a:ext>
              </a:extLst>
            </p:cNvPr>
            <p:cNvSpPr txBox="1"/>
            <p:nvPr/>
          </p:nvSpPr>
          <p:spPr>
            <a:xfrm>
              <a:off x="3663918" y="4600423"/>
              <a:ext cx="2640477" cy="151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Cost</a:t>
              </a:r>
            </a:p>
            <a:p>
              <a:pPr algn="ctr"/>
              <a:r>
                <a:rPr lang="en-US" sz="2400" dirty="0"/>
                <a:t>$150-300/ sample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989A98-BF11-41FA-A1CE-D7D8DCDFB275}"/>
                </a:ext>
              </a:extLst>
            </p:cNvPr>
            <p:cNvSpPr/>
            <p:nvPr/>
          </p:nvSpPr>
          <p:spPr>
            <a:xfrm>
              <a:off x="1191126" y="2427092"/>
              <a:ext cx="10162674" cy="243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SARS-CoV-2 Genome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20A919-FB79-4E40-B021-C44423B91A35}"/>
                </a:ext>
              </a:extLst>
            </p:cNvPr>
            <p:cNvCxnSpPr/>
            <p:nvPr/>
          </p:nvCxnSpPr>
          <p:spPr>
            <a:xfrm>
              <a:off x="1275347" y="215365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BDCF50A-E67E-4FD6-8580-F6053793EDA4}"/>
                </a:ext>
              </a:extLst>
            </p:cNvPr>
            <p:cNvCxnSpPr/>
            <p:nvPr/>
          </p:nvCxnSpPr>
          <p:spPr>
            <a:xfrm>
              <a:off x="1668381" y="230605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7C3D24-B675-4FA0-93E6-287B5ACDEFEC}"/>
                </a:ext>
              </a:extLst>
            </p:cNvPr>
            <p:cNvCxnSpPr/>
            <p:nvPr/>
          </p:nvCxnSpPr>
          <p:spPr>
            <a:xfrm>
              <a:off x="2049384" y="2169691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2BB6DB-A123-4514-974C-EAE0CDF783C5}"/>
                </a:ext>
              </a:extLst>
            </p:cNvPr>
            <p:cNvCxnSpPr/>
            <p:nvPr/>
          </p:nvCxnSpPr>
          <p:spPr>
            <a:xfrm>
              <a:off x="2799342" y="216568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28BAE8-E8D5-4719-835E-4345D7C9DFF9}"/>
                </a:ext>
              </a:extLst>
            </p:cNvPr>
            <p:cNvCxnSpPr/>
            <p:nvPr/>
          </p:nvCxnSpPr>
          <p:spPr>
            <a:xfrm>
              <a:off x="3192376" y="231808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86F01D-8E43-4865-A4DF-CCEDBD82CF31}"/>
                </a:ext>
              </a:extLst>
            </p:cNvPr>
            <p:cNvCxnSpPr/>
            <p:nvPr/>
          </p:nvCxnSpPr>
          <p:spPr>
            <a:xfrm>
              <a:off x="3573379" y="218172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7E0D30-9E0D-43FD-A844-33321104FD22}"/>
                </a:ext>
              </a:extLst>
            </p:cNvPr>
            <p:cNvCxnSpPr/>
            <p:nvPr/>
          </p:nvCxnSpPr>
          <p:spPr>
            <a:xfrm>
              <a:off x="3922297" y="232610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EC0D89-52A4-4621-BE64-549A312834AA}"/>
                </a:ext>
              </a:extLst>
            </p:cNvPr>
            <p:cNvCxnSpPr/>
            <p:nvPr/>
          </p:nvCxnSpPr>
          <p:spPr>
            <a:xfrm>
              <a:off x="2430384" y="230605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9DA192-CB0D-4D32-8C52-AE778511F0B2}"/>
                </a:ext>
              </a:extLst>
            </p:cNvPr>
            <p:cNvCxnSpPr/>
            <p:nvPr/>
          </p:nvCxnSpPr>
          <p:spPr>
            <a:xfrm>
              <a:off x="4255170" y="218172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5CE81C-6E3E-457F-B021-F09887908C36}"/>
                </a:ext>
              </a:extLst>
            </p:cNvPr>
            <p:cNvCxnSpPr/>
            <p:nvPr/>
          </p:nvCxnSpPr>
          <p:spPr>
            <a:xfrm>
              <a:off x="4648204" y="233412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2A694B-1965-48C5-87C5-5BCD54463F87}"/>
                </a:ext>
              </a:extLst>
            </p:cNvPr>
            <p:cNvCxnSpPr/>
            <p:nvPr/>
          </p:nvCxnSpPr>
          <p:spPr>
            <a:xfrm>
              <a:off x="5029207" y="2197761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C416AA-CB85-4F37-8FF1-8E4C3F2E3747}"/>
                </a:ext>
              </a:extLst>
            </p:cNvPr>
            <p:cNvCxnSpPr/>
            <p:nvPr/>
          </p:nvCxnSpPr>
          <p:spPr>
            <a:xfrm>
              <a:off x="5779165" y="219375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426EF5-EFA2-4E44-A972-66914984A445}"/>
                </a:ext>
              </a:extLst>
            </p:cNvPr>
            <p:cNvCxnSpPr/>
            <p:nvPr/>
          </p:nvCxnSpPr>
          <p:spPr>
            <a:xfrm>
              <a:off x="6172199" y="234615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496070-76F2-4731-AB4A-DD5DD6942615}"/>
                </a:ext>
              </a:extLst>
            </p:cNvPr>
            <p:cNvCxnSpPr/>
            <p:nvPr/>
          </p:nvCxnSpPr>
          <p:spPr>
            <a:xfrm>
              <a:off x="6553202" y="220979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B7B3D0-6FF0-497D-BFCB-25068102DA68}"/>
                </a:ext>
              </a:extLst>
            </p:cNvPr>
            <p:cNvCxnSpPr/>
            <p:nvPr/>
          </p:nvCxnSpPr>
          <p:spPr>
            <a:xfrm>
              <a:off x="6902120" y="235417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3EC6A3-3318-45D1-9854-0A39DED19476}"/>
                </a:ext>
              </a:extLst>
            </p:cNvPr>
            <p:cNvCxnSpPr/>
            <p:nvPr/>
          </p:nvCxnSpPr>
          <p:spPr>
            <a:xfrm>
              <a:off x="5410207" y="233412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077362-C4AB-4D14-B826-52332EA83C11}"/>
                </a:ext>
              </a:extLst>
            </p:cNvPr>
            <p:cNvCxnSpPr/>
            <p:nvPr/>
          </p:nvCxnSpPr>
          <p:spPr>
            <a:xfrm>
              <a:off x="7287126" y="218172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8D488D-0A18-469B-BB1B-4EBE04B1FF28}"/>
                </a:ext>
              </a:extLst>
            </p:cNvPr>
            <p:cNvCxnSpPr/>
            <p:nvPr/>
          </p:nvCxnSpPr>
          <p:spPr>
            <a:xfrm>
              <a:off x="7680160" y="233412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930CF6-1E9C-42E3-8BC6-DFEC2C9EBA99}"/>
                </a:ext>
              </a:extLst>
            </p:cNvPr>
            <p:cNvCxnSpPr/>
            <p:nvPr/>
          </p:nvCxnSpPr>
          <p:spPr>
            <a:xfrm>
              <a:off x="8061163" y="2197761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A2D84E-306A-43BC-9370-FF6EC3104902}"/>
                </a:ext>
              </a:extLst>
            </p:cNvPr>
            <p:cNvCxnSpPr/>
            <p:nvPr/>
          </p:nvCxnSpPr>
          <p:spPr>
            <a:xfrm>
              <a:off x="8811121" y="219375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325C43-5D6D-4A75-830D-E660BBC866D7}"/>
                </a:ext>
              </a:extLst>
            </p:cNvPr>
            <p:cNvCxnSpPr/>
            <p:nvPr/>
          </p:nvCxnSpPr>
          <p:spPr>
            <a:xfrm>
              <a:off x="9204155" y="234615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A43827-7DE9-4556-8D2B-D4F7BB74AA43}"/>
                </a:ext>
              </a:extLst>
            </p:cNvPr>
            <p:cNvCxnSpPr/>
            <p:nvPr/>
          </p:nvCxnSpPr>
          <p:spPr>
            <a:xfrm>
              <a:off x="9585158" y="220979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3B21A4-1432-4800-A763-BD1005A4A2F8}"/>
                </a:ext>
              </a:extLst>
            </p:cNvPr>
            <p:cNvCxnSpPr/>
            <p:nvPr/>
          </p:nvCxnSpPr>
          <p:spPr>
            <a:xfrm>
              <a:off x="9934076" y="235417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5386F7-5745-4885-A1A2-AD91D11EB673}"/>
                </a:ext>
              </a:extLst>
            </p:cNvPr>
            <p:cNvCxnSpPr/>
            <p:nvPr/>
          </p:nvCxnSpPr>
          <p:spPr>
            <a:xfrm>
              <a:off x="8442163" y="2334123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9F6408E-DE2A-4ABB-870E-E9EA18D7371A}"/>
                </a:ext>
              </a:extLst>
            </p:cNvPr>
            <p:cNvCxnSpPr/>
            <p:nvPr/>
          </p:nvCxnSpPr>
          <p:spPr>
            <a:xfrm>
              <a:off x="10311058" y="219375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075242-328F-4977-9FE4-8A45F7BF954C}"/>
                </a:ext>
              </a:extLst>
            </p:cNvPr>
            <p:cNvCxnSpPr/>
            <p:nvPr/>
          </p:nvCxnSpPr>
          <p:spPr>
            <a:xfrm>
              <a:off x="10704092" y="2346155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3800F6-113E-45EB-93BB-8CE3477C0CB5}"/>
                </a:ext>
              </a:extLst>
            </p:cNvPr>
            <p:cNvSpPr txBox="1"/>
            <p:nvPr/>
          </p:nvSpPr>
          <p:spPr>
            <a:xfrm>
              <a:off x="960429" y="3045038"/>
              <a:ext cx="2612951" cy="151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Turn around time</a:t>
              </a:r>
            </a:p>
            <a:p>
              <a:pPr algn="ctr"/>
              <a:r>
                <a:rPr lang="en-US" sz="2400" dirty="0"/>
                <a:t>2-4 weeks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B617A0-1CFF-41F0-A6E0-71FFACBC5CB1}"/>
                </a:ext>
              </a:extLst>
            </p:cNvPr>
            <p:cNvSpPr txBox="1"/>
            <p:nvPr/>
          </p:nvSpPr>
          <p:spPr>
            <a:xfrm>
              <a:off x="6396990" y="3318629"/>
              <a:ext cx="1932429" cy="815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Bioinformatic skills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6446C5-3523-4EAD-A3E6-CAEDF14F5730}"/>
                </a:ext>
              </a:extLst>
            </p:cNvPr>
            <p:cNvSpPr txBox="1"/>
            <p:nvPr/>
          </p:nvSpPr>
          <p:spPr>
            <a:xfrm>
              <a:off x="9230978" y="5402157"/>
              <a:ext cx="1816958" cy="582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CT&lt; 28-30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0AF40E6-9A1B-4393-88D7-7A17E3332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5347" y="4447360"/>
              <a:ext cx="1667937" cy="16679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07AE60E-CABC-46B3-848F-F7F66DE7F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582"/>
            <a:stretch/>
          </p:blipFill>
          <p:spPr>
            <a:xfrm>
              <a:off x="8472235" y="2918128"/>
              <a:ext cx="3380879" cy="224551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1324F91-F459-437D-B854-47B7173D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1483" y="4545929"/>
              <a:ext cx="1667936" cy="166793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9A532AF-2C20-3986-258C-7DD71DF70F47}"/>
              </a:ext>
            </a:extLst>
          </p:cNvPr>
          <p:cNvSpPr txBox="1"/>
          <p:nvPr/>
        </p:nvSpPr>
        <p:spPr>
          <a:xfrm>
            <a:off x="2669490" y="2228275"/>
            <a:ext cx="138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$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/>
              <a:t>Genotyping methods for Variant detection.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7"/>
            <a:ext cx="7793356" cy="2020142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Current approaches</a:t>
            </a:r>
          </a:p>
          <a:p>
            <a:pPr lvl="1"/>
            <a:r>
              <a:rPr lang="en-US" sz="2100" dirty="0"/>
              <a:t>SNP based primer/probes, melt curve analysis</a:t>
            </a:r>
          </a:p>
          <a:p>
            <a:pPr lvl="1"/>
            <a:r>
              <a:rPr lang="en-US" sz="2100" dirty="0"/>
              <a:t>Pro: Fits into current workflows, fast</a:t>
            </a:r>
          </a:p>
          <a:p>
            <a:pPr lvl="1"/>
            <a:r>
              <a:rPr lang="en-US" sz="2100" dirty="0"/>
              <a:t>Cons: Limited adaptability (4-5 targets), constantly changing mutations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C1282-ADC8-407A-9BE7-F7EACC3A0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968" y="3758268"/>
            <a:ext cx="2235181" cy="2098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F83ED-6E35-4E3E-BBC1-C33074FEF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961" y="4122155"/>
            <a:ext cx="2206639" cy="1642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346365-5071-41D4-96C6-5BD06322A5DC}"/>
              </a:ext>
            </a:extLst>
          </p:cNvPr>
          <p:cNvSpPr txBox="1"/>
          <p:nvPr/>
        </p:nvSpPr>
        <p:spPr>
          <a:xfrm>
            <a:off x="6139955" y="576434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ddPCR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A29FA-87F2-47B0-9CEB-63908CEFC3CE}"/>
              </a:ext>
            </a:extLst>
          </p:cNvPr>
          <p:cNvSpPr txBox="1"/>
          <p:nvPr/>
        </p:nvSpPr>
        <p:spPr>
          <a:xfrm>
            <a:off x="2326832" y="583670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Melt-curve analysis</a:t>
            </a:r>
          </a:p>
        </p:txBody>
      </p:sp>
    </p:spTree>
    <p:extLst>
      <p:ext uri="{BB962C8B-B14F-4D97-AF65-F5344CB8AC3E}">
        <p14:creationId xmlns:p14="http://schemas.microsoft.com/office/powerpoint/2010/main" val="32239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4E1CA-2214-4CFC-969C-C090CFE6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8F032D-0F10-40DC-8218-019CCA26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0495B-78B1-49DC-A31A-32C26FA36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barriers to implementing COVID-19 Variant testing at your institution?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6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/>
              <a:t>Our Approach: Multiplex Fragment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7"/>
            <a:ext cx="7793356" cy="13190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dirty="0"/>
              <a:t>Capillary electrophoresis</a:t>
            </a:r>
          </a:p>
          <a:p>
            <a:pPr lvl="1"/>
            <a:r>
              <a:rPr lang="en-US" sz="2100" dirty="0"/>
              <a:t>Separate targets by size and color</a:t>
            </a:r>
          </a:p>
          <a:p>
            <a:pPr lvl="1"/>
            <a:r>
              <a:rPr lang="en-US" sz="2100" dirty="0"/>
              <a:t>Detects multiple deletion mutation sizes</a:t>
            </a:r>
          </a:p>
          <a:p>
            <a:pPr lvl="1"/>
            <a:r>
              <a:rPr lang="en-US" sz="2100" dirty="0"/>
              <a:t>RT-PCR with fluorescently labeled primers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8F6051-399A-43AC-A5FC-43DE227DE57D}"/>
              </a:ext>
            </a:extLst>
          </p:cNvPr>
          <p:cNvGrpSpPr/>
          <p:nvPr/>
        </p:nvGrpSpPr>
        <p:grpSpPr>
          <a:xfrm>
            <a:off x="3024814" y="4326461"/>
            <a:ext cx="3182104" cy="663947"/>
            <a:chOff x="7807857" y="3126958"/>
            <a:chExt cx="4313748" cy="1070153"/>
          </a:xfrm>
        </p:grpSpPr>
        <p:sp>
          <p:nvSpPr>
            <p:cNvPr id="14" name="Freeform 50">
              <a:extLst>
                <a:ext uri="{FF2B5EF4-FFF2-40B4-BE49-F238E27FC236}">
                  <a16:creationId xmlns:a16="http://schemas.microsoft.com/office/drawing/2014/main" id="{7D0335AB-3CEF-4C72-9B81-69EBEECB4338}"/>
                </a:ext>
              </a:extLst>
            </p:cNvPr>
            <p:cNvSpPr/>
            <p:nvPr/>
          </p:nvSpPr>
          <p:spPr>
            <a:xfrm>
              <a:off x="8014033" y="3143959"/>
              <a:ext cx="244751" cy="1043549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EA9936E1-6510-40B9-81F4-0C732E407465}"/>
                </a:ext>
              </a:extLst>
            </p:cNvPr>
            <p:cNvSpPr/>
            <p:nvPr/>
          </p:nvSpPr>
          <p:spPr>
            <a:xfrm>
              <a:off x="8727004" y="3143959"/>
              <a:ext cx="244751" cy="1043549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8596D2B5-04D3-47E2-8AF4-0EE4B7291202}"/>
                </a:ext>
              </a:extLst>
            </p:cNvPr>
            <p:cNvSpPr/>
            <p:nvPr/>
          </p:nvSpPr>
          <p:spPr>
            <a:xfrm>
              <a:off x="9711333" y="3619301"/>
              <a:ext cx="202185" cy="577810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3C6C7D94-340E-4B4E-ABE9-CC9CD6975A54}"/>
                </a:ext>
              </a:extLst>
            </p:cNvPr>
            <p:cNvSpPr/>
            <p:nvPr/>
          </p:nvSpPr>
          <p:spPr>
            <a:xfrm>
              <a:off x="8234840" y="3143959"/>
              <a:ext cx="244751" cy="1043549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3B49FA3E-FC1E-4502-8A8B-D57A850F224B}"/>
                </a:ext>
              </a:extLst>
            </p:cNvPr>
            <p:cNvSpPr/>
            <p:nvPr/>
          </p:nvSpPr>
          <p:spPr>
            <a:xfrm>
              <a:off x="10134325" y="3126958"/>
              <a:ext cx="244751" cy="1043549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5AC4D44B-3918-47C3-9B5B-04D23AEDCD55}"/>
                </a:ext>
              </a:extLst>
            </p:cNvPr>
            <p:cNvSpPr/>
            <p:nvPr/>
          </p:nvSpPr>
          <p:spPr>
            <a:xfrm>
              <a:off x="11690627" y="3143904"/>
              <a:ext cx="244751" cy="1043549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E790CDF3-E1EC-4279-9B39-04418037976C}"/>
                </a:ext>
              </a:extLst>
            </p:cNvPr>
            <p:cNvSpPr/>
            <p:nvPr/>
          </p:nvSpPr>
          <p:spPr>
            <a:xfrm>
              <a:off x="9969383" y="3143904"/>
              <a:ext cx="244751" cy="1043549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66FBA475-C914-4C7E-B7B6-2DBF407FEA5F}"/>
                </a:ext>
              </a:extLst>
            </p:cNvPr>
            <p:cNvSpPr/>
            <p:nvPr/>
          </p:nvSpPr>
          <p:spPr>
            <a:xfrm>
              <a:off x="10895186" y="3143904"/>
              <a:ext cx="244751" cy="1043549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50">
              <a:extLst>
                <a:ext uri="{FF2B5EF4-FFF2-40B4-BE49-F238E27FC236}">
                  <a16:creationId xmlns:a16="http://schemas.microsoft.com/office/drawing/2014/main" id="{875BCCCA-2182-4726-A796-62BBE0AE5FFD}"/>
                </a:ext>
              </a:extLst>
            </p:cNvPr>
            <p:cNvSpPr/>
            <p:nvPr/>
          </p:nvSpPr>
          <p:spPr>
            <a:xfrm>
              <a:off x="11499077" y="3569791"/>
              <a:ext cx="202185" cy="577810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C7D10638-DA4D-4933-9149-29F7DDC9A841}"/>
                </a:ext>
              </a:extLst>
            </p:cNvPr>
            <p:cNvSpPr/>
            <p:nvPr/>
          </p:nvSpPr>
          <p:spPr>
            <a:xfrm>
              <a:off x="7807857" y="3586284"/>
              <a:ext cx="202185" cy="577810"/>
            </a:xfrm>
            <a:custGeom>
              <a:avLst/>
              <a:gdLst>
                <a:gd name="connsiteX0" fmla="*/ 0 w 184484"/>
                <a:gd name="connsiteY0" fmla="*/ 1058820 h 1058820"/>
                <a:gd name="connsiteX1" fmla="*/ 112295 w 184484"/>
                <a:gd name="connsiteY1" fmla="*/ 41 h 1058820"/>
                <a:gd name="connsiteX2" fmla="*/ 184484 w 184484"/>
                <a:gd name="connsiteY2" fmla="*/ 1026736 h 105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84" h="1058820">
                  <a:moveTo>
                    <a:pt x="0" y="1058820"/>
                  </a:moveTo>
                  <a:cubicBezTo>
                    <a:pt x="40774" y="532104"/>
                    <a:pt x="81548" y="5388"/>
                    <a:pt x="112295" y="41"/>
                  </a:cubicBezTo>
                  <a:cubicBezTo>
                    <a:pt x="143042" y="-5306"/>
                    <a:pt x="163763" y="510715"/>
                    <a:pt x="184484" y="1026736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C77FD4-1903-441E-84CE-D0233E2A2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4412" y="4155057"/>
              <a:ext cx="42671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E63F69-C5CB-4853-BF6B-741F1D4FC12D}"/>
              </a:ext>
            </a:extLst>
          </p:cNvPr>
          <p:cNvSpPr txBox="1"/>
          <p:nvPr/>
        </p:nvSpPr>
        <p:spPr>
          <a:xfrm>
            <a:off x="3621701" y="5290397"/>
            <a:ext cx="250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Fragment Analysis</a:t>
            </a:r>
          </a:p>
        </p:txBody>
      </p:sp>
      <p:sp>
        <p:nvSpPr>
          <p:cNvPr id="29" name="Triangle 6">
            <a:extLst>
              <a:ext uri="{FF2B5EF4-FFF2-40B4-BE49-F238E27FC236}">
                <a16:creationId xmlns:a16="http://schemas.microsoft.com/office/drawing/2014/main" id="{9463B186-DA8C-4AD1-B702-7B4826EA1BA5}"/>
              </a:ext>
            </a:extLst>
          </p:cNvPr>
          <p:cNvSpPr/>
          <p:nvPr/>
        </p:nvSpPr>
        <p:spPr>
          <a:xfrm rot="10800000">
            <a:off x="4365828" y="4111841"/>
            <a:ext cx="656771" cy="1834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86E5D0-CB4E-427B-8814-8C3C92D754DC}"/>
              </a:ext>
            </a:extLst>
          </p:cNvPr>
          <p:cNvCxnSpPr/>
          <p:nvPr/>
        </p:nvCxnSpPr>
        <p:spPr>
          <a:xfrm>
            <a:off x="4537416" y="3740396"/>
            <a:ext cx="5918" cy="3583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E31E59-D2AE-4D13-A72B-439EDD190C9C}"/>
              </a:ext>
            </a:extLst>
          </p:cNvPr>
          <p:cNvCxnSpPr/>
          <p:nvPr/>
        </p:nvCxnSpPr>
        <p:spPr>
          <a:xfrm>
            <a:off x="4649837" y="3740396"/>
            <a:ext cx="5918" cy="3583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A8F205-B515-4F91-8726-849B4BD86111}"/>
              </a:ext>
            </a:extLst>
          </p:cNvPr>
          <p:cNvCxnSpPr/>
          <p:nvPr/>
        </p:nvCxnSpPr>
        <p:spPr>
          <a:xfrm>
            <a:off x="4762257" y="3740396"/>
            <a:ext cx="5918" cy="358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6E0B8E-A06F-4D26-8B6E-47BECC09DA6E}"/>
              </a:ext>
            </a:extLst>
          </p:cNvPr>
          <p:cNvCxnSpPr/>
          <p:nvPr/>
        </p:nvCxnSpPr>
        <p:spPr>
          <a:xfrm>
            <a:off x="4874677" y="3745371"/>
            <a:ext cx="5918" cy="358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18979E-269D-43A1-8337-AEEAAC1E755B}"/>
              </a:ext>
            </a:extLst>
          </p:cNvPr>
          <p:cNvCxnSpPr/>
          <p:nvPr/>
        </p:nvCxnSpPr>
        <p:spPr>
          <a:xfrm>
            <a:off x="4424996" y="3740396"/>
            <a:ext cx="5918" cy="3583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5-Point Star 28">
            <a:extLst>
              <a:ext uri="{FF2B5EF4-FFF2-40B4-BE49-F238E27FC236}">
                <a16:creationId xmlns:a16="http://schemas.microsoft.com/office/drawing/2014/main" id="{CE517D22-8990-4EDB-B1A0-5CB94FFA5F92}"/>
              </a:ext>
            </a:extLst>
          </p:cNvPr>
          <p:cNvSpPr/>
          <p:nvPr/>
        </p:nvSpPr>
        <p:spPr>
          <a:xfrm>
            <a:off x="4193783" y="3732302"/>
            <a:ext cx="126969" cy="113375"/>
          </a:xfrm>
          <a:prstGeom prst="star5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29">
            <a:extLst>
              <a:ext uri="{FF2B5EF4-FFF2-40B4-BE49-F238E27FC236}">
                <a16:creationId xmlns:a16="http://schemas.microsoft.com/office/drawing/2014/main" id="{75A8A89A-CB64-46B5-BD52-6313D614E9B1}"/>
              </a:ext>
            </a:extLst>
          </p:cNvPr>
          <p:cNvSpPr>
            <a:spLocks noChangeAspect="1"/>
          </p:cNvSpPr>
          <p:nvPr/>
        </p:nvSpPr>
        <p:spPr>
          <a:xfrm>
            <a:off x="3991917" y="3632397"/>
            <a:ext cx="190600" cy="170194"/>
          </a:xfrm>
          <a:prstGeom prst="star5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0">
            <a:extLst>
              <a:ext uri="{FF2B5EF4-FFF2-40B4-BE49-F238E27FC236}">
                <a16:creationId xmlns:a16="http://schemas.microsoft.com/office/drawing/2014/main" id="{A3E330D4-7DD1-40E2-8069-F081199BA8EC}"/>
              </a:ext>
            </a:extLst>
          </p:cNvPr>
          <p:cNvSpPr>
            <a:spLocks noChangeAspect="1"/>
          </p:cNvSpPr>
          <p:nvPr/>
        </p:nvSpPr>
        <p:spPr>
          <a:xfrm>
            <a:off x="3586257" y="3554655"/>
            <a:ext cx="254134" cy="226926"/>
          </a:xfrm>
          <a:prstGeom prst="star5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1">
            <a:extLst>
              <a:ext uri="{FF2B5EF4-FFF2-40B4-BE49-F238E27FC236}">
                <a16:creationId xmlns:a16="http://schemas.microsoft.com/office/drawing/2014/main" id="{04085545-029F-4F25-B296-BB08DBAE6AED}"/>
              </a:ext>
            </a:extLst>
          </p:cNvPr>
          <p:cNvSpPr>
            <a:spLocks noChangeAspect="1"/>
          </p:cNvSpPr>
          <p:nvPr/>
        </p:nvSpPr>
        <p:spPr>
          <a:xfrm>
            <a:off x="3033994" y="3510587"/>
            <a:ext cx="317668" cy="283657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2">
            <a:extLst>
              <a:ext uri="{FF2B5EF4-FFF2-40B4-BE49-F238E27FC236}">
                <a16:creationId xmlns:a16="http://schemas.microsoft.com/office/drawing/2014/main" id="{1D880BC1-0B70-47F4-941D-ECC55F65560C}"/>
              </a:ext>
            </a:extLst>
          </p:cNvPr>
          <p:cNvSpPr>
            <a:spLocks noChangeAspect="1"/>
          </p:cNvSpPr>
          <p:nvPr/>
        </p:nvSpPr>
        <p:spPr>
          <a:xfrm>
            <a:off x="2892652" y="3498495"/>
            <a:ext cx="317668" cy="2836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3">
            <a:extLst>
              <a:ext uri="{FF2B5EF4-FFF2-40B4-BE49-F238E27FC236}">
                <a16:creationId xmlns:a16="http://schemas.microsoft.com/office/drawing/2014/main" id="{FC92D201-3AC1-4043-9970-8B3A42B79B09}"/>
              </a:ext>
            </a:extLst>
          </p:cNvPr>
          <p:cNvSpPr>
            <a:spLocks noChangeAspect="1"/>
          </p:cNvSpPr>
          <p:nvPr/>
        </p:nvSpPr>
        <p:spPr>
          <a:xfrm>
            <a:off x="2331653" y="3441724"/>
            <a:ext cx="419235" cy="374350"/>
          </a:xfrm>
          <a:prstGeom prst="star5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34">
            <a:extLst>
              <a:ext uri="{FF2B5EF4-FFF2-40B4-BE49-F238E27FC236}">
                <a16:creationId xmlns:a16="http://schemas.microsoft.com/office/drawing/2014/main" id="{1D99F75A-2955-4378-ADE7-B5D09CFBD1F8}"/>
              </a:ext>
            </a:extLst>
          </p:cNvPr>
          <p:cNvSpPr>
            <a:spLocks noChangeAspect="1"/>
          </p:cNvSpPr>
          <p:nvPr/>
        </p:nvSpPr>
        <p:spPr>
          <a:xfrm>
            <a:off x="1493052" y="3419445"/>
            <a:ext cx="721865" cy="474727"/>
          </a:xfrm>
          <a:prstGeom prst="star5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8C03835E-95F3-477B-9F1D-F4641E7BB77C}"/>
              </a:ext>
            </a:extLst>
          </p:cNvPr>
          <p:cNvSpPr/>
          <p:nvPr/>
        </p:nvSpPr>
        <p:spPr>
          <a:xfrm>
            <a:off x="1556897" y="3789746"/>
            <a:ext cx="2828684" cy="469166"/>
          </a:xfrm>
          <a:prstGeom prst="arc">
            <a:avLst>
              <a:gd name="adj1" fmla="val 10757296"/>
              <a:gd name="adj2" fmla="val 2152075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7360B7A-682B-4969-A496-4930D4F34990}"/>
              </a:ext>
            </a:extLst>
          </p:cNvPr>
          <p:cNvSpPr/>
          <p:nvPr/>
        </p:nvSpPr>
        <p:spPr>
          <a:xfrm>
            <a:off x="1556897" y="3894171"/>
            <a:ext cx="2885850" cy="483687"/>
          </a:xfrm>
          <a:prstGeom prst="arc">
            <a:avLst>
              <a:gd name="adj1" fmla="val 10826724"/>
              <a:gd name="adj2" fmla="val 214380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1">
            <a:extLst>
              <a:ext uri="{FF2B5EF4-FFF2-40B4-BE49-F238E27FC236}">
                <a16:creationId xmlns:a16="http://schemas.microsoft.com/office/drawing/2014/main" id="{202AEEFE-8054-483D-9B77-9283E43E0336}"/>
              </a:ext>
            </a:extLst>
          </p:cNvPr>
          <p:cNvSpPr/>
          <p:nvPr/>
        </p:nvSpPr>
        <p:spPr>
          <a:xfrm>
            <a:off x="1428222" y="3751888"/>
            <a:ext cx="210420" cy="1233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2">
            <a:extLst>
              <a:ext uri="{FF2B5EF4-FFF2-40B4-BE49-F238E27FC236}">
                <a16:creationId xmlns:a16="http://schemas.microsoft.com/office/drawing/2014/main" id="{4C146445-D4CD-402A-A182-2F45A4A08C62}"/>
              </a:ext>
            </a:extLst>
          </p:cNvPr>
          <p:cNvSpPr/>
          <p:nvPr/>
        </p:nvSpPr>
        <p:spPr>
          <a:xfrm>
            <a:off x="3326650" y="3645951"/>
            <a:ext cx="157423" cy="1059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3">
            <a:extLst>
              <a:ext uri="{FF2B5EF4-FFF2-40B4-BE49-F238E27FC236}">
                <a16:creationId xmlns:a16="http://schemas.microsoft.com/office/drawing/2014/main" id="{D3190F6B-BE34-450F-BFE3-F238A8218845}"/>
              </a:ext>
            </a:extLst>
          </p:cNvPr>
          <p:cNvSpPr/>
          <p:nvPr/>
        </p:nvSpPr>
        <p:spPr>
          <a:xfrm flipH="1" flipV="1">
            <a:off x="4320588" y="3830537"/>
            <a:ext cx="107367" cy="7005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7">
            <a:extLst>
              <a:ext uri="{FF2B5EF4-FFF2-40B4-BE49-F238E27FC236}">
                <a16:creationId xmlns:a16="http://schemas.microsoft.com/office/drawing/2014/main" id="{5FE4459C-C3E4-48D9-BCE2-D5A88C1BB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179" y="1460499"/>
            <a:ext cx="3162300" cy="2576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/>
              <a:t>Recurrent Spike Gene in-frame 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746" y="1738127"/>
            <a:ext cx="7793356" cy="18146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dirty="0"/>
              <a:t>4 Recurrently Deleted Regions (RDR) in N-terminus</a:t>
            </a:r>
          </a:p>
          <a:p>
            <a:pPr lvl="1"/>
            <a:r>
              <a:rPr lang="en-US" sz="2100" dirty="0"/>
              <a:t>Alpha:     RDR1- ∆6bp    RDR2- ∆3bp </a:t>
            </a:r>
          </a:p>
          <a:p>
            <a:pPr lvl="1"/>
            <a:r>
              <a:rPr lang="en-US" sz="2100" dirty="0"/>
              <a:t>Beta:       RDR4- ∆9bp</a:t>
            </a:r>
          </a:p>
          <a:p>
            <a:pPr lvl="1"/>
            <a:r>
              <a:rPr lang="en-US" sz="2100" dirty="0"/>
              <a:t>Gamma:   None</a:t>
            </a:r>
          </a:p>
          <a:p>
            <a:pPr lvl="1"/>
            <a:r>
              <a:rPr lang="en-US" sz="2100" dirty="0"/>
              <a:t>Delta:      RDR2- ∆6bp</a:t>
            </a:r>
          </a:p>
          <a:p>
            <a:pPr lvl="1"/>
            <a:r>
              <a:rPr lang="en-US" sz="2100" dirty="0"/>
              <a:t>Omicron: RDR1- ∆6bp    RDR2- ∆9bp</a:t>
            </a:r>
          </a:p>
          <a:p>
            <a:pPr lvl="1"/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248B993-CBDB-43F2-9CC2-70EE26580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" t="513" r="1" b="-513"/>
          <a:stretch/>
        </p:blipFill>
        <p:spPr>
          <a:xfrm>
            <a:off x="573467" y="3764884"/>
            <a:ext cx="7250202" cy="228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FB9E07-21BB-2490-63FB-5AF2386BDF03}"/>
              </a:ext>
            </a:extLst>
          </p:cNvPr>
          <p:cNvSpPr/>
          <p:nvPr/>
        </p:nvSpPr>
        <p:spPr>
          <a:xfrm>
            <a:off x="573467" y="5838093"/>
            <a:ext cx="191464" cy="20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/>
              <a:t>Recurrent Spike Receptor Binding Domain SNPs targeted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7"/>
            <a:ext cx="7793356" cy="2062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3 Recurrent SNPs that affect viral fitness: N501Y, E484K, and L452R</a:t>
            </a:r>
          </a:p>
          <a:p>
            <a:pPr lvl="1"/>
            <a:r>
              <a:rPr lang="en-US" sz="2100" dirty="0"/>
              <a:t>Allele-specific primers detect </a:t>
            </a:r>
            <a:r>
              <a:rPr lang="en-US" sz="2100" dirty="0">
                <a:solidFill>
                  <a:schemeClr val="accent2"/>
                </a:solidFill>
              </a:rPr>
              <a:t>Wild type </a:t>
            </a:r>
            <a:r>
              <a:rPr lang="en-US" sz="2100" dirty="0"/>
              <a:t>or </a:t>
            </a:r>
            <a:r>
              <a:rPr lang="en-US" sz="2100" dirty="0">
                <a:solidFill>
                  <a:srgbClr val="00B050"/>
                </a:solidFill>
              </a:rPr>
              <a:t>Mutant</a:t>
            </a:r>
            <a:r>
              <a:rPr lang="en-US" sz="2100" dirty="0"/>
              <a:t> allele</a:t>
            </a:r>
          </a:p>
          <a:p>
            <a:pPr lvl="1"/>
            <a:r>
              <a:rPr lang="en-US" sz="2100" dirty="0"/>
              <a:t>Mismatch mutations added near 3’ end for specificity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948445E-E8BB-43E8-8CFF-B92E61960DEE}"/>
              </a:ext>
            </a:extLst>
          </p:cNvPr>
          <p:cNvGrpSpPr/>
          <p:nvPr/>
        </p:nvGrpSpPr>
        <p:grpSpPr>
          <a:xfrm>
            <a:off x="2057277" y="3800475"/>
            <a:ext cx="4243634" cy="1730059"/>
            <a:chOff x="240077" y="263666"/>
            <a:chExt cx="4243634" cy="173005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7A9428B-BCA3-4993-9B36-316956541A5E}"/>
                </a:ext>
              </a:extLst>
            </p:cNvPr>
            <p:cNvSpPr txBox="1"/>
            <p:nvPr/>
          </p:nvSpPr>
          <p:spPr>
            <a:xfrm>
              <a:off x="240077" y="559726"/>
              <a:ext cx="4243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cDNA:   GTTAGTATACCAAAGGTTGGGTGA AC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PRIMER: CAATCATATGGTTTCCAACCCACT[</a:t>
              </a:r>
              <a:r>
                <a:rPr lang="en-US" sz="14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0F464DD-DA2C-4A16-BFE6-ABE70B7F7945}"/>
                </a:ext>
              </a:extLst>
            </p:cNvPr>
            <p:cNvSpPr/>
            <p:nvPr/>
          </p:nvSpPr>
          <p:spPr>
            <a:xfrm>
              <a:off x="3380407" y="1039618"/>
              <a:ext cx="4225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3’</a:t>
              </a:r>
              <a:endParaRPr lang="en-US" sz="1400" b="1" dirty="0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4B567A-35FB-49A1-BF73-BA4E057F50FD}"/>
                </a:ext>
              </a:extLst>
            </p:cNvPr>
            <p:cNvCxnSpPr>
              <a:cxnSpLocks/>
            </p:cNvCxnSpPr>
            <p:nvPr/>
          </p:nvCxnSpPr>
          <p:spPr>
            <a:xfrm>
              <a:off x="1186813" y="1048378"/>
              <a:ext cx="2779104" cy="5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B66C2C-3956-4EE0-A58A-66B88549FE6A}"/>
                </a:ext>
              </a:extLst>
            </p:cNvPr>
            <p:cNvSpPr/>
            <p:nvPr/>
          </p:nvSpPr>
          <p:spPr>
            <a:xfrm>
              <a:off x="3560785" y="1039618"/>
              <a:ext cx="40513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2’</a:t>
              </a:r>
              <a:endParaRPr lang="en-US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72BC1DC-9F65-4B3E-9FBE-74A5BAE9CC98}"/>
                </a:ext>
              </a:extLst>
            </p:cNvPr>
            <p:cNvSpPr txBox="1"/>
            <p:nvPr/>
          </p:nvSpPr>
          <p:spPr>
            <a:xfrm>
              <a:off x="1840400" y="1140926"/>
              <a:ext cx="1518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Destabilizing mutations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BAFABC-1455-4626-96B3-B9DA53CE22DE}"/>
                </a:ext>
              </a:extLst>
            </p:cNvPr>
            <p:cNvSpPr txBox="1"/>
            <p:nvPr/>
          </p:nvSpPr>
          <p:spPr>
            <a:xfrm>
              <a:off x="3560785" y="26366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N501</a:t>
              </a:r>
              <a:r>
                <a:rPr lang="en-US" b="1" dirty="0">
                  <a:solidFill>
                    <a:srgbClr val="00B050"/>
                  </a:solidFill>
                </a:rPr>
                <a:t>Y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37770D-C646-490A-9657-93A6C2D09034}"/>
                </a:ext>
              </a:extLst>
            </p:cNvPr>
            <p:cNvSpPr/>
            <p:nvPr/>
          </p:nvSpPr>
          <p:spPr>
            <a:xfrm>
              <a:off x="3623255" y="619386"/>
              <a:ext cx="526799" cy="20195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88FBCF96-A428-4619-B93E-89AB87BC7ED0}"/>
                </a:ext>
              </a:extLst>
            </p:cNvPr>
            <p:cNvSpPr/>
            <p:nvPr/>
          </p:nvSpPr>
          <p:spPr>
            <a:xfrm rot="16200000">
              <a:off x="3498607" y="1026398"/>
              <a:ext cx="88421" cy="16686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Left Brace 75">
              <a:extLst>
                <a:ext uri="{FF2B5EF4-FFF2-40B4-BE49-F238E27FC236}">
                  <a16:creationId xmlns:a16="http://schemas.microsoft.com/office/drawing/2014/main" id="{B55C9087-8D43-4675-A96F-5784D7E96000}"/>
                </a:ext>
              </a:extLst>
            </p:cNvPr>
            <p:cNvSpPr/>
            <p:nvPr/>
          </p:nvSpPr>
          <p:spPr>
            <a:xfrm rot="16200000">
              <a:off x="3670387" y="1026397"/>
              <a:ext cx="88421" cy="16686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55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A92FB4-2274-4D0E-AF07-A7B388CC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ED99F-2C3D-4C48-8261-5EB4F2A7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0915B-AB9A-4D01-AEAB-43452E73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other tests that you currently use that utilize fragment analysis? </a:t>
            </a:r>
          </a:p>
          <a:p>
            <a:endParaRPr lang="en-US" dirty="0"/>
          </a:p>
          <a:p>
            <a:r>
              <a:rPr lang="en-US" dirty="0"/>
              <a:t>Would this technique make some tests easier?</a:t>
            </a:r>
          </a:p>
        </p:txBody>
      </p:sp>
    </p:spTree>
    <p:extLst>
      <p:ext uri="{BB962C8B-B14F-4D97-AF65-F5344CB8AC3E}">
        <p14:creationId xmlns:p14="http://schemas.microsoft.com/office/powerpoint/2010/main" val="115702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807</Words>
  <Application>Microsoft Office PowerPoint</Application>
  <PresentationFormat>On-screen Show (4:3)</PresentationFormat>
  <Paragraphs>153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Office Theme</vt:lpstr>
      <vt:lpstr>PowerPoint Presentation</vt:lpstr>
      <vt:lpstr>Why test for a COVID-19 variant?</vt:lpstr>
      <vt:lpstr>Challenges of Variant Detection</vt:lpstr>
      <vt:lpstr>Genotyping methods for Variant detection.</vt:lpstr>
      <vt:lpstr>Discussion Question 1</vt:lpstr>
      <vt:lpstr>Our Approach: Multiplex Fragment Analysis</vt:lpstr>
      <vt:lpstr>Recurrent Spike Gene in-frame Deletions</vt:lpstr>
      <vt:lpstr>Recurrent Spike Receptor Binding Domain SNPs targeted</vt:lpstr>
      <vt:lpstr>Discussion Question 2</vt:lpstr>
      <vt:lpstr>qPCR of Mismatch primers vs. full Match</vt:lpstr>
      <vt:lpstr>qPCR of Mismatch primers vs. full Match</vt:lpstr>
      <vt:lpstr>Lastly, Confirm primer combinations in Capillary Electrophoresis</vt:lpstr>
      <vt:lpstr>ORF1 and 8 targets added for indels</vt:lpstr>
      <vt:lpstr>Complete 8-plex panel</vt:lpstr>
      <vt:lpstr>PowerPoint Presentation</vt:lpstr>
      <vt:lpstr>PowerPoint Presentation</vt:lpstr>
      <vt:lpstr>Discussion 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SoRelle</dc:creator>
  <cp:lastModifiedBy>Matt Boyle</cp:lastModifiedBy>
  <cp:revision>15</cp:revision>
  <dcterms:created xsi:type="dcterms:W3CDTF">2014-07-07T15:02:10Z</dcterms:created>
  <dcterms:modified xsi:type="dcterms:W3CDTF">2022-09-06T15:52:02Z</dcterms:modified>
</cp:coreProperties>
</file>