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5" r:id="rId3"/>
    <p:sldId id="266" r:id="rId4"/>
    <p:sldId id="267" r:id="rId5"/>
    <p:sldId id="276" r:id="rId6"/>
    <p:sldId id="268" r:id="rId7"/>
    <p:sldId id="278" r:id="rId8"/>
    <p:sldId id="277" r:id="rId9"/>
    <p:sldId id="270" r:id="rId10"/>
    <p:sldId id="263" r:id="rId11"/>
    <p:sldId id="258" r:id="rId12"/>
    <p:sldId id="272" r:id="rId13"/>
    <p:sldId id="273" r:id="rId14"/>
    <p:sldId id="279" r:id="rId15"/>
    <p:sldId id="274" r:id="rId16"/>
    <p:sldId id="271" r:id="rId17"/>
    <p:sldId id="257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49D3DE9-2D90-4376-8DEC-A739EFB933D2}">
          <p14:sldIdLst>
            <p14:sldId id="260"/>
            <p14:sldId id="265"/>
            <p14:sldId id="266"/>
            <p14:sldId id="267"/>
            <p14:sldId id="276"/>
            <p14:sldId id="268"/>
            <p14:sldId id="278"/>
            <p14:sldId id="277"/>
            <p14:sldId id="270"/>
            <p14:sldId id="263"/>
            <p14:sldId id="258"/>
            <p14:sldId id="272"/>
            <p14:sldId id="273"/>
            <p14:sldId id="279"/>
            <p14:sldId id="274"/>
            <p14:sldId id="271"/>
            <p14:sldId id="25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CCCD"/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c02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12" Type="http://schemas.openxmlformats.org/officeDocument/2006/relationships/image" Target="../media/image36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tiff"/><Relationship Id="rId11" Type="http://schemas.openxmlformats.org/officeDocument/2006/relationships/image" Target="../media/image35.svg"/><Relationship Id="rId5" Type="http://schemas.openxmlformats.org/officeDocument/2006/relationships/image" Target="../media/image29.tiff"/><Relationship Id="rId10" Type="http://schemas.openxmlformats.org/officeDocument/2006/relationships/image" Target="../media/image34.png"/><Relationship Id="rId4" Type="http://schemas.openxmlformats.org/officeDocument/2006/relationships/image" Target="../media/image28.tiff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9600" b="1" dirty="0"/>
              <a:t>Machine Learning to Assist in Large-Scale, Activity-Based Synthetic Cannabinoid Receptor Agonist Screening of Serum Samples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L.K. Janssens, D.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Boeckaerts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S. Hudson, D. 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Morozova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A.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Cannaert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D.M. Wood, C. Wolfe, B. De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Baets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M. Stock, P.I. Dargan, C.P. Stove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July 2022</a:t>
            </a:r>
            <a:endParaRPr lang="en-US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hlinkClick r:id="rId2"/>
              </a:rPr>
              <a:t>https://doi.org/10.1093/clinchem/hvac027</a:t>
            </a:r>
            <a:endParaRPr lang="en-US" sz="72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© 2022 by the American Association for Clinical Chemistry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013CBB0B-7559-8956-8D51-D851F92D6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" y="1971072"/>
            <a:ext cx="3472868" cy="47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717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353835"/>
            <a:ext cx="682831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B11F24"/>
                </a:solidFill>
              </a:rPr>
              <a:t>Figure 2. </a:t>
            </a:r>
            <a:r>
              <a:rPr lang="en-US" sz="1600" dirty="0">
                <a:solidFill>
                  <a:srgbClr val="B11F24"/>
                </a:solidFill>
              </a:rPr>
              <a:t>Outcome of the CB1 bioassay (receptor-activation profiles) of representative obvious true positive (201, TP) and true negative (880, TN) results and more challenging true positive results (662, 788).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487853D-2EE3-4190-918E-989F99C97F7E}"/>
              </a:ext>
            </a:extLst>
          </p:cNvPr>
          <p:cNvCxnSpPr>
            <a:cxnSpLocks/>
          </p:cNvCxnSpPr>
          <p:nvPr/>
        </p:nvCxnSpPr>
        <p:spPr>
          <a:xfrm>
            <a:off x="3431484" y="3922479"/>
            <a:ext cx="1973008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ADC198E-F234-423F-911B-D0EA53CBD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248" y="1206129"/>
            <a:ext cx="5521452" cy="41189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38AC3317-B120-4E2B-B69E-09233739E837}"/>
              </a:ext>
            </a:extLst>
          </p:cNvPr>
          <p:cNvSpPr/>
          <p:nvPr/>
        </p:nvSpPr>
        <p:spPr>
          <a:xfrm>
            <a:off x="203817" y="3820878"/>
            <a:ext cx="1790083" cy="9035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5F MDMB-PICA:</a:t>
            </a:r>
          </a:p>
          <a:p>
            <a:pPr algn="ctr"/>
            <a:r>
              <a:rPr lang="nl-BE" sz="1200" dirty="0"/>
              <a:t> 0.53 </a:t>
            </a:r>
            <a:r>
              <a:rPr lang="nl-BE" sz="1200" dirty="0" err="1"/>
              <a:t>ng</a:t>
            </a:r>
            <a:r>
              <a:rPr lang="nl-BE" sz="1200" dirty="0"/>
              <a:t>/ml</a:t>
            </a:r>
          </a:p>
          <a:p>
            <a:pPr algn="ctr"/>
            <a:r>
              <a:rPr lang="nl-BE" sz="1200" dirty="0" err="1"/>
              <a:t>Desmethyl</a:t>
            </a:r>
            <a:r>
              <a:rPr lang="nl-BE" sz="1200" dirty="0"/>
              <a:t> </a:t>
            </a:r>
            <a:r>
              <a:rPr lang="nl-BE" sz="1200" dirty="0" err="1"/>
              <a:t>metabolite</a:t>
            </a:r>
            <a:r>
              <a:rPr lang="nl-BE" sz="1200" dirty="0"/>
              <a:t>: 0.19 </a:t>
            </a:r>
            <a:r>
              <a:rPr lang="nl-BE" sz="1200" dirty="0" err="1"/>
              <a:t>ng</a:t>
            </a:r>
            <a:r>
              <a:rPr lang="nl-BE" sz="1200" dirty="0"/>
              <a:t>/ml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6F0547C-53B9-45A7-A718-50D97510CF82}"/>
              </a:ext>
            </a:extLst>
          </p:cNvPr>
          <p:cNvSpPr/>
          <p:nvPr/>
        </p:nvSpPr>
        <p:spPr>
          <a:xfrm>
            <a:off x="7066435" y="3820877"/>
            <a:ext cx="1790083" cy="9035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5F-MDMB-PICA</a:t>
            </a:r>
          </a:p>
          <a:p>
            <a:pPr algn="ctr"/>
            <a:r>
              <a:rPr lang="en-US" sz="1200" dirty="0" err="1"/>
              <a:t>Desmethyl</a:t>
            </a:r>
            <a:r>
              <a:rPr lang="en-US" sz="1200" dirty="0"/>
              <a:t> metabolite</a:t>
            </a:r>
          </a:p>
          <a:p>
            <a:pPr algn="ctr"/>
            <a:r>
              <a:rPr lang="en-US" sz="1200" dirty="0"/>
              <a:t>0.57 ng/mL</a:t>
            </a:r>
            <a:endParaRPr lang="nl-BE" sz="1200" dirty="0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DEC0456D-834E-46B8-9856-182FED794C1B}"/>
              </a:ext>
            </a:extLst>
          </p:cNvPr>
          <p:cNvSpPr/>
          <p:nvPr/>
        </p:nvSpPr>
        <p:spPr>
          <a:xfrm>
            <a:off x="153017" y="3111500"/>
            <a:ext cx="8837966" cy="2213616"/>
          </a:xfrm>
          <a:prstGeom prst="roundRect">
            <a:avLst/>
          </a:prstGeom>
          <a:solidFill>
            <a:srgbClr val="F6CCCD">
              <a:alpha val="18039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BE" sz="1600" b="1" dirty="0" err="1">
                <a:solidFill>
                  <a:schemeClr val="tx1"/>
                </a:solidFill>
              </a:rPr>
              <a:t>Challenging</a:t>
            </a:r>
            <a:r>
              <a:rPr lang="nl-BE" sz="1600" b="1" dirty="0">
                <a:solidFill>
                  <a:schemeClr val="tx1"/>
                </a:solidFill>
              </a:rPr>
              <a:t> </a:t>
            </a:r>
            <a:r>
              <a:rPr lang="nl-BE" sz="1600" b="1" dirty="0" err="1">
                <a:solidFill>
                  <a:schemeClr val="tx1"/>
                </a:solidFill>
              </a:rPr>
              <a:t>true</a:t>
            </a:r>
            <a:r>
              <a:rPr lang="nl-BE" sz="1600" b="1" dirty="0">
                <a:solidFill>
                  <a:schemeClr val="tx1"/>
                </a:solidFill>
              </a:rPr>
              <a:t> </a:t>
            </a:r>
            <a:r>
              <a:rPr lang="nl-BE" sz="1600" b="1" dirty="0" err="1">
                <a:solidFill>
                  <a:schemeClr val="tx1"/>
                </a:solidFill>
              </a:rPr>
              <a:t>positives</a:t>
            </a:r>
            <a:r>
              <a:rPr lang="nl-BE" sz="1600" b="1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8181" y="5354913"/>
            <a:ext cx="6840188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Figure 3. </a:t>
            </a:r>
            <a:r>
              <a:rPr lang="en-US" sz="1600" dirty="0">
                <a:solidFill>
                  <a:srgbClr val="B11F24"/>
                </a:solidFill>
              </a:rPr>
              <a:t>Screening results (consensus) in comparison to the analytical confirmation, including the number of true positive (TP), false negative (FN), false positive (FP), and true negative results (TN).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240BF0-D4BA-400A-B6CB-048E7B0D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71" y="1536436"/>
            <a:ext cx="6419088" cy="2078736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287D2DA3-118E-4763-AF0E-1796770825FA}"/>
              </a:ext>
            </a:extLst>
          </p:cNvPr>
          <p:cNvSpPr/>
          <p:nvPr/>
        </p:nvSpPr>
        <p:spPr>
          <a:xfrm>
            <a:off x="2782576" y="3919139"/>
            <a:ext cx="3578848" cy="870172"/>
          </a:xfrm>
          <a:prstGeom prst="roundRect">
            <a:avLst/>
          </a:prstGeom>
          <a:solidFill>
            <a:srgbClr val="006600">
              <a:alpha val="74902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2400" b="1" dirty="0" err="1">
                <a:solidFill>
                  <a:schemeClr val="bg1"/>
                </a:solidFill>
              </a:rPr>
              <a:t>Sensitivity</a:t>
            </a:r>
            <a:r>
              <a:rPr lang="nl-BE" sz="2400" b="1" dirty="0">
                <a:solidFill>
                  <a:schemeClr val="bg1"/>
                </a:solidFill>
              </a:rPr>
              <a:t>     94.6%</a:t>
            </a:r>
          </a:p>
          <a:p>
            <a:pPr algn="ctr"/>
            <a:r>
              <a:rPr lang="nl-BE" sz="2400" b="1" dirty="0" err="1">
                <a:solidFill>
                  <a:schemeClr val="bg1"/>
                </a:solidFill>
              </a:rPr>
              <a:t>Specificity</a:t>
            </a:r>
            <a:r>
              <a:rPr lang="nl-BE" sz="2400" b="1" dirty="0">
                <a:solidFill>
                  <a:schemeClr val="bg1"/>
                </a:solidFill>
              </a:rPr>
              <a:t>     98.5%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6267EEC-9E46-41DD-933B-C68FB7A99A67}"/>
              </a:ext>
            </a:extLst>
          </p:cNvPr>
          <p:cNvSpPr/>
          <p:nvPr/>
        </p:nvSpPr>
        <p:spPr>
          <a:xfrm>
            <a:off x="341562" y="1533873"/>
            <a:ext cx="2808085" cy="43888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B24CBFF-B667-44D4-B070-CA1668666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52" y="1945278"/>
            <a:ext cx="1109703" cy="80773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265F4D8-736D-4720-9202-5A3752AC3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69" y="3523736"/>
            <a:ext cx="1249711" cy="80773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404A4B-4DF1-4493-8CE2-EFDA947CC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8" y="3983459"/>
            <a:ext cx="1089821" cy="80773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F74EF6-21D4-43E8-ADF4-AB5B4A5F5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13" y="4496213"/>
            <a:ext cx="1089821" cy="80773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973F4AE-A34D-4396-8CF6-43ED3740A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8" y="4966494"/>
            <a:ext cx="1089821" cy="80773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041D9C2-15EA-4936-93EC-E2915EC2CE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5" y="3057619"/>
            <a:ext cx="1255732" cy="811627"/>
          </a:xfrm>
          <a:prstGeom prst="rect">
            <a:avLst/>
          </a:prstGeom>
        </p:spPr>
      </p:pic>
      <p:pic>
        <p:nvPicPr>
          <p:cNvPr id="16" name="Graphic 15" descr="Laptop">
            <a:extLst>
              <a:ext uri="{FF2B5EF4-FFF2-40B4-BE49-F238E27FC236}">
                <a16:creationId xmlns:a16="http://schemas.microsoft.com/office/drawing/2014/main" id="{F2CFA180-309F-4C2F-9641-5D4781E50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73313" y="1194163"/>
            <a:ext cx="3020617" cy="3020617"/>
          </a:xfrm>
          <a:prstGeom prst="rect">
            <a:avLst/>
          </a:prstGeom>
        </p:spPr>
      </p:pic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A87ACCC1-3551-4CB5-B03F-6F8CDD61CF22}"/>
              </a:ext>
            </a:extLst>
          </p:cNvPr>
          <p:cNvSpPr/>
          <p:nvPr/>
        </p:nvSpPr>
        <p:spPr>
          <a:xfrm>
            <a:off x="3604897" y="3963220"/>
            <a:ext cx="2158926" cy="157138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tx1"/>
                </a:solidFill>
              </a:rPr>
              <a:t>Features</a:t>
            </a:r>
            <a:r>
              <a:rPr lang="nl-BE" dirty="0">
                <a:solidFill>
                  <a:schemeClr val="tx1"/>
                </a:solidFill>
              </a:rPr>
              <a:t>:</a:t>
            </a:r>
          </a:p>
          <a:p>
            <a:endParaRPr lang="nl-BE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Time series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5</a:t>
            </a:r>
            <a:r>
              <a:rPr lang="nl-BE" baseline="30000" dirty="0">
                <a:solidFill>
                  <a:schemeClr val="tx1"/>
                </a:solidFill>
              </a:rPr>
              <a:t>th</a:t>
            </a:r>
            <a:r>
              <a:rPr lang="nl-BE" dirty="0">
                <a:solidFill>
                  <a:schemeClr val="tx1"/>
                </a:solidFill>
              </a:rPr>
              <a:t> order </a:t>
            </a:r>
            <a:r>
              <a:rPr lang="nl-BE" dirty="0" err="1">
                <a:solidFill>
                  <a:schemeClr val="tx1"/>
                </a:solidFill>
              </a:rPr>
              <a:t>Polynomial</a:t>
            </a:r>
            <a:r>
              <a:rPr lang="nl-BE" dirty="0">
                <a:solidFill>
                  <a:schemeClr val="tx1"/>
                </a:solidFill>
              </a:rPr>
              <a:t> fit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18259A6B-68CC-477D-BF7B-3127A07DBD86}"/>
              </a:ext>
            </a:extLst>
          </p:cNvPr>
          <p:cNvCxnSpPr>
            <a:cxnSpLocks/>
          </p:cNvCxnSpPr>
          <p:nvPr/>
        </p:nvCxnSpPr>
        <p:spPr>
          <a:xfrm>
            <a:off x="5905500" y="4806742"/>
            <a:ext cx="226796" cy="0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7AB3CC8D-EAF7-4F15-B6D7-A1593FF7E053}"/>
              </a:ext>
            </a:extLst>
          </p:cNvPr>
          <p:cNvSpPr/>
          <p:nvPr/>
        </p:nvSpPr>
        <p:spPr>
          <a:xfrm>
            <a:off x="6204976" y="3095246"/>
            <a:ext cx="2745964" cy="283193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Prediction</a:t>
            </a:r>
            <a:r>
              <a:rPr lang="nl-BE" b="1" dirty="0">
                <a:solidFill>
                  <a:schemeClr val="tx1"/>
                </a:solidFill>
              </a:rPr>
              <a:t> score</a:t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dirty="0">
                <a:solidFill>
                  <a:schemeClr val="tx1"/>
                </a:solidFill>
              </a:rPr>
              <a:t>(</a:t>
            </a:r>
            <a:r>
              <a:rPr lang="nl-BE" dirty="0" err="1">
                <a:solidFill>
                  <a:srgbClr val="C00000"/>
                </a:solidFill>
              </a:rPr>
              <a:t>replicates</a:t>
            </a:r>
            <a:r>
              <a:rPr lang="nl-B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B769FD9-E9F9-497C-8595-805B0BE5DB16}"/>
              </a:ext>
            </a:extLst>
          </p:cNvPr>
          <p:cNvSpPr txBox="1"/>
          <p:nvPr/>
        </p:nvSpPr>
        <p:spPr>
          <a:xfrm>
            <a:off x="7025929" y="4040721"/>
            <a:ext cx="1109589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dirty="0" err="1">
                <a:solidFill>
                  <a:srgbClr val="FFC000"/>
                </a:solidFill>
              </a:rPr>
              <a:t>Average</a:t>
            </a:r>
            <a:endParaRPr lang="nl-BE" dirty="0">
              <a:solidFill>
                <a:srgbClr val="FFC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6263298-1050-4211-AD18-A27A5C60FDBD}"/>
              </a:ext>
            </a:extLst>
          </p:cNvPr>
          <p:cNvSpPr txBox="1"/>
          <p:nvPr/>
        </p:nvSpPr>
        <p:spPr>
          <a:xfrm>
            <a:off x="6962428" y="4729220"/>
            <a:ext cx="1236590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dirty="0" err="1">
                <a:solidFill>
                  <a:srgbClr val="7030A0"/>
                </a:solidFill>
              </a:rPr>
              <a:t>Threshold</a:t>
            </a:r>
            <a:endParaRPr lang="nl-BE" dirty="0">
              <a:solidFill>
                <a:srgbClr val="7030A0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FBC1160-8286-4850-8479-ADE30245977F}"/>
              </a:ext>
            </a:extLst>
          </p:cNvPr>
          <p:cNvSpPr txBox="1"/>
          <p:nvPr/>
        </p:nvSpPr>
        <p:spPr>
          <a:xfrm>
            <a:off x="6962428" y="5417719"/>
            <a:ext cx="1236590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dirty="0" err="1">
                <a:solidFill>
                  <a:srgbClr val="006600"/>
                </a:solidFill>
              </a:rPr>
              <a:t>Prediction</a:t>
            </a:r>
            <a:endParaRPr lang="nl-BE" dirty="0">
              <a:solidFill>
                <a:srgbClr val="006600"/>
              </a:solidFill>
            </a:endParaRP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8DDC6EFC-95CD-4CC1-B048-CF42FEE29EEC}"/>
              </a:ext>
            </a:extLst>
          </p:cNvPr>
          <p:cNvCxnSpPr>
            <a:cxnSpLocks/>
          </p:cNvCxnSpPr>
          <p:nvPr/>
        </p:nvCxnSpPr>
        <p:spPr>
          <a:xfrm>
            <a:off x="7580723" y="3843140"/>
            <a:ext cx="0" cy="21041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FED1A4C5-0CCE-4E4F-A252-92B9846482ED}"/>
              </a:ext>
            </a:extLst>
          </p:cNvPr>
          <p:cNvCxnSpPr>
            <a:cxnSpLocks/>
          </p:cNvCxnSpPr>
          <p:nvPr/>
        </p:nvCxnSpPr>
        <p:spPr>
          <a:xfrm>
            <a:off x="7580723" y="4512533"/>
            <a:ext cx="0" cy="21041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380BC054-DEDA-4F3B-B537-144264831D40}"/>
              </a:ext>
            </a:extLst>
          </p:cNvPr>
          <p:cNvCxnSpPr>
            <a:cxnSpLocks/>
          </p:cNvCxnSpPr>
          <p:nvPr/>
        </p:nvCxnSpPr>
        <p:spPr>
          <a:xfrm>
            <a:off x="7580723" y="5169150"/>
            <a:ext cx="0" cy="21041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8F779B88-2C99-48B3-8C6A-D46F2AB4ACAE}"/>
              </a:ext>
            </a:extLst>
          </p:cNvPr>
          <p:cNvCxnSpPr>
            <a:cxnSpLocks/>
          </p:cNvCxnSpPr>
          <p:nvPr/>
        </p:nvCxnSpPr>
        <p:spPr>
          <a:xfrm>
            <a:off x="6577653" y="2264730"/>
            <a:ext cx="2199582" cy="5311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B2811B21-66EB-415E-A351-64BF9EDBEEF8}"/>
              </a:ext>
            </a:extLst>
          </p:cNvPr>
          <p:cNvSpPr txBox="1"/>
          <p:nvPr/>
        </p:nvSpPr>
        <p:spPr>
          <a:xfrm>
            <a:off x="6438742" y="1533873"/>
            <a:ext cx="248403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/>
              <a:t>-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5DAA862-553D-4C61-ABC3-F8582C34E087}"/>
              </a:ext>
            </a:extLst>
          </p:cNvPr>
          <p:cNvSpPr txBox="1"/>
          <p:nvPr/>
        </p:nvSpPr>
        <p:spPr>
          <a:xfrm>
            <a:off x="8580471" y="1551138"/>
            <a:ext cx="248403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/>
              <a:t>+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AFE85282-9436-4F1A-BE18-B8DB00BCD94E}"/>
              </a:ext>
            </a:extLst>
          </p:cNvPr>
          <p:cNvSpPr/>
          <p:nvPr/>
        </p:nvSpPr>
        <p:spPr>
          <a:xfrm>
            <a:off x="7036412" y="2171323"/>
            <a:ext cx="248401" cy="205529"/>
          </a:xfrm>
          <a:prstGeom prst="ellipse">
            <a:avLst/>
          </a:prstGeom>
          <a:solidFill>
            <a:srgbClr val="C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FDC23842-4C80-4069-BEC0-62FF799F2703}"/>
              </a:ext>
            </a:extLst>
          </p:cNvPr>
          <p:cNvSpPr/>
          <p:nvPr/>
        </p:nvSpPr>
        <p:spPr>
          <a:xfrm>
            <a:off x="7683199" y="2171324"/>
            <a:ext cx="248402" cy="205528"/>
          </a:xfrm>
          <a:prstGeom prst="ellipse">
            <a:avLst/>
          </a:prstGeom>
          <a:solidFill>
            <a:srgbClr val="C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88113186-A6EA-4138-BCD2-A84D56273C96}"/>
              </a:ext>
            </a:extLst>
          </p:cNvPr>
          <p:cNvSpPr/>
          <p:nvPr/>
        </p:nvSpPr>
        <p:spPr>
          <a:xfrm>
            <a:off x="7356355" y="2171324"/>
            <a:ext cx="248398" cy="205529"/>
          </a:xfrm>
          <a:prstGeom prst="ellipse">
            <a:avLst/>
          </a:prstGeom>
          <a:solidFill>
            <a:srgbClr val="FF930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1BFB37E-4C84-43E1-B7EE-9F6F6F4A619C}"/>
              </a:ext>
            </a:extLst>
          </p:cNvPr>
          <p:cNvCxnSpPr>
            <a:cxnSpLocks/>
          </p:cNvCxnSpPr>
          <p:nvPr/>
        </p:nvCxnSpPr>
        <p:spPr>
          <a:xfrm>
            <a:off x="7112612" y="1946886"/>
            <a:ext cx="0" cy="559305"/>
          </a:xfrm>
          <a:prstGeom prst="line">
            <a:avLst/>
          </a:prstGeom>
          <a:ln w="76200">
            <a:solidFill>
              <a:srgbClr val="7030A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al 33">
            <a:extLst>
              <a:ext uri="{FF2B5EF4-FFF2-40B4-BE49-F238E27FC236}">
                <a16:creationId xmlns:a16="http://schemas.microsoft.com/office/drawing/2014/main" id="{93DACC7C-9B1A-423A-9C2F-0473ABB81C00}"/>
              </a:ext>
            </a:extLst>
          </p:cNvPr>
          <p:cNvSpPr/>
          <p:nvPr/>
        </p:nvSpPr>
        <p:spPr>
          <a:xfrm>
            <a:off x="7994536" y="1573857"/>
            <a:ext cx="416013" cy="386564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006600"/>
                </a:solidFill>
              </a:rPr>
              <a:t>+</a:t>
            </a:r>
          </a:p>
        </p:txBody>
      </p:sp>
      <p:pic>
        <p:nvPicPr>
          <p:cNvPr id="35" name="Graphic 34" descr="Statistieken">
            <a:extLst>
              <a:ext uri="{FF2B5EF4-FFF2-40B4-BE49-F238E27FC236}">
                <a16:creationId xmlns:a16="http://schemas.microsoft.com/office/drawing/2014/main" id="{0729A48E-B3D2-4C18-9A98-CF172969B6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3344" r="13083" b="22333"/>
          <a:stretch/>
        </p:blipFill>
        <p:spPr>
          <a:xfrm>
            <a:off x="3781467" y="1900565"/>
            <a:ext cx="1800860" cy="1160451"/>
          </a:xfrm>
          <a:prstGeom prst="rect">
            <a:avLst/>
          </a:prstGeom>
        </p:spPr>
      </p:pic>
      <p:pic>
        <p:nvPicPr>
          <p:cNvPr id="36" name="Graphic 35" descr="Vergrootglas">
            <a:extLst>
              <a:ext uri="{FF2B5EF4-FFF2-40B4-BE49-F238E27FC236}">
                <a16:creationId xmlns:a16="http://schemas.microsoft.com/office/drawing/2014/main" id="{E34209BA-359D-4CE7-895F-DCF37A0FB7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4714" y="1484957"/>
            <a:ext cx="2507292" cy="2267330"/>
          </a:xfrm>
          <a:prstGeom prst="rect">
            <a:avLst/>
          </a:prstGeom>
        </p:spPr>
      </p:pic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E398F412-82FB-4EB7-B154-7171B52B1A9C}"/>
              </a:ext>
            </a:extLst>
          </p:cNvPr>
          <p:cNvCxnSpPr>
            <a:cxnSpLocks/>
          </p:cNvCxnSpPr>
          <p:nvPr/>
        </p:nvCxnSpPr>
        <p:spPr>
          <a:xfrm>
            <a:off x="3289300" y="4794042"/>
            <a:ext cx="226796" cy="0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>
            <a:extLst>
              <a:ext uri="{FF2B5EF4-FFF2-40B4-BE49-F238E27FC236}">
                <a16:creationId xmlns:a16="http://schemas.microsoft.com/office/drawing/2014/main" id="{147CA6B3-D80C-4BD0-941C-1099B83C8219}"/>
              </a:ext>
            </a:extLst>
          </p:cNvPr>
          <p:cNvSpPr txBox="1"/>
          <p:nvPr/>
        </p:nvSpPr>
        <p:spPr>
          <a:xfrm>
            <a:off x="165629" y="1137209"/>
            <a:ext cx="43797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Building a machine learning model:</a:t>
            </a:r>
            <a:endParaRPr lang="en-US" sz="2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950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47CA6B3-D80C-4BD0-941C-1099B83C8219}"/>
              </a:ext>
            </a:extLst>
          </p:cNvPr>
          <p:cNvSpPr txBox="1"/>
          <p:nvPr/>
        </p:nvSpPr>
        <p:spPr>
          <a:xfrm>
            <a:off x="165629" y="1137209"/>
            <a:ext cx="43797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Building a machine learning model:</a:t>
            </a:r>
            <a:endParaRPr lang="en-US" sz="2000" dirty="0"/>
          </a:p>
          <a:p>
            <a:endParaRPr lang="nl-BE" dirty="0"/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ADC971A2-7736-4445-9FE2-6950D8E8DF8F}"/>
              </a:ext>
            </a:extLst>
          </p:cNvPr>
          <p:cNvSpPr/>
          <p:nvPr/>
        </p:nvSpPr>
        <p:spPr>
          <a:xfrm>
            <a:off x="262192" y="1701697"/>
            <a:ext cx="2911121" cy="1160451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3003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</a:t>
            </a: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457200" marR="0" lvl="0" indent="-457200" defTabSz="13003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</a:t>
            </a:r>
            <a:r>
              <a:rPr kumimoji="0" lang="nl-BE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analytical</a:t>
            </a: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</a:t>
            </a:r>
          </a:p>
          <a:p>
            <a:pPr marL="457200" marR="0" lvl="0" indent="-457200" defTabSz="13003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expert scoring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53BC63E4-1BC0-48EE-8723-17B4B8EF2989}"/>
              </a:ext>
            </a:extLst>
          </p:cNvPr>
          <p:cNvSpPr/>
          <p:nvPr/>
        </p:nvSpPr>
        <p:spPr>
          <a:xfrm>
            <a:off x="262192" y="2995712"/>
            <a:ext cx="2911122" cy="2879469"/>
          </a:xfrm>
          <a:prstGeom prst="roundRect">
            <a:avLst>
              <a:gd name="adj" fmla="val 8287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u="sng" dirty="0">
                <a:solidFill>
                  <a:schemeClr val="tx1"/>
                </a:solidFill>
              </a:rPr>
              <a:t>Cross-</a:t>
            </a:r>
            <a:r>
              <a:rPr lang="nl-BE" u="sng" dirty="0" err="1">
                <a:solidFill>
                  <a:schemeClr val="tx1"/>
                </a:solidFill>
              </a:rPr>
              <a:t>validation</a:t>
            </a:r>
            <a:endParaRPr lang="nl-BE" u="sng" dirty="0">
              <a:solidFill>
                <a:schemeClr val="tx1"/>
              </a:solidFill>
            </a:endParaRPr>
          </a:p>
          <a:p>
            <a:pPr algn="ctr"/>
            <a:r>
              <a:rPr lang="nl-BE" dirty="0">
                <a:solidFill>
                  <a:schemeClr val="tx1"/>
                </a:solidFill>
              </a:rPr>
              <a:t>(</a:t>
            </a:r>
            <a:r>
              <a:rPr lang="nl-BE" dirty="0" err="1">
                <a:solidFill>
                  <a:schemeClr val="tx1"/>
                </a:solidFill>
              </a:rPr>
              <a:t>iteratively</a:t>
            </a:r>
            <a:r>
              <a:rPr lang="nl-B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1DE7A16D-CA27-4F4D-B53A-EFF519924F37}"/>
              </a:ext>
            </a:extLst>
          </p:cNvPr>
          <p:cNvSpPr txBox="1"/>
          <p:nvPr/>
        </p:nvSpPr>
        <p:spPr>
          <a:xfrm>
            <a:off x="187078" y="4040998"/>
            <a:ext cx="3650586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dirty="0"/>
              <a:t>1. </a:t>
            </a:r>
            <a:r>
              <a:rPr lang="nl-BE" dirty="0" err="1">
                <a:solidFill>
                  <a:srgbClr val="C00000"/>
                </a:solidFill>
              </a:rPr>
              <a:t>Analytical</a:t>
            </a:r>
            <a:r>
              <a:rPr lang="nl-BE" dirty="0"/>
              <a:t> </a:t>
            </a:r>
            <a:r>
              <a:rPr lang="nl-BE" i="1" dirty="0" err="1">
                <a:sym typeface="Wingdings" panose="05000000000000000000" pitchFamily="2" charset="2"/>
              </a:rPr>
              <a:t>vs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Analytical</a:t>
            </a:r>
            <a:endParaRPr lang="nl-BE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DDF52C8-94BF-496C-8B46-A6C9996EA6BC}"/>
              </a:ext>
            </a:extLst>
          </p:cNvPr>
          <p:cNvSpPr txBox="1"/>
          <p:nvPr/>
        </p:nvSpPr>
        <p:spPr>
          <a:xfrm>
            <a:off x="485516" y="4713346"/>
            <a:ext cx="3434710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dirty="0"/>
              <a:t>2. </a:t>
            </a:r>
            <a:r>
              <a:rPr lang="nl-BE" dirty="0">
                <a:solidFill>
                  <a:schemeClr val="accent3">
                    <a:lumMod val="75000"/>
                  </a:schemeClr>
                </a:solidFill>
              </a:rPr>
              <a:t>Expert</a:t>
            </a:r>
            <a:r>
              <a:rPr lang="nl-BE" dirty="0"/>
              <a:t> </a:t>
            </a:r>
            <a:r>
              <a:rPr lang="nl-BE" i="1" dirty="0" err="1"/>
              <a:t>vs</a:t>
            </a:r>
            <a:r>
              <a:rPr lang="nl-BE" i="1" dirty="0"/>
              <a:t> </a:t>
            </a:r>
            <a:r>
              <a:rPr lang="nl-BE" dirty="0" err="1"/>
              <a:t>Analytical</a:t>
            </a:r>
            <a:endParaRPr lang="nl-BE" i="1" dirty="0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EC95F73D-12FA-45F8-8E6F-07A2491F7646}"/>
              </a:ext>
            </a:extLst>
          </p:cNvPr>
          <p:cNvSpPr txBox="1"/>
          <p:nvPr/>
        </p:nvSpPr>
        <p:spPr>
          <a:xfrm>
            <a:off x="507120" y="5385696"/>
            <a:ext cx="2959703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dirty="0"/>
              <a:t>3. Expert </a:t>
            </a:r>
            <a:r>
              <a:rPr lang="nl-BE" i="1" dirty="0" err="1"/>
              <a:t>vs</a:t>
            </a:r>
            <a:r>
              <a:rPr lang="nl-BE" dirty="0"/>
              <a:t> </a:t>
            </a:r>
            <a:r>
              <a:rPr lang="nl-BE" dirty="0">
                <a:solidFill>
                  <a:srgbClr val="0070C0"/>
                </a:solidFill>
              </a:rPr>
              <a:t>Expert</a:t>
            </a:r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71FD7803-E113-41BF-80A8-AA31A7556C61}"/>
              </a:ext>
            </a:extLst>
          </p:cNvPr>
          <p:cNvCxnSpPr>
            <a:cxnSpLocks/>
          </p:cNvCxnSpPr>
          <p:nvPr/>
        </p:nvCxnSpPr>
        <p:spPr>
          <a:xfrm>
            <a:off x="1669470" y="3762687"/>
            <a:ext cx="2" cy="278484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02C95F90-0A24-4000-A317-FF8D11A60E86}"/>
              </a:ext>
            </a:extLst>
          </p:cNvPr>
          <p:cNvCxnSpPr/>
          <p:nvPr/>
        </p:nvCxnSpPr>
        <p:spPr>
          <a:xfrm>
            <a:off x="1669470" y="4435035"/>
            <a:ext cx="2" cy="278484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F21C57FB-03D5-4241-88F7-01494C0135CD}"/>
              </a:ext>
            </a:extLst>
          </p:cNvPr>
          <p:cNvCxnSpPr/>
          <p:nvPr/>
        </p:nvCxnSpPr>
        <p:spPr>
          <a:xfrm>
            <a:off x="1669470" y="5107383"/>
            <a:ext cx="2" cy="278484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">
            <a:extLst>
              <a:ext uri="{FF2B5EF4-FFF2-40B4-BE49-F238E27FC236}">
                <a16:creationId xmlns:a16="http://schemas.microsoft.com/office/drawing/2014/main" id="{63C0E167-6E8A-4CC8-A5D5-7C76EC1F42B5}"/>
              </a:ext>
            </a:extLst>
          </p:cNvPr>
          <p:cNvSpPr/>
          <p:nvPr/>
        </p:nvSpPr>
        <p:spPr>
          <a:xfrm>
            <a:off x="3418241" y="5354913"/>
            <a:ext cx="5500127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B11F24"/>
                </a:solidFill>
              </a:rPr>
              <a:t>Fig. 4. </a:t>
            </a:r>
            <a:r>
              <a:rPr lang="en-US" sz="1600" dirty="0">
                <a:solidFill>
                  <a:srgbClr val="B11F24"/>
                </a:solidFill>
              </a:rPr>
              <a:t>ROC curves, PR curves, and AUC scores for the models trained with fifth-order polynomial fit coefficients (a, c) and </a:t>
            </a:r>
            <a:r>
              <a:rPr lang="en-US" sz="1600" dirty="0" err="1">
                <a:solidFill>
                  <a:srgbClr val="B11F24"/>
                </a:solidFill>
              </a:rPr>
              <a:t>tsfresh</a:t>
            </a:r>
            <a:r>
              <a:rPr lang="en-US" sz="1600" dirty="0">
                <a:solidFill>
                  <a:srgbClr val="B11F24"/>
                </a:solidFill>
              </a:rPr>
              <a:t> features (b, d).</a:t>
            </a: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3FC65CA9-9E33-47CE-8B9A-9C79ED14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09" y="1628522"/>
            <a:ext cx="4870297" cy="36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47CA6B3-D80C-4BD0-941C-1099B83C8219}"/>
              </a:ext>
            </a:extLst>
          </p:cNvPr>
          <p:cNvSpPr txBox="1"/>
          <p:nvPr/>
        </p:nvSpPr>
        <p:spPr>
          <a:xfrm>
            <a:off x="165629" y="1137209"/>
            <a:ext cx="43797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Building a machine learning model:</a:t>
            </a:r>
            <a:endParaRPr lang="en-US" sz="2000" dirty="0"/>
          </a:p>
          <a:p>
            <a:endParaRPr lang="nl-BE" dirty="0"/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ADC971A2-7736-4445-9FE2-6950D8E8DF8F}"/>
              </a:ext>
            </a:extLst>
          </p:cNvPr>
          <p:cNvSpPr/>
          <p:nvPr/>
        </p:nvSpPr>
        <p:spPr>
          <a:xfrm>
            <a:off x="262192" y="1701697"/>
            <a:ext cx="2911121" cy="1160451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3003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</a:t>
            </a: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457200" marR="0" lvl="0" indent="-457200" defTabSz="13003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</a:t>
            </a:r>
            <a:r>
              <a:rPr kumimoji="0" lang="nl-BE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analytical</a:t>
            </a: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data</a:t>
            </a:r>
          </a:p>
          <a:p>
            <a:pPr marL="457200" marR="0" lvl="0" indent="-457200" defTabSz="13003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expert scoring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53BC63E4-1BC0-48EE-8723-17B4B8EF2989}"/>
              </a:ext>
            </a:extLst>
          </p:cNvPr>
          <p:cNvSpPr/>
          <p:nvPr/>
        </p:nvSpPr>
        <p:spPr>
          <a:xfrm>
            <a:off x="262192" y="2995712"/>
            <a:ext cx="2911122" cy="2879469"/>
          </a:xfrm>
          <a:prstGeom prst="roundRect">
            <a:avLst>
              <a:gd name="adj" fmla="val 8287"/>
            </a:avLst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u="sng" dirty="0">
                <a:solidFill>
                  <a:schemeClr val="tx1"/>
                </a:solidFill>
              </a:rPr>
              <a:t>Cross-</a:t>
            </a:r>
            <a:r>
              <a:rPr lang="nl-BE" u="sng" dirty="0" err="1">
                <a:solidFill>
                  <a:schemeClr val="tx1"/>
                </a:solidFill>
              </a:rPr>
              <a:t>validation</a:t>
            </a:r>
            <a:endParaRPr lang="nl-BE" u="sng" dirty="0">
              <a:solidFill>
                <a:schemeClr val="tx1"/>
              </a:solidFill>
            </a:endParaRPr>
          </a:p>
          <a:p>
            <a:pPr algn="ctr"/>
            <a:r>
              <a:rPr lang="nl-BE" dirty="0">
                <a:solidFill>
                  <a:schemeClr val="tx1"/>
                </a:solidFill>
              </a:rPr>
              <a:t>(</a:t>
            </a:r>
            <a:r>
              <a:rPr lang="nl-BE" dirty="0" err="1">
                <a:solidFill>
                  <a:schemeClr val="tx1"/>
                </a:solidFill>
              </a:rPr>
              <a:t>iteratively</a:t>
            </a:r>
            <a:r>
              <a:rPr lang="nl-B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1DE7A16D-CA27-4F4D-B53A-EFF519924F37}"/>
              </a:ext>
            </a:extLst>
          </p:cNvPr>
          <p:cNvSpPr txBox="1"/>
          <p:nvPr/>
        </p:nvSpPr>
        <p:spPr>
          <a:xfrm>
            <a:off x="187078" y="4040998"/>
            <a:ext cx="3650586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dirty="0"/>
              <a:t>1. </a:t>
            </a:r>
            <a:r>
              <a:rPr lang="nl-BE" dirty="0" err="1">
                <a:solidFill>
                  <a:srgbClr val="C00000"/>
                </a:solidFill>
              </a:rPr>
              <a:t>Analytical</a:t>
            </a:r>
            <a:r>
              <a:rPr lang="nl-BE" dirty="0"/>
              <a:t> </a:t>
            </a:r>
            <a:r>
              <a:rPr lang="nl-BE" i="1" dirty="0" err="1">
                <a:sym typeface="Wingdings" panose="05000000000000000000" pitchFamily="2" charset="2"/>
              </a:rPr>
              <a:t>vs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Analytical</a:t>
            </a:r>
            <a:endParaRPr lang="nl-BE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DDF52C8-94BF-496C-8B46-A6C9996EA6BC}"/>
              </a:ext>
            </a:extLst>
          </p:cNvPr>
          <p:cNvSpPr txBox="1"/>
          <p:nvPr/>
        </p:nvSpPr>
        <p:spPr>
          <a:xfrm>
            <a:off x="485516" y="4713346"/>
            <a:ext cx="3434710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dirty="0"/>
              <a:t>2. </a:t>
            </a:r>
            <a:r>
              <a:rPr lang="nl-BE" dirty="0">
                <a:solidFill>
                  <a:schemeClr val="accent3">
                    <a:lumMod val="75000"/>
                  </a:schemeClr>
                </a:solidFill>
              </a:rPr>
              <a:t>Expert</a:t>
            </a:r>
            <a:r>
              <a:rPr lang="nl-BE" dirty="0"/>
              <a:t> </a:t>
            </a:r>
            <a:r>
              <a:rPr lang="nl-BE" i="1" dirty="0" err="1"/>
              <a:t>vs</a:t>
            </a:r>
            <a:r>
              <a:rPr lang="nl-BE" i="1" dirty="0"/>
              <a:t> </a:t>
            </a:r>
            <a:r>
              <a:rPr lang="nl-BE" dirty="0" err="1"/>
              <a:t>Analytical</a:t>
            </a:r>
            <a:endParaRPr lang="nl-BE" i="1" dirty="0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EC95F73D-12FA-45F8-8E6F-07A2491F7646}"/>
              </a:ext>
            </a:extLst>
          </p:cNvPr>
          <p:cNvSpPr txBox="1"/>
          <p:nvPr/>
        </p:nvSpPr>
        <p:spPr>
          <a:xfrm>
            <a:off x="507120" y="5385696"/>
            <a:ext cx="2959703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dirty="0"/>
              <a:t>3. Expert </a:t>
            </a:r>
            <a:r>
              <a:rPr lang="nl-BE" i="1" dirty="0" err="1"/>
              <a:t>vs</a:t>
            </a:r>
            <a:r>
              <a:rPr lang="nl-BE" dirty="0"/>
              <a:t> </a:t>
            </a:r>
            <a:r>
              <a:rPr lang="nl-BE" dirty="0">
                <a:solidFill>
                  <a:srgbClr val="0070C0"/>
                </a:solidFill>
              </a:rPr>
              <a:t>Expert</a:t>
            </a:r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71FD7803-E113-41BF-80A8-AA31A7556C61}"/>
              </a:ext>
            </a:extLst>
          </p:cNvPr>
          <p:cNvCxnSpPr>
            <a:cxnSpLocks/>
          </p:cNvCxnSpPr>
          <p:nvPr/>
        </p:nvCxnSpPr>
        <p:spPr>
          <a:xfrm>
            <a:off x="1669470" y="3762687"/>
            <a:ext cx="2" cy="278484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02C95F90-0A24-4000-A317-FF8D11A60E86}"/>
              </a:ext>
            </a:extLst>
          </p:cNvPr>
          <p:cNvCxnSpPr/>
          <p:nvPr/>
        </p:nvCxnSpPr>
        <p:spPr>
          <a:xfrm>
            <a:off x="1669470" y="4435035"/>
            <a:ext cx="2" cy="278484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F21C57FB-03D5-4241-88F7-01494C0135CD}"/>
              </a:ext>
            </a:extLst>
          </p:cNvPr>
          <p:cNvCxnSpPr/>
          <p:nvPr/>
        </p:nvCxnSpPr>
        <p:spPr>
          <a:xfrm>
            <a:off x="1669470" y="5107383"/>
            <a:ext cx="2" cy="278484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">
            <a:extLst>
              <a:ext uri="{FF2B5EF4-FFF2-40B4-BE49-F238E27FC236}">
                <a16:creationId xmlns:a16="http://schemas.microsoft.com/office/drawing/2014/main" id="{63C0E167-6E8A-4CC8-A5D5-7C76EC1F42B5}"/>
              </a:ext>
            </a:extLst>
          </p:cNvPr>
          <p:cNvSpPr/>
          <p:nvPr/>
        </p:nvSpPr>
        <p:spPr>
          <a:xfrm>
            <a:off x="3418241" y="5354913"/>
            <a:ext cx="5500127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B11F24"/>
                </a:solidFill>
              </a:rPr>
              <a:t>Fig. 4. </a:t>
            </a:r>
            <a:r>
              <a:rPr lang="en-US" sz="1600" dirty="0">
                <a:solidFill>
                  <a:srgbClr val="B11F24"/>
                </a:solidFill>
              </a:rPr>
              <a:t>ROC curves, PR curves, and AUC scores for the models trained with fifth-order polynomial fit coefficients (a, c) and </a:t>
            </a:r>
            <a:r>
              <a:rPr lang="en-US" sz="1600" dirty="0" err="1">
                <a:solidFill>
                  <a:srgbClr val="B11F24"/>
                </a:solidFill>
              </a:rPr>
              <a:t>tsfresh</a:t>
            </a:r>
            <a:r>
              <a:rPr lang="en-US" sz="1600" dirty="0">
                <a:solidFill>
                  <a:srgbClr val="B11F24"/>
                </a:solidFill>
              </a:rPr>
              <a:t> features (b, d).</a:t>
            </a: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3FC65CA9-9E33-47CE-8B9A-9C79ED14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09" y="1628522"/>
            <a:ext cx="4870297" cy="3672249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A0DA47DB-53F7-4459-95FF-E49E808EE82A}"/>
              </a:ext>
            </a:extLst>
          </p:cNvPr>
          <p:cNvSpPr/>
          <p:nvPr/>
        </p:nvSpPr>
        <p:spPr>
          <a:xfrm>
            <a:off x="4260097" y="2789829"/>
            <a:ext cx="3866785" cy="1349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 err="1"/>
              <a:t>Added-value</a:t>
            </a:r>
            <a:r>
              <a:rPr lang="nl-BE" sz="2800" dirty="0"/>
              <a:t> of </a:t>
            </a:r>
            <a:r>
              <a:rPr lang="nl-BE" sz="2800" dirty="0" err="1"/>
              <a:t>including</a:t>
            </a:r>
            <a:r>
              <a:rPr lang="nl-BE" sz="2800" dirty="0"/>
              <a:t> expert </a:t>
            </a:r>
            <a:r>
              <a:rPr lang="nl-BE" sz="2800" dirty="0" err="1"/>
              <a:t>knowledge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81221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47CA6B3-D80C-4BD0-941C-1099B83C8219}"/>
              </a:ext>
            </a:extLst>
          </p:cNvPr>
          <p:cNvSpPr txBox="1"/>
          <p:nvPr/>
        </p:nvSpPr>
        <p:spPr>
          <a:xfrm>
            <a:off x="165629" y="1137209"/>
            <a:ext cx="43797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Building a machine learning model:</a:t>
            </a:r>
            <a:endParaRPr lang="en-US" sz="2000" dirty="0"/>
          </a:p>
          <a:p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5E08725-153F-438D-99E6-16A3CEBBE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879" y="2096762"/>
            <a:ext cx="4685462" cy="3210100"/>
          </a:xfrm>
          <a:prstGeom prst="rect">
            <a:avLst/>
          </a:prstGeom>
        </p:spPr>
      </p:pic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64C93441-CAF1-430F-889C-8FEBCB0D4224}"/>
              </a:ext>
            </a:extLst>
          </p:cNvPr>
          <p:cNvSpPr/>
          <p:nvPr/>
        </p:nvSpPr>
        <p:spPr>
          <a:xfrm>
            <a:off x="324243" y="1551138"/>
            <a:ext cx="2733454" cy="4303562"/>
          </a:xfrm>
          <a:prstGeom prst="roundRect">
            <a:avLst>
              <a:gd name="adj" fmla="val 14731"/>
            </a:avLst>
          </a:prstGeom>
          <a:solidFill>
            <a:schemeClr val="bg1">
              <a:lumMod val="8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>
              <a:solidFill>
                <a:schemeClr val="tx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271C3C5-9E94-48D1-8DA2-00D2EC58A84A}"/>
              </a:ext>
            </a:extLst>
          </p:cNvPr>
          <p:cNvSpPr txBox="1"/>
          <p:nvPr/>
        </p:nvSpPr>
        <p:spPr>
          <a:xfrm>
            <a:off x="765759" y="1581195"/>
            <a:ext cx="212883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000" b="1" dirty="0"/>
              <a:t>Performance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0DDA104-34A2-4579-8B77-97CB3C41248B}"/>
              </a:ext>
            </a:extLst>
          </p:cNvPr>
          <p:cNvSpPr/>
          <p:nvPr/>
        </p:nvSpPr>
        <p:spPr>
          <a:xfrm>
            <a:off x="629043" y="2128154"/>
            <a:ext cx="1052117" cy="318025"/>
          </a:xfrm>
          <a:prstGeom prst="rect">
            <a:avLst/>
          </a:prstGeom>
          <a:solidFill>
            <a:srgbClr val="0066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bg1"/>
                </a:solidFill>
              </a:rPr>
              <a:t>0.057</a:t>
            </a:r>
          </a:p>
        </p:txBody>
      </p: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813ECCBF-70D0-4BB6-938B-653A5B648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63828"/>
              </p:ext>
            </p:extLst>
          </p:nvPr>
        </p:nvGraphicFramePr>
        <p:xfrm>
          <a:off x="641743" y="3720300"/>
          <a:ext cx="2119217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9217">
                  <a:extLst>
                    <a:ext uri="{9D8B030D-6E8A-4147-A177-3AD203B41FA5}">
                      <a16:colId xmlns:a16="http://schemas.microsoft.com/office/drawing/2014/main" val="1635393007"/>
                    </a:ext>
                  </a:extLst>
                </a:gridCol>
              </a:tblGrid>
              <a:tr h="325922">
                <a:tc>
                  <a:txBody>
                    <a:bodyPr/>
                    <a:lstStyle/>
                    <a:p>
                      <a:r>
                        <a:rPr lang="nl-BE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Sensitivity</a:t>
                      </a:r>
                      <a:r>
                        <a:rPr lang="nl-BE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94.6%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8851793"/>
                  </a:ext>
                </a:extLst>
              </a:tr>
              <a:tr h="325922">
                <a:tc>
                  <a:txBody>
                    <a:bodyPr/>
                    <a:lstStyle/>
                    <a:p>
                      <a:r>
                        <a:rPr lang="nl-BE" sz="1800" dirty="0" err="1">
                          <a:solidFill>
                            <a:schemeClr val="tx1"/>
                          </a:solidFill>
                        </a:rPr>
                        <a:t>Specificity</a:t>
                      </a:r>
                      <a:r>
                        <a:rPr lang="nl-BE" sz="1800" dirty="0">
                          <a:solidFill>
                            <a:schemeClr val="tx1"/>
                          </a:solidFill>
                        </a:rPr>
                        <a:t>: 81.6%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047603"/>
                  </a:ext>
                </a:extLst>
              </a:tr>
            </a:tbl>
          </a:graphicData>
        </a:graphic>
      </p:graphicFrame>
      <p:sp>
        <p:nvSpPr>
          <p:cNvPr id="21" name="Rechthoek 20">
            <a:extLst>
              <a:ext uri="{FF2B5EF4-FFF2-40B4-BE49-F238E27FC236}">
                <a16:creationId xmlns:a16="http://schemas.microsoft.com/office/drawing/2014/main" id="{665C55FA-E31A-4BCC-8931-66A9D462F94E}"/>
              </a:ext>
            </a:extLst>
          </p:cNvPr>
          <p:cNvSpPr/>
          <p:nvPr/>
        </p:nvSpPr>
        <p:spPr>
          <a:xfrm>
            <a:off x="629043" y="3383895"/>
            <a:ext cx="986064" cy="321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bg1"/>
                </a:solidFill>
              </a:rPr>
              <a:t>0.011</a:t>
            </a:r>
          </a:p>
        </p:txBody>
      </p:sp>
      <p:graphicFrame>
        <p:nvGraphicFramePr>
          <p:cNvPr id="23" name="Tabel 22">
            <a:extLst>
              <a:ext uri="{FF2B5EF4-FFF2-40B4-BE49-F238E27FC236}">
                <a16:creationId xmlns:a16="http://schemas.microsoft.com/office/drawing/2014/main" id="{D563F975-8F47-4F26-AF30-7BF02FC15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718106"/>
              </p:ext>
            </p:extLst>
          </p:nvPr>
        </p:nvGraphicFramePr>
        <p:xfrm>
          <a:off x="641743" y="4911045"/>
          <a:ext cx="2142054" cy="76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054">
                  <a:extLst>
                    <a:ext uri="{9D8B030D-6E8A-4147-A177-3AD203B41FA5}">
                      <a16:colId xmlns:a16="http://schemas.microsoft.com/office/drawing/2014/main" val="1635393007"/>
                    </a:ext>
                  </a:extLst>
                </a:gridCol>
              </a:tblGrid>
              <a:tr h="381685">
                <a:tc>
                  <a:txBody>
                    <a:bodyPr/>
                    <a:lstStyle/>
                    <a:p>
                      <a:r>
                        <a:rPr lang="nl-BE" sz="1800" dirty="0" err="1"/>
                        <a:t>Sensitivity</a:t>
                      </a:r>
                      <a:r>
                        <a:rPr lang="nl-BE" sz="1800" dirty="0"/>
                        <a:t>: 92.6%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8851793"/>
                  </a:ext>
                </a:extLst>
              </a:tr>
              <a:tr h="381685">
                <a:tc>
                  <a:txBody>
                    <a:bodyPr/>
                    <a:lstStyle/>
                    <a:p>
                      <a:r>
                        <a:rPr lang="nl-BE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Specificity</a:t>
                      </a:r>
                      <a:r>
                        <a:rPr lang="nl-BE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: 98.3%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047603"/>
                  </a:ext>
                </a:extLst>
              </a:tr>
            </a:tbl>
          </a:graphicData>
        </a:graphic>
      </p:graphicFrame>
      <p:sp>
        <p:nvSpPr>
          <p:cNvPr id="24" name="Rechthoek 23">
            <a:extLst>
              <a:ext uri="{FF2B5EF4-FFF2-40B4-BE49-F238E27FC236}">
                <a16:creationId xmlns:a16="http://schemas.microsoft.com/office/drawing/2014/main" id="{2FAAFAC9-03F4-428B-94D4-DD573A9A19BB}"/>
              </a:ext>
            </a:extLst>
          </p:cNvPr>
          <p:cNvSpPr/>
          <p:nvPr/>
        </p:nvSpPr>
        <p:spPr>
          <a:xfrm>
            <a:off x="629043" y="4582776"/>
            <a:ext cx="1049854" cy="321425"/>
          </a:xfrm>
          <a:prstGeom prst="rect">
            <a:avLst/>
          </a:prstGeom>
          <a:solidFill>
            <a:srgbClr val="FF930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bg1"/>
                </a:solidFill>
              </a:rPr>
              <a:t>0.263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63C0E167-6E8A-4CC8-A5D5-7C76EC1F42B5}"/>
              </a:ext>
            </a:extLst>
          </p:cNvPr>
          <p:cNvSpPr/>
          <p:nvPr/>
        </p:nvSpPr>
        <p:spPr>
          <a:xfrm>
            <a:off x="3418241" y="5354913"/>
            <a:ext cx="5500127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Figure 5. </a:t>
            </a:r>
            <a:r>
              <a:rPr lang="en-US" sz="1600" dirty="0">
                <a:solidFill>
                  <a:srgbClr val="B11F24"/>
                </a:solidFill>
              </a:rPr>
              <a:t>Sensitivity and specificity of the model trained with fifth-order polynomial coefficients, trained on expert scoring, and tested on analytical outcome (grouped, 10-fold cross-validation).</a:t>
            </a:r>
          </a:p>
        </p:txBody>
      </p:sp>
      <p:graphicFrame>
        <p:nvGraphicFramePr>
          <p:cNvPr id="26" name="Tabel 25">
            <a:extLst>
              <a:ext uri="{FF2B5EF4-FFF2-40B4-BE49-F238E27FC236}">
                <a16:creationId xmlns:a16="http://schemas.microsoft.com/office/drawing/2014/main" id="{57E07EBA-7108-4E38-B85F-FD947E246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06238"/>
              </p:ext>
            </p:extLst>
          </p:nvPr>
        </p:nvGraphicFramePr>
        <p:xfrm>
          <a:off x="641743" y="2454368"/>
          <a:ext cx="2119217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9217">
                  <a:extLst>
                    <a:ext uri="{9D8B030D-6E8A-4147-A177-3AD203B41FA5}">
                      <a16:colId xmlns:a16="http://schemas.microsoft.com/office/drawing/2014/main" val="1635393007"/>
                    </a:ext>
                  </a:extLst>
                </a:gridCol>
              </a:tblGrid>
              <a:tr h="325922">
                <a:tc>
                  <a:txBody>
                    <a:bodyPr/>
                    <a:lstStyle/>
                    <a:p>
                      <a:r>
                        <a:rPr lang="nl-BE" sz="1800" dirty="0" err="1">
                          <a:solidFill>
                            <a:schemeClr val="tx1"/>
                          </a:solidFill>
                        </a:rPr>
                        <a:t>Sensitivity</a:t>
                      </a:r>
                      <a:r>
                        <a:rPr lang="nl-BE" sz="18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8851793"/>
                  </a:ext>
                </a:extLst>
              </a:tr>
              <a:tr h="325922">
                <a:tc>
                  <a:txBody>
                    <a:bodyPr/>
                    <a:lstStyle/>
                    <a:p>
                      <a:r>
                        <a:rPr lang="nl-BE" sz="1800" dirty="0" err="1">
                          <a:solidFill>
                            <a:schemeClr val="tx1"/>
                          </a:solidFill>
                        </a:rPr>
                        <a:t>Specificity</a:t>
                      </a:r>
                      <a:r>
                        <a:rPr lang="nl-BE" sz="18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047603"/>
                  </a:ext>
                </a:extLst>
              </a:tr>
            </a:tbl>
          </a:graphicData>
        </a:graphic>
      </p:graphicFrame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6B140599-9260-42F0-A805-55EDA3AE5E9A}"/>
              </a:ext>
            </a:extLst>
          </p:cNvPr>
          <p:cNvCxnSpPr>
            <a:cxnSpLocks/>
          </p:cNvCxnSpPr>
          <p:nvPr/>
        </p:nvCxnSpPr>
        <p:spPr>
          <a:xfrm>
            <a:off x="4311441" y="1814317"/>
            <a:ext cx="3981659" cy="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91C66346-6B1C-4996-AB5D-CB2E85E289AB}"/>
              </a:ext>
            </a:extLst>
          </p:cNvPr>
          <p:cNvSpPr txBox="1"/>
          <p:nvPr/>
        </p:nvSpPr>
        <p:spPr>
          <a:xfrm>
            <a:off x="4151275" y="1224795"/>
            <a:ext cx="193332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/>
              <a:t>-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495B040-CDE1-4266-B80F-EA5C0ED2805A}"/>
              </a:ext>
            </a:extLst>
          </p:cNvPr>
          <p:cNvSpPr txBox="1"/>
          <p:nvPr/>
        </p:nvSpPr>
        <p:spPr>
          <a:xfrm>
            <a:off x="8111296" y="1227973"/>
            <a:ext cx="193332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/>
              <a:t>+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CBB435CB-AAE0-4287-9042-35BC881D7E93}"/>
              </a:ext>
            </a:extLst>
          </p:cNvPr>
          <p:cNvCxnSpPr>
            <a:cxnSpLocks/>
          </p:cNvCxnSpPr>
          <p:nvPr/>
        </p:nvCxnSpPr>
        <p:spPr>
          <a:xfrm>
            <a:off x="4632089" y="1433798"/>
            <a:ext cx="0" cy="638726"/>
          </a:xfrm>
          <a:prstGeom prst="line">
            <a:avLst/>
          </a:prstGeom>
          <a:ln w="57150">
            <a:solidFill>
              <a:srgbClr val="0066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0D52E53C-CB76-4715-91C1-7597AD01D5DC}"/>
              </a:ext>
            </a:extLst>
          </p:cNvPr>
          <p:cNvCxnSpPr>
            <a:cxnSpLocks/>
          </p:cNvCxnSpPr>
          <p:nvPr/>
        </p:nvCxnSpPr>
        <p:spPr>
          <a:xfrm>
            <a:off x="4491363" y="1433798"/>
            <a:ext cx="0" cy="638726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C98932AB-0782-4FEF-9C78-198528BBAA5F}"/>
              </a:ext>
            </a:extLst>
          </p:cNvPr>
          <p:cNvCxnSpPr>
            <a:cxnSpLocks/>
          </p:cNvCxnSpPr>
          <p:nvPr/>
        </p:nvCxnSpPr>
        <p:spPr>
          <a:xfrm>
            <a:off x="5592635" y="1420225"/>
            <a:ext cx="0" cy="638726"/>
          </a:xfrm>
          <a:prstGeom prst="line">
            <a:avLst/>
          </a:prstGeom>
          <a:ln w="57150">
            <a:solidFill>
              <a:srgbClr val="FF93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7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494" y="740508"/>
            <a:ext cx="7250202" cy="747396"/>
          </a:xfrm>
        </p:spPr>
        <p:txBody>
          <a:bodyPr/>
          <a:lstStyle/>
          <a:p>
            <a:r>
              <a:rPr lang="en-US" dirty="0"/>
              <a:t>Question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3618" y="2099374"/>
            <a:ext cx="7928653" cy="1877008"/>
          </a:xfrm>
        </p:spPr>
        <p:txBody>
          <a:bodyPr>
            <a:normAutofit/>
          </a:bodyPr>
          <a:lstStyle/>
          <a:p>
            <a:r>
              <a:rPr lang="en-GB" sz="2800" dirty="0"/>
              <a:t>Is the machine learning model ready to be applied in practice?</a:t>
            </a:r>
          </a:p>
        </p:txBody>
      </p:sp>
    </p:spTree>
    <p:extLst>
      <p:ext uri="{BB962C8B-B14F-4D97-AF65-F5344CB8AC3E}">
        <p14:creationId xmlns:p14="http://schemas.microsoft.com/office/powerpoint/2010/main" val="405566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242826"/>
            <a:ext cx="7793356" cy="4815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i="1" dirty="0"/>
              <a:t>Activity-based detection</a:t>
            </a:r>
          </a:p>
          <a:p>
            <a:pPr lvl="1"/>
            <a:r>
              <a:rPr lang="en-US" sz="2100" dirty="0"/>
              <a:t>Cell-based bioassay</a:t>
            </a:r>
          </a:p>
          <a:p>
            <a:pPr lvl="1"/>
            <a:r>
              <a:rPr lang="en-US" sz="2100" dirty="0"/>
              <a:t>Universal untargeted detection</a:t>
            </a:r>
          </a:p>
          <a:p>
            <a:pPr lvl="1"/>
            <a:r>
              <a:rPr lang="en-US" sz="2100" dirty="0"/>
              <a:t>Fit for newly circulating SCRAs</a:t>
            </a:r>
          </a:p>
          <a:p>
            <a:pPr marL="0" indent="0">
              <a:buNone/>
            </a:pPr>
            <a:r>
              <a:rPr lang="en-US" sz="2500" i="1" dirty="0"/>
              <a:t>Machine Learning approach</a:t>
            </a:r>
          </a:p>
          <a:p>
            <a:pPr lvl="1"/>
            <a:r>
              <a:rPr lang="en-US" sz="2100" dirty="0"/>
              <a:t>Supervised learning</a:t>
            </a:r>
          </a:p>
          <a:p>
            <a:pPr lvl="1"/>
            <a:r>
              <a:rPr lang="en-US" sz="2100" dirty="0"/>
              <a:t>Balance sensitivity/specificity (prediction threshold) </a:t>
            </a:r>
          </a:p>
          <a:p>
            <a:pPr lvl="1"/>
            <a:r>
              <a:rPr lang="en-US" sz="2100" dirty="0"/>
              <a:t>Reduce subjective data analysis</a:t>
            </a:r>
          </a:p>
          <a:p>
            <a:pPr lvl="1"/>
            <a:r>
              <a:rPr lang="en-US" sz="2100" dirty="0"/>
              <a:t>Reduce time &amp; workload</a:t>
            </a:r>
          </a:p>
          <a:p>
            <a:pPr lvl="1"/>
            <a:r>
              <a:rPr lang="en-US" sz="2100" dirty="0"/>
              <a:t>Facilitate method transfer</a:t>
            </a:r>
          </a:p>
          <a:p>
            <a:pPr lvl="1"/>
            <a:r>
              <a:rPr lang="en-US" sz="2100" dirty="0"/>
              <a:t>Current trade-off: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97C0F6D-1723-4D62-BF33-371DFA83C713}"/>
              </a:ext>
            </a:extLst>
          </p:cNvPr>
          <p:cNvSpPr/>
          <p:nvPr/>
        </p:nvSpPr>
        <p:spPr>
          <a:xfrm>
            <a:off x="5826939" y="6021548"/>
            <a:ext cx="625529" cy="365126"/>
          </a:xfrm>
          <a:prstGeom prst="triangl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F69140E-1897-4019-B825-0A63959A1C2A}"/>
              </a:ext>
            </a:extLst>
          </p:cNvPr>
          <p:cNvCxnSpPr>
            <a:cxnSpLocks/>
          </p:cNvCxnSpPr>
          <p:nvPr/>
        </p:nvCxnSpPr>
        <p:spPr>
          <a:xfrm>
            <a:off x="4648116" y="5992506"/>
            <a:ext cx="2933392" cy="0"/>
          </a:xfrm>
          <a:prstGeom prst="line">
            <a:avLst/>
          </a:prstGeom>
          <a:ln w="76200"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567498F0-9018-4675-BE2A-F793F57BC040}"/>
              </a:ext>
            </a:extLst>
          </p:cNvPr>
          <p:cNvSpPr txBox="1"/>
          <p:nvPr/>
        </p:nvSpPr>
        <p:spPr>
          <a:xfrm>
            <a:off x="4648116" y="52821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Time &amp; </a:t>
            </a:r>
          </a:p>
          <a:p>
            <a:r>
              <a:rPr lang="nl-BE" dirty="0" err="1"/>
              <a:t>workload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42AA9ED-B141-4D28-A2C1-39E31E13D5A1}"/>
              </a:ext>
            </a:extLst>
          </p:cNvPr>
          <p:cNvSpPr txBox="1"/>
          <p:nvPr/>
        </p:nvSpPr>
        <p:spPr>
          <a:xfrm>
            <a:off x="6452468" y="5282151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Samples </a:t>
            </a:r>
          </a:p>
          <a:p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confirm</a:t>
            </a:r>
            <a:endParaRPr lang="nl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2730" y="1216728"/>
            <a:ext cx="8003598" cy="167747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sz="2000" dirty="0"/>
              <a:t>The often high activity of SCRAs at the CB</a:t>
            </a:r>
            <a:r>
              <a:rPr lang="en-US" sz="2000" baseline="-25000" dirty="0"/>
              <a:t>1</a:t>
            </a:r>
            <a:r>
              <a:rPr lang="en-US" sz="2000" dirty="0"/>
              <a:t> cannabinoid receptor frequently results in </a:t>
            </a:r>
            <a:r>
              <a:rPr lang="en-US" sz="2000" b="1" dirty="0"/>
              <a:t>intoxication</a:t>
            </a:r>
            <a:r>
              <a:rPr lang="en-US" sz="2000" dirty="0"/>
              <a:t>, imposing serious </a:t>
            </a:r>
            <a:r>
              <a:rPr lang="en-US" sz="2000" b="1" dirty="0"/>
              <a:t>health risks</a:t>
            </a:r>
            <a:r>
              <a:rPr lang="en-US" sz="2000" dirty="0"/>
              <a:t>. Hence, continuous monitoring of these compounds is important, but challenged by the </a:t>
            </a:r>
            <a:r>
              <a:rPr lang="en-US" sz="2000" b="1" dirty="0"/>
              <a:t>rapid emergence </a:t>
            </a:r>
            <a:r>
              <a:rPr lang="en-US" sz="2000" dirty="0"/>
              <a:t>of novel analogues.</a:t>
            </a:r>
          </a:p>
          <a:p>
            <a:pPr marL="457200" lvl="1" indent="0" algn="just">
              <a:buNone/>
            </a:pPr>
            <a:endParaRPr lang="en-US" sz="2000" dirty="0"/>
          </a:p>
          <a:p>
            <a:pPr marL="457200" lvl="1" indent="0" algn="just">
              <a:buNone/>
            </a:pPr>
            <a:endParaRPr lang="nl-BE" sz="2000" dirty="0"/>
          </a:p>
          <a:p>
            <a:pPr lvl="1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2768241-D44A-4D36-8C92-0927D4BFFFB7}"/>
              </a:ext>
            </a:extLst>
          </p:cNvPr>
          <p:cNvSpPr txBox="1"/>
          <p:nvPr/>
        </p:nvSpPr>
        <p:spPr>
          <a:xfrm>
            <a:off x="662729" y="2999108"/>
            <a:ext cx="800359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The objective of this study</a:t>
            </a:r>
            <a:r>
              <a:rPr lang="en-US" sz="2000" dirty="0"/>
              <a:t>: </a:t>
            </a:r>
          </a:p>
          <a:p>
            <a:pPr algn="just"/>
            <a:r>
              <a:rPr lang="en-US" sz="2000" b="1" dirty="0"/>
              <a:t>Activity-based screening </a:t>
            </a:r>
            <a:r>
              <a:rPr lang="en-US" sz="2000" dirty="0"/>
              <a:t>of ~1000 samples from patients presenting with recreational drug toxicity to develop a </a:t>
            </a:r>
            <a:r>
              <a:rPr lang="en-US" sz="2000" b="1" dirty="0"/>
              <a:t>machine learning model </a:t>
            </a:r>
            <a:r>
              <a:rPr lang="en-US" sz="2000" dirty="0"/>
              <a:t>to improve and speed up data analysis.</a:t>
            </a:r>
          </a:p>
          <a:p>
            <a:pPr lvl="1" algn="just">
              <a:lnSpc>
                <a:spcPct val="135000"/>
              </a:lnSpc>
              <a:buBlip>
                <a:blip r:embed="rId2"/>
              </a:buBlip>
            </a:pPr>
            <a:r>
              <a:rPr lang="en-US" sz="2000" dirty="0"/>
              <a:t>  Evaluate performance of activity-based screening for </a:t>
            </a:r>
            <a:r>
              <a:rPr lang="en-US" sz="2000" i="1" dirty="0"/>
              <a:t>newly emerging SCRAs</a:t>
            </a:r>
          </a:p>
          <a:p>
            <a:pPr lvl="1" algn="just">
              <a:lnSpc>
                <a:spcPct val="135000"/>
              </a:lnSpc>
              <a:buBlip>
                <a:blip r:embed="rId2"/>
              </a:buBlip>
            </a:pPr>
            <a:r>
              <a:rPr lang="en-US" sz="2000" dirty="0"/>
              <a:t>  Improve (</a:t>
            </a:r>
            <a:r>
              <a:rPr lang="en-US" sz="2000" i="1" dirty="0"/>
              <a:t>objectify &amp; standardize</a:t>
            </a:r>
            <a:r>
              <a:rPr lang="en-US" sz="2000" dirty="0"/>
              <a:t>) a manual scoring procedure</a:t>
            </a:r>
          </a:p>
          <a:p>
            <a:pPr lvl="1" algn="just">
              <a:lnSpc>
                <a:spcPct val="135000"/>
              </a:lnSpc>
              <a:buBlip>
                <a:blip r:embed="rId2"/>
              </a:buBlip>
            </a:pPr>
            <a:r>
              <a:rPr lang="en-US" sz="2000" dirty="0"/>
              <a:t>  Develop and evaluate </a:t>
            </a:r>
            <a:r>
              <a:rPr lang="en-US" sz="2000" i="1" dirty="0"/>
              <a:t>computer-assisted scoring </a:t>
            </a:r>
            <a:r>
              <a:rPr lang="en-US" sz="2000" dirty="0"/>
              <a:t>of results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589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494" y="740508"/>
            <a:ext cx="7250202" cy="747396"/>
          </a:xfrm>
        </p:spPr>
        <p:txBody>
          <a:bodyPr/>
          <a:lstStyle/>
          <a:p>
            <a:r>
              <a:rPr lang="en-US" dirty="0"/>
              <a:t>Question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3618" y="2099374"/>
            <a:ext cx="6911833" cy="1877008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Why are the conventional screening techniques struggling to detect (new) synthetic cannabinoid receptor agonists (SCRAs)? </a:t>
            </a:r>
          </a:p>
          <a:p>
            <a:pPr algn="just"/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  <a:p>
            <a:pPr algn="just"/>
            <a:endParaRPr lang="en-GB" sz="28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28CE302-0D37-4DAA-9489-B8FD39F26D87}"/>
              </a:ext>
            </a:extLst>
          </p:cNvPr>
          <p:cNvSpPr txBox="1">
            <a:spLocks/>
          </p:cNvSpPr>
          <p:nvPr/>
        </p:nvSpPr>
        <p:spPr>
          <a:xfrm>
            <a:off x="1031166" y="4214153"/>
            <a:ext cx="6584286" cy="747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/>
              <a:t>What added-value can activity-based 	screening offer?</a:t>
            </a:r>
          </a:p>
          <a:p>
            <a:pPr algn="just"/>
            <a:endParaRPr lang="en-US" sz="2800" dirty="0"/>
          </a:p>
          <a:p>
            <a:pPr marL="0" indent="0" algn="just">
              <a:buFont typeface="Arial"/>
              <a:buNone/>
            </a:pPr>
            <a:endParaRPr lang="en-US" sz="2800" dirty="0"/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9976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&amp;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2768241-D44A-4D36-8C92-0927D4BFFFB7}"/>
              </a:ext>
            </a:extLst>
          </p:cNvPr>
          <p:cNvSpPr txBox="1"/>
          <p:nvPr/>
        </p:nvSpPr>
        <p:spPr>
          <a:xfrm>
            <a:off x="428924" y="1397134"/>
            <a:ext cx="789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Patient recruitment:</a:t>
            </a:r>
          </a:p>
          <a:p>
            <a:endParaRPr lang="nl-BE" sz="20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BFBC7AD-ED3B-4D05-8345-0B912FB0CA06}"/>
              </a:ext>
            </a:extLst>
          </p:cNvPr>
          <p:cNvSpPr txBox="1"/>
          <p:nvPr/>
        </p:nvSpPr>
        <p:spPr>
          <a:xfrm>
            <a:off x="428918" y="2967442"/>
            <a:ext cx="7890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Activity-based </a:t>
            </a:r>
          </a:p>
          <a:p>
            <a:pPr algn="just"/>
            <a:r>
              <a:rPr lang="en-US" sz="2400" dirty="0"/>
              <a:t>screening:</a:t>
            </a:r>
          </a:p>
          <a:p>
            <a:endParaRPr lang="nl-BE" sz="2000" dirty="0"/>
          </a:p>
        </p:txBody>
      </p:sp>
      <p:pic>
        <p:nvPicPr>
          <p:cNvPr id="51" name="Afbeelding 50">
            <a:extLst>
              <a:ext uri="{FF2B5EF4-FFF2-40B4-BE49-F238E27FC236}">
                <a16:creationId xmlns:a16="http://schemas.microsoft.com/office/drawing/2014/main" id="{C3899FE5-E3ED-420F-BE5C-FC0A0954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895" y="2504454"/>
            <a:ext cx="2640226" cy="1604485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94B35584-4655-4177-A943-92AA8410808B}"/>
              </a:ext>
            </a:extLst>
          </p:cNvPr>
          <p:cNvSpPr txBox="1"/>
          <p:nvPr/>
        </p:nvSpPr>
        <p:spPr>
          <a:xfrm>
            <a:off x="428916" y="3690716"/>
            <a:ext cx="789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Analytical detection:</a:t>
            </a:r>
          </a:p>
          <a:p>
            <a:endParaRPr lang="nl-BE" sz="2000" dirty="0"/>
          </a:p>
        </p:txBody>
      </p:sp>
      <p:pic>
        <p:nvPicPr>
          <p:cNvPr id="58" name="Afbeelding 57">
            <a:extLst>
              <a:ext uri="{FF2B5EF4-FFF2-40B4-BE49-F238E27FC236}">
                <a16:creationId xmlns:a16="http://schemas.microsoft.com/office/drawing/2014/main" id="{D7C9DF49-4AF0-4AB7-A736-135299A35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73" y="2504453"/>
            <a:ext cx="2640227" cy="1604486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0663C4A8-ADD0-4ECC-89BC-7DF29C74E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748" y="4011700"/>
            <a:ext cx="2328874" cy="2328874"/>
          </a:xfrm>
          <a:prstGeom prst="rect">
            <a:avLst/>
          </a:prstGeom>
        </p:spPr>
      </p:pic>
      <p:sp>
        <p:nvSpPr>
          <p:cNvPr id="63" name="Tekstvak 62">
            <a:extLst>
              <a:ext uri="{FF2B5EF4-FFF2-40B4-BE49-F238E27FC236}">
                <a16:creationId xmlns:a16="http://schemas.microsoft.com/office/drawing/2014/main" id="{8DF78919-F844-46DE-B844-A9CCAAC6A3A0}"/>
              </a:ext>
            </a:extLst>
          </p:cNvPr>
          <p:cNvSpPr txBox="1"/>
          <p:nvPr/>
        </p:nvSpPr>
        <p:spPr>
          <a:xfrm>
            <a:off x="428917" y="4837583"/>
            <a:ext cx="789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Machine Learning:</a:t>
            </a:r>
          </a:p>
          <a:p>
            <a:endParaRPr lang="nl-BE" sz="2000" dirty="0"/>
          </a:p>
        </p:txBody>
      </p:sp>
      <p:pic>
        <p:nvPicPr>
          <p:cNvPr id="70" name="Afbeelding 69">
            <a:extLst>
              <a:ext uri="{FF2B5EF4-FFF2-40B4-BE49-F238E27FC236}">
                <a16:creationId xmlns:a16="http://schemas.microsoft.com/office/drawing/2014/main" id="{C83CE545-F453-4BC4-8BE9-5859AB64A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813" y="1105786"/>
            <a:ext cx="2741526" cy="1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494" y="740508"/>
            <a:ext cx="7250202" cy="747396"/>
          </a:xfrm>
        </p:spPr>
        <p:txBody>
          <a:bodyPr/>
          <a:lstStyle/>
          <a:p>
            <a:r>
              <a:rPr lang="en-US" dirty="0"/>
              <a:t>Question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3619" y="2099374"/>
            <a:ext cx="7184788" cy="1877008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What reasons are there to spend time and resources on building a machine learning model for this application?</a:t>
            </a:r>
          </a:p>
          <a:p>
            <a:pPr marL="0" indent="0">
              <a:buNone/>
            </a:pPr>
            <a:endParaRPr lang="en-US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84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r>
              <a:rPr lang="en-US" dirty="0"/>
              <a:t>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E461363-39C7-4F34-B71C-9570D887268A}"/>
              </a:ext>
            </a:extLst>
          </p:cNvPr>
          <p:cNvSpPr txBox="1"/>
          <p:nvPr/>
        </p:nvSpPr>
        <p:spPr>
          <a:xfrm>
            <a:off x="496915" y="1228579"/>
            <a:ext cx="24904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Bioassay:</a:t>
            </a:r>
            <a:endParaRPr lang="en-US" sz="2000" dirty="0"/>
          </a:p>
          <a:p>
            <a:endParaRPr lang="nl-BE" dirty="0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E7FFA275-8B83-4975-A0BA-3B6B43F22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7" t="12024" r="19800" b="7841"/>
          <a:stretch/>
        </p:blipFill>
        <p:spPr>
          <a:xfrm>
            <a:off x="5977494" y="4044855"/>
            <a:ext cx="1660398" cy="1469107"/>
          </a:xfrm>
          <a:prstGeom prst="rect">
            <a:avLst/>
          </a:prstGeom>
        </p:spPr>
      </p:pic>
      <p:sp>
        <p:nvSpPr>
          <p:cNvPr id="29" name="Tekstvak 25">
            <a:extLst>
              <a:ext uri="{FF2B5EF4-FFF2-40B4-BE49-F238E27FC236}">
                <a16:creationId xmlns:a16="http://schemas.microsoft.com/office/drawing/2014/main" id="{69B101E5-6D9D-49C6-A422-AC240E40336C}"/>
              </a:ext>
            </a:extLst>
          </p:cNvPr>
          <p:cNvSpPr txBox="1"/>
          <p:nvPr/>
        </p:nvSpPr>
        <p:spPr>
          <a:xfrm>
            <a:off x="333590" y="2465322"/>
            <a:ext cx="20633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3B3838"/>
                </a:solidFill>
              </a:rPr>
              <a:t>β</a:t>
            </a:r>
            <a:r>
              <a:rPr lang="nl-BE" b="1" dirty="0">
                <a:solidFill>
                  <a:srgbClr val="3B3838"/>
                </a:solidFill>
              </a:rPr>
              <a:t>-arrestin 2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52B07AB6-ABAB-46E9-95D9-52A71323AA49}"/>
              </a:ext>
            </a:extLst>
          </p:cNvPr>
          <p:cNvGrpSpPr/>
          <p:nvPr/>
        </p:nvGrpSpPr>
        <p:grpSpPr>
          <a:xfrm>
            <a:off x="954806" y="2828661"/>
            <a:ext cx="870143" cy="562762"/>
            <a:chOff x="1329595" y="6829317"/>
            <a:chExt cx="1208106" cy="762010"/>
          </a:xfrm>
        </p:grpSpPr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F7EB86A1-9AAC-4B28-B1A5-E3A3B8398A53}"/>
                </a:ext>
              </a:extLst>
            </p:cNvPr>
            <p:cNvSpPr/>
            <p:nvPr/>
          </p:nvSpPr>
          <p:spPr>
            <a:xfrm>
              <a:off x="1329595" y="6829317"/>
              <a:ext cx="571030" cy="362267"/>
            </a:xfrm>
            <a:custGeom>
              <a:avLst/>
              <a:gdLst>
                <a:gd name="connsiteX0" fmla="*/ 371956 w 571030"/>
                <a:gd name="connsiteY0" fmla="*/ 0 h 362267"/>
                <a:gd name="connsiteX1" fmla="*/ 571030 w 571030"/>
                <a:gd name="connsiteY1" fmla="*/ 126689 h 362267"/>
                <a:gd name="connsiteX2" fmla="*/ 449445 w 571030"/>
                <a:gd name="connsiteY2" fmla="*/ 243422 h 362267"/>
                <a:gd name="connsiteX3" fmla="*/ 393374 w 571030"/>
                <a:gd name="connsiteY3" fmla="*/ 250626 h 362267"/>
                <a:gd name="connsiteX4" fmla="*/ 382504 w 571030"/>
                <a:gd name="connsiteY4" fmla="*/ 284891 h 362267"/>
                <a:gd name="connsiteX5" fmla="*/ 199074 w 571030"/>
                <a:gd name="connsiteY5" fmla="*/ 362267 h 362267"/>
                <a:gd name="connsiteX6" fmla="*/ 0 w 571030"/>
                <a:gd name="connsiteY6" fmla="*/ 235578 h 362267"/>
                <a:gd name="connsiteX7" fmla="*/ 121585 w 571030"/>
                <a:gd name="connsiteY7" fmla="*/ 118845 h 362267"/>
                <a:gd name="connsiteX8" fmla="*/ 177656 w 571030"/>
                <a:gd name="connsiteY8" fmla="*/ 111641 h 362267"/>
                <a:gd name="connsiteX9" fmla="*/ 188526 w 571030"/>
                <a:gd name="connsiteY9" fmla="*/ 77376 h 362267"/>
                <a:gd name="connsiteX10" fmla="*/ 371956 w 571030"/>
                <a:gd name="connsiteY10" fmla="*/ 0 h 36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030" h="362267">
                  <a:moveTo>
                    <a:pt x="371956" y="0"/>
                  </a:moveTo>
                  <a:cubicBezTo>
                    <a:pt x="481902" y="0"/>
                    <a:pt x="571030" y="56721"/>
                    <a:pt x="571030" y="126689"/>
                  </a:cubicBezTo>
                  <a:cubicBezTo>
                    <a:pt x="571030" y="179165"/>
                    <a:pt x="520896" y="224190"/>
                    <a:pt x="449445" y="243422"/>
                  </a:cubicBezTo>
                  <a:lnTo>
                    <a:pt x="393374" y="250626"/>
                  </a:lnTo>
                  <a:lnTo>
                    <a:pt x="382504" y="284891"/>
                  </a:lnTo>
                  <a:cubicBezTo>
                    <a:pt x="352283" y="330362"/>
                    <a:pt x="281534" y="362267"/>
                    <a:pt x="199074" y="362267"/>
                  </a:cubicBezTo>
                  <a:cubicBezTo>
                    <a:pt x="89128" y="362267"/>
                    <a:pt x="0" y="305546"/>
                    <a:pt x="0" y="235578"/>
                  </a:cubicBezTo>
                  <a:cubicBezTo>
                    <a:pt x="0" y="183102"/>
                    <a:pt x="50134" y="138078"/>
                    <a:pt x="121585" y="118845"/>
                  </a:cubicBezTo>
                  <a:lnTo>
                    <a:pt x="177656" y="111641"/>
                  </a:lnTo>
                  <a:lnTo>
                    <a:pt x="188526" y="77376"/>
                  </a:lnTo>
                  <a:cubicBezTo>
                    <a:pt x="218747" y="31906"/>
                    <a:pt x="289497" y="0"/>
                    <a:pt x="371956" y="0"/>
                  </a:cubicBezTo>
                  <a:close/>
                </a:path>
              </a:pathLst>
            </a:custGeom>
            <a:solidFill>
              <a:srgbClr val="86B6E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224E8F4E-3270-464C-9F0E-5D7FCC545B2C}"/>
                </a:ext>
              </a:extLst>
            </p:cNvPr>
            <p:cNvSpPr/>
            <p:nvPr/>
          </p:nvSpPr>
          <p:spPr>
            <a:xfrm>
              <a:off x="1604801" y="7141029"/>
              <a:ext cx="267542" cy="371522"/>
            </a:xfrm>
            <a:custGeom>
              <a:avLst/>
              <a:gdLst>
                <a:gd name="connsiteX0" fmla="*/ 6285 w 267542"/>
                <a:gd name="connsiteY0" fmla="*/ 0 h 371522"/>
                <a:gd name="connsiteX1" fmla="*/ 6285 w 267542"/>
                <a:gd name="connsiteY1" fmla="*/ 217714 h 371522"/>
                <a:gd name="connsiteX2" fmla="*/ 71599 w 267542"/>
                <a:gd name="connsiteY2" fmla="*/ 370114 h 371522"/>
                <a:gd name="connsiteX3" fmla="*/ 267542 w 267542"/>
                <a:gd name="connsiteY3" fmla="*/ 283028 h 37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42" h="371522">
                  <a:moveTo>
                    <a:pt x="6285" y="0"/>
                  </a:moveTo>
                  <a:cubicBezTo>
                    <a:pt x="842" y="78014"/>
                    <a:pt x="-4601" y="156029"/>
                    <a:pt x="6285" y="217714"/>
                  </a:cubicBezTo>
                  <a:cubicBezTo>
                    <a:pt x="17171" y="279399"/>
                    <a:pt x="28056" y="359228"/>
                    <a:pt x="71599" y="370114"/>
                  </a:cubicBezTo>
                  <a:cubicBezTo>
                    <a:pt x="115142" y="381000"/>
                    <a:pt x="194971" y="326571"/>
                    <a:pt x="267542" y="283028"/>
                  </a:cubicBezTo>
                </a:path>
              </a:pathLst>
            </a:custGeom>
            <a:noFill/>
            <a:ln w="38100">
              <a:solidFill>
                <a:srgbClr val="305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3" name="Gedeeltelijke cirkel 32">
              <a:extLst>
                <a:ext uri="{FF2B5EF4-FFF2-40B4-BE49-F238E27FC236}">
                  <a16:creationId xmlns:a16="http://schemas.microsoft.com/office/drawing/2014/main" id="{42DE294C-3E77-4675-808B-1362E7CC333F}"/>
                </a:ext>
              </a:extLst>
            </p:cNvPr>
            <p:cNvSpPr/>
            <p:nvPr/>
          </p:nvSpPr>
          <p:spPr>
            <a:xfrm rot="7939987">
              <a:off x="1851782" y="6905408"/>
              <a:ext cx="551419" cy="820420"/>
            </a:xfrm>
            <a:prstGeom prst="pie">
              <a:avLst>
                <a:gd name="adj1" fmla="val 0"/>
                <a:gd name="adj2" fmla="val 3003122"/>
              </a:avLst>
            </a:prstGeom>
            <a:solidFill>
              <a:srgbClr val="0066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sp>
        <p:nvSpPr>
          <p:cNvPr id="34" name="Tekstvak 23">
            <a:extLst>
              <a:ext uri="{FF2B5EF4-FFF2-40B4-BE49-F238E27FC236}">
                <a16:creationId xmlns:a16="http://schemas.microsoft.com/office/drawing/2014/main" id="{D7CDB6AD-8968-4048-8BB7-F234EA50157B}"/>
              </a:ext>
            </a:extLst>
          </p:cNvPr>
          <p:cNvSpPr txBox="1"/>
          <p:nvPr/>
        </p:nvSpPr>
        <p:spPr>
          <a:xfrm>
            <a:off x="1867895" y="1706576"/>
            <a:ext cx="469321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3B3838"/>
                </a:solidFill>
              </a:rPr>
              <a:t>CB</a:t>
            </a:r>
            <a:r>
              <a:rPr lang="nl-BE" b="1" baseline="-25000" dirty="0">
                <a:solidFill>
                  <a:srgbClr val="3B3838"/>
                </a:solidFill>
              </a:rPr>
              <a:t>1</a:t>
            </a:r>
            <a:r>
              <a:rPr lang="nl-BE" b="1" dirty="0">
                <a:solidFill>
                  <a:srgbClr val="3B3838"/>
                </a:solidFill>
              </a:rPr>
              <a:t> receptor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09C4BF84-DE36-43CB-921D-15741ACE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76" y="1914528"/>
            <a:ext cx="870144" cy="14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Afbeelding 7">
            <a:extLst>
              <a:ext uri="{FF2B5EF4-FFF2-40B4-BE49-F238E27FC236}">
                <a16:creationId xmlns:a16="http://schemas.microsoft.com/office/drawing/2014/main" id="{8CFE6DEA-65C6-4900-A3F4-B5119DE1C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29" y="2602624"/>
            <a:ext cx="887886" cy="826376"/>
          </a:xfrm>
          <a:prstGeom prst="rect">
            <a:avLst/>
          </a:prstGeom>
        </p:spPr>
      </p:pic>
      <p:sp>
        <p:nvSpPr>
          <p:cNvPr id="40" name="Tekstvak 25">
            <a:extLst>
              <a:ext uri="{FF2B5EF4-FFF2-40B4-BE49-F238E27FC236}">
                <a16:creationId xmlns:a16="http://schemas.microsoft.com/office/drawing/2014/main" id="{F4514A9C-F24F-4A23-BF45-A4810EDD0CF0}"/>
              </a:ext>
            </a:extLst>
          </p:cNvPr>
          <p:cNvSpPr txBox="1"/>
          <p:nvPr/>
        </p:nvSpPr>
        <p:spPr>
          <a:xfrm>
            <a:off x="5832021" y="3153035"/>
            <a:ext cx="20633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3B3838"/>
                </a:solidFill>
              </a:rPr>
              <a:t>β</a:t>
            </a:r>
            <a:r>
              <a:rPr lang="nl-BE" b="1" dirty="0">
                <a:solidFill>
                  <a:srgbClr val="3B3838"/>
                </a:solidFill>
              </a:rPr>
              <a:t>-arrestin 2</a:t>
            </a:r>
          </a:p>
        </p:txBody>
      </p:sp>
      <p:grpSp>
        <p:nvGrpSpPr>
          <p:cNvPr id="51" name="Groep 50">
            <a:extLst>
              <a:ext uri="{FF2B5EF4-FFF2-40B4-BE49-F238E27FC236}">
                <a16:creationId xmlns:a16="http://schemas.microsoft.com/office/drawing/2014/main" id="{93EF948A-5C90-4812-AD6E-5FA59AE98F3B}"/>
              </a:ext>
            </a:extLst>
          </p:cNvPr>
          <p:cNvGrpSpPr/>
          <p:nvPr/>
        </p:nvGrpSpPr>
        <p:grpSpPr>
          <a:xfrm>
            <a:off x="6569140" y="2723880"/>
            <a:ext cx="870143" cy="562762"/>
            <a:chOff x="1329595" y="6829317"/>
            <a:chExt cx="1208106" cy="762010"/>
          </a:xfrm>
        </p:grpSpPr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E520A94A-7AC8-4336-8B7F-63FE57697114}"/>
                </a:ext>
              </a:extLst>
            </p:cNvPr>
            <p:cNvSpPr/>
            <p:nvPr/>
          </p:nvSpPr>
          <p:spPr>
            <a:xfrm>
              <a:off x="1329595" y="6829317"/>
              <a:ext cx="571030" cy="362267"/>
            </a:xfrm>
            <a:custGeom>
              <a:avLst/>
              <a:gdLst>
                <a:gd name="connsiteX0" fmla="*/ 371956 w 571030"/>
                <a:gd name="connsiteY0" fmla="*/ 0 h 362267"/>
                <a:gd name="connsiteX1" fmla="*/ 571030 w 571030"/>
                <a:gd name="connsiteY1" fmla="*/ 126689 h 362267"/>
                <a:gd name="connsiteX2" fmla="*/ 449445 w 571030"/>
                <a:gd name="connsiteY2" fmla="*/ 243422 h 362267"/>
                <a:gd name="connsiteX3" fmla="*/ 393374 w 571030"/>
                <a:gd name="connsiteY3" fmla="*/ 250626 h 362267"/>
                <a:gd name="connsiteX4" fmla="*/ 382504 w 571030"/>
                <a:gd name="connsiteY4" fmla="*/ 284891 h 362267"/>
                <a:gd name="connsiteX5" fmla="*/ 199074 w 571030"/>
                <a:gd name="connsiteY5" fmla="*/ 362267 h 362267"/>
                <a:gd name="connsiteX6" fmla="*/ 0 w 571030"/>
                <a:gd name="connsiteY6" fmla="*/ 235578 h 362267"/>
                <a:gd name="connsiteX7" fmla="*/ 121585 w 571030"/>
                <a:gd name="connsiteY7" fmla="*/ 118845 h 362267"/>
                <a:gd name="connsiteX8" fmla="*/ 177656 w 571030"/>
                <a:gd name="connsiteY8" fmla="*/ 111641 h 362267"/>
                <a:gd name="connsiteX9" fmla="*/ 188526 w 571030"/>
                <a:gd name="connsiteY9" fmla="*/ 77376 h 362267"/>
                <a:gd name="connsiteX10" fmla="*/ 371956 w 571030"/>
                <a:gd name="connsiteY10" fmla="*/ 0 h 36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030" h="362267">
                  <a:moveTo>
                    <a:pt x="371956" y="0"/>
                  </a:moveTo>
                  <a:cubicBezTo>
                    <a:pt x="481902" y="0"/>
                    <a:pt x="571030" y="56721"/>
                    <a:pt x="571030" y="126689"/>
                  </a:cubicBezTo>
                  <a:cubicBezTo>
                    <a:pt x="571030" y="179165"/>
                    <a:pt x="520896" y="224190"/>
                    <a:pt x="449445" y="243422"/>
                  </a:cubicBezTo>
                  <a:lnTo>
                    <a:pt x="393374" y="250626"/>
                  </a:lnTo>
                  <a:lnTo>
                    <a:pt x="382504" y="284891"/>
                  </a:lnTo>
                  <a:cubicBezTo>
                    <a:pt x="352283" y="330362"/>
                    <a:pt x="281534" y="362267"/>
                    <a:pt x="199074" y="362267"/>
                  </a:cubicBezTo>
                  <a:cubicBezTo>
                    <a:pt x="89128" y="362267"/>
                    <a:pt x="0" y="305546"/>
                    <a:pt x="0" y="235578"/>
                  </a:cubicBezTo>
                  <a:cubicBezTo>
                    <a:pt x="0" y="183102"/>
                    <a:pt x="50134" y="138078"/>
                    <a:pt x="121585" y="118845"/>
                  </a:cubicBezTo>
                  <a:lnTo>
                    <a:pt x="177656" y="111641"/>
                  </a:lnTo>
                  <a:lnTo>
                    <a:pt x="188526" y="77376"/>
                  </a:lnTo>
                  <a:cubicBezTo>
                    <a:pt x="218747" y="31906"/>
                    <a:pt x="289497" y="0"/>
                    <a:pt x="371956" y="0"/>
                  </a:cubicBezTo>
                  <a:close/>
                </a:path>
              </a:pathLst>
            </a:custGeom>
            <a:solidFill>
              <a:srgbClr val="86B6E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18EA6B53-5A96-4738-A24C-6B72CF4410F4}"/>
                </a:ext>
              </a:extLst>
            </p:cNvPr>
            <p:cNvSpPr/>
            <p:nvPr/>
          </p:nvSpPr>
          <p:spPr>
            <a:xfrm>
              <a:off x="1604801" y="7141029"/>
              <a:ext cx="267542" cy="371522"/>
            </a:xfrm>
            <a:custGeom>
              <a:avLst/>
              <a:gdLst>
                <a:gd name="connsiteX0" fmla="*/ 6285 w 267542"/>
                <a:gd name="connsiteY0" fmla="*/ 0 h 371522"/>
                <a:gd name="connsiteX1" fmla="*/ 6285 w 267542"/>
                <a:gd name="connsiteY1" fmla="*/ 217714 h 371522"/>
                <a:gd name="connsiteX2" fmla="*/ 71599 w 267542"/>
                <a:gd name="connsiteY2" fmla="*/ 370114 h 371522"/>
                <a:gd name="connsiteX3" fmla="*/ 267542 w 267542"/>
                <a:gd name="connsiteY3" fmla="*/ 283028 h 37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42" h="371522">
                  <a:moveTo>
                    <a:pt x="6285" y="0"/>
                  </a:moveTo>
                  <a:cubicBezTo>
                    <a:pt x="842" y="78014"/>
                    <a:pt x="-4601" y="156029"/>
                    <a:pt x="6285" y="217714"/>
                  </a:cubicBezTo>
                  <a:cubicBezTo>
                    <a:pt x="17171" y="279399"/>
                    <a:pt x="28056" y="359228"/>
                    <a:pt x="71599" y="370114"/>
                  </a:cubicBezTo>
                  <a:cubicBezTo>
                    <a:pt x="115142" y="381000"/>
                    <a:pt x="194971" y="326571"/>
                    <a:pt x="267542" y="283028"/>
                  </a:cubicBezTo>
                </a:path>
              </a:pathLst>
            </a:custGeom>
            <a:noFill/>
            <a:ln w="38100">
              <a:solidFill>
                <a:srgbClr val="305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3" name="Gedeeltelijke cirkel 62">
              <a:extLst>
                <a:ext uri="{FF2B5EF4-FFF2-40B4-BE49-F238E27FC236}">
                  <a16:creationId xmlns:a16="http://schemas.microsoft.com/office/drawing/2014/main" id="{9EDD7BC3-2288-4DC9-8D79-6E23F72772E7}"/>
                </a:ext>
              </a:extLst>
            </p:cNvPr>
            <p:cNvSpPr/>
            <p:nvPr/>
          </p:nvSpPr>
          <p:spPr>
            <a:xfrm rot="7939987">
              <a:off x="1851782" y="6905408"/>
              <a:ext cx="551419" cy="820420"/>
            </a:xfrm>
            <a:prstGeom prst="pie">
              <a:avLst>
                <a:gd name="adj1" fmla="val 0"/>
                <a:gd name="adj2" fmla="val 3003122"/>
              </a:avLst>
            </a:prstGeom>
            <a:solidFill>
              <a:srgbClr val="0066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sp>
        <p:nvSpPr>
          <p:cNvPr id="64" name="Tekstvak 23">
            <a:extLst>
              <a:ext uri="{FF2B5EF4-FFF2-40B4-BE49-F238E27FC236}">
                <a16:creationId xmlns:a16="http://schemas.microsoft.com/office/drawing/2014/main" id="{40F388F2-6654-42AE-B5F4-02E516BBCDDC}"/>
              </a:ext>
            </a:extLst>
          </p:cNvPr>
          <p:cNvSpPr txBox="1"/>
          <p:nvPr/>
        </p:nvSpPr>
        <p:spPr>
          <a:xfrm>
            <a:off x="6065240" y="1523553"/>
            <a:ext cx="469321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3B3838"/>
                </a:solidFill>
              </a:rPr>
              <a:t>CB</a:t>
            </a:r>
            <a:r>
              <a:rPr lang="nl-BE" b="1" baseline="-25000" dirty="0">
                <a:solidFill>
                  <a:srgbClr val="3B3838"/>
                </a:solidFill>
              </a:rPr>
              <a:t>1</a:t>
            </a:r>
            <a:r>
              <a:rPr lang="nl-BE" b="1" dirty="0">
                <a:solidFill>
                  <a:srgbClr val="3B3838"/>
                </a:solidFill>
              </a:rPr>
              <a:t> receptor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59933AD8-1A34-4958-B752-6D79ED89B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21" y="1823784"/>
            <a:ext cx="870144" cy="14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Oval 51">
            <a:extLst>
              <a:ext uri="{FF2B5EF4-FFF2-40B4-BE49-F238E27FC236}">
                <a16:creationId xmlns:a16="http://schemas.microsoft.com/office/drawing/2014/main" id="{B8C0685F-B831-431B-BA32-765C5714D586}"/>
              </a:ext>
            </a:extLst>
          </p:cNvPr>
          <p:cNvSpPr/>
          <p:nvPr/>
        </p:nvSpPr>
        <p:spPr>
          <a:xfrm>
            <a:off x="6539389" y="1862746"/>
            <a:ext cx="624935" cy="1896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3003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SCRA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5112490-081E-45A8-A7AA-05F45982D4FF}"/>
              </a:ext>
            </a:extLst>
          </p:cNvPr>
          <p:cNvCxnSpPr/>
          <p:nvPr/>
        </p:nvCxnSpPr>
        <p:spPr>
          <a:xfrm>
            <a:off x="3909270" y="2560679"/>
            <a:ext cx="132546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6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6b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E461363-39C7-4F34-B71C-9570D887268A}"/>
              </a:ext>
            </a:extLst>
          </p:cNvPr>
          <p:cNvSpPr txBox="1"/>
          <p:nvPr/>
        </p:nvSpPr>
        <p:spPr>
          <a:xfrm>
            <a:off x="496915" y="1228579"/>
            <a:ext cx="24904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Bioassay:</a:t>
            </a:r>
            <a:endParaRPr lang="en-US" sz="2000" dirty="0"/>
          </a:p>
          <a:p>
            <a:endParaRPr lang="nl-BE" dirty="0"/>
          </a:p>
        </p:txBody>
      </p:sp>
      <p:grpSp>
        <p:nvGrpSpPr>
          <p:cNvPr id="41" name="Groep 31">
            <a:extLst>
              <a:ext uri="{FF2B5EF4-FFF2-40B4-BE49-F238E27FC236}">
                <a16:creationId xmlns:a16="http://schemas.microsoft.com/office/drawing/2014/main" id="{DD96FB03-BC6F-43BC-917B-3BA2A10CFCF2}"/>
              </a:ext>
            </a:extLst>
          </p:cNvPr>
          <p:cNvGrpSpPr/>
          <p:nvPr/>
        </p:nvGrpSpPr>
        <p:grpSpPr>
          <a:xfrm>
            <a:off x="363671" y="1420951"/>
            <a:ext cx="3637878" cy="2485431"/>
            <a:chOff x="252330" y="1244721"/>
            <a:chExt cx="3556000" cy="2730500"/>
          </a:xfrm>
        </p:grpSpPr>
        <p:pic>
          <p:nvPicPr>
            <p:cNvPr id="42" name="Afbeelding 33">
              <a:extLst>
                <a:ext uri="{FF2B5EF4-FFF2-40B4-BE49-F238E27FC236}">
                  <a16:creationId xmlns:a16="http://schemas.microsoft.com/office/drawing/2014/main" id="{D6E9E143-B448-4E26-8A7A-A46124AE1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95357" flipV="1">
              <a:off x="252330" y="1244721"/>
              <a:ext cx="3556000" cy="2730500"/>
            </a:xfrm>
            <a:prstGeom prst="rect">
              <a:avLst/>
            </a:prstGeom>
          </p:spPr>
        </p:pic>
        <p:grpSp>
          <p:nvGrpSpPr>
            <p:cNvPr id="43" name="Groep 30">
              <a:extLst>
                <a:ext uri="{FF2B5EF4-FFF2-40B4-BE49-F238E27FC236}">
                  <a16:creationId xmlns:a16="http://schemas.microsoft.com/office/drawing/2014/main" id="{0D49DCDF-A4F1-4200-8C77-7623B99B37E0}"/>
                </a:ext>
              </a:extLst>
            </p:cNvPr>
            <p:cNvGrpSpPr/>
            <p:nvPr/>
          </p:nvGrpSpPr>
          <p:grpSpPr>
            <a:xfrm>
              <a:off x="525607" y="1544340"/>
              <a:ext cx="3055383" cy="1986284"/>
              <a:chOff x="525607" y="1544340"/>
              <a:chExt cx="3055383" cy="1986284"/>
            </a:xfrm>
          </p:grpSpPr>
          <p:pic>
            <p:nvPicPr>
              <p:cNvPr id="44" name="Picture 16">
                <a:extLst>
                  <a:ext uri="{FF2B5EF4-FFF2-40B4-BE49-F238E27FC236}">
                    <a16:creationId xmlns:a16="http://schemas.microsoft.com/office/drawing/2014/main" id="{3A009903-2932-4089-BA51-22C652813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8824">
                <a:off x="1740748" y="1544340"/>
                <a:ext cx="589336" cy="499913"/>
              </a:xfrm>
              <a:prstGeom prst="rect">
                <a:avLst/>
              </a:prstGeom>
            </p:spPr>
          </p:pic>
          <p:pic>
            <p:nvPicPr>
              <p:cNvPr id="45" name="Picture 16">
                <a:extLst>
                  <a:ext uri="{FF2B5EF4-FFF2-40B4-BE49-F238E27FC236}">
                    <a16:creationId xmlns:a16="http://schemas.microsoft.com/office/drawing/2014/main" id="{CDCE9E44-3BE0-487D-8768-E394E9E1F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0211">
                <a:off x="887647" y="3091029"/>
                <a:ext cx="518228" cy="439595"/>
              </a:xfrm>
              <a:prstGeom prst="rect">
                <a:avLst/>
              </a:prstGeom>
            </p:spPr>
          </p:pic>
          <p:pic>
            <p:nvPicPr>
              <p:cNvPr id="46" name="Picture 16">
                <a:extLst>
                  <a:ext uri="{FF2B5EF4-FFF2-40B4-BE49-F238E27FC236}">
                    <a16:creationId xmlns:a16="http://schemas.microsoft.com/office/drawing/2014/main" id="{FCB601D0-D237-413A-A84C-7FD2715AC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31907">
                <a:off x="2948962" y="1863037"/>
                <a:ext cx="632028" cy="536128"/>
              </a:xfrm>
              <a:prstGeom prst="rect">
                <a:avLst/>
              </a:prstGeom>
            </p:spPr>
          </p:pic>
          <p:pic>
            <p:nvPicPr>
              <p:cNvPr id="47" name="Picture 16">
                <a:extLst>
                  <a:ext uri="{FF2B5EF4-FFF2-40B4-BE49-F238E27FC236}">
                    <a16:creationId xmlns:a16="http://schemas.microsoft.com/office/drawing/2014/main" id="{D270C239-8080-4818-9B8F-AA1638818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84518">
                <a:off x="1892739" y="2359796"/>
                <a:ext cx="656949" cy="557267"/>
              </a:xfrm>
              <a:prstGeom prst="rect">
                <a:avLst/>
              </a:prstGeom>
            </p:spPr>
          </p:pic>
          <p:pic>
            <p:nvPicPr>
              <p:cNvPr id="48" name="Picture 16">
                <a:extLst>
                  <a:ext uri="{FF2B5EF4-FFF2-40B4-BE49-F238E27FC236}">
                    <a16:creationId xmlns:a16="http://schemas.microsoft.com/office/drawing/2014/main" id="{33D2D05A-A28F-4C6F-941B-795B64270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49600">
                <a:off x="525607" y="2034864"/>
                <a:ext cx="632028" cy="536128"/>
              </a:xfrm>
              <a:prstGeom prst="rect">
                <a:avLst/>
              </a:prstGeom>
            </p:spPr>
          </p:pic>
          <p:pic>
            <p:nvPicPr>
              <p:cNvPr id="49" name="Picture 16">
                <a:extLst>
                  <a:ext uri="{FF2B5EF4-FFF2-40B4-BE49-F238E27FC236}">
                    <a16:creationId xmlns:a16="http://schemas.microsoft.com/office/drawing/2014/main" id="{AB833B69-4316-4698-8B81-EE3ED1A31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0211">
                <a:off x="1549709" y="2868675"/>
                <a:ext cx="518228" cy="439595"/>
              </a:xfrm>
              <a:prstGeom prst="rect">
                <a:avLst/>
              </a:prstGeom>
            </p:spPr>
          </p:pic>
          <p:pic>
            <p:nvPicPr>
              <p:cNvPr id="50" name="Picture 16">
                <a:extLst>
                  <a:ext uri="{FF2B5EF4-FFF2-40B4-BE49-F238E27FC236}">
                    <a16:creationId xmlns:a16="http://schemas.microsoft.com/office/drawing/2014/main" id="{AE941F58-4687-4B7F-A341-59B6BB457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84518">
                <a:off x="2629749" y="2512196"/>
                <a:ext cx="656949" cy="557267"/>
              </a:xfrm>
              <a:prstGeom prst="rect">
                <a:avLst/>
              </a:prstGeom>
            </p:spPr>
          </p:pic>
          <p:pic>
            <p:nvPicPr>
              <p:cNvPr id="53" name="Picture 16">
                <a:extLst>
                  <a:ext uri="{FF2B5EF4-FFF2-40B4-BE49-F238E27FC236}">
                    <a16:creationId xmlns:a16="http://schemas.microsoft.com/office/drawing/2014/main" id="{DD012508-1AC8-433A-87D4-F4A8A6D11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8824">
                <a:off x="1079235" y="2193397"/>
                <a:ext cx="589336" cy="499913"/>
              </a:xfrm>
              <a:prstGeom prst="rect">
                <a:avLst/>
              </a:prstGeom>
            </p:spPr>
          </p:pic>
        </p:grpSp>
      </p:grp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E7FFA275-8B83-4975-A0BA-3B6B43F22E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67" t="12024" r="19800" b="7841"/>
          <a:stretch/>
        </p:blipFill>
        <p:spPr>
          <a:xfrm>
            <a:off x="1236450" y="4044855"/>
            <a:ext cx="1660398" cy="14691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A18B302-FDEE-4654-AE8C-23ACE8B9B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386" y="1644242"/>
            <a:ext cx="3199464" cy="4371873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958691E-3547-4DBF-954E-F23D9DD2D359}"/>
              </a:ext>
            </a:extLst>
          </p:cNvPr>
          <p:cNvCxnSpPr/>
          <p:nvPr/>
        </p:nvCxnSpPr>
        <p:spPr>
          <a:xfrm>
            <a:off x="3295542" y="3705225"/>
            <a:ext cx="157191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495C2D73-601D-4F10-BB72-9F94C8839728}"/>
              </a:ext>
            </a:extLst>
          </p:cNvPr>
          <p:cNvSpPr txBox="1"/>
          <p:nvPr/>
        </p:nvSpPr>
        <p:spPr>
          <a:xfrm>
            <a:off x="5091884" y="1238703"/>
            <a:ext cx="24904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Bioassay outcome:</a:t>
            </a:r>
            <a:endParaRPr lang="en-US" sz="2000" dirty="0"/>
          </a:p>
          <a:p>
            <a:endParaRPr lang="nl-BE" dirty="0"/>
          </a:p>
        </p:txBody>
      </p:sp>
      <p:pic>
        <p:nvPicPr>
          <p:cNvPr id="54" name="Afbeelding 53">
            <a:extLst>
              <a:ext uri="{FF2B5EF4-FFF2-40B4-BE49-F238E27FC236}">
                <a16:creationId xmlns:a16="http://schemas.microsoft.com/office/drawing/2014/main" id="{E133E016-452F-4D85-91DE-B754E3BE1B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37" y="1578558"/>
            <a:ext cx="3442654" cy="2551568"/>
          </a:xfrm>
          <a:prstGeom prst="rect">
            <a:avLst/>
          </a:prstGeom>
        </p:spPr>
      </p:pic>
      <p:sp>
        <p:nvSpPr>
          <p:cNvPr id="57" name="Rechthoek 56">
            <a:extLst>
              <a:ext uri="{FF2B5EF4-FFF2-40B4-BE49-F238E27FC236}">
                <a16:creationId xmlns:a16="http://schemas.microsoft.com/office/drawing/2014/main" id="{3CE03BA4-9F6E-4200-8987-0EEF99FE97DC}"/>
              </a:ext>
            </a:extLst>
          </p:cNvPr>
          <p:cNvSpPr/>
          <p:nvPr/>
        </p:nvSpPr>
        <p:spPr>
          <a:xfrm>
            <a:off x="6863986" y="1699248"/>
            <a:ext cx="395257" cy="243421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58" name="Afbeelding 57">
            <a:extLst>
              <a:ext uri="{FF2B5EF4-FFF2-40B4-BE49-F238E27FC236}">
                <a16:creationId xmlns:a16="http://schemas.microsoft.com/office/drawing/2014/main" id="{F7EEA5B1-74F5-4D21-9219-7BA651D3F1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88" y="4040311"/>
            <a:ext cx="3442654" cy="2505851"/>
          </a:xfrm>
          <a:prstGeom prst="rect">
            <a:avLst/>
          </a:prstGeom>
        </p:spPr>
      </p:pic>
      <p:sp>
        <p:nvSpPr>
          <p:cNvPr id="60" name="Rechthoek 59">
            <a:extLst>
              <a:ext uri="{FF2B5EF4-FFF2-40B4-BE49-F238E27FC236}">
                <a16:creationId xmlns:a16="http://schemas.microsoft.com/office/drawing/2014/main" id="{6E2B10C1-A887-44C2-AD69-D62E9D6BC040}"/>
              </a:ext>
            </a:extLst>
          </p:cNvPr>
          <p:cNvSpPr/>
          <p:nvPr/>
        </p:nvSpPr>
        <p:spPr>
          <a:xfrm>
            <a:off x="6825275" y="4134759"/>
            <a:ext cx="350688" cy="228388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5" name="Graphic 4" descr="Klok">
            <a:extLst>
              <a:ext uri="{FF2B5EF4-FFF2-40B4-BE49-F238E27FC236}">
                <a16:creationId xmlns:a16="http://schemas.microsoft.com/office/drawing/2014/main" id="{C8A7B9E4-0119-48D5-8C6C-88BDFDF6E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141" y="3811851"/>
            <a:ext cx="437439" cy="437439"/>
          </a:xfrm>
          <a:prstGeom prst="rect">
            <a:avLst/>
          </a:prstGeom>
        </p:spPr>
      </p:pic>
      <p:pic>
        <p:nvPicPr>
          <p:cNvPr id="38" name="Afbeelding 7">
            <a:extLst>
              <a:ext uri="{FF2B5EF4-FFF2-40B4-BE49-F238E27FC236}">
                <a16:creationId xmlns:a16="http://schemas.microsoft.com/office/drawing/2014/main" id="{E72A9E91-B429-4583-8CAA-CF81849280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1449">
            <a:off x="4631680" y="2439029"/>
            <a:ext cx="538378" cy="50108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810D004-1A82-441A-9F03-47FB48D32DDF}"/>
              </a:ext>
            </a:extLst>
          </p:cNvPr>
          <p:cNvSpPr txBox="1"/>
          <p:nvPr/>
        </p:nvSpPr>
        <p:spPr>
          <a:xfrm>
            <a:off x="6133977" y="1794267"/>
            <a:ext cx="1356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/>
              <a:t>True </a:t>
            </a:r>
            <a:r>
              <a:rPr lang="nl-BE" sz="1200" b="1" dirty="0" err="1"/>
              <a:t>Negative</a:t>
            </a:r>
            <a:endParaRPr lang="nl-BE" sz="1200" b="1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780889B-30A3-4A69-BC9A-0CD03073F7E0}"/>
              </a:ext>
            </a:extLst>
          </p:cNvPr>
          <p:cNvSpPr txBox="1"/>
          <p:nvPr/>
        </p:nvSpPr>
        <p:spPr>
          <a:xfrm>
            <a:off x="6133977" y="4229280"/>
            <a:ext cx="1356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/>
              <a:t>True </a:t>
            </a:r>
            <a:r>
              <a:rPr lang="nl-BE" sz="1200" b="1" dirty="0" err="1"/>
              <a:t>Positive</a:t>
            </a:r>
            <a:endParaRPr lang="nl-BE" sz="1200" b="1" dirty="0"/>
          </a:p>
        </p:txBody>
      </p:sp>
    </p:spTree>
    <p:extLst>
      <p:ext uri="{BB962C8B-B14F-4D97-AF65-F5344CB8AC3E}">
        <p14:creationId xmlns:p14="http://schemas.microsoft.com/office/powerpoint/2010/main" val="220197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6c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E461363-39C7-4F34-B71C-9570D887268A}"/>
              </a:ext>
            </a:extLst>
          </p:cNvPr>
          <p:cNvSpPr txBox="1"/>
          <p:nvPr/>
        </p:nvSpPr>
        <p:spPr>
          <a:xfrm>
            <a:off x="496915" y="1228579"/>
            <a:ext cx="24904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Bioassay:</a:t>
            </a:r>
            <a:endParaRPr lang="en-US" sz="2000" dirty="0"/>
          </a:p>
          <a:p>
            <a:endParaRPr lang="nl-BE" dirty="0"/>
          </a:p>
        </p:txBody>
      </p:sp>
      <p:grpSp>
        <p:nvGrpSpPr>
          <p:cNvPr id="41" name="Groep 31">
            <a:extLst>
              <a:ext uri="{FF2B5EF4-FFF2-40B4-BE49-F238E27FC236}">
                <a16:creationId xmlns:a16="http://schemas.microsoft.com/office/drawing/2014/main" id="{DD96FB03-BC6F-43BC-917B-3BA2A10CFCF2}"/>
              </a:ext>
            </a:extLst>
          </p:cNvPr>
          <p:cNvGrpSpPr/>
          <p:nvPr/>
        </p:nvGrpSpPr>
        <p:grpSpPr>
          <a:xfrm>
            <a:off x="363671" y="1420951"/>
            <a:ext cx="3637878" cy="2485431"/>
            <a:chOff x="252330" y="1244721"/>
            <a:chExt cx="3556000" cy="2730500"/>
          </a:xfrm>
        </p:grpSpPr>
        <p:pic>
          <p:nvPicPr>
            <p:cNvPr id="42" name="Afbeelding 33">
              <a:extLst>
                <a:ext uri="{FF2B5EF4-FFF2-40B4-BE49-F238E27FC236}">
                  <a16:creationId xmlns:a16="http://schemas.microsoft.com/office/drawing/2014/main" id="{D6E9E143-B448-4E26-8A7A-A46124AE1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95357" flipV="1">
              <a:off x="252330" y="1244721"/>
              <a:ext cx="3556000" cy="2730500"/>
            </a:xfrm>
            <a:prstGeom prst="rect">
              <a:avLst/>
            </a:prstGeom>
          </p:spPr>
        </p:pic>
        <p:grpSp>
          <p:nvGrpSpPr>
            <p:cNvPr id="43" name="Groep 30">
              <a:extLst>
                <a:ext uri="{FF2B5EF4-FFF2-40B4-BE49-F238E27FC236}">
                  <a16:creationId xmlns:a16="http://schemas.microsoft.com/office/drawing/2014/main" id="{0D49DCDF-A4F1-4200-8C77-7623B99B37E0}"/>
                </a:ext>
              </a:extLst>
            </p:cNvPr>
            <p:cNvGrpSpPr/>
            <p:nvPr/>
          </p:nvGrpSpPr>
          <p:grpSpPr>
            <a:xfrm>
              <a:off x="525607" y="1544340"/>
              <a:ext cx="3055383" cy="1986284"/>
              <a:chOff x="525607" y="1544340"/>
              <a:chExt cx="3055383" cy="1986284"/>
            </a:xfrm>
          </p:grpSpPr>
          <p:pic>
            <p:nvPicPr>
              <p:cNvPr id="44" name="Picture 16">
                <a:extLst>
                  <a:ext uri="{FF2B5EF4-FFF2-40B4-BE49-F238E27FC236}">
                    <a16:creationId xmlns:a16="http://schemas.microsoft.com/office/drawing/2014/main" id="{3A009903-2932-4089-BA51-22C652813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8824">
                <a:off x="1740748" y="1544340"/>
                <a:ext cx="589336" cy="499913"/>
              </a:xfrm>
              <a:prstGeom prst="rect">
                <a:avLst/>
              </a:prstGeom>
            </p:spPr>
          </p:pic>
          <p:pic>
            <p:nvPicPr>
              <p:cNvPr id="45" name="Picture 16">
                <a:extLst>
                  <a:ext uri="{FF2B5EF4-FFF2-40B4-BE49-F238E27FC236}">
                    <a16:creationId xmlns:a16="http://schemas.microsoft.com/office/drawing/2014/main" id="{CDCE9E44-3BE0-487D-8768-E394E9E1F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0211">
                <a:off x="887647" y="3091029"/>
                <a:ext cx="518228" cy="439595"/>
              </a:xfrm>
              <a:prstGeom prst="rect">
                <a:avLst/>
              </a:prstGeom>
            </p:spPr>
          </p:pic>
          <p:pic>
            <p:nvPicPr>
              <p:cNvPr id="46" name="Picture 16">
                <a:extLst>
                  <a:ext uri="{FF2B5EF4-FFF2-40B4-BE49-F238E27FC236}">
                    <a16:creationId xmlns:a16="http://schemas.microsoft.com/office/drawing/2014/main" id="{FCB601D0-D237-413A-A84C-7FD2715AC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31907">
                <a:off x="2948962" y="1863037"/>
                <a:ext cx="632028" cy="536128"/>
              </a:xfrm>
              <a:prstGeom prst="rect">
                <a:avLst/>
              </a:prstGeom>
            </p:spPr>
          </p:pic>
          <p:pic>
            <p:nvPicPr>
              <p:cNvPr id="47" name="Picture 16">
                <a:extLst>
                  <a:ext uri="{FF2B5EF4-FFF2-40B4-BE49-F238E27FC236}">
                    <a16:creationId xmlns:a16="http://schemas.microsoft.com/office/drawing/2014/main" id="{D270C239-8080-4818-9B8F-AA1638818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84518">
                <a:off x="1892739" y="2359796"/>
                <a:ext cx="656949" cy="557267"/>
              </a:xfrm>
              <a:prstGeom prst="rect">
                <a:avLst/>
              </a:prstGeom>
            </p:spPr>
          </p:pic>
          <p:pic>
            <p:nvPicPr>
              <p:cNvPr id="48" name="Picture 16">
                <a:extLst>
                  <a:ext uri="{FF2B5EF4-FFF2-40B4-BE49-F238E27FC236}">
                    <a16:creationId xmlns:a16="http://schemas.microsoft.com/office/drawing/2014/main" id="{33D2D05A-A28F-4C6F-941B-795B64270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49600">
                <a:off x="525607" y="2034864"/>
                <a:ext cx="632028" cy="536128"/>
              </a:xfrm>
              <a:prstGeom prst="rect">
                <a:avLst/>
              </a:prstGeom>
            </p:spPr>
          </p:pic>
          <p:pic>
            <p:nvPicPr>
              <p:cNvPr id="49" name="Picture 16">
                <a:extLst>
                  <a:ext uri="{FF2B5EF4-FFF2-40B4-BE49-F238E27FC236}">
                    <a16:creationId xmlns:a16="http://schemas.microsoft.com/office/drawing/2014/main" id="{AB833B69-4316-4698-8B81-EE3ED1A31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0211">
                <a:off x="1549709" y="2868675"/>
                <a:ext cx="518228" cy="439595"/>
              </a:xfrm>
              <a:prstGeom prst="rect">
                <a:avLst/>
              </a:prstGeom>
            </p:spPr>
          </p:pic>
          <p:pic>
            <p:nvPicPr>
              <p:cNvPr id="50" name="Picture 16">
                <a:extLst>
                  <a:ext uri="{FF2B5EF4-FFF2-40B4-BE49-F238E27FC236}">
                    <a16:creationId xmlns:a16="http://schemas.microsoft.com/office/drawing/2014/main" id="{AE941F58-4687-4B7F-A341-59B6BB457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84518">
                <a:off x="2629749" y="2512196"/>
                <a:ext cx="656949" cy="557267"/>
              </a:xfrm>
              <a:prstGeom prst="rect">
                <a:avLst/>
              </a:prstGeom>
            </p:spPr>
          </p:pic>
          <p:pic>
            <p:nvPicPr>
              <p:cNvPr id="53" name="Picture 16">
                <a:extLst>
                  <a:ext uri="{FF2B5EF4-FFF2-40B4-BE49-F238E27FC236}">
                    <a16:creationId xmlns:a16="http://schemas.microsoft.com/office/drawing/2014/main" id="{DD012508-1AC8-433A-87D4-F4A8A6D11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8824">
                <a:off x="1079235" y="2193397"/>
                <a:ext cx="589336" cy="499913"/>
              </a:xfrm>
              <a:prstGeom prst="rect">
                <a:avLst/>
              </a:prstGeom>
            </p:spPr>
          </p:pic>
        </p:grpSp>
      </p:grp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E7FFA275-8B83-4975-A0BA-3B6B43F22E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67" t="12024" r="19800" b="7841"/>
          <a:stretch/>
        </p:blipFill>
        <p:spPr>
          <a:xfrm>
            <a:off x="1236450" y="4044855"/>
            <a:ext cx="1660398" cy="14691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A18B302-FDEE-4654-AE8C-23ACE8B9B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386" y="1644242"/>
            <a:ext cx="3199464" cy="4371873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958691E-3547-4DBF-954E-F23D9DD2D359}"/>
              </a:ext>
            </a:extLst>
          </p:cNvPr>
          <p:cNvCxnSpPr/>
          <p:nvPr/>
        </p:nvCxnSpPr>
        <p:spPr>
          <a:xfrm>
            <a:off x="3295542" y="3705225"/>
            <a:ext cx="157191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495C2D73-601D-4F10-BB72-9F94C8839728}"/>
              </a:ext>
            </a:extLst>
          </p:cNvPr>
          <p:cNvSpPr txBox="1"/>
          <p:nvPr/>
        </p:nvSpPr>
        <p:spPr>
          <a:xfrm>
            <a:off x="5091884" y="1238703"/>
            <a:ext cx="24904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Bioassay outcome:</a:t>
            </a:r>
            <a:endParaRPr lang="en-US" sz="2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929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17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450090"/>
            <a:ext cx="682831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B11F24"/>
                </a:solidFill>
              </a:rPr>
              <a:t>Figure 1. </a:t>
            </a:r>
            <a:r>
              <a:rPr lang="en-US" sz="1600" dirty="0">
                <a:solidFill>
                  <a:srgbClr val="B11F24"/>
                </a:solidFill>
              </a:rPr>
              <a:t>Decision tree used for manual scoring as standard operating procedure, aiming at objectifying the individual and consensus expert scoring.</a:t>
            </a:r>
            <a:endParaRPr lang="en-US" sz="1600" i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7C2AE6-0B5E-464A-9A42-2674B7B7443F}"/>
              </a:ext>
            </a:extLst>
          </p:cNvPr>
          <p:cNvSpPr txBox="1"/>
          <p:nvPr/>
        </p:nvSpPr>
        <p:spPr>
          <a:xfrm>
            <a:off x="521203" y="1237420"/>
            <a:ext cx="35935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Objectify data interpretation</a:t>
            </a:r>
            <a:endParaRPr lang="en-US" sz="2000" dirty="0"/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8707A7-A304-454A-A44F-BC24C852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944" y="1739972"/>
            <a:ext cx="6061945" cy="3710118"/>
          </a:xfrm>
          <a:prstGeom prst="rect">
            <a:avLst/>
          </a:prstGeom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42BFFB20-AA23-413D-B5E6-FB02F49EF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13797"/>
              </p:ext>
            </p:extLst>
          </p:nvPr>
        </p:nvGraphicFramePr>
        <p:xfrm>
          <a:off x="364217" y="4122015"/>
          <a:ext cx="3714427" cy="123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721">
                  <a:extLst>
                    <a:ext uri="{9D8B030D-6E8A-4147-A177-3AD203B41FA5}">
                      <a16:colId xmlns:a16="http://schemas.microsoft.com/office/drawing/2014/main" val="2869969583"/>
                    </a:ext>
                  </a:extLst>
                </a:gridCol>
                <a:gridCol w="968857">
                  <a:extLst>
                    <a:ext uri="{9D8B030D-6E8A-4147-A177-3AD203B41FA5}">
                      <a16:colId xmlns:a16="http://schemas.microsoft.com/office/drawing/2014/main" val="1159195547"/>
                    </a:ext>
                  </a:extLst>
                </a:gridCol>
                <a:gridCol w="895849">
                  <a:extLst>
                    <a:ext uri="{9D8B030D-6E8A-4147-A177-3AD203B41FA5}">
                      <a16:colId xmlns:a16="http://schemas.microsoft.com/office/drawing/2014/main" val="3587309577"/>
                    </a:ext>
                  </a:extLst>
                </a:gridCol>
              </a:tblGrid>
              <a:tr h="447103">
                <a:tc>
                  <a:txBody>
                    <a:bodyPr/>
                    <a:lstStyle/>
                    <a:p>
                      <a:r>
                        <a:rPr lang="nl-BE" sz="1400" dirty="0"/>
                        <a:t>Level of </a:t>
                      </a:r>
                      <a:r>
                        <a:rPr lang="nl-BE" sz="1400" dirty="0" err="1"/>
                        <a:t>confidence</a:t>
                      </a:r>
                      <a:endParaRPr lang="nl-BE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err="1"/>
                        <a:t>Negative</a:t>
                      </a:r>
                      <a:endParaRPr lang="nl-BE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err="1"/>
                        <a:t>Positive</a:t>
                      </a:r>
                      <a:endParaRPr lang="nl-BE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29064"/>
                  </a:ext>
                </a:extLst>
              </a:tr>
              <a:tr h="220183">
                <a:tc>
                  <a:txBody>
                    <a:bodyPr/>
                    <a:lstStyle/>
                    <a:p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‘</a:t>
                      </a:r>
                      <a:r>
                        <a:rPr lang="nl-BE" sz="1400" b="1" dirty="0" err="1">
                          <a:solidFill>
                            <a:schemeClr val="bg1"/>
                          </a:solidFill>
                        </a:rPr>
                        <a:t>Certainly</a:t>
                      </a: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’ (</a:t>
                      </a:r>
                      <a:r>
                        <a:rPr lang="el-GR" sz="1400" b="1" dirty="0">
                          <a:solidFill>
                            <a:schemeClr val="bg1"/>
                          </a:solidFill>
                        </a:rPr>
                        <a:t>α</a:t>
                      </a: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l-GR" sz="2000" dirty="0">
                          <a:solidFill>
                            <a:srgbClr val="C00000"/>
                          </a:solidFill>
                        </a:rPr>
                        <a:t>α</a:t>
                      </a:r>
                      <a:endParaRPr lang="nl-BE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solidFill>
                            <a:srgbClr val="006600"/>
                          </a:solidFill>
                        </a:rPr>
                        <a:t>+</a:t>
                      </a:r>
                      <a:r>
                        <a:rPr lang="el-GR" sz="2000" dirty="0">
                          <a:solidFill>
                            <a:srgbClr val="006600"/>
                          </a:solidFill>
                        </a:rPr>
                        <a:t>α</a:t>
                      </a:r>
                      <a:endParaRPr lang="nl-BE" sz="20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78182"/>
                  </a:ext>
                </a:extLst>
              </a:tr>
              <a:tr h="220183">
                <a:tc>
                  <a:txBody>
                    <a:bodyPr/>
                    <a:lstStyle/>
                    <a:p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‘</a:t>
                      </a:r>
                      <a:r>
                        <a:rPr lang="nl-BE" sz="1400" b="1" dirty="0" err="1">
                          <a:solidFill>
                            <a:schemeClr val="bg1"/>
                          </a:solidFill>
                        </a:rPr>
                        <a:t>Likely</a:t>
                      </a: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’ (</a:t>
                      </a:r>
                      <a:r>
                        <a:rPr lang="el-GR" sz="1400" b="1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solidFill>
                            <a:srgbClr val="FF9300"/>
                          </a:solidFill>
                        </a:rPr>
                        <a:t>-</a:t>
                      </a:r>
                      <a:r>
                        <a:rPr lang="el-GR" sz="2000" dirty="0">
                          <a:solidFill>
                            <a:srgbClr val="FF9300"/>
                          </a:solidFill>
                        </a:rPr>
                        <a:t>β</a:t>
                      </a:r>
                      <a:endParaRPr lang="nl-BE" sz="2000" dirty="0">
                        <a:solidFill>
                          <a:srgbClr val="FF93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el-GR" sz="2000" dirty="0">
                          <a:solidFill>
                            <a:srgbClr val="00B050"/>
                          </a:solidFill>
                        </a:rPr>
                        <a:t>β</a:t>
                      </a:r>
                      <a:endParaRPr lang="nl-BE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79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67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772</Words>
  <Application>Microsoft Office PowerPoint</Application>
  <PresentationFormat>On-screen Show (4:3)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Question</vt:lpstr>
      <vt:lpstr>Materials &amp; Methods</vt:lpstr>
      <vt:lpstr>Question</vt:lpstr>
      <vt:lpstr>Results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Liesl Janssens</dc:creator>
  <cp:lastModifiedBy>Matt Boyle</cp:lastModifiedBy>
  <cp:revision>38</cp:revision>
  <dcterms:created xsi:type="dcterms:W3CDTF">2014-07-07T15:02:10Z</dcterms:created>
  <dcterms:modified xsi:type="dcterms:W3CDTF">2022-07-14T20:56:41Z</dcterms:modified>
</cp:coreProperties>
</file>