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60" r:id="rId2"/>
    <p:sldId id="257" r:id="rId3"/>
    <p:sldId id="265" r:id="rId4"/>
    <p:sldId id="266" r:id="rId5"/>
    <p:sldId id="263" r:id="rId6"/>
    <p:sldId id="272" r:id="rId7"/>
    <p:sldId id="268" r:id="rId8"/>
    <p:sldId id="273" r:id="rId9"/>
    <p:sldId id="269" r:id="rId10"/>
    <p:sldId id="258" r:id="rId11"/>
    <p:sldId id="270" r:id="rId12"/>
    <p:sldId id="271" r:id="rId13"/>
    <p:sldId id="275" r:id="rId14"/>
    <p:sldId id="261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1F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4"/>
    <p:restoredTop sz="96395" autoAdjust="0"/>
  </p:normalViewPr>
  <p:slideViewPr>
    <p:cSldViewPr snapToGrid="0" snapToObjects="1">
      <p:cViewPr varScale="1">
        <p:scale>
          <a:sx n="113" d="100"/>
          <a:sy n="113" d="100"/>
        </p:scale>
        <p:origin x="200" y="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8" d="100"/>
          <a:sy n="68" d="100"/>
        </p:scale>
        <p:origin x="-2694" y="-11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383FFA-3E67-DB41-B3A2-21169D97D067}" type="datetimeFigureOut">
              <a:rPr lang="en-US" smtClean="0"/>
              <a:pPr/>
              <a:t>5/31/22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0BE9DC-4AA4-B44E-8F32-4AD1D72B1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134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1524B2-032A-9342-AADA-6B28D1DAB08B}" type="datetimeFigureOut">
              <a:rPr lang="en-US" smtClean="0"/>
              <a:pPr/>
              <a:t>5/31/22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CF8BBE-5964-3B4B-9F39-2C8B2758F6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5605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3.png"/><Relationship Id="rId7" Type="http://schemas.openxmlformats.org/officeDocument/2006/relationships/hyperlink" Target="https://www.facebook.com/ClinicalChemistry" TargetMode="External"/><Relationship Id="rId2" Type="http://schemas.openxmlformats.org/officeDocument/2006/relationships/hyperlink" Target="https://www.youtube.com/user/ClinicalChemistry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s://twitter.com/Clin_Chem_AACC" TargetMode="Externa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380" y="3836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>
                <a:solidFill>
                  <a:schemeClr val="accent4"/>
                </a:solidFill>
                <a:latin typeface="Arial"/>
                <a:cs typeface="Arial"/>
              </a:defRPr>
            </a:lvl1pPr>
          </a:lstStyle>
          <a:p>
            <a:fld id="{B897C2A1-9313-CA4F-AEA9-36A479C1E1A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 txBox="1">
            <a:spLocks/>
          </p:cNvSpPr>
          <p:nvPr userDrawn="1"/>
        </p:nvSpPr>
        <p:spPr>
          <a:xfrm>
            <a:off x="685800" y="1328968"/>
            <a:ext cx="3304744" cy="39114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1F1F1F"/>
                </a:solidFill>
                <a:latin typeface="Arial"/>
                <a:ea typeface="+mj-ea"/>
                <a:cs typeface="Arial"/>
              </a:defRPr>
            </a:lvl1pPr>
          </a:lstStyle>
          <a:p>
            <a:br>
              <a:rPr lang="en-US" sz="4000">
                <a:solidFill>
                  <a:schemeClr val="bg1">
                    <a:lumMod val="50000"/>
                  </a:schemeClr>
                </a:solidFill>
              </a:rPr>
            </a:br>
            <a:endParaRPr lang="en-US" sz="6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-1380" y="867303"/>
            <a:ext cx="9144000" cy="92333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0" dirty="0">
                <a:solidFill>
                  <a:srgbClr val="B11F24"/>
                </a:solidFill>
              </a:rPr>
              <a:t>Journal Club</a:t>
            </a:r>
          </a:p>
        </p:txBody>
      </p:sp>
      <p:pic>
        <p:nvPicPr>
          <p:cNvPr id="8" name="Picture 7" descr="AACC+tag_horiz_rg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657" y="199780"/>
            <a:ext cx="2386209" cy="39288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320800"/>
            <a:ext cx="2057400" cy="4805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20800"/>
            <a:ext cx="6019800" cy="480536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303175" y="693855"/>
            <a:ext cx="7250202" cy="747396"/>
          </a:xfrm>
        </p:spPr>
        <p:txBody>
          <a:bodyPr/>
          <a:lstStyle/>
          <a:p>
            <a:r>
              <a:rPr lang="en-US" dirty="0"/>
              <a:t>Slide headline goes here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303175" y="1441251"/>
            <a:ext cx="7250202" cy="379418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Slide text goes here.</a:t>
            </a:r>
          </a:p>
          <a:p>
            <a:pPr lvl="1"/>
            <a:r>
              <a:rPr lang="en-US" dirty="0"/>
              <a:t>Bulleted list item</a:t>
            </a:r>
          </a:p>
          <a:p>
            <a:pPr lvl="1"/>
            <a:r>
              <a:rPr lang="en-US" dirty="0"/>
              <a:t>Bulleted list item</a:t>
            </a:r>
          </a:p>
          <a:p>
            <a:pPr lvl="1"/>
            <a:r>
              <a:rPr lang="en-US" dirty="0"/>
              <a:t>Bulleted list item</a:t>
            </a:r>
          </a:p>
          <a:p>
            <a:pPr marL="0" indent="0">
              <a:buNone/>
            </a:pPr>
            <a:r>
              <a:rPr lang="en-US" dirty="0"/>
              <a:t>Slide text goes here.</a:t>
            </a:r>
          </a:p>
          <a:p>
            <a:pPr lvl="1"/>
            <a:r>
              <a:rPr lang="en-US" dirty="0"/>
              <a:t>Bulleted list item</a:t>
            </a:r>
          </a:p>
          <a:p>
            <a:pPr lvl="1"/>
            <a:r>
              <a:rPr lang="en-US" dirty="0"/>
              <a:t>Bulleted list item</a:t>
            </a:r>
          </a:p>
          <a:p>
            <a:pPr lvl="1"/>
            <a:r>
              <a:rPr lang="en-US" dirty="0"/>
              <a:t>Bulleted list item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Box 1"/>
          <p:cNvSpPr txBox="1">
            <a:spLocks noChangeArrowheads="1"/>
          </p:cNvSpPr>
          <p:nvPr userDrawn="1"/>
        </p:nvSpPr>
        <p:spPr bwMode="auto">
          <a:xfrm flipH="1">
            <a:off x="1333409" y="1388341"/>
            <a:ext cx="6375581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7F7F7F"/>
              </a:solidFill>
              <a:latin typeface="Times New Roman" pitchFamily="18" charset="0"/>
              <a:ea typeface="MS PGothic" pitchFamily="34" charset="-128"/>
            </a:endParaRPr>
          </a:p>
          <a:p>
            <a:pPr algn="ctr" defTabSz="914400" eaLnBrk="1" hangingPunct="1">
              <a:defRPr/>
            </a:pPr>
            <a:r>
              <a:rPr lang="en-US" sz="2400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Thank you for participating in this month’s</a:t>
            </a:r>
          </a:p>
          <a:p>
            <a:pPr algn="ctr" defTabSz="914400" eaLnBrk="1" hangingPunct="1">
              <a:defRPr/>
            </a:pPr>
            <a:r>
              <a:rPr lang="en-US" sz="2400" i="1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Clinical Chemistry </a:t>
            </a:r>
            <a:r>
              <a:rPr lang="en-US" sz="2400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Journal Club.</a:t>
            </a:r>
          </a:p>
          <a:p>
            <a:pPr algn="ctr" defTabSz="914400" eaLnBrk="1" hangingPunct="1">
              <a:defRPr/>
            </a:pPr>
            <a:endParaRPr lang="en-US" sz="2400" kern="1200" dirty="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  <a:p>
            <a:pPr algn="ctr" defTabSz="914400" eaLnBrk="1" hangingPunct="1">
              <a:defRPr/>
            </a:pPr>
            <a:r>
              <a:rPr lang="en-US" sz="2400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Additional Journal Clubs are available at</a:t>
            </a:r>
          </a:p>
          <a:p>
            <a:pPr algn="ctr" defTabSz="914400" eaLnBrk="1" hangingPunct="1">
              <a:defRPr/>
            </a:pPr>
            <a:r>
              <a:rPr lang="en-US" sz="2400" kern="1200" dirty="0">
                <a:solidFill>
                  <a:srgbClr val="B11F24"/>
                </a:solidFill>
                <a:latin typeface="Arial" charset="0"/>
                <a:ea typeface="+mn-ea"/>
                <a:cs typeface="Arial" charset="0"/>
              </a:rPr>
              <a:t>www.clinchem.org</a:t>
            </a:r>
          </a:p>
          <a:p>
            <a:pPr algn="ctr" defTabSz="914400" eaLnBrk="1" hangingPunct="1">
              <a:defRPr/>
            </a:pPr>
            <a:endParaRPr lang="en-US" sz="2400" kern="1200" dirty="0">
              <a:solidFill>
                <a:srgbClr val="C00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" name="TextBox 2"/>
          <p:cNvSpPr txBox="1">
            <a:spLocks noChangeArrowheads="1"/>
          </p:cNvSpPr>
          <p:nvPr userDrawn="1"/>
        </p:nvSpPr>
        <p:spPr bwMode="auto">
          <a:xfrm>
            <a:off x="3881730" y="4300850"/>
            <a:ext cx="1270000" cy="4000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9pPr>
          </a:lstStyle>
          <a:p>
            <a:pPr defTabSz="914400" eaLnBrk="1" hangingPunct="1">
              <a:defRPr/>
            </a:pPr>
            <a:r>
              <a:rPr lang="en-US" sz="2000" dirty="0">
                <a:solidFill>
                  <a:srgbClr val="000000"/>
                </a:solidFill>
                <a:latin typeface="+mn-lt"/>
              </a:rPr>
              <a:t>Follow us</a:t>
            </a:r>
          </a:p>
        </p:txBody>
      </p:sp>
      <p:pic>
        <p:nvPicPr>
          <p:cNvPr id="10" name="Picture 9" descr="http://upload.wikimedia.org/wikipedia/commons/4/41/YouTube_icon_block.png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942" y="4868949"/>
            <a:ext cx="457200" cy="457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http://icons.iconarchive.com/icons/limav/flat-gradient-social/512/Twitter-icon.png">
            <a:hlinkClick r:id="rId4"/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004" y="4845879"/>
            <a:ext cx="501726" cy="501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409" y="4868062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>
            <a:hlinkClick r:id="rId7"/>
          </p:cNvPr>
          <p:cNvPicPr>
            <a:picLocks noChangeAspect="1" noChangeArrowheads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54690" y="4852947"/>
            <a:ext cx="457200" cy="489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9672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96720"/>
            <a:ext cx="5111750" cy="442944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97200"/>
            <a:ext cx="3008313" cy="31289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798319"/>
            <a:ext cx="5486400" cy="292925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03175" y="812591"/>
            <a:ext cx="7250202" cy="7473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175" y="1559987"/>
            <a:ext cx="7250202" cy="3794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1850" y="6243335"/>
            <a:ext cx="7307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rgbClr val="81ADA8"/>
                </a:solidFill>
                <a:latin typeface="Arial"/>
                <a:cs typeface="Arial"/>
              </a:defRPr>
            </a:lvl1pPr>
          </a:lstStyle>
          <a:p>
            <a:fld id="{B897C2A1-9313-CA4F-AEA9-36A479C1E1A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935678" y="6459403"/>
            <a:ext cx="6042561" cy="0"/>
          </a:xfrm>
          <a:prstGeom prst="line">
            <a:avLst/>
          </a:prstGeom>
          <a:ln w="63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ClinChem_2lines_title_B12025.eps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6" y="6046297"/>
            <a:ext cx="1871134" cy="777838"/>
          </a:xfrm>
          <a:prstGeom prst="rect">
            <a:avLst/>
          </a:prstGeom>
        </p:spPr>
      </p:pic>
      <p:pic>
        <p:nvPicPr>
          <p:cNvPr id="4" name="Picture 3" descr="AACC+tag_horiz_rgb.eps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927" y="276426"/>
            <a:ext cx="2023533" cy="33317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0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SzPct val="70000"/>
        <a:buFont typeface="Courier New"/>
        <a:buChar char="o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doi.org/10.1093/clinchem/hvac006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microsoft.com/office/2007/relationships/hdphoto" Target="../media/hdphoto2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microsoft.com/office/2007/relationships/hdphoto" Target="../media/hdphoto1.wdp"/><Relationship Id="rId9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3.tif"/><Relationship Id="rId4" Type="http://schemas.openxmlformats.org/officeDocument/2006/relationships/image" Target="../media/image19.jpeg"/><Relationship Id="rId9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/>
          <p:cNvSpPr txBox="1">
            <a:spLocks/>
          </p:cNvSpPr>
          <p:nvPr/>
        </p:nvSpPr>
        <p:spPr>
          <a:xfrm>
            <a:off x="3719745" y="1971073"/>
            <a:ext cx="5343896" cy="470840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70000"/>
              <a:buFont typeface="Courier New"/>
              <a:buChar char="o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600" b="1" dirty="0"/>
          </a:p>
          <a:p>
            <a:pPr marL="0" indent="0">
              <a:buNone/>
            </a:pPr>
            <a:r>
              <a:rPr lang="en-US" sz="9600" b="1" dirty="0"/>
              <a:t>Toward Clinical Application of Leukocyte Counts Based on Targeted DNA Methylation Analysis</a:t>
            </a:r>
          </a:p>
          <a:p>
            <a:pPr marL="0" indent="0">
              <a:buNone/>
            </a:pPr>
            <a:endParaRPr lang="en-US" sz="4200" dirty="0"/>
          </a:p>
          <a:p>
            <a:pPr marL="0" indent="0">
              <a:buNone/>
            </a:pPr>
            <a:endParaRPr lang="en-US" sz="72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7200" dirty="0">
                <a:latin typeface="Arial" pitchFamily="34" charset="0"/>
                <a:cs typeface="Arial" pitchFamily="34" charset="0"/>
              </a:rPr>
              <a:t>S. Sontag, L. </a:t>
            </a:r>
            <a:r>
              <a:rPr lang="en-US" sz="7200" dirty="0" err="1">
                <a:latin typeface="Arial" pitchFamily="34" charset="0"/>
                <a:cs typeface="Arial" pitchFamily="34" charset="0"/>
              </a:rPr>
              <a:t>Bocova</a:t>
            </a:r>
            <a:r>
              <a:rPr lang="en-US" sz="7200" dirty="0">
                <a:latin typeface="Arial" pitchFamily="34" charset="0"/>
                <a:cs typeface="Arial" pitchFamily="34" charset="0"/>
              </a:rPr>
              <a:t>, W.H.G. </a:t>
            </a:r>
            <a:r>
              <a:rPr lang="en-US" sz="7200" dirty="0" err="1">
                <a:latin typeface="Arial" pitchFamily="34" charset="0"/>
                <a:cs typeface="Arial" pitchFamily="34" charset="0"/>
              </a:rPr>
              <a:t>Hubens</a:t>
            </a:r>
            <a:r>
              <a:rPr lang="en-US" sz="7200" dirty="0">
                <a:latin typeface="Arial" pitchFamily="34" charset="0"/>
                <a:cs typeface="Arial" pitchFamily="34" charset="0"/>
              </a:rPr>
              <a:t>, S. </a:t>
            </a:r>
            <a:r>
              <a:rPr lang="en-US" sz="7200" dirty="0" err="1">
                <a:latin typeface="Arial" pitchFamily="34" charset="0"/>
                <a:cs typeface="Arial" pitchFamily="34" charset="0"/>
              </a:rPr>
              <a:t>Nüchtern</a:t>
            </a:r>
            <a:r>
              <a:rPr lang="en-US" sz="7200" dirty="0">
                <a:latin typeface="Arial" pitchFamily="34" charset="0"/>
                <a:cs typeface="Arial" pitchFamily="34" charset="0"/>
              </a:rPr>
              <a:t>, M. </a:t>
            </a:r>
            <a:r>
              <a:rPr lang="en-US" sz="7200" dirty="0" err="1">
                <a:latin typeface="Arial" pitchFamily="34" charset="0"/>
                <a:cs typeface="Arial" pitchFamily="34" charset="0"/>
              </a:rPr>
              <a:t>Schnitker</a:t>
            </a:r>
            <a:r>
              <a:rPr lang="en-US" sz="7200" dirty="0">
                <a:latin typeface="Arial" pitchFamily="34" charset="0"/>
                <a:cs typeface="Arial" pitchFamily="34" charset="0"/>
              </a:rPr>
              <a:t>, T. Look, K.M. </a:t>
            </a:r>
            <a:r>
              <a:rPr lang="en-US" sz="7200" dirty="0" err="1">
                <a:latin typeface="Arial" pitchFamily="34" charset="0"/>
                <a:cs typeface="Arial" pitchFamily="34" charset="0"/>
              </a:rPr>
              <a:t>Schröder</a:t>
            </a:r>
            <a:r>
              <a:rPr lang="en-US" sz="7200" dirty="0">
                <a:latin typeface="Arial" pitchFamily="34" charset="0"/>
                <a:cs typeface="Arial" pitchFamily="34" charset="0"/>
              </a:rPr>
              <a:t>, B. </a:t>
            </a:r>
            <a:r>
              <a:rPr lang="en-US" sz="7200" dirty="0" err="1">
                <a:latin typeface="Arial" pitchFamily="34" charset="0"/>
                <a:cs typeface="Arial" pitchFamily="34" charset="0"/>
              </a:rPr>
              <a:t>Plümäkers</a:t>
            </a:r>
            <a:r>
              <a:rPr lang="en-US" sz="7200" dirty="0">
                <a:latin typeface="Arial" pitchFamily="34" charset="0"/>
                <a:cs typeface="Arial" pitchFamily="34" charset="0"/>
              </a:rPr>
              <a:t>, V. </a:t>
            </a:r>
            <a:r>
              <a:rPr lang="en-US" sz="7200" dirty="0" err="1">
                <a:latin typeface="Arial" pitchFamily="34" charset="0"/>
                <a:cs typeface="Arial" pitchFamily="34" charset="0"/>
              </a:rPr>
              <a:t>Tharmapalan</a:t>
            </a:r>
            <a:r>
              <a:rPr lang="en-US" sz="7200" dirty="0">
                <a:latin typeface="Arial" pitchFamily="34" charset="0"/>
                <a:cs typeface="Arial" pitchFamily="34" charset="0"/>
              </a:rPr>
              <a:t>, M. </a:t>
            </a:r>
            <a:r>
              <a:rPr lang="en-US" sz="7200" dirty="0" err="1">
                <a:latin typeface="Arial" pitchFamily="34" charset="0"/>
                <a:cs typeface="Arial" pitchFamily="34" charset="0"/>
              </a:rPr>
              <a:t>Wessiepe</a:t>
            </a:r>
            <a:r>
              <a:rPr lang="en-US" sz="7200" dirty="0">
                <a:latin typeface="Arial" pitchFamily="34" charset="0"/>
                <a:cs typeface="Arial" pitchFamily="34" charset="0"/>
              </a:rPr>
              <a:t>, T. Kraus, J. Kramer, L. Rink, S. </a:t>
            </a:r>
            <a:r>
              <a:rPr lang="en-US" sz="7200" dirty="0" err="1">
                <a:latin typeface="Arial" pitchFamily="34" charset="0"/>
                <a:cs typeface="Arial" pitchFamily="34" charset="0"/>
              </a:rPr>
              <a:t>Koschmieder</a:t>
            </a:r>
            <a:r>
              <a:rPr lang="en-US" sz="7200" dirty="0">
                <a:latin typeface="Arial" pitchFamily="34" charset="0"/>
                <a:cs typeface="Arial" pitchFamily="34" charset="0"/>
              </a:rPr>
              <a:t>, W. Wagner</a:t>
            </a:r>
          </a:p>
          <a:p>
            <a:pPr marL="0" indent="0">
              <a:buNone/>
            </a:pPr>
            <a:endParaRPr lang="en-US" sz="7200" dirty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en-US" sz="7200" dirty="0">
                <a:latin typeface="Arial" pitchFamily="34" charset="0"/>
                <a:cs typeface="Arial" pitchFamily="34" charset="0"/>
              </a:rPr>
              <a:t>May 2022</a:t>
            </a:r>
            <a:endParaRPr lang="en-US" sz="72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  <a:defRPr/>
            </a:pPr>
            <a:endParaRPr lang="en-US" sz="7200" dirty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  <a:defRPr/>
            </a:pPr>
            <a:r>
              <a:rPr lang="en-US" sz="7200" dirty="0">
                <a:hlinkClick r:id="rId2"/>
              </a:rPr>
              <a:t>https://doi.org/10.1093/clinchem/hvac006</a:t>
            </a:r>
            <a:endParaRPr lang="en-US" sz="7200" dirty="0"/>
          </a:p>
          <a:p>
            <a:pPr marL="0" indent="0">
              <a:buFont typeface="Arial" pitchFamily="34" charset="0"/>
              <a:buNone/>
              <a:defRPr/>
            </a:pPr>
            <a:endParaRPr lang="en-US" sz="7200" dirty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  <a:defRPr/>
            </a:pPr>
            <a:r>
              <a:rPr lang="en-US" sz="7200" dirty="0">
                <a:latin typeface="Arial" pitchFamily="34" charset="0"/>
                <a:cs typeface="Arial" pitchFamily="34" charset="0"/>
              </a:rPr>
              <a:t>© Copyright 2022 by the American Association for Clinical Chemistry</a:t>
            </a:r>
          </a:p>
        </p:txBody>
      </p:sp>
      <p:pic>
        <p:nvPicPr>
          <p:cNvPr id="4" name="Picture 3" descr="Calendar, map&#10;&#10;Description automatically generated">
            <a:extLst>
              <a:ext uri="{FF2B5EF4-FFF2-40B4-BE49-F238E27FC236}">
                <a16:creationId xmlns:a16="http://schemas.microsoft.com/office/drawing/2014/main" id="{81A4F90C-A729-C065-F667-F1D51A5761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59" y="1971072"/>
            <a:ext cx="3509700" cy="4717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988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630432" y="1551138"/>
            <a:ext cx="7112727" cy="351734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5834" y="696003"/>
            <a:ext cx="89781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+mj-lt"/>
              </a:rPr>
              <a:t>Leukocyte deconvolution with </a:t>
            </a:r>
            <a:r>
              <a:rPr lang="en-US" sz="3000" b="1" dirty="0" err="1">
                <a:latin typeface="+mj-lt"/>
              </a:rPr>
              <a:t>ddPCR</a:t>
            </a:r>
            <a:endParaRPr lang="en-US" sz="3000" b="1" dirty="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0626" y="4812141"/>
            <a:ext cx="8224488" cy="73866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B11F24"/>
                </a:solidFill>
              </a:rPr>
              <a:t>Figure 6. Epi-Blood-Counts can be </a:t>
            </a:r>
            <a:r>
              <a:rPr lang="en-US" sz="1400" b="1" dirty="0" err="1">
                <a:solidFill>
                  <a:srgbClr val="B11F24"/>
                </a:solidFill>
              </a:rPr>
              <a:t>deconvoluted</a:t>
            </a:r>
            <a:r>
              <a:rPr lang="en-US" sz="1400" b="1" dirty="0">
                <a:solidFill>
                  <a:srgbClr val="B11F24"/>
                </a:solidFill>
              </a:rPr>
              <a:t> based on </a:t>
            </a:r>
            <a:r>
              <a:rPr lang="en-US" sz="1400" b="1" dirty="0" err="1">
                <a:solidFill>
                  <a:srgbClr val="B11F24"/>
                </a:solidFill>
              </a:rPr>
              <a:t>ddPCR</a:t>
            </a:r>
            <a:r>
              <a:rPr lang="en-US" sz="1400" b="1" dirty="0">
                <a:solidFill>
                  <a:srgbClr val="B11F24"/>
                </a:solidFill>
              </a:rPr>
              <a:t> </a:t>
            </a:r>
            <a:r>
              <a:rPr lang="en-US" sz="1400" b="1" dirty="0" err="1">
                <a:solidFill>
                  <a:srgbClr val="B11F24"/>
                </a:solidFill>
              </a:rPr>
              <a:t>DNAm</a:t>
            </a:r>
            <a:r>
              <a:rPr lang="en-US" sz="1400" b="1" dirty="0">
                <a:solidFill>
                  <a:srgbClr val="B11F24"/>
                </a:solidFill>
              </a:rPr>
              <a:t> values. </a:t>
            </a:r>
          </a:p>
          <a:p>
            <a:pPr algn="just"/>
            <a:r>
              <a:rPr lang="en-US" sz="1400" dirty="0"/>
              <a:t>Relative Epi-Blood-Counts with </a:t>
            </a:r>
            <a:r>
              <a:rPr lang="en-US" sz="1400" dirty="0" err="1"/>
              <a:t>ddPCR</a:t>
            </a:r>
            <a:r>
              <a:rPr lang="en-US" sz="1400" dirty="0"/>
              <a:t> from (A) healthy donors and (B) patients with various hematological diseases in comparison to conventional cell counts. </a:t>
            </a:r>
            <a:endParaRPr lang="en-US" i="1" dirty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23" y="1660256"/>
            <a:ext cx="7726450" cy="278469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Rectangle 2"/>
          <p:cNvSpPr/>
          <p:nvPr/>
        </p:nvSpPr>
        <p:spPr>
          <a:xfrm>
            <a:off x="483164" y="4853985"/>
            <a:ext cx="8157439" cy="95410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B11F24"/>
                </a:solidFill>
              </a:rPr>
              <a:t>Figure 7. Absolute leukocyte quantification via pyrosequencing.</a:t>
            </a:r>
            <a:endParaRPr lang="en-US" sz="1400" i="1" dirty="0"/>
          </a:p>
          <a:p>
            <a:pPr algn="just"/>
            <a:r>
              <a:rPr lang="en-US" sz="1400" dirty="0"/>
              <a:t>(A) Schematic visualizations of alternative approach for absolute quantification of leukocytes in blood. (B, C) Absolute Epi-Blood-Count counts (cells/mL) for (B) total leukocytes  and (C) leukocyte subsets correlated with conventional counts in 116 patient samples.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/>
          <a:srcRect r="16759"/>
          <a:stretch/>
        </p:blipFill>
        <p:spPr>
          <a:xfrm>
            <a:off x="165835" y="1786391"/>
            <a:ext cx="7576090" cy="2581328"/>
          </a:xfrm>
          <a:prstGeom prst="rect">
            <a:avLst/>
          </a:prstGeom>
        </p:spPr>
      </p:pic>
      <p:sp>
        <p:nvSpPr>
          <p:cNvPr id="7" name="Textfeld 128">
            <a:extLst>
              <a:ext uri="{FF2B5EF4-FFF2-40B4-BE49-F238E27FC236}">
                <a16:creationId xmlns:a16="http://schemas.microsoft.com/office/drawing/2014/main" id="{967FB610-DB7F-4479-83F7-C11435C84FB0}"/>
              </a:ext>
            </a:extLst>
          </p:cNvPr>
          <p:cNvSpPr txBox="1"/>
          <p:nvPr/>
        </p:nvSpPr>
        <p:spPr>
          <a:xfrm>
            <a:off x="8010993" y="3720842"/>
            <a:ext cx="971741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marL="0" algn="l" defTabSz="3703320" rtl="0" eaLnBrk="1" latinLnBrk="0" hangingPunct="1">
              <a:defRPr sz="7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51660" algn="l" defTabSz="3703320" rtl="0" eaLnBrk="1" latinLnBrk="0" hangingPunct="1">
              <a:defRPr sz="7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03320" algn="l" defTabSz="3703320" rtl="0" eaLnBrk="1" latinLnBrk="0" hangingPunct="1">
              <a:defRPr sz="7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554980" algn="l" defTabSz="3703320" rtl="0" eaLnBrk="1" latinLnBrk="0" hangingPunct="1">
              <a:defRPr sz="7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06640" algn="l" defTabSz="3703320" rtl="0" eaLnBrk="1" latinLnBrk="0" hangingPunct="1">
              <a:defRPr sz="7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258300" algn="l" defTabSz="3703320" rtl="0" eaLnBrk="1" latinLnBrk="0" hangingPunct="1">
              <a:defRPr sz="7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109960" algn="l" defTabSz="3703320" rtl="0" eaLnBrk="1" latinLnBrk="0" hangingPunct="1">
              <a:defRPr sz="7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961620" algn="l" defTabSz="3703320" rtl="0" eaLnBrk="1" latinLnBrk="0" hangingPunct="1">
              <a:defRPr sz="7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813280" algn="l" defTabSz="3703320" rtl="0" eaLnBrk="1" latinLnBrk="0" hangingPunct="1">
              <a:defRPr sz="7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Granulocytes</a:t>
            </a:r>
            <a:r>
              <a:rPr lang="de-DE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de-DE" sz="1000" dirty="0" err="1"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Lymphocytes</a:t>
            </a:r>
            <a:endParaRPr lang="de-DE" sz="1000" dirty="0">
              <a:solidFill>
                <a:srgbClr val="0099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0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CD4 T </a:t>
            </a:r>
            <a:r>
              <a:rPr lang="de-DE" sz="1000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cells</a:t>
            </a:r>
            <a:endParaRPr lang="de-DE" sz="1000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000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CD8 T </a:t>
            </a:r>
            <a:r>
              <a:rPr lang="de-DE" sz="1000" dirty="0" err="1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cells</a:t>
            </a:r>
            <a:endParaRPr lang="de-DE" sz="1000" dirty="0">
              <a:solidFill>
                <a:srgbClr val="3399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0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</a:t>
            </a:r>
            <a:r>
              <a:rPr lang="de-DE" sz="10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cells</a:t>
            </a:r>
            <a:endParaRPr lang="de-DE" sz="10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NK </a:t>
            </a:r>
            <a:r>
              <a:rPr lang="de-DE" sz="1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cells</a:t>
            </a:r>
            <a:endParaRPr lang="de-DE" sz="1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Monocytes</a:t>
            </a:r>
            <a:endParaRPr lang="de-DE" sz="1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feld 73">
            <a:extLst>
              <a:ext uri="{FF2B5EF4-FFF2-40B4-BE49-F238E27FC236}">
                <a16:creationId xmlns:a16="http://schemas.microsoft.com/office/drawing/2014/main" id="{A17E406C-FD0B-4071-BBC9-23886983A7DC}"/>
              </a:ext>
            </a:extLst>
          </p:cNvPr>
          <p:cNvSpPr txBox="1"/>
          <p:nvPr/>
        </p:nvSpPr>
        <p:spPr>
          <a:xfrm>
            <a:off x="8034236" y="2596057"/>
            <a:ext cx="925253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MAE = 1716 </a:t>
            </a:r>
          </a:p>
          <a:p>
            <a:r>
              <a:rPr lang="de-DE" sz="1000" dirty="0"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MAE = 1174 </a:t>
            </a:r>
            <a:endParaRPr lang="de-DE" sz="1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0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MAE = 694 </a:t>
            </a:r>
          </a:p>
          <a:p>
            <a:r>
              <a:rPr lang="de-DE" sz="1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MAE = 547 </a:t>
            </a:r>
          </a:p>
          <a:p>
            <a:r>
              <a:rPr lang="de-DE" sz="10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MAE = 564 </a:t>
            </a:r>
          </a:p>
          <a:p>
            <a:r>
              <a:rPr lang="de-DE" sz="1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MAE = 287 </a:t>
            </a:r>
          </a:p>
          <a:p>
            <a:r>
              <a:rPr lang="de-DE" sz="1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MAE = 530</a:t>
            </a:r>
          </a:p>
        </p:txBody>
      </p:sp>
      <p:sp>
        <p:nvSpPr>
          <p:cNvPr id="9" name="Textfeld 72">
            <a:extLst>
              <a:ext uri="{FF2B5EF4-FFF2-40B4-BE49-F238E27FC236}">
                <a16:creationId xmlns:a16="http://schemas.microsoft.com/office/drawing/2014/main" id="{AFEA587E-59D2-47CA-96B8-267AE453E47D}"/>
              </a:ext>
            </a:extLst>
          </p:cNvPr>
          <p:cNvSpPr txBox="1"/>
          <p:nvPr/>
        </p:nvSpPr>
        <p:spPr>
          <a:xfrm>
            <a:off x="8090452" y="1475511"/>
            <a:ext cx="550151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= .87</a:t>
            </a:r>
          </a:p>
          <a:p>
            <a:r>
              <a:rPr lang="de-DE" sz="1000" dirty="0"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= .98</a:t>
            </a:r>
          </a:p>
          <a:p>
            <a:r>
              <a:rPr lang="de-DE" sz="10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= .48</a:t>
            </a:r>
          </a:p>
          <a:p>
            <a:r>
              <a:rPr lang="de-DE" sz="1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= .69</a:t>
            </a:r>
          </a:p>
          <a:p>
            <a:r>
              <a:rPr lang="de-DE" sz="10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= .98</a:t>
            </a:r>
          </a:p>
          <a:p>
            <a:r>
              <a:rPr lang="de-DE" sz="1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= .13</a:t>
            </a:r>
          </a:p>
          <a:p>
            <a:r>
              <a:rPr lang="de-DE" sz="1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= .72</a:t>
            </a:r>
          </a:p>
        </p:txBody>
      </p:sp>
      <p:sp>
        <p:nvSpPr>
          <p:cNvPr id="10" name="TextBox 6"/>
          <p:cNvSpPr txBox="1"/>
          <p:nvPr/>
        </p:nvSpPr>
        <p:spPr>
          <a:xfrm>
            <a:off x="165834" y="696003"/>
            <a:ext cx="89781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+mj-lt"/>
              </a:rPr>
              <a:t>Absolute leukocyte counts with pyrosequencing</a:t>
            </a:r>
          </a:p>
        </p:txBody>
      </p:sp>
    </p:spTree>
    <p:extLst>
      <p:ext uri="{BB962C8B-B14F-4D97-AF65-F5344CB8AC3E}">
        <p14:creationId xmlns:p14="http://schemas.microsoft.com/office/powerpoint/2010/main" val="24269596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TextBox 6"/>
          <p:cNvSpPr txBox="1"/>
          <p:nvPr/>
        </p:nvSpPr>
        <p:spPr>
          <a:xfrm>
            <a:off x="165834" y="696003"/>
            <a:ext cx="89781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+mj-lt"/>
              </a:rPr>
              <a:t>Absolute leukocyte counts with </a:t>
            </a:r>
            <a:r>
              <a:rPr lang="en-US" sz="3000" b="1" dirty="0" err="1">
                <a:latin typeface="+mj-lt"/>
              </a:rPr>
              <a:t>ddPCR</a:t>
            </a:r>
            <a:endParaRPr lang="en-US" sz="3000" b="1" dirty="0">
              <a:latin typeface="+mj-lt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/>
          <a:srcRect r="7114"/>
          <a:stretch/>
        </p:blipFill>
        <p:spPr>
          <a:xfrm>
            <a:off x="165834" y="1826747"/>
            <a:ext cx="7821914" cy="2540971"/>
          </a:xfrm>
          <a:prstGeom prst="rect">
            <a:avLst/>
          </a:prstGeom>
        </p:spPr>
      </p:pic>
      <p:sp>
        <p:nvSpPr>
          <p:cNvPr id="7" name="Rectangle 2"/>
          <p:cNvSpPr/>
          <p:nvPr/>
        </p:nvSpPr>
        <p:spPr>
          <a:xfrm>
            <a:off x="483164" y="4853985"/>
            <a:ext cx="8157439" cy="116955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B11F24"/>
                </a:solidFill>
              </a:rPr>
              <a:t>Figure 8. Absolute leukocyte quantification via </a:t>
            </a:r>
            <a:r>
              <a:rPr lang="en-US" sz="1400" b="1" dirty="0" err="1">
                <a:solidFill>
                  <a:srgbClr val="B11F24"/>
                </a:solidFill>
              </a:rPr>
              <a:t>ddPCR</a:t>
            </a:r>
            <a:r>
              <a:rPr lang="en-US" sz="1400" b="1" dirty="0">
                <a:solidFill>
                  <a:srgbClr val="B11F24"/>
                </a:solidFill>
              </a:rPr>
              <a:t>.</a:t>
            </a:r>
            <a:endParaRPr lang="en-US" sz="1400" i="1" dirty="0"/>
          </a:p>
          <a:p>
            <a:pPr algn="just"/>
            <a:r>
              <a:rPr lang="en-US" sz="1400" dirty="0"/>
              <a:t>(A) Schematic visualizations of alternative approach for absolute quantification of leukocytes in blood. The ratio of methylated genomic and non-methylated reference plasmid DNA sequences is analyzed with </a:t>
            </a:r>
            <a:r>
              <a:rPr lang="en-US" sz="1400" dirty="0" err="1"/>
              <a:t>ddPCR</a:t>
            </a:r>
            <a:r>
              <a:rPr lang="en-US" sz="1400" dirty="0"/>
              <a:t>. (B) Absolute Epi-Blood-Count counts (cells/mL) for (B) total leukocytes  and (C) leukocyte subsets correlated with conventional counts in 51 patient samples.</a:t>
            </a:r>
          </a:p>
        </p:txBody>
      </p:sp>
      <p:sp>
        <p:nvSpPr>
          <p:cNvPr id="8" name="Textfeld 128">
            <a:extLst>
              <a:ext uri="{FF2B5EF4-FFF2-40B4-BE49-F238E27FC236}">
                <a16:creationId xmlns:a16="http://schemas.microsoft.com/office/drawing/2014/main" id="{967FB610-DB7F-4479-83F7-C11435C84FB0}"/>
              </a:ext>
            </a:extLst>
          </p:cNvPr>
          <p:cNvSpPr txBox="1"/>
          <p:nvPr/>
        </p:nvSpPr>
        <p:spPr>
          <a:xfrm>
            <a:off x="8010993" y="3720842"/>
            <a:ext cx="971741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marL="0" algn="l" defTabSz="3703320" rtl="0" eaLnBrk="1" latinLnBrk="0" hangingPunct="1">
              <a:defRPr sz="7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51660" algn="l" defTabSz="3703320" rtl="0" eaLnBrk="1" latinLnBrk="0" hangingPunct="1">
              <a:defRPr sz="7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03320" algn="l" defTabSz="3703320" rtl="0" eaLnBrk="1" latinLnBrk="0" hangingPunct="1">
              <a:defRPr sz="7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554980" algn="l" defTabSz="3703320" rtl="0" eaLnBrk="1" latinLnBrk="0" hangingPunct="1">
              <a:defRPr sz="7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06640" algn="l" defTabSz="3703320" rtl="0" eaLnBrk="1" latinLnBrk="0" hangingPunct="1">
              <a:defRPr sz="7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258300" algn="l" defTabSz="3703320" rtl="0" eaLnBrk="1" latinLnBrk="0" hangingPunct="1">
              <a:defRPr sz="7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109960" algn="l" defTabSz="3703320" rtl="0" eaLnBrk="1" latinLnBrk="0" hangingPunct="1">
              <a:defRPr sz="7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961620" algn="l" defTabSz="3703320" rtl="0" eaLnBrk="1" latinLnBrk="0" hangingPunct="1">
              <a:defRPr sz="7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813280" algn="l" defTabSz="3703320" rtl="0" eaLnBrk="1" latinLnBrk="0" hangingPunct="1">
              <a:defRPr sz="7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Granulocytes</a:t>
            </a:r>
            <a:r>
              <a:rPr lang="de-DE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de-DE" sz="1000" dirty="0" err="1"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Lymphocytes</a:t>
            </a:r>
            <a:endParaRPr lang="de-DE" sz="1000" dirty="0">
              <a:solidFill>
                <a:srgbClr val="0099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0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CD4 T </a:t>
            </a:r>
            <a:r>
              <a:rPr lang="de-DE" sz="1000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cells</a:t>
            </a:r>
            <a:endParaRPr lang="de-DE" sz="1000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000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CD8 T </a:t>
            </a:r>
            <a:r>
              <a:rPr lang="de-DE" sz="1000" dirty="0" err="1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cells</a:t>
            </a:r>
            <a:endParaRPr lang="de-DE" sz="1000" dirty="0">
              <a:solidFill>
                <a:srgbClr val="3399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0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</a:t>
            </a:r>
            <a:r>
              <a:rPr lang="de-DE" sz="10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cells</a:t>
            </a:r>
            <a:endParaRPr lang="de-DE" sz="10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NK </a:t>
            </a:r>
            <a:r>
              <a:rPr lang="de-DE" sz="1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cells</a:t>
            </a:r>
            <a:endParaRPr lang="de-DE" sz="1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Monocytes</a:t>
            </a:r>
            <a:endParaRPr lang="de-DE" sz="1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feld 73">
            <a:extLst>
              <a:ext uri="{FF2B5EF4-FFF2-40B4-BE49-F238E27FC236}">
                <a16:creationId xmlns:a16="http://schemas.microsoft.com/office/drawing/2014/main" id="{A17E406C-FD0B-4071-BBC9-23886983A7DC}"/>
              </a:ext>
            </a:extLst>
          </p:cNvPr>
          <p:cNvSpPr txBox="1"/>
          <p:nvPr/>
        </p:nvSpPr>
        <p:spPr>
          <a:xfrm>
            <a:off x="8034236" y="2596057"/>
            <a:ext cx="925253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MAE = 1716 </a:t>
            </a:r>
          </a:p>
          <a:p>
            <a:r>
              <a:rPr lang="de-DE" sz="1000" dirty="0"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MAE = 1174 </a:t>
            </a:r>
            <a:endParaRPr lang="de-DE" sz="1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0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MAE = 694 </a:t>
            </a:r>
          </a:p>
          <a:p>
            <a:r>
              <a:rPr lang="de-DE" sz="1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MAE = 547 </a:t>
            </a:r>
          </a:p>
          <a:p>
            <a:r>
              <a:rPr lang="de-DE" sz="10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MAE = 564 </a:t>
            </a:r>
          </a:p>
          <a:p>
            <a:r>
              <a:rPr lang="de-DE" sz="1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MAE = 287 </a:t>
            </a:r>
          </a:p>
          <a:p>
            <a:r>
              <a:rPr lang="de-DE" sz="1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MAE = 530</a:t>
            </a:r>
          </a:p>
        </p:txBody>
      </p:sp>
      <p:sp>
        <p:nvSpPr>
          <p:cNvPr id="10" name="Textfeld 72">
            <a:extLst>
              <a:ext uri="{FF2B5EF4-FFF2-40B4-BE49-F238E27FC236}">
                <a16:creationId xmlns:a16="http://schemas.microsoft.com/office/drawing/2014/main" id="{AFEA587E-59D2-47CA-96B8-267AE453E47D}"/>
              </a:ext>
            </a:extLst>
          </p:cNvPr>
          <p:cNvSpPr txBox="1"/>
          <p:nvPr/>
        </p:nvSpPr>
        <p:spPr>
          <a:xfrm>
            <a:off x="8090452" y="1475511"/>
            <a:ext cx="550151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= .87</a:t>
            </a:r>
          </a:p>
          <a:p>
            <a:r>
              <a:rPr lang="de-DE" sz="1000" dirty="0"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= .98</a:t>
            </a:r>
          </a:p>
          <a:p>
            <a:r>
              <a:rPr lang="de-DE" sz="10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= .48</a:t>
            </a:r>
          </a:p>
          <a:p>
            <a:r>
              <a:rPr lang="de-DE" sz="1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= .69</a:t>
            </a:r>
          </a:p>
          <a:p>
            <a:r>
              <a:rPr lang="de-DE" sz="10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= .98</a:t>
            </a:r>
          </a:p>
          <a:p>
            <a:r>
              <a:rPr lang="de-DE" sz="1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= .13</a:t>
            </a:r>
          </a:p>
          <a:p>
            <a:r>
              <a:rPr lang="de-DE" sz="1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= .72</a:t>
            </a:r>
          </a:p>
        </p:txBody>
      </p:sp>
    </p:spTree>
    <p:extLst>
      <p:ext uri="{BB962C8B-B14F-4D97-AF65-F5344CB8AC3E}">
        <p14:creationId xmlns:p14="http://schemas.microsoft.com/office/powerpoint/2010/main" val="21183868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3127" y="653889"/>
            <a:ext cx="7250202" cy="747396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>Results</a:t>
            </a:r>
          </a:p>
        </p:txBody>
      </p:sp>
      <p:sp>
        <p:nvSpPr>
          <p:cNvPr id="4" name="Rechteck 3"/>
          <p:cNvSpPr/>
          <p:nvPr/>
        </p:nvSpPr>
        <p:spPr>
          <a:xfrm>
            <a:off x="359924" y="1401285"/>
            <a:ext cx="8336604" cy="4028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sz="1900" dirty="0"/>
              <a:t>We previously provided proof of concept for the Epi-Blood-Count in healthy donors.</a:t>
            </a:r>
            <a:r>
              <a:rPr lang="en-US" sz="1900" baseline="30000" dirty="0"/>
              <a:t>1</a:t>
            </a:r>
            <a:r>
              <a:rPr lang="en-US" sz="1900" dirty="0"/>
              <a:t> Our current study:</a:t>
            </a:r>
          </a:p>
          <a:p>
            <a:pPr marL="285750" indent="-285750" algn="just">
              <a:lnSpc>
                <a:spcPct val="125000"/>
              </a:lnSpc>
              <a:buFont typeface="Wingdings" panose="05000000000000000000" pitchFamily="2" charset="2"/>
              <a:buChar char="§"/>
            </a:pPr>
            <a:r>
              <a:rPr lang="en-US" sz="1900" dirty="0"/>
              <a:t>validates these findings in larger cohorts of healthy donors;</a:t>
            </a:r>
          </a:p>
          <a:p>
            <a:pPr marL="285750" indent="-285750" algn="just">
              <a:lnSpc>
                <a:spcPct val="125000"/>
              </a:lnSpc>
              <a:buFont typeface="Wingdings" panose="05000000000000000000" pitchFamily="2" charset="2"/>
              <a:buChar char="§"/>
            </a:pPr>
            <a:r>
              <a:rPr lang="en-US" sz="1900" dirty="0"/>
              <a:t>provides proof of concept for use in patients with hematopoietic malignancies;</a:t>
            </a:r>
          </a:p>
          <a:p>
            <a:pPr marL="285750" indent="-285750" algn="just">
              <a:lnSpc>
                <a:spcPct val="125000"/>
              </a:lnSpc>
              <a:buFont typeface="Wingdings" panose="05000000000000000000" pitchFamily="2" charset="2"/>
              <a:buChar char="§"/>
            </a:pPr>
            <a:r>
              <a:rPr lang="en-US" sz="1900" dirty="0"/>
              <a:t>facilitates analysis of low blood volumes, e.g., collected from capillary blood; and</a:t>
            </a:r>
          </a:p>
          <a:p>
            <a:pPr marL="285750" indent="-285750" algn="just">
              <a:lnSpc>
                <a:spcPct val="125000"/>
              </a:lnSpc>
              <a:buFont typeface="Wingdings" panose="05000000000000000000" pitchFamily="2" charset="2"/>
              <a:buChar char="§"/>
            </a:pPr>
            <a:r>
              <a:rPr lang="en-US" sz="1900" dirty="0"/>
              <a:t>addresses several relevant aspects to pave the way for accreditation as an in vitro diagnostic procedure.</a:t>
            </a:r>
          </a:p>
          <a:p>
            <a:endParaRPr lang="en-US" sz="2100" dirty="0"/>
          </a:p>
          <a:p>
            <a:endParaRPr lang="de-DE" sz="2100" dirty="0"/>
          </a:p>
        </p:txBody>
      </p:sp>
      <p:sp>
        <p:nvSpPr>
          <p:cNvPr id="5" name="Textfeld 4"/>
          <p:cNvSpPr txBox="1"/>
          <p:nvPr/>
        </p:nvSpPr>
        <p:spPr>
          <a:xfrm>
            <a:off x="2030352" y="5051897"/>
            <a:ext cx="638149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/>
              <a:t>Question 3. How can Epi-Blood-Counts be further improved for certain cell subsets (e.g., </a:t>
            </a:r>
            <a:r>
              <a:rPr lang="en-US" sz="2000" b="1" dirty="0" err="1"/>
              <a:t>Nk</a:t>
            </a:r>
            <a:r>
              <a:rPr lang="en-US" sz="2000" b="1" dirty="0"/>
              <a:t> cells)? </a:t>
            </a:r>
            <a:endParaRPr lang="de-DE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200" dirty="0"/>
          </a:p>
        </p:txBody>
      </p:sp>
      <p:sp>
        <p:nvSpPr>
          <p:cNvPr id="6" name="Textfeld 4">
            <a:extLst>
              <a:ext uri="{FF2B5EF4-FFF2-40B4-BE49-F238E27FC236}">
                <a16:creationId xmlns:a16="http://schemas.microsoft.com/office/drawing/2014/main" id="{DD226603-709D-6C2E-BCC4-7EB2F2506347}"/>
              </a:ext>
            </a:extLst>
          </p:cNvPr>
          <p:cNvSpPr txBox="1"/>
          <p:nvPr/>
        </p:nvSpPr>
        <p:spPr>
          <a:xfrm>
            <a:off x="2033284" y="6171451"/>
            <a:ext cx="6381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baseline="30000" dirty="0"/>
              <a:t>1</a:t>
            </a:r>
            <a:r>
              <a:rPr lang="en-US" sz="1200" dirty="0"/>
              <a:t>Frobel et al. Clin Chem 2018; https://doi.org/10.1373/clinchem.2017.279935</a:t>
            </a:r>
            <a:endParaRPr lang="de-DE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941229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850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7" y="653889"/>
            <a:ext cx="7250202" cy="747396"/>
          </a:xfrm>
        </p:spPr>
        <p:txBody>
          <a:bodyPr>
            <a:noAutofit/>
          </a:bodyPr>
          <a:lstStyle/>
          <a:p>
            <a:r>
              <a:rPr lang="en-US" dirty="0"/>
              <a:t>Current methods to count blood cells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C8DE274-D474-4FD0-BFC9-474A3076D1FF}"/>
              </a:ext>
            </a:extLst>
          </p:cNvPr>
          <p:cNvSpPr txBox="1"/>
          <p:nvPr/>
        </p:nvSpPr>
        <p:spPr>
          <a:xfrm>
            <a:off x="405456" y="3237979"/>
            <a:ext cx="259571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de-DE" sz="1400" b="1" dirty="0"/>
              <a:t>1. </a:t>
            </a:r>
            <a:r>
              <a:rPr lang="de-DE" sz="1400" b="1" dirty="0" err="1"/>
              <a:t>Automated</a:t>
            </a:r>
            <a:r>
              <a:rPr lang="de-DE" sz="1400" b="1" dirty="0"/>
              <a:t> </a:t>
            </a:r>
            <a:r>
              <a:rPr lang="de-DE" sz="1400" b="1" dirty="0" err="1"/>
              <a:t>Cell</a:t>
            </a:r>
            <a:r>
              <a:rPr lang="de-DE" sz="1400" b="1" dirty="0"/>
              <a:t> Counter</a:t>
            </a:r>
          </a:p>
          <a:p>
            <a:pPr algn="ctr">
              <a:lnSpc>
                <a:spcPct val="125000"/>
              </a:lnSpc>
            </a:pPr>
            <a:r>
              <a:rPr lang="de-DE" sz="1400" dirty="0">
                <a:solidFill>
                  <a:schemeClr val="bg1">
                    <a:lumMod val="50000"/>
                  </a:schemeClr>
                </a:solidFill>
              </a:rPr>
              <a:t>→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</a:rPr>
              <a:t>Electrical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</a:rPr>
              <a:t>impedance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71CAD87-D84C-4C21-B39B-5D38629542D0}"/>
              </a:ext>
            </a:extLst>
          </p:cNvPr>
          <p:cNvSpPr txBox="1"/>
          <p:nvPr/>
        </p:nvSpPr>
        <p:spPr>
          <a:xfrm>
            <a:off x="5886631" y="3237979"/>
            <a:ext cx="265288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de-DE" sz="1400" b="1" dirty="0"/>
              <a:t>3. </a:t>
            </a:r>
            <a:r>
              <a:rPr lang="de-DE" sz="1400" b="1" dirty="0" err="1"/>
              <a:t>Microscopy</a:t>
            </a:r>
            <a:r>
              <a:rPr lang="de-DE" sz="1400" b="1" dirty="0"/>
              <a:t>/</a:t>
            </a:r>
            <a:r>
              <a:rPr lang="de-DE" sz="1400" b="1" dirty="0" err="1"/>
              <a:t>Histology</a:t>
            </a:r>
            <a:endParaRPr lang="de-DE" sz="1400" b="1" dirty="0"/>
          </a:p>
          <a:p>
            <a:pPr algn="ctr">
              <a:lnSpc>
                <a:spcPct val="125000"/>
              </a:lnSpc>
            </a:pPr>
            <a:r>
              <a:rPr lang="de-DE" sz="1400" dirty="0">
                <a:solidFill>
                  <a:schemeClr val="bg1">
                    <a:lumMod val="50000"/>
                  </a:schemeClr>
                </a:solidFill>
              </a:rPr>
              <a:t>→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</a:rPr>
              <a:t>Cell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</a:rPr>
              <a:t>morphology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9" name="Picture 2" descr="http://img.medicalexpo.de/images_me/photo-g/bildgebendes-system-zellanalyse-hamatologie-70530-7690929.jpg">
            <a:extLst>
              <a:ext uri="{FF2B5EF4-FFF2-40B4-BE49-F238E27FC236}">
                <a16:creationId xmlns:a16="http://schemas.microsoft.com/office/drawing/2014/main" id="{A5811809-D5C7-4DCB-8944-5926D2A31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1395" y="1718783"/>
            <a:ext cx="2112907" cy="1319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7C8DE274-D474-4FD0-BFC9-474A3076D1FF}"/>
              </a:ext>
            </a:extLst>
          </p:cNvPr>
          <p:cNvSpPr txBox="1"/>
          <p:nvPr/>
        </p:nvSpPr>
        <p:spPr>
          <a:xfrm>
            <a:off x="3041507" y="3237979"/>
            <a:ext cx="259571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de-DE" sz="1400" b="1" dirty="0"/>
              <a:t>2. Flow </a:t>
            </a:r>
            <a:r>
              <a:rPr lang="de-DE" sz="1400" b="1" dirty="0" err="1"/>
              <a:t>cytometry</a:t>
            </a:r>
            <a:endParaRPr lang="de-DE" sz="1400" b="1" dirty="0"/>
          </a:p>
          <a:p>
            <a:pPr algn="ctr">
              <a:lnSpc>
                <a:spcPct val="125000"/>
              </a:lnSpc>
            </a:pPr>
            <a:r>
              <a:rPr lang="de-DE" sz="1400" dirty="0">
                <a:solidFill>
                  <a:schemeClr val="bg1">
                    <a:lumMod val="50000"/>
                  </a:schemeClr>
                </a:solidFill>
              </a:rPr>
              <a:t>→ Surface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</a:rPr>
              <a:t>proteins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582764" y="4210825"/>
            <a:ext cx="689163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de-DE" b="1" dirty="0" err="1"/>
              <a:t>Disadvantages</a:t>
            </a:r>
            <a:r>
              <a:rPr lang="de-DE" b="1" dirty="0"/>
              <a:t>:</a:t>
            </a:r>
          </a:p>
          <a:p>
            <a:pPr marL="342900" indent="-342900">
              <a:lnSpc>
                <a:spcPct val="125000"/>
              </a:lnSpc>
              <a:buFont typeface="Wingdings" panose="05000000000000000000" pitchFamily="2" charset="2"/>
              <a:buChar char="§"/>
            </a:pPr>
            <a:r>
              <a:rPr lang="en-US" b="1" dirty="0"/>
              <a:t>Fresh blood required (&lt; 24h old) </a:t>
            </a:r>
          </a:p>
          <a:p>
            <a:pPr marL="342900" indent="-342900">
              <a:lnSpc>
                <a:spcPct val="125000"/>
              </a:lnSpc>
              <a:buFont typeface="Wingdings" panose="05000000000000000000" pitchFamily="2" charset="2"/>
              <a:buChar char="§"/>
            </a:pPr>
            <a:r>
              <a:rPr lang="en-US" b="1" dirty="0"/>
              <a:t>Hampered by coagulation or ineffective antibody binding</a:t>
            </a:r>
          </a:p>
          <a:p>
            <a:pPr marL="342900" indent="-342900">
              <a:lnSpc>
                <a:spcPct val="125000"/>
              </a:lnSpc>
              <a:buFont typeface="Wingdings" panose="05000000000000000000" pitchFamily="2" charset="2"/>
              <a:buChar char="§"/>
            </a:pPr>
            <a:r>
              <a:rPr lang="en-US" b="1" dirty="0"/>
              <a:t>Inter-laboratory variation</a:t>
            </a:r>
          </a:p>
          <a:p>
            <a:endParaRPr lang="de-DE" dirty="0"/>
          </a:p>
        </p:txBody>
      </p:sp>
      <p:pic>
        <p:nvPicPr>
          <p:cNvPr id="13" name="Picture 4" descr="http://www.sale-medical.com/product_images/q/037/aa__72760.jpg">
            <a:extLst>
              <a:ext uri="{FF2B5EF4-FFF2-40B4-BE49-F238E27FC236}">
                <a16:creationId xmlns:a16="http://schemas.microsoft.com/office/drawing/2014/main" id="{8BAF881B-8961-4D82-8AC0-B0F2D94DE4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922" y="1571175"/>
            <a:ext cx="1588024" cy="1679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C3FA3100-D5FE-4545-9EA7-70203E0BBD7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91161" y="1569084"/>
            <a:ext cx="1873018" cy="168173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127" y="653889"/>
            <a:ext cx="8079238" cy="747396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>Epigenetic approach to count blood cells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BAF6B53-8D3B-D844-A7A3-B359093413ED}"/>
              </a:ext>
            </a:extLst>
          </p:cNvPr>
          <p:cNvSpPr txBox="1">
            <a:spLocks/>
          </p:cNvSpPr>
          <p:nvPr/>
        </p:nvSpPr>
        <p:spPr>
          <a:xfrm>
            <a:off x="2076541" y="5755835"/>
            <a:ext cx="6475788" cy="137085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/>
              <a:t>QUESTION 1. Could epigenetics be an alternative to conventional methods for leukocyte quantification?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372E49EF-C7A8-48AB-80C3-5F42093B9DCC}"/>
              </a:ext>
            </a:extLst>
          </p:cNvPr>
          <p:cNvSpPr txBox="1"/>
          <p:nvPr/>
        </p:nvSpPr>
        <p:spPr>
          <a:xfrm>
            <a:off x="446497" y="4208640"/>
            <a:ext cx="5718232" cy="1806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de-DE" b="1" dirty="0"/>
              <a:t>Advantages:</a:t>
            </a:r>
          </a:p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§"/>
            </a:pPr>
            <a:r>
              <a:rPr lang="de-DE" b="1" dirty="0" err="1"/>
              <a:t>No</a:t>
            </a:r>
            <a:r>
              <a:rPr lang="de-DE" b="1" dirty="0"/>
              <a:t> </a:t>
            </a:r>
            <a:r>
              <a:rPr lang="de-DE" b="1" dirty="0" err="1"/>
              <a:t>fresh</a:t>
            </a:r>
            <a:r>
              <a:rPr lang="de-DE" b="1" dirty="0"/>
              <a:t> </a:t>
            </a:r>
            <a:r>
              <a:rPr lang="de-DE" b="1" dirty="0" err="1"/>
              <a:t>blood</a:t>
            </a:r>
            <a:r>
              <a:rPr lang="de-DE" b="1" dirty="0"/>
              <a:t> </a:t>
            </a:r>
            <a:r>
              <a:rPr lang="de-DE" b="1" dirty="0" err="1"/>
              <a:t>samples</a:t>
            </a:r>
            <a:r>
              <a:rPr lang="de-DE" b="1" dirty="0"/>
              <a:t> </a:t>
            </a:r>
            <a:r>
              <a:rPr lang="de-DE" b="1" dirty="0" err="1"/>
              <a:t>required</a:t>
            </a:r>
            <a:r>
              <a:rPr lang="de-DE" b="1" dirty="0"/>
              <a:t> </a:t>
            </a:r>
          </a:p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§"/>
            </a:pPr>
            <a:r>
              <a:rPr lang="de-DE" b="1" dirty="0"/>
              <a:t>Samples </a:t>
            </a:r>
            <a:r>
              <a:rPr lang="de-DE" b="1" dirty="0" err="1"/>
              <a:t>can</a:t>
            </a:r>
            <a:r>
              <a:rPr lang="de-DE" b="1" dirty="0"/>
              <a:t> </a:t>
            </a:r>
            <a:r>
              <a:rPr lang="de-DE" b="1" dirty="0" err="1"/>
              <a:t>be</a:t>
            </a:r>
            <a:r>
              <a:rPr lang="de-DE" b="1" dirty="0"/>
              <a:t> (</a:t>
            </a:r>
            <a:r>
              <a:rPr lang="de-DE" b="1" dirty="0" err="1"/>
              <a:t>re</a:t>
            </a:r>
            <a:r>
              <a:rPr lang="de-DE" b="1" dirty="0"/>
              <a:t>)</a:t>
            </a:r>
            <a:r>
              <a:rPr lang="de-DE" b="1" dirty="0" err="1"/>
              <a:t>analyzed</a:t>
            </a:r>
            <a:r>
              <a:rPr lang="de-DE" b="1" dirty="0"/>
              <a:t> after </a:t>
            </a:r>
            <a:r>
              <a:rPr lang="de-DE" b="1" dirty="0" err="1"/>
              <a:t>years</a:t>
            </a:r>
            <a:endParaRPr lang="de-DE" b="1" dirty="0"/>
          </a:p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§"/>
            </a:pPr>
            <a:r>
              <a:rPr lang="de-DE" b="1" dirty="0" err="1"/>
              <a:t>Easier</a:t>
            </a:r>
            <a:r>
              <a:rPr lang="de-DE" b="1" dirty="0"/>
              <a:t> </a:t>
            </a:r>
            <a:r>
              <a:rPr lang="de-DE" b="1" dirty="0" err="1"/>
              <a:t>handling</a:t>
            </a:r>
            <a:r>
              <a:rPr lang="de-DE" b="1" dirty="0"/>
              <a:t> </a:t>
            </a:r>
            <a:r>
              <a:rPr lang="de-DE" b="1" dirty="0" err="1"/>
              <a:t>and</a:t>
            </a:r>
            <a:r>
              <a:rPr lang="de-DE" b="1" dirty="0"/>
              <a:t> </a:t>
            </a:r>
            <a:r>
              <a:rPr lang="de-DE" b="1" dirty="0" err="1"/>
              <a:t>shipping</a:t>
            </a:r>
            <a:r>
              <a:rPr lang="de-DE" b="1" dirty="0"/>
              <a:t> </a:t>
            </a:r>
            <a:r>
              <a:rPr lang="de-DE" b="1" dirty="0" err="1"/>
              <a:t>of</a:t>
            </a:r>
            <a:r>
              <a:rPr lang="de-DE" b="1" dirty="0"/>
              <a:t> </a:t>
            </a:r>
            <a:r>
              <a:rPr lang="de-DE" b="1" dirty="0" err="1"/>
              <a:t>blood</a:t>
            </a:r>
            <a:r>
              <a:rPr lang="de-DE" b="1" dirty="0"/>
              <a:t> </a:t>
            </a:r>
            <a:r>
              <a:rPr lang="de-DE" b="1" dirty="0" err="1"/>
              <a:t>samples</a:t>
            </a:r>
            <a:r>
              <a:rPr lang="de-DE" b="1" dirty="0"/>
              <a:t> </a:t>
            </a:r>
          </a:p>
          <a:p>
            <a:endParaRPr lang="de-DE" sz="1125" dirty="0"/>
          </a:p>
          <a:p>
            <a:endParaRPr lang="de-DE" sz="1013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B8A61EAD-7EF1-47E9-BE03-2069F0510442}"/>
              </a:ext>
            </a:extLst>
          </p:cNvPr>
          <p:cNvSpPr txBox="1"/>
          <p:nvPr/>
        </p:nvSpPr>
        <p:spPr>
          <a:xfrm>
            <a:off x="2371760" y="1389974"/>
            <a:ext cx="5574988" cy="10970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de-DE" b="1" dirty="0" err="1"/>
              <a:t>Epigenetic</a:t>
            </a:r>
            <a:r>
              <a:rPr lang="de-DE" b="1" dirty="0"/>
              <a:t> </a:t>
            </a:r>
            <a:r>
              <a:rPr lang="de-DE" b="1" dirty="0">
                <a:ea typeface="+mj-ea"/>
                <a:cs typeface="+mj-cs"/>
              </a:rPr>
              <a:t>Blood</a:t>
            </a:r>
            <a:r>
              <a:rPr lang="de-DE" b="1" dirty="0"/>
              <a:t> Count (</a:t>
            </a:r>
            <a:r>
              <a:rPr lang="de-DE" b="1" dirty="0" err="1"/>
              <a:t>Epi</a:t>
            </a:r>
            <a:r>
              <a:rPr lang="de-DE" b="1" dirty="0"/>
              <a:t>-Blood-Count)</a:t>
            </a:r>
          </a:p>
          <a:p>
            <a:pPr>
              <a:lnSpc>
                <a:spcPct val="125000"/>
              </a:lnSpc>
            </a:pPr>
            <a:r>
              <a:rPr lang="de-DE" b="1" dirty="0"/>
              <a:t>→ </a:t>
            </a:r>
            <a:r>
              <a:rPr lang="de-DE" b="1" dirty="0" err="1">
                <a:solidFill>
                  <a:schemeClr val="bg1">
                    <a:lumMod val="50000"/>
                  </a:schemeClr>
                </a:solidFill>
              </a:rPr>
              <a:t>Cell</a:t>
            </a:r>
            <a:r>
              <a:rPr lang="de-DE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b="1" dirty="0" err="1">
                <a:solidFill>
                  <a:schemeClr val="bg1">
                    <a:lumMod val="50000"/>
                  </a:schemeClr>
                </a:solidFill>
              </a:rPr>
              <a:t>count</a:t>
            </a:r>
            <a:r>
              <a:rPr lang="de-DE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b="1" dirty="0" err="1">
                <a:solidFill>
                  <a:schemeClr val="bg1">
                    <a:lumMod val="50000"/>
                  </a:schemeClr>
                </a:solidFill>
              </a:rPr>
              <a:t>based</a:t>
            </a:r>
            <a:r>
              <a:rPr lang="de-DE" b="1" dirty="0">
                <a:solidFill>
                  <a:schemeClr val="bg1">
                    <a:lumMod val="50000"/>
                  </a:schemeClr>
                </a:solidFill>
              </a:rPr>
              <a:t> on DNA </a:t>
            </a:r>
            <a:r>
              <a:rPr lang="de-DE" b="1" dirty="0" err="1">
                <a:solidFill>
                  <a:schemeClr val="bg1">
                    <a:lumMod val="50000"/>
                  </a:schemeClr>
                </a:solidFill>
              </a:rPr>
              <a:t>methylation</a:t>
            </a:r>
            <a:r>
              <a:rPr lang="de-DE" b="1" dirty="0">
                <a:solidFill>
                  <a:schemeClr val="bg1">
                    <a:lumMod val="50000"/>
                  </a:schemeClr>
                </a:solidFill>
              </a:rPr>
              <a:t> (</a:t>
            </a:r>
            <a:r>
              <a:rPr lang="de-DE" b="1" dirty="0" err="1">
                <a:solidFill>
                  <a:schemeClr val="bg1">
                    <a:lumMod val="50000"/>
                  </a:schemeClr>
                </a:solidFill>
              </a:rPr>
              <a:t>DNAm</a:t>
            </a:r>
            <a:r>
              <a:rPr lang="de-DE" b="1" dirty="0">
                <a:solidFill>
                  <a:schemeClr val="bg1">
                    <a:lumMod val="50000"/>
                  </a:schemeClr>
                </a:solidFill>
              </a:rPr>
              <a:t>) </a:t>
            </a:r>
          </a:p>
          <a:p>
            <a:pPr>
              <a:lnSpc>
                <a:spcPct val="125000"/>
              </a:lnSpc>
            </a:pPr>
            <a:r>
              <a:rPr lang="de-DE" b="1" dirty="0">
                <a:solidFill>
                  <a:schemeClr val="bg1">
                    <a:lumMod val="50000"/>
                  </a:schemeClr>
                </a:solidFill>
              </a:rPr>
              <a:t>     at </a:t>
            </a:r>
            <a:r>
              <a:rPr lang="de-DE" b="1" dirty="0" err="1">
                <a:solidFill>
                  <a:schemeClr val="bg1">
                    <a:lumMod val="50000"/>
                  </a:schemeClr>
                </a:solidFill>
              </a:rPr>
              <a:t>cell</a:t>
            </a:r>
            <a:r>
              <a:rPr lang="de-DE" b="1" dirty="0">
                <a:solidFill>
                  <a:schemeClr val="bg1">
                    <a:lumMod val="50000"/>
                  </a:schemeClr>
                </a:solidFill>
              </a:rPr>
              <a:t> type </a:t>
            </a:r>
            <a:r>
              <a:rPr lang="de-DE" b="1" dirty="0" err="1">
                <a:solidFill>
                  <a:schemeClr val="bg1">
                    <a:lumMod val="50000"/>
                  </a:schemeClr>
                </a:solidFill>
              </a:rPr>
              <a:t>specific</a:t>
            </a:r>
            <a:r>
              <a:rPr lang="de-DE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b="1" dirty="0" err="1">
                <a:solidFill>
                  <a:schemeClr val="bg1">
                    <a:lumMod val="50000"/>
                  </a:schemeClr>
                </a:solidFill>
              </a:rPr>
              <a:t>cytosines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36" name="Tabelle 35">
            <a:extLst>
              <a:ext uri="{FF2B5EF4-FFF2-40B4-BE49-F238E27FC236}">
                <a16:creationId xmlns:a16="http://schemas.microsoft.com/office/drawing/2014/main" id="{B8F02B12-DBEC-4C38-BA0D-B3FD0E1394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0680170"/>
              </p:ext>
            </p:extLst>
          </p:nvPr>
        </p:nvGraphicFramePr>
        <p:xfrm>
          <a:off x="2484926" y="2690703"/>
          <a:ext cx="5548803" cy="13030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91758">
                  <a:extLst>
                    <a:ext uri="{9D8B030D-6E8A-4147-A177-3AD203B41FA5}">
                      <a16:colId xmlns:a16="http://schemas.microsoft.com/office/drawing/2014/main" val="1248382387"/>
                    </a:ext>
                  </a:extLst>
                </a:gridCol>
                <a:gridCol w="1476953">
                  <a:extLst>
                    <a:ext uri="{9D8B030D-6E8A-4147-A177-3AD203B41FA5}">
                      <a16:colId xmlns:a16="http://schemas.microsoft.com/office/drawing/2014/main" val="3731595223"/>
                    </a:ext>
                  </a:extLst>
                </a:gridCol>
                <a:gridCol w="1476952">
                  <a:extLst>
                    <a:ext uri="{9D8B030D-6E8A-4147-A177-3AD203B41FA5}">
                      <a16:colId xmlns:a16="http://schemas.microsoft.com/office/drawing/2014/main" val="1878408727"/>
                    </a:ext>
                  </a:extLst>
                </a:gridCol>
                <a:gridCol w="1403140">
                  <a:extLst>
                    <a:ext uri="{9D8B030D-6E8A-4147-A177-3AD203B41FA5}">
                      <a16:colId xmlns:a16="http://schemas.microsoft.com/office/drawing/2014/main" val="1761228812"/>
                    </a:ext>
                  </a:extLst>
                </a:gridCol>
              </a:tblGrid>
              <a:tr h="208598">
                <a:tc>
                  <a:txBody>
                    <a:bodyPr/>
                    <a:lstStyle/>
                    <a:p>
                      <a:pPr algn="ctr"/>
                      <a:endParaRPr lang="de-DE" sz="18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err="1"/>
                        <a:t>Granulocytes</a:t>
                      </a:r>
                      <a:endParaRPr lang="de-DE" sz="18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err="1"/>
                        <a:t>Lymphocytes</a:t>
                      </a:r>
                      <a:endParaRPr lang="de-DE" sz="18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Monocytes</a:t>
                      </a: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405680"/>
                  </a:ext>
                </a:extLst>
              </a:tr>
              <a:tr h="208598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CpG site 1</a:t>
                      </a: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0%</a:t>
                      </a: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100%</a:t>
                      </a: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100%</a:t>
                      </a: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494895"/>
                  </a:ext>
                </a:extLst>
              </a:tr>
              <a:tr h="208598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CpG </a:t>
                      </a:r>
                      <a:r>
                        <a:rPr lang="de-DE" sz="1800" dirty="0" err="1"/>
                        <a:t>site</a:t>
                      </a:r>
                      <a:r>
                        <a:rPr lang="de-DE" sz="1800" dirty="0"/>
                        <a:t> 2</a:t>
                      </a: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100%</a:t>
                      </a: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0%</a:t>
                      </a: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100%</a:t>
                      </a: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5719163"/>
                  </a:ext>
                </a:extLst>
              </a:tr>
              <a:tr h="208598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CpG </a:t>
                      </a:r>
                      <a:r>
                        <a:rPr lang="de-DE" sz="1800" dirty="0" err="1"/>
                        <a:t>site</a:t>
                      </a:r>
                      <a:r>
                        <a:rPr lang="de-DE" sz="1800" dirty="0"/>
                        <a:t> 3</a:t>
                      </a: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100%</a:t>
                      </a: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100%</a:t>
                      </a: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0%</a:t>
                      </a: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2902982"/>
                  </a:ext>
                </a:extLst>
              </a:tr>
            </a:tbl>
          </a:graphicData>
        </a:graphic>
      </p:graphicFrame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FC03F68D-D06C-4D4F-BE49-82DB50F4F790}"/>
              </a:ext>
            </a:extLst>
          </p:cNvPr>
          <p:cNvGrpSpPr>
            <a:grpSpLocks noChangeAspect="1"/>
          </p:cNvGrpSpPr>
          <p:nvPr/>
        </p:nvGrpSpPr>
        <p:grpSpPr>
          <a:xfrm>
            <a:off x="403541" y="1559297"/>
            <a:ext cx="1726788" cy="2352174"/>
            <a:chOff x="597350" y="1228405"/>
            <a:chExt cx="1242138" cy="1691404"/>
          </a:xfrm>
        </p:grpSpPr>
        <p:grpSp>
          <p:nvGrpSpPr>
            <p:cNvPr id="38" name="Gruppieren 37">
              <a:extLst>
                <a:ext uri="{FF2B5EF4-FFF2-40B4-BE49-F238E27FC236}">
                  <a16:creationId xmlns:a16="http://schemas.microsoft.com/office/drawing/2014/main" id="{E60D874D-0B0F-43C3-8672-ADD97BE38FC7}"/>
                </a:ext>
              </a:extLst>
            </p:cNvPr>
            <p:cNvGrpSpPr/>
            <p:nvPr/>
          </p:nvGrpSpPr>
          <p:grpSpPr>
            <a:xfrm>
              <a:off x="597350" y="2148335"/>
              <a:ext cx="1242138" cy="771474"/>
              <a:chOff x="1259632" y="922476"/>
              <a:chExt cx="1656184" cy="1028632"/>
            </a:xfrm>
          </p:grpSpPr>
          <p:pic>
            <p:nvPicPr>
              <p:cNvPr id="61" name="Picture 4" descr="https://www.promega.com/resources/product-guides-and-selectors/protocols-and-applications-guide/epigenetics/~/Media/Images/Resources/PAGuide/11341TA.ashx">
                <a:extLst>
                  <a:ext uri="{FF2B5EF4-FFF2-40B4-BE49-F238E27FC236}">
                    <a16:creationId xmlns:a16="http://schemas.microsoft.com/office/drawing/2014/main" id="{CA1711A2-FF72-4E92-B89D-29E9768DD9D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28" t="58993" r="57032"/>
              <a:stretch/>
            </p:blipFill>
            <p:spPr bwMode="auto">
              <a:xfrm>
                <a:off x="1259632" y="1052735"/>
                <a:ext cx="1656184" cy="8983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2" name="Rechteck 61">
                <a:extLst>
                  <a:ext uri="{FF2B5EF4-FFF2-40B4-BE49-F238E27FC236}">
                    <a16:creationId xmlns:a16="http://schemas.microsoft.com/office/drawing/2014/main" id="{0D81F9F5-5E34-4F37-A26E-E60E1CD6F91C}"/>
                  </a:ext>
                </a:extLst>
              </p:cNvPr>
              <p:cNvSpPr/>
              <p:nvPr/>
            </p:nvSpPr>
            <p:spPr>
              <a:xfrm rot="2339345">
                <a:off x="1526995" y="927174"/>
                <a:ext cx="233979" cy="24100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760"/>
              </a:p>
            </p:txBody>
          </p:sp>
          <p:sp>
            <p:nvSpPr>
              <p:cNvPr id="63" name="Rechteck 62">
                <a:extLst>
                  <a:ext uri="{FF2B5EF4-FFF2-40B4-BE49-F238E27FC236}">
                    <a16:creationId xmlns:a16="http://schemas.microsoft.com/office/drawing/2014/main" id="{009646C7-9B06-480D-92CA-90D59F265A22}"/>
                  </a:ext>
                </a:extLst>
              </p:cNvPr>
              <p:cNvSpPr/>
              <p:nvPr/>
            </p:nvSpPr>
            <p:spPr>
              <a:xfrm rot="2339345">
                <a:off x="2355993" y="922476"/>
                <a:ext cx="233979" cy="24100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760"/>
              </a:p>
            </p:txBody>
          </p:sp>
        </p:grpSp>
        <p:sp>
          <p:nvSpPr>
            <p:cNvPr id="39" name="Pfeil nach rechts 24">
              <a:extLst>
                <a:ext uri="{FF2B5EF4-FFF2-40B4-BE49-F238E27FC236}">
                  <a16:creationId xmlns:a16="http://schemas.microsoft.com/office/drawing/2014/main" id="{1F2AC321-DE37-49E0-A71B-6069FA27D803}"/>
                </a:ext>
              </a:extLst>
            </p:cNvPr>
            <p:cNvSpPr/>
            <p:nvPr/>
          </p:nvSpPr>
          <p:spPr>
            <a:xfrm rot="5400000">
              <a:off x="1019717" y="1952506"/>
              <a:ext cx="351000" cy="216024"/>
            </a:xfrm>
            <a:prstGeom prst="rightArrow">
              <a:avLst/>
            </a:prstGeom>
            <a:gradFill flip="none" rotWithShape="1">
              <a:gsLst>
                <a:gs pos="50000">
                  <a:srgbClr val="C00000"/>
                </a:gs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760"/>
            </a:p>
          </p:txBody>
        </p:sp>
        <p:grpSp>
          <p:nvGrpSpPr>
            <p:cNvPr id="40" name="Gruppieren 39">
              <a:extLst>
                <a:ext uri="{FF2B5EF4-FFF2-40B4-BE49-F238E27FC236}">
                  <a16:creationId xmlns:a16="http://schemas.microsoft.com/office/drawing/2014/main" id="{55B95420-5A87-4B84-8031-F2962C80C2D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341296" y="1564743"/>
              <a:ext cx="250543" cy="225872"/>
              <a:chOff x="2617244" y="3597806"/>
              <a:chExt cx="589105" cy="531095"/>
            </a:xfrm>
          </p:grpSpPr>
          <p:sp>
            <p:nvSpPr>
              <p:cNvPr id="59" name="Ellipse 58">
                <a:extLst>
                  <a:ext uri="{FF2B5EF4-FFF2-40B4-BE49-F238E27FC236}">
                    <a16:creationId xmlns:a16="http://schemas.microsoft.com/office/drawing/2014/main" id="{C3B9C708-CB7D-4D0D-B2C5-878942B6BD39}"/>
                  </a:ext>
                </a:extLst>
              </p:cNvPr>
              <p:cNvSpPr/>
              <p:nvPr/>
            </p:nvSpPr>
            <p:spPr>
              <a:xfrm>
                <a:off x="2617244" y="3597806"/>
                <a:ext cx="589105" cy="531095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77000">
                    <a:schemeClr val="accent4"/>
                  </a:gs>
                  <a:gs pos="100000">
                    <a:schemeClr val="tx2"/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9525">
                <a:solidFill>
                  <a:schemeClr val="accent4"/>
                </a:solidFill>
              </a:ln>
              <a:scene3d>
                <a:camera prst="orthographicFront"/>
                <a:lightRig rig="threePt" dir="t"/>
              </a:scene3d>
              <a:sp3d>
                <a:bevelT w="508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60"/>
              </a:p>
            </p:txBody>
          </p:sp>
          <p:sp>
            <p:nvSpPr>
              <p:cNvPr id="60" name="Ellipse 59">
                <a:extLst>
                  <a:ext uri="{FF2B5EF4-FFF2-40B4-BE49-F238E27FC236}">
                    <a16:creationId xmlns:a16="http://schemas.microsoft.com/office/drawing/2014/main" id="{04C8FAF6-BB32-4D53-88F5-CA4E5BF58474}"/>
                  </a:ext>
                </a:extLst>
              </p:cNvPr>
              <p:cNvSpPr/>
              <p:nvPr/>
            </p:nvSpPr>
            <p:spPr>
              <a:xfrm>
                <a:off x="2699914" y="3662257"/>
                <a:ext cx="464400" cy="414000"/>
              </a:xfrm>
              <a:prstGeom prst="ellipse">
                <a:avLst/>
              </a:prstGeom>
              <a:blipFill>
                <a:blip r:embed="rId3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artisticMosiaicBubbles/>
                          </a14:imgEffect>
                        </a14:imgLayer>
                      </a14:imgProps>
                    </a:ext>
                  </a:extLst>
                </a:blip>
                <a:tile tx="0" ty="0" sx="100000" sy="100000" flip="none" algn="tl"/>
              </a:blipFill>
              <a:ln w="9525">
                <a:solidFill>
                  <a:schemeClr val="accent2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508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760"/>
              </a:p>
            </p:txBody>
          </p:sp>
        </p:grpSp>
        <p:grpSp>
          <p:nvGrpSpPr>
            <p:cNvPr id="41" name="Gruppieren 40">
              <a:extLst>
                <a:ext uri="{FF2B5EF4-FFF2-40B4-BE49-F238E27FC236}">
                  <a16:creationId xmlns:a16="http://schemas.microsoft.com/office/drawing/2014/main" id="{2B158F0D-6966-4ED5-8B8B-BC18CFB2F9F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87206" y="1228405"/>
              <a:ext cx="239467" cy="215886"/>
              <a:chOff x="4986493" y="2895758"/>
              <a:chExt cx="589105" cy="531095"/>
            </a:xfrm>
          </p:grpSpPr>
          <p:sp>
            <p:nvSpPr>
              <p:cNvPr id="57" name="Ellipse 56">
                <a:extLst>
                  <a:ext uri="{FF2B5EF4-FFF2-40B4-BE49-F238E27FC236}">
                    <a16:creationId xmlns:a16="http://schemas.microsoft.com/office/drawing/2014/main" id="{185E4456-DC92-42AC-B335-1DC1F8987146}"/>
                  </a:ext>
                </a:extLst>
              </p:cNvPr>
              <p:cNvSpPr/>
              <p:nvPr/>
            </p:nvSpPr>
            <p:spPr>
              <a:xfrm>
                <a:off x="4986493" y="2895758"/>
                <a:ext cx="589105" cy="531095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77000">
                    <a:schemeClr val="accent4"/>
                  </a:gs>
                  <a:gs pos="100000">
                    <a:schemeClr val="tx2"/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9525">
                <a:solidFill>
                  <a:schemeClr val="accent4"/>
                </a:solidFill>
              </a:ln>
              <a:scene3d>
                <a:camera prst="orthographicFront"/>
                <a:lightRig rig="threePt" dir="t"/>
              </a:scene3d>
              <a:sp3d>
                <a:bevelT w="508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60"/>
              </a:p>
            </p:txBody>
          </p:sp>
          <p:sp>
            <p:nvSpPr>
              <p:cNvPr id="58" name="Ellipse 57">
                <a:extLst>
                  <a:ext uri="{FF2B5EF4-FFF2-40B4-BE49-F238E27FC236}">
                    <a16:creationId xmlns:a16="http://schemas.microsoft.com/office/drawing/2014/main" id="{DB4F7273-669C-4D1A-BD4C-ACD87B0CD28B}"/>
                  </a:ext>
                </a:extLst>
              </p:cNvPr>
              <p:cNvSpPr/>
              <p:nvPr/>
            </p:nvSpPr>
            <p:spPr>
              <a:xfrm>
                <a:off x="5056465" y="2954305"/>
                <a:ext cx="464400" cy="414000"/>
              </a:xfrm>
              <a:prstGeom prst="ellipse">
                <a:avLst/>
              </a:prstGeom>
              <a:blipFill>
                <a:blip r:embed="rId3" cstate="print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artisticMosiaicBubbles/>
                          </a14:imgEffect>
                        </a14:imgLayer>
                      </a14:imgProps>
                    </a:ext>
                  </a:extLst>
                </a:blip>
                <a:tile tx="0" ty="0" sx="100000" sy="100000" flip="none" algn="tl"/>
              </a:blipFill>
              <a:ln w="9525">
                <a:solidFill>
                  <a:srgbClr val="32056F"/>
                </a:solidFill>
              </a:ln>
              <a:scene3d>
                <a:camera prst="orthographicFront"/>
                <a:lightRig rig="threePt" dir="t"/>
              </a:scene3d>
              <a:sp3d>
                <a:bevelT w="508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760"/>
              </a:p>
            </p:txBody>
          </p:sp>
        </p:grpSp>
        <p:grpSp>
          <p:nvGrpSpPr>
            <p:cNvPr id="42" name="Gruppieren 41">
              <a:extLst>
                <a:ext uri="{FF2B5EF4-FFF2-40B4-BE49-F238E27FC236}">
                  <a16:creationId xmlns:a16="http://schemas.microsoft.com/office/drawing/2014/main" id="{005323C6-D485-4153-9F18-6468A0E96DA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37776" y="1479953"/>
              <a:ext cx="278186" cy="267159"/>
              <a:chOff x="7540089" y="5462947"/>
              <a:chExt cx="634330" cy="609185"/>
            </a:xfrm>
          </p:grpSpPr>
          <p:sp>
            <p:nvSpPr>
              <p:cNvPr id="49" name="Ellipse 133">
                <a:extLst>
                  <a:ext uri="{FF2B5EF4-FFF2-40B4-BE49-F238E27FC236}">
                    <a16:creationId xmlns:a16="http://schemas.microsoft.com/office/drawing/2014/main" id="{0D3A9619-1146-4D8B-A862-27DCDC32C44B}"/>
                  </a:ext>
                </a:extLst>
              </p:cNvPr>
              <p:cNvSpPr/>
              <p:nvPr/>
            </p:nvSpPr>
            <p:spPr>
              <a:xfrm rot="10281742">
                <a:off x="7540089" y="5462947"/>
                <a:ext cx="634330" cy="609185"/>
              </a:xfrm>
              <a:custGeom>
                <a:avLst/>
                <a:gdLst>
                  <a:gd name="connsiteX0" fmla="*/ 0 w 539767"/>
                  <a:gd name="connsiteY0" fmla="*/ 269884 h 539767"/>
                  <a:gd name="connsiteX1" fmla="*/ 269884 w 539767"/>
                  <a:gd name="connsiteY1" fmla="*/ 0 h 539767"/>
                  <a:gd name="connsiteX2" fmla="*/ 539768 w 539767"/>
                  <a:gd name="connsiteY2" fmla="*/ 269884 h 539767"/>
                  <a:gd name="connsiteX3" fmla="*/ 269884 w 539767"/>
                  <a:gd name="connsiteY3" fmla="*/ 539768 h 539767"/>
                  <a:gd name="connsiteX4" fmla="*/ 0 w 539767"/>
                  <a:gd name="connsiteY4" fmla="*/ 269884 h 539767"/>
                  <a:gd name="connsiteX0" fmla="*/ 0 w 609382"/>
                  <a:gd name="connsiteY0" fmla="*/ 221344 h 540709"/>
                  <a:gd name="connsiteX1" fmla="*/ 339498 w 609382"/>
                  <a:gd name="connsiteY1" fmla="*/ 572 h 540709"/>
                  <a:gd name="connsiteX2" fmla="*/ 609382 w 609382"/>
                  <a:gd name="connsiteY2" fmla="*/ 270456 h 540709"/>
                  <a:gd name="connsiteX3" fmla="*/ 339498 w 609382"/>
                  <a:gd name="connsiteY3" fmla="*/ 540340 h 540709"/>
                  <a:gd name="connsiteX4" fmla="*/ 0 w 609382"/>
                  <a:gd name="connsiteY4" fmla="*/ 221344 h 540709"/>
                  <a:gd name="connsiteX0" fmla="*/ 12 w 609394"/>
                  <a:gd name="connsiteY0" fmla="*/ 284232 h 603597"/>
                  <a:gd name="connsiteX1" fmla="*/ 351520 w 609394"/>
                  <a:gd name="connsiteY1" fmla="*/ 253 h 603597"/>
                  <a:gd name="connsiteX2" fmla="*/ 609394 w 609394"/>
                  <a:gd name="connsiteY2" fmla="*/ 333344 h 603597"/>
                  <a:gd name="connsiteX3" fmla="*/ 339510 w 609394"/>
                  <a:gd name="connsiteY3" fmla="*/ 603228 h 603597"/>
                  <a:gd name="connsiteX4" fmla="*/ 12 w 609394"/>
                  <a:gd name="connsiteY4" fmla="*/ 284232 h 603597"/>
                  <a:gd name="connsiteX0" fmla="*/ 12 w 609901"/>
                  <a:gd name="connsiteY0" fmla="*/ 303260 h 603207"/>
                  <a:gd name="connsiteX1" fmla="*/ 352027 w 609901"/>
                  <a:gd name="connsiteY1" fmla="*/ 89 h 603207"/>
                  <a:gd name="connsiteX2" fmla="*/ 609901 w 609901"/>
                  <a:gd name="connsiteY2" fmla="*/ 333180 h 603207"/>
                  <a:gd name="connsiteX3" fmla="*/ 340017 w 609901"/>
                  <a:gd name="connsiteY3" fmla="*/ 603064 h 603207"/>
                  <a:gd name="connsiteX4" fmla="*/ 12 w 609901"/>
                  <a:gd name="connsiteY4" fmla="*/ 303260 h 603207"/>
                  <a:gd name="connsiteX0" fmla="*/ 521 w 610410"/>
                  <a:gd name="connsiteY0" fmla="*/ 303260 h 625566"/>
                  <a:gd name="connsiteX1" fmla="*/ 352536 w 610410"/>
                  <a:gd name="connsiteY1" fmla="*/ 89 h 625566"/>
                  <a:gd name="connsiteX2" fmla="*/ 610410 w 610410"/>
                  <a:gd name="connsiteY2" fmla="*/ 333180 h 625566"/>
                  <a:gd name="connsiteX3" fmla="*/ 281729 w 610410"/>
                  <a:gd name="connsiteY3" fmla="*/ 625444 h 625566"/>
                  <a:gd name="connsiteX4" fmla="*/ 521 w 610410"/>
                  <a:gd name="connsiteY4" fmla="*/ 303260 h 625566"/>
                  <a:gd name="connsiteX0" fmla="*/ 2707 w 612596"/>
                  <a:gd name="connsiteY0" fmla="*/ 303279 h 625585"/>
                  <a:gd name="connsiteX1" fmla="*/ 354722 w 612596"/>
                  <a:gd name="connsiteY1" fmla="*/ 108 h 625585"/>
                  <a:gd name="connsiteX2" fmla="*/ 612596 w 612596"/>
                  <a:gd name="connsiteY2" fmla="*/ 333199 h 625585"/>
                  <a:gd name="connsiteX3" fmla="*/ 283915 w 612596"/>
                  <a:gd name="connsiteY3" fmla="*/ 625463 h 625585"/>
                  <a:gd name="connsiteX4" fmla="*/ 2707 w 612596"/>
                  <a:gd name="connsiteY4" fmla="*/ 303279 h 625585"/>
                  <a:gd name="connsiteX0" fmla="*/ 574 w 610463"/>
                  <a:gd name="connsiteY0" fmla="*/ 303278 h 625584"/>
                  <a:gd name="connsiteX1" fmla="*/ 352589 w 610463"/>
                  <a:gd name="connsiteY1" fmla="*/ 107 h 625584"/>
                  <a:gd name="connsiteX2" fmla="*/ 610463 w 610463"/>
                  <a:gd name="connsiteY2" fmla="*/ 333198 h 625584"/>
                  <a:gd name="connsiteX3" fmla="*/ 281782 w 610463"/>
                  <a:gd name="connsiteY3" fmla="*/ 625462 h 625584"/>
                  <a:gd name="connsiteX4" fmla="*/ 574 w 610463"/>
                  <a:gd name="connsiteY4" fmla="*/ 303278 h 625584"/>
                  <a:gd name="connsiteX0" fmla="*/ 574 w 610463"/>
                  <a:gd name="connsiteY0" fmla="*/ 303278 h 627930"/>
                  <a:gd name="connsiteX1" fmla="*/ 352589 w 610463"/>
                  <a:gd name="connsiteY1" fmla="*/ 107 h 627930"/>
                  <a:gd name="connsiteX2" fmla="*/ 610463 w 610463"/>
                  <a:gd name="connsiteY2" fmla="*/ 333198 h 627930"/>
                  <a:gd name="connsiteX3" fmla="*/ 281782 w 610463"/>
                  <a:gd name="connsiteY3" fmla="*/ 625462 h 627930"/>
                  <a:gd name="connsiteX4" fmla="*/ 574 w 610463"/>
                  <a:gd name="connsiteY4" fmla="*/ 303278 h 627930"/>
                  <a:gd name="connsiteX0" fmla="*/ 574 w 610463"/>
                  <a:gd name="connsiteY0" fmla="*/ 303278 h 625683"/>
                  <a:gd name="connsiteX1" fmla="*/ 352589 w 610463"/>
                  <a:gd name="connsiteY1" fmla="*/ 107 h 625683"/>
                  <a:gd name="connsiteX2" fmla="*/ 610463 w 610463"/>
                  <a:gd name="connsiteY2" fmla="*/ 333198 h 625683"/>
                  <a:gd name="connsiteX3" fmla="*/ 281782 w 610463"/>
                  <a:gd name="connsiteY3" fmla="*/ 625462 h 625683"/>
                  <a:gd name="connsiteX4" fmla="*/ 574 w 610463"/>
                  <a:gd name="connsiteY4" fmla="*/ 303278 h 625683"/>
                  <a:gd name="connsiteX0" fmla="*/ 1559 w 611448"/>
                  <a:gd name="connsiteY0" fmla="*/ 303259 h 598085"/>
                  <a:gd name="connsiteX1" fmla="*/ 353574 w 611448"/>
                  <a:gd name="connsiteY1" fmla="*/ 88 h 598085"/>
                  <a:gd name="connsiteX2" fmla="*/ 611448 w 611448"/>
                  <a:gd name="connsiteY2" fmla="*/ 333179 h 598085"/>
                  <a:gd name="connsiteX3" fmla="*/ 243609 w 611448"/>
                  <a:gd name="connsiteY3" fmla="*/ 597817 h 598085"/>
                  <a:gd name="connsiteX4" fmla="*/ 1559 w 611448"/>
                  <a:gd name="connsiteY4" fmla="*/ 303259 h 598085"/>
                  <a:gd name="connsiteX0" fmla="*/ 77 w 609966"/>
                  <a:gd name="connsiteY0" fmla="*/ 303259 h 590592"/>
                  <a:gd name="connsiteX1" fmla="*/ 352092 w 609966"/>
                  <a:gd name="connsiteY1" fmla="*/ 88 h 590592"/>
                  <a:gd name="connsiteX2" fmla="*/ 609966 w 609966"/>
                  <a:gd name="connsiteY2" fmla="*/ 333179 h 590592"/>
                  <a:gd name="connsiteX3" fmla="*/ 382965 w 609966"/>
                  <a:gd name="connsiteY3" fmla="*/ 590308 h 590592"/>
                  <a:gd name="connsiteX4" fmla="*/ 77 w 609966"/>
                  <a:gd name="connsiteY4" fmla="*/ 303259 h 590592"/>
                  <a:gd name="connsiteX0" fmla="*/ 99 w 540375"/>
                  <a:gd name="connsiteY0" fmla="*/ 352324 h 590313"/>
                  <a:gd name="connsiteX1" fmla="*/ 282501 w 540375"/>
                  <a:gd name="connsiteY1" fmla="*/ 41 h 590313"/>
                  <a:gd name="connsiteX2" fmla="*/ 540375 w 540375"/>
                  <a:gd name="connsiteY2" fmla="*/ 333132 h 590313"/>
                  <a:gd name="connsiteX3" fmla="*/ 313374 w 540375"/>
                  <a:gd name="connsiteY3" fmla="*/ 590261 h 590313"/>
                  <a:gd name="connsiteX4" fmla="*/ 99 w 540375"/>
                  <a:gd name="connsiteY4" fmla="*/ 352324 h 590313"/>
                  <a:gd name="connsiteX0" fmla="*/ 1183 w 541459"/>
                  <a:gd name="connsiteY0" fmla="*/ 352324 h 590316"/>
                  <a:gd name="connsiteX1" fmla="*/ 283585 w 541459"/>
                  <a:gd name="connsiteY1" fmla="*/ 41 h 590316"/>
                  <a:gd name="connsiteX2" fmla="*/ 541459 w 541459"/>
                  <a:gd name="connsiteY2" fmla="*/ 333132 h 590316"/>
                  <a:gd name="connsiteX3" fmla="*/ 314458 w 541459"/>
                  <a:gd name="connsiteY3" fmla="*/ 590261 h 590316"/>
                  <a:gd name="connsiteX4" fmla="*/ 1183 w 541459"/>
                  <a:gd name="connsiteY4" fmla="*/ 352324 h 590316"/>
                  <a:gd name="connsiteX0" fmla="*/ 920 w 629943"/>
                  <a:gd name="connsiteY0" fmla="*/ 333987 h 590221"/>
                  <a:gd name="connsiteX1" fmla="*/ 372069 w 629943"/>
                  <a:gd name="connsiteY1" fmla="*/ 1 h 590221"/>
                  <a:gd name="connsiteX2" fmla="*/ 629943 w 629943"/>
                  <a:gd name="connsiteY2" fmla="*/ 333092 h 590221"/>
                  <a:gd name="connsiteX3" fmla="*/ 402942 w 629943"/>
                  <a:gd name="connsiteY3" fmla="*/ 590221 h 590221"/>
                  <a:gd name="connsiteX4" fmla="*/ 920 w 629943"/>
                  <a:gd name="connsiteY4" fmla="*/ 333987 h 590221"/>
                  <a:gd name="connsiteX0" fmla="*/ 1803 w 630826"/>
                  <a:gd name="connsiteY0" fmla="*/ 333987 h 590221"/>
                  <a:gd name="connsiteX1" fmla="*/ 372952 w 630826"/>
                  <a:gd name="connsiteY1" fmla="*/ 1 h 590221"/>
                  <a:gd name="connsiteX2" fmla="*/ 630826 w 630826"/>
                  <a:gd name="connsiteY2" fmla="*/ 333092 h 590221"/>
                  <a:gd name="connsiteX3" fmla="*/ 403825 w 630826"/>
                  <a:gd name="connsiteY3" fmla="*/ 590221 h 590221"/>
                  <a:gd name="connsiteX4" fmla="*/ 1803 w 630826"/>
                  <a:gd name="connsiteY4" fmla="*/ 333987 h 590221"/>
                  <a:gd name="connsiteX0" fmla="*/ 1 w 629024"/>
                  <a:gd name="connsiteY0" fmla="*/ 338754 h 594988"/>
                  <a:gd name="connsiteX1" fmla="*/ 403185 w 629024"/>
                  <a:gd name="connsiteY1" fmla="*/ 0 h 594988"/>
                  <a:gd name="connsiteX2" fmla="*/ 629024 w 629024"/>
                  <a:gd name="connsiteY2" fmla="*/ 337859 h 594988"/>
                  <a:gd name="connsiteX3" fmla="*/ 402023 w 629024"/>
                  <a:gd name="connsiteY3" fmla="*/ 594988 h 594988"/>
                  <a:gd name="connsiteX4" fmla="*/ 1 w 629024"/>
                  <a:gd name="connsiteY4" fmla="*/ 338754 h 594988"/>
                  <a:gd name="connsiteX0" fmla="*/ 1 w 629024"/>
                  <a:gd name="connsiteY0" fmla="*/ 327343 h 583577"/>
                  <a:gd name="connsiteX1" fmla="*/ 399043 w 629024"/>
                  <a:gd name="connsiteY1" fmla="*/ 1 h 583577"/>
                  <a:gd name="connsiteX2" fmla="*/ 629024 w 629024"/>
                  <a:gd name="connsiteY2" fmla="*/ 326448 h 583577"/>
                  <a:gd name="connsiteX3" fmla="*/ 402023 w 629024"/>
                  <a:gd name="connsiteY3" fmla="*/ 583577 h 583577"/>
                  <a:gd name="connsiteX4" fmla="*/ 1 w 629024"/>
                  <a:gd name="connsiteY4" fmla="*/ 327343 h 583577"/>
                  <a:gd name="connsiteX0" fmla="*/ 1 w 629024"/>
                  <a:gd name="connsiteY0" fmla="*/ 349748 h 605982"/>
                  <a:gd name="connsiteX1" fmla="*/ 399043 w 629024"/>
                  <a:gd name="connsiteY1" fmla="*/ 22406 h 605982"/>
                  <a:gd name="connsiteX2" fmla="*/ 629024 w 629024"/>
                  <a:gd name="connsiteY2" fmla="*/ 348853 h 605982"/>
                  <a:gd name="connsiteX3" fmla="*/ 402023 w 629024"/>
                  <a:gd name="connsiteY3" fmla="*/ 605982 h 605982"/>
                  <a:gd name="connsiteX4" fmla="*/ 1 w 629024"/>
                  <a:gd name="connsiteY4" fmla="*/ 349748 h 605982"/>
                  <a:gd name="connsiteX0" fmla="*/ 24 w 629047"/>
                  <a:gd name="connsiteY0" fmla="*/ 353467 h 609701"/>
                  <a:gd name="connsiteX1" fmla="*/ 399066 w 629047"/>
                  <a:gd name="connsiteY1" fmla="*/ 26125 h 609701"/>
                  <a:gd name="connsiteX2" fmla="*/ 629047 w 629047"/>
                  <a:gd name="connsiteY2" fmla="*/ 352572 h 609701"/>
                  <a:gd name="connsiteX3" fmla="*/ 402046 w 629047"/>
                  <a:gd name="connsiteY3" fmla="*/ 609701 h 609701"/>
                  <a:gd name="connsiteX4" fmla="*/ 24 w 629047"/>
                  <a:gd name="connsiteY4" fmla="*/ 353467 h 609701"/>
                  <a:gd name="connsiteX0" fmla="*/ 5307 w 634330"/>
                  <a:gd name="connsiteY0" fmla="*/ 352951 h 609185"/>
                  <a:gd name="connsiteX1" fmla="*/ 404349 w 634330"/>
                  <a:gd name="connsiteY1" fmla="*/ 25609 h 609185"/>
                  <a:gd name="connsiteX2" fmla="*/ 634330 w 634330"/>
                  <a:gd name="connsiteY2" fmla="*/ 352056 h 609185"/>
                  <a:gd name="connsiteX3" fmla="*/ 407329 w 634330"/>
                  <a:gd name="connsiteY3" fmla="*/ 609185 h 609185"/>
                  <a:gd name="connsiteX4" fmla="*/ 5307 w 634330"/>
                  <a:gd name="connsiteY4" fmla="*/ 352951 h 609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4330" h="609185">
                    <a:moveTo>
                      <a:pt x="5307" y="352951"/>
                    </a:moveTo>
                    <a:cubicBezTo>
                      <a:pt x="-39474" y="198381"/>
                      <a:pt x="208234" y="-86859"/>
                      <a:pt x="404349" y="25609"/>
                    </a:cubicBezTo>
                    <a:cubicBezTo>
                      <a:pt x="600464" y="138077"/>
                      <a:pt x="634330" y="203003"/>
                      <a:pt x="634330" y="352056"/>
                    </a:cubicBezTo>
                    <a:cubicBezTo>
                      <a:pt x="634330" y="501109"/>
                      <a:pt x="512166" y="609036"/>
                      <a:pt x="407329" y="609185"/>
                    </a:cubicBezTo>
                    <a:cubicBezTo>
                      <a:pt x="302492" y="609334"/>
                      <a:pt x="50088" y="507521"/>
                      <a:pt x="5307" y="35295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7000">
                    <a:schemeClr val="accent4"/>
                  </a:gs>
                  <a:gs pos="100000">
                    <a:schemeClr val="tx2"/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9525">
                <a:solidFill>
                  <a:schemeClr val="accent4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60"/>
              </a:p>
            </p:txBody>
          </p:sp>
          <p:sp>
            <p:nvSpPr>
              <p:cNvPr id="50" name="Ellipse 49">
                <a:extLst>
                  <a:ext uri="{FF2B5EF4-FFF2-40B4-BE49-F238E27FC236}">
                    <a16:creationId xmlns:a16="http://schemas.microsoft.com/office/drawing/2014/main" id="{C6C1CCEB-7AE1-45DB-B657-CD58C3FC028B}"/>
                  </a:ext>
                </a:extLst>
              </p:cNvPr>
              <p:cNvSpPr/>
              <p:nvPr/>
            </p:nvSpPr>
            <p:spPr>
              <a:xfrm>
                <a:off x="7583003" y="5512452"/>
                <a:ext cx="403200" cy="360000"/>
              </a:xfrm>
              <a:prstGeom prst="ellipse">
                <a:avLst/>
              </a:prstGeom>
              <a:blipFill>
                <a:blip r:embed="rId5" cstate="print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artisticCement/>
                          </a14:imgEffect>
                        </a14:imgLayer>
                      </a14:imgProps>
                    </a:ext>
                  </a:extLst>
                </a:blip>
                <a:tile tx="0" ty="0" sx="100000" sy="100000" flip="none" algn="tl"/>
              </a:blipFill>
              <a:ln w="9525">
                <a:noFill/>
              </a:ln>
              <a:scene3d>
                <a:camera prst="orthographicFront"/>
                <a:lightRig rig="threePt" dir="t"/>
              </a:scene3d>
              <a:sp3d>
                <a:bevelT w="50800" h="508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760"/>
              </a:p>
            </p:txBody>
          </p:sp>
          <p:sp>
            <p:nvSpPr>
              <p:cNvPr id="51" name="Ellipse 50">
                <a:extLst>
                  <a:ext uri="{FF2B5EF4-FFF2-40B4-BE49-F238E27FC236}">
                    <a16:creationId xmlns:a16="http://schemas.microsoft.com/office/drawing/2014/main" id="{3A252A3F-5EBA-42CA-9272-BDC4C5C04CB6}"/>
                  </a:ext>
                </a:extLst>
              </p:cNvPr>
              <p:cNvSpPr/>
              <p:nvPr/>
            </p:nvSpPr>
            <p:spPr>
              <a:xfrm>
                <a:off x="7699966" y="5903007"/>
                <a:ext cx="68400" cy="684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81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760"/>
              </a:p>
            </p:txBody>
          </p:sp>
          <p:sp>
            <p:nvSpPr>
              <p:cNvPr id="52" name="Ellipse 51">
                <a:extLst>
                  <a:ext uri="{FF2B5EF4-FFF2-40B4-BE49-F238E27FC236}">
                    <a16:creationId xmlns:a16="http://schemas.microsoft.com/office/drawing/2014/main" id="{885AE7BE-5193-4D5D-BAF7-389EAEF0B0A5}"/>
                  </a:ext>
                </a:extLst>
              </p:cNvPr>
              <p:cNvSpPr/>
              <p:nvPr/>
            </p:nvSpPr>
            <p:spPr>
              <a:xfrm>
                <a:off x="7799654" y="5894870"/>
                <a:ext cx="57600" cy="576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81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760"/>
              </a:p>
            </p:txBody>
          </p:sp>
          <p:sp>
            <p:nvSpPr>
              <p:cNvPr id="53" name="Ellipse 52">
                <a:extLst>
                  <a:ext uri="{FF2B5EF4-FFF2-40B4-BE49-F238E27FC236}">
                    <a16:creationId xmlns:a16="http://schemas.microsoft.com/office/drawing/2014/main" id="{96E88CFB-53C8-44A7-A8B4-CB7311383E41}"/>
                  </a:ext>
                </a:extLst>
              </p:cNvPr>
              <p:cNvSpPr/>
              <p:nvPr/>
            </p:nvSpPr>
            <p:spPr>
              <a:xfrm>
                <a:off x="7883555" y="5913807"/>
                <a:ext cx="57600" cy="576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81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760"/>
              </a:p>
            </p:txBody>
          </p:sp>
          <p:sp>
            <p:nvSpPr>
              <p:cNvPr id="54" name="Ellipse 53">
                <a:extLst>
                  <a:ext uri="{FF2B5EF4-FFF2-40B4-BE49-F238E27FC236}">
                    <a16:creationId xmlns:a16="http://schemas.microsoft.com/office/drawing/2014/main" id="{F19B7D71-836D-4836-B3CC-780086321FDB}"/>
                  </a:ext>
                </a:extLst>
              </p:cNvPr>
              <p:cNvSpPr/>
              <p:nvPr/>
            </p:nvSpPr>
            <p:spPr>
              <a:xfrm>
                <a:off x="7924295" y="5845407"/>
                <a:ext cx="57600" cy="576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81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760"/>
              </a:p>
            </p:txBody>
          </p:sp>
          <p:sp>
            <p:nvSpPr>
              <p:cNvPr id="55" name="Ellipse 54">
                <a:extLst>
                  <a:ext uri="{FF2B5EF4-FFF2-40B4-BE49-F238E27FC236}">
                    <a16:creationId xmlns:a16="http://schemas.microsoft.com/office/drawing/2014/main" id="{D84F3B02-EF0E-4BC6-8937-8E5C1FDF75E0}"/>
                  </a:ext>
                </a:extLst>
              </p:cNvPr>
              <p:cNvSpPr/>
              <p:nvPr/>
            </p:nvSpPr>
            <p:spPr>
              <a:xfrm>
                <a:off x="8015173" y="5814852"/>
                <a:ext cx="57600" cy="576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81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760"/>
              </a:p>
            </p:txBody>
          </p:sp>
          <p:sp>
            <p:nvSpPr>
              <p:cNvPr id="56" name="Ellipse 55">
                <a:extLst>
                  <a:ext uri="{FF2B5EF4-FFF2-40B4-BE49-F238E27FC236}">
                    <a16:creationId xmlns:a16="http://schemas.microsoft.com/office/drawing/2014/main" id="{4B582D4C-F79B-4D20-B742-27F07B2C3E1E}"/>
                  </a:ext>
                </a:extLst>
              </p:cNvPr>
              <p:cNvSpPr/>
              <p:nvPr/>
            </p:nvSpPr>
            <p:spPr>
              <a:xfrm>
                <a:off x="7992301" y="5745347"/>
                <a:ext cx="57600" cy="576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81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760"/>
              </a:p>
            </p:txBody>
          </p:sp>
        </p:grpSp>
        <p:grpSp>
          <p:nvGrpSpPr>
            <p:cNvPr id="43" name="Gruppieren 42">
              <a:extLst>
                <a:ext uri="{FF2B5EF4-FFF2-40B4-BE49-F238E27FC236}">
                  <a16:creationId xmlns:a16="http://schemas.microsoft.com/office/drawing/2014/main" id="{68D96A1A-898A-48D1-9560-4848822B4FD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367322" y="1246190"/>
              <a:ext cx="315998" cy="241779"/>
              <a:chOff x="5516251" y="825561"/>
              <a:chExt cx="910541" cy="696679"/>
            </a:xfrm>
          </p:grpSpPr>
          <p:sp>
            <p:nvSpPr>
              <p:cNvPr id="47" name="Ellipse 38">
                <a:extLst>
                  <a:ext uri="{FF2B5EF4-FFF2-40B4-BE49-F238E27FC236}">
                    <a16:creationId xmlns:a16="http://schemas.microsoft.com/office/drawing/2014/main" id="{3D9B6870-9E06-4930-A7DF-23ADB828FED7}"/>
                  </a:ext>
                </a:extLst>
              </p:cNvPr>
              <p:cNvSpPr/>
              <p:nvPr/>
            </p:nvSpPr>
            <p:spPr>
              <a:xfrm>
                <a:off x="5516251" y="825561"/>
                <a:ext cx="910541" cy="696679"/>
              </a:xfrm>
              <a:custGeom>
                <a:avLst/>
                <a:gdLst>
                  <a:gd name="connsiteX0" fmla="*/ 0 w 1080120"/>
                  <a:gd name="connsiteY0" fmla="*/ 491360 h 982720"/>
                  <a:gd name="connsiteX1" fmla="*/ 540060 w 1080120"/>
                  <a:gd name="connsiteY1" fmla="*/ 0 h 982720"/>
                  <a:gd name="connsiteX2" fmla="*/ 1080120 w 1080120"/>
                  <a:gd name="connsiteY2" fmla="*/ 491360 h 982720"/>
                  <a:gd name="connsiteX3" fmla="*/ 540060 w 1080120"/>
                  <a:gd name="connsiteY3" fmla="*/ 982720 h 982720"/>
                  <a:gd name="connsiteX4" fmla="*/ 0 w 1080120"/>
                  <a:gd name="connsiteY4" fmla="*/ 491360 h 982720"/>
                  <a:gd name="connsiteX0" fmla="*/ 22 w 1080142"/>
                  <a:gd name="connsiteY0" fmla="*/ 418531 h 909891"/>
                  <a:gd name="connsiteX1" fmla="*/ 556266 w 1080142"/>
                  <a:gd name="connsiteY1" fmla="*/ 0 h 909891"/>
                  <a:gd name="connsiteX2" fmla="*/ 1080142 w 1080142"/>
                  <a:gd name="connsiteY2" fmla="*/ 418531 h 909891"/>
                  <a:gd name="connsiteX3" fmla="*/ 540082 w 1080142"/>
                  <a:gd name="connsiteY3" fmla="*/ 909891 h 909891"/>
                  <a:gd name="connsiteX4" fmla="*/ 22 w 1080142"/>
                  <a:gd name="connsiteY4" fmla="*/ 418531 h 909891"/>
                  <a:gd name="connsiteX0" fmla="*/ 22 w 1080142"/>
                  <a:gd name="connsiteY0" fmla="*/ 432620 h 923980"/>
                  <a:gd name="connsiteX1" fmla="*/ 556266 w 1080142"/>
                  <a:gd name="connsiteY1" fmla="*/ 14089 h 923980"/>
                  <a:gd name="connsiteX2" fmla="*/ 1080142 w 1080142"/>
                  <a:gd name="connsiteY2" fmla="*/ 432620 h 923980"/>
                  <a:gd name="connsiteX3" fmla="*/ 540082 w 1080142"/>
                  <a:gd name="connsiteY3" fmla="*/ 923980 h 923980"/>
                  <a:gd name="connsiteX4" fmla="*/ 22 w 1080142"/>
                  <a:gd name="connsiteY4" fmla="*/ 432620 h 923980"/>
                  <a:gd name="connsiteX0" fmla="*/ 16 w 1209608"/>
                  <a:gd name="connsiteY0" fmla="*/ 420349 h 912160"/>
                  <a:gd name="connsiteX1" fmla="*/ 556260 w 1209608"/>
                  <a:gd name="connsiteY1" fmla="*/ 1818 h 912160"/>
                  <a:gd name="connsiteX2" fmla="*/ 1209608 w 1209608"/>
                  <a:gd name="connsiteY2" fmla="*/ 331337 h 912160"/>
                  <a:gd name="connsiteX3" fmla="*/ 540076 w 1209608"/>
                  <a:gd name="connsiteY3" fmla="*/ 911709 h 912160"/>
                  <a:gd name="connsiteX4" fmla="*/ 16 w 1209608"/>
                  <a:gd name="connsiteY4" fmla="*/ 420349 h 912160"/>
                  <a:gd name="connsiteX0" fmla="*/ 16 w 1222706"/>
                  <a:gd name="connsiteY0" fmla="*/ 420097 h 911908"/>
                  <a:gd name="connsiteX1" fmla="*/ 556260 w 1222706"/>
                  <a:gd name="connsiteY1" fmla="*/ 1566 h 911908"/>
                  <a:gd name="connsiteX2" fmla="*/ 1209608 w 1222706"/>
                  <a:gd name="connsiteY2" fmla="*/ 331085 h 911908"/>
                  <a:gd name="connsiteX3" fmla="*/ 540076 w 1222706"/>
                  <a:gd name="connsiteY3" fmla="*/ 911457 h 911908"/>
                  <a:gd name="connsiteX4" fmla="*/ 16 w 1222706"/>
                  <a:gd name="connsiteY4" fmla="*/ 420097 h 911908"/>
                  <a:gd name="connsiteX0" fmla="*/ 3063 w 1225753"/>
                  <a:gd name="connsiteY0" fmla="*/ 420097 h 952330"/>
                  <a:gd name="connsiteX1" fmla="*/ 559307 w 1225753"/>
                  <a:gd name="connsiteY1" fmla="*/ 1566 h 952330"/>
                  <a:gd name="connsiteX2" fmla="*/ 1212655 w 1225753"/>
                  <a:gd name="connsiteY2" fmla="*/ 331085 h 952330"/>
                  <a:gd name="connsiteX3" fmla="*/ 810160 w 1225753"/>
                  <a:gd name="connsiteY3" fmla="*/ 951917 h 952330"/>
                  <a:gd name="connsiteX4" fmla="*/ 3063 w 1225753"/>
                  <a:gd name="connsiteY4" fmla="*/ 420097 h 952330"/>
                  <a:gd name="connsiteX0" fmla="*/ 2578 w 1322700"/>
                  <a:gd name="connsiteY0" fmla="*/ 537825 h 959025"/>
                  <a:gd name="connsiteX1" fmla="*/ 655926 w 1322700"/>
                  <a:gd name="connsiteY1" fmla="*/ 6005 h 959025"/>
                  <a:gd name="connsiteX2" fmla="*/ 1309274 w 1322700"/>
                  <a:gd name="connsiteY2" fmla="*/ 335524 h 959025"/>
                  <a:gd name="connsiteX3" fmla="*/ 906779 w 1322700"/>
                  <a:gd name="connsiteY3" fmla="*/ 956356 h 959025"/>
                  <a:gd name="connsiteX4" fmla="*/ 2578 w 1322700"/>
                  <a:gd name="connsiteY4" fmla="*/ 537825 h 959025"/>
                  <a:gd name="connsiteX0" fmla="*/ 5949 w 1326071"/>
                  <a:gd name="connsiteY0" fmla="*/ 537825 h 959886"/>
                  <a:gd name="connsiteX1" fmla="*/ 659297 w 1326071"/>
                  <a:gd name="connsiteY1" fmla="*/ 6005 h 959886"/>
                  <a:gd name="connsiteX2" fmla="*/ 1312645 w 1326071"/>
                  <a:gd name="connsiteY2" fmla="*/ 335524 h 959886"/>
                  <a:gd name="connsiteX3" fmla="*/ 910150 w 1326071"/>
                  <a:gd name="connsiteY3" fmla="*/ 956356 h 959886"/>
                  <a:gd name="connsiteX4" fmla="*/ 5949 w 1326071"/>
                  <a:gd name="connsiteY4" fmla="*/ 537825 h 959886"/>
                  <a:gd name="connsiteX0" fmla="*/ 46 w 1320168"/>
                  <a:gd name="connsiteY0" fmla="*/ 537825 h 1049879"/>
                  <a:gd name="connsiteX1" fmla="*/ 653394 w 1320168"/>
                  <a:gd name="connsiteY1" fmla="*/ 6005 h 1049879"/>
                  <a:gd name="connsiteX2" fmla="*/ 1306742 w 1320168"/>
                  <a:gd name="connsiteY2" fmla="*/ 335524 h 1049879"/>
                  <a:gd name="connsiteX3" fmla="*/ 904247 w 1320168"/>
                  <a:gd name="connsiteY3" fmla="*/ 956356 h 1049879"/>
                  <a:gd name="connsiteX4" fmla="*/ 620909 w 1320168"/>
                  <a:gd name="connsiteY4" fmla="*/ 1004396 h 1049879"/>
                  <a:gd name="connsiteX5" fmla="*/ 46 w 1320168"/>
                  <a:gd name="connsiteY5" fmla="*/ 537825 h 1049879"/>
                  <a:gd name="connsiteX0" fmla="*/ 46 w 1320168"/>
                  <a:gd name="connsiteY0" fmla="*/ 537825 h 1049879"/>
                  <a:gd name="connsiteX1" fmla="*/ 653394 w 1320168"/>
                  <a:gd name="connsiteY1" fmla="*/ 6005 h 1049879"/>
                  <a:gd name="connsiteX2" fmla="*/ 1306742 w 1320168"/>
                  <a:gd name="connsiteY2" fmla="*/ 335524 h 1049879"/>
                  <a:gd name="connsiteX3" fmla="*/ 904247 w 1320168"/>
                  <a:gd name="connsiteY3" fmla="*/ 956356 h 1049879"/>
                  <a:gd name="connsiteX4" fmla="*/ 620909 w 1320168"/>
                  <a:gd name="connsiteY4" fmla="*/ 1004396 h 1049879"/>
                  <a:gd name="connsiteX5" fmla="*/ 46 w 1320168"/>
                  <a:gd name="connsiteY5" fmla="*/ 537825 h 1049879"/>
                  <a:gd name="connsiteX0" fmla="*/ 46 w 1308338"/>
                  <a:gd name="connsiteY0" fmla="*/ 540226 h 1052280"/>
                  <a:gd name="connsiteX1" fmla="*/ 653394 w 1308338"/>
                  <a:gd name="connsiteY1" fmla="*/ 8406 h 1052280"/>
                  <a:gd name="connsiteX2" fmla="*/ 1306742 w 1308338"/>
                  <a:gd name="connsiteY2" fmla="*/ 337925 h 1052280"/>
                  <a:gd name="connsiteX3" fmla="*/ 904247 w 1308338"/>
                  <a:gd name="connsiteY3" fmla="*/ 958757 h 1052280"/>
                  <a:gd name="connsiteX4" fmla="*/ 620909 w 1308338"/>
                  <a:gd name="connsiteY4" fmla="*/ 1006797 h 1052280"/>
                  <a:gd name="connsiteX5" fmla="*/ 46 w 1308338"/>
                  <a:gd name="connsiteY5" fmla="*/ 540226 h 1052280"/>
                  <a:gd name="connsiteX0" fmla="*/ 46 w 1308338"/>
                  <a:gd name="connsiteY0" fmla="*/ 540226 h 1044025"/>
                  <a:gd name="connsiteX1" fmla="*/ 653394 w 1308338"/>
                  <a:gd name="connsiteY1" fmla="*/ 8406 h 1044025"/>
                  <a:gd name="connsiteX2" fmla="*/ 1306742 w 1308338"/>
                  <a:gd name="connsiteY2" fmla="*/ 337925 h 1044025"/>
                  <a:gd name="connsiteX3" fmla="*/ 1049904 w 1308338"/>
                  <a:gd name="connsiteY3" fmla="*/ 934481 h 1044025"/>
                  <a:gd name="connsiteX4" fmla="*/ 620909 w 1308338"/>
                  <a:gd name="connsiteY4" fmla="*/ 1006797 h 1044025"/>
                  <a:gd name="connsiteX5" fmla="*/ 46 w 1308338"/>
                  <a:gd name="connsiteY5" fmla="*/ 540226 h 1044025"/>
                  <a:gd name="connsiteX0" fmla="*/ 62 w 1186911"/>
                  <a:gd name="connsiteY0" fmla="*/ 540226 h 1044025"/>
                  <a:gd name="connsiteX1" fmla="*/ 532029 w 1186911"/>
                  <a:gd name="connsiteY1" fmla="*/ 8406 h 1044025"/>
                  <a:gd name="connsiteX2" fmla="*/ 1185377 w 1186911"/>
                  <a:gd name="connsiteY2" fmla="*/ 337925 h 1044025"/>
                  <a:gd name="connsiteX3" fmla="*/ 928539 w 1186911"/>
                  <a:gd name="connsiteY3" fmla="*/ 934481 h 1044025"/>
                  <a:gd name="connsiteX4" fmla="*/ 499544 w 1186911"/>
                  <a:gd name="connsiteY4" fmla="*/ 1006797 h 1044025"/>
                  <a:gd name="connsiteX5" fmla="*/ 62 w 1186911"/>
                  <a:gd name="connsiteY5" fmla="*/ 540226 h 1044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86911" h="1044025">
                    <a:moveTo>
                      <a:pt x="62" y="540226"/>
                    </a:moveTo>
                    <a:cubicBezTo>
                      <a:pt x="5476" y="373828"/>
                      <a:pt x="334477" y="42123"/>
                      <a:pt x="532029" y="8406"/>
                    </a:cubicBezTo>
                    <a:cubicBezTo>
                      <a:pt x="729582" y="-25311"/>
                      <a:pt x="1217745" y="34186"/>
                      <a:pt x="1185377" y="337925"/>
                    </a:cubicBezTo>
                    <a:cubicBezTo>
                      <a:pt x="1120641" y="625480"/>
                      <a:pt x="1042844" y="823002"/>
                      <a:pt x="928539" y="934481"/>
                    </a:cubicBezTo>
                    <a:cubicBezTo>
                      <a:pt x="814234" y="1045960"/>
                      <a:pt x="650244" y="1076552"/>
                      <a:pt x="499544" y="1006797"/>
                    </a:cubicBezTo>
                    <a:cubicBezTo>
                      <a:pt x="348844" y="937042"/>
                      <a:pt x="-5352" y="706624"/>
                      <a:pt x="62" y="54022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4"/>
                  </a:gs>
                  <a:gs pos="74000">
                    <a:schemeClr val="accent4">
                      <a:lumMod val="60000"/>
                      <a:lumOff val="40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9525">
                <a:solidFill>
                  <a:schemeClr val="accent4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50800" h="508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60"/>
              </a:p>
            </p:txBody>
          </p:sp>
          <p:sp>
            <p:nvSpPr>
              <p:cNvPr id="48" name="Freihandform 55">
                <a:extLst>
                  <a:ext uri="{FF2B5EF4-FFF2-40B4-BE49-F238E27FC236}">
                    <a16:creationId xmlns:a16="http://schemas.microsoft.com/office/drawing/2014/main" id="{A9704DF7-B705-49FB-B3FA-0FBF3624D8E7}"/>
                  </a:ext>
                </a:extLst>
              </p:cNvPr>
              <p:cNvSpPr/>
              <p:nvPr/>
            </p:nvSpPr>
            <p:spPr>
              <a:xfrm rot="643894">
                <a:off x="5618215" y="887568"/>
                <a:ext cx="706614" cy="432446"/>
              </a:xfrm>
              <a:custGeom>
                <a:avLst/>
                <a:gdLst>
                  <a:gd name="connsiteX0" fmla="*/ 112658 w 1312129"/>
                  <a:gd name="connsiteY0" fmla="*/ 620401 h 864891"/>
                  <a:gd name="connsiteX1" fmla="*/ 573904 w 1312129"/>
                  <a:gd name="connsiteY1" fmla="*/ 78235 h 864891"/>
                  <a:gd name="connsiteX2" fmla="*/ 889494 w 1312129"/>
                  <a:gd name="connsiteY2" fmla="*/ 29683 h 864891"/>
                  <a:gd name="connsiteX3" fmla="*/ 1099887 w 1312129"/>
                  <a:gd name="connsiteY3" fmla="*/ 5407 h 864891"/>
                  <a:gd name="connsiteX4" fmla="*/ 1180807 w 1312129"/>
                  <a:gd name="connsiteY4" fmla="*/ 134879 h 864891"/>
                  <a:gd name="connsiteX5" fmla="*/ 1277911 w 1312129"/>
                  <a:gd name="connsiteY5" fmla="*/ 296720 h 864891"/>
                  <a:gd name="connsiteX6" fmla="*/ 1302188 w 1312129"/>
                  <a:gd name="connsiteY6" fmla="*/ 660862 h 864891"/>
                  <a:gd name="connsiteX7" fmla="*/ 1124163 w 1312129"/>
                  <a:gd name="connsiteY7" fmla="*/ 846978 h 864891"/>
                  <a:gd name="connsiteX8" fmla="*/ 760021 w 1312129"/>
                  <a:gd name="connsiteY8" fmla="*/ 822702 h 864891"/>
                  <a:gd name="connsiteX9" fmla="*/ 1043242 w 1312129"/>
                  <a:gd name="connsiteY9" fmla="*/ 539481 h 864891"/>
                  <a:gd name="connsiteX10" fmla="*/ 994690 w 1312129"/>
                  <a:gd name="connsiteY10" fmla="*/ 288628 h 864891"/>
                  <a:gd name="connsiteX11" fmla="*/ 751929 w 1312129"/>
                  <a:gd name="connsiteY11" fmla="*/ 191524 h 864891"/>
                  <a:gd name="connsiteX12" fmla="*/ 654825 w 1312129"/>
                  <a:gd name="connsiteY12" fmla="*/ 126787 h 864891"/>
                  <a:gd name="connsiteX13" fmla="*/ 557720 w 1312129"/>
                  <a:gd name="connsiteY13" fmla="*/ 272444 h 864891"/>
                  <a:gd name="connsiteX14" fmla="*/ 412064 w 1312129"/>
                  <a:gd name="connsiteY14" fmla="*/ 434285 h 864891"/>
                  <a:gd name="connsiteX15" fmla="*/ 379696 w 1312129"/>
                  <a:gd name="connsiteY15" fmla="*/ 757966 h 864891"/>
                  <a:gd name="connsiteX16" fmla="*/ 15554 w 1312129"/>
                  <a:gd name="connsiteY16" fmla="*/ 685138 h 864891"/>
                  <a:gd name="connsiteX17" fmla="*/ 112658 w 1312129"/>
                  <a:gd name="connsiteY17" fmla="*/ 620401 h 864891"/>
                  <a:gd name="connsiteX0" fmla="*/ 109005 w 1314826"/>
                  <a:gd name="connsiteY0" fmla="*/ 556901 h 864891"/>
                  <a:gd name="connsiteX1" fmla="*/ 576601 w 1314826"/>
                  <a:gd name="connsiteY1" fmla="*/ 78235 h 864891"/>
                  <a:gd name="connsiteX2" fmla="*/ 892191 w 1314826"/>
                  <a:gd name="connsiteY2" fmla="*/ 29683 h 864891"/>
                  <a:gd name="connsiteX3" fmla="*/ 1102584 w 1314826"/>
                  <a:gd name="connsiteY3" fmla="*/ 5407 h 864891"/>
                  <a:gd name="connsiteX4" fmla="*/ 1183504 w 1314826"/>
                  <a:gd name="connsiteY4" fmla="*/ 134879 h 864891"/>
                  <a:gd name="connsiteX5" fmla="*/ 1280608 w 1314826"/>
                  <a:gd name="connsiteY5" fmla="*/ 296720 h 864891"/>
                  <a:gd name="connsiteX6" fmla="*/ 1304885 w 1314826"/>
                  <a:gd name="connsiteY6" fmla="*/ 660862 h 864891"/>
                  <a:gd name="connsiteX7" fmla="*/ 1126860 w 1314826"/>
                  <a:gd name="connsiteY7" fmla="*/ 846978 h 864891"/>
                  <a:gd name="connsiteX8" fmla="*/ 762718 w 1314826"/>
                  <a:gd name="connsiteY8" fmla="*/ 822702 h 864891"/>
                  <a:gd name="connsiteX9" fmla="*/ 1045939 w 1314826"/>
                  <a:gd name="connsiteY9" fmla="*/ 539481 h 864891"/>
                  <a:gd name="connsiteX10" fmla="*/ 997387 w 1314826"/>
                  <a:gd name="connsiteY10" fmla="*/ 288628 h 864891"/>
                  <a:gd name="connsiteX11" fmla="*/ 754626 w 1314826"/>
                  <a:gd name="connsiteY11" fmla="*/ 191524 h 864891"/>
                  <a:gd name="connsiteX12" fmla="*/ 657522 w 1314826"/>
                  <a:gd name="connsiteY12" fmla="*/ 126787 h 864891"/>
                  <a:gd name="connsiteX13" fmla="*/ 560417 w 1314826"/>
                  <a:gd name="connsiteY13" fmla="*/ 272444 h 864891"/>
                  <a:gd name="connsiteX14" fmla="*/ 414761 w 1314826"/>
                  <a:gd name="connsiteY14" fmla="*/ 434285 h 864891"/>
                  <a:gd name="connsiteX15" fmla="*/ 382393 w 1314826"/>
                  <a:gd name="connsiteY15" fmla="*/ 757966 h 864891"/>
                  <a:gd name="connsiteX16" fmla="*/ 18251 w 1314826"/>
                  <a:gd name="connsiteY16" fmla="*/ 685138 h 864891"/>
                  <a:gd name="connsiteX17" fmla="*/ 109005 w 1314826"/>
                  <a:gd name="connsiteY17" fmla="*/ 556901 h 864891"/>
                  <a:gd name="connsiteX0" fmla="*/ 51149 w 1256970"/>
                  <a:gd name="connsiteY0" fmla="*/ 556901 h 864891"/>
                  <a:gd name="connsiteX1" fmla="*/ 518745 w 1256970"/>
                  <a:gd name="connsiteY1" fmla="*/ 78235 h 864891"/>
                  <a:gd name="connsiteX2" fmla="*/ 834335 w 1256970"/>
                  <a:gd name="connsiteY2" fmla="*/ 29683 h 864891"/>
                  <a:gd name="connsiteX3" fmla="*/ 1044728 w 1256970"/>
                  <a:gd name="connsiteY3" fmla="*/ 5407 h 864891"/>
                  <a:gd name="connsiteX4" fmla="*/ 1125648 w 1256970"/>
                  <a:gd name="connsiteY4" fmla="*/ 134879 h 864891"/>
                  <a:gd name="connsiteX5" fmla="*/ 1222752 w 1256970"/>
                  <a:gd name="connsiteY5" fmla="*/ 296720 h 864891"/>
                  <a:gd name="connsiteX6" fmla="*/ 1247029 w 1256970"/>
                  <a:gd name="connsiteY6" fmla="*/ 660862 h 864891"/>
                  <a:gd name="connsiteX7" fmla="*/ 1069004 w 1256970"/>
                  <a:gd name="connsiteY7" fmla="*/ 846978 h 864891"/>
                  <a:gd name="connsiteX8" fmla="*/ 704862 w 1256970"/>
                  <a:gd name="connsiteY8" fmla="*/ 822702 h 864891"/>
                  <a:gd name="connsiteX9" fmla="*/ 988083 w 1256970"/>
                  <a:gd name="connsiteY9" fmla="*/ 539481 h 864891"/>
                  <a:gd name="connsiteX10" fmla="*/ 939531 w 1256970"/>
                  <a:gd name="connsiteY10" fmla="*/ 288628 h 864891"/>
                  <a:gd name="connsiteX11" fmla="*/ 696770 w 1256970"/>
                  <a:gd name="connsiteY11" fmla="*/ 191524 h 864891"/>
                  <a:gd name="connsiteX12" fmla="*/ 599666 w 1256970"/>
                  <a:gd name="connsiteY12" fmla="*/ 126787 h 864891"/>
                  <a:gd name="connsiteX13" fmla="*/ 502561 w 1256970"/>
                  <a:gd name="connsiteY13" fmla="*/ 272444 h 864891"/>
                  <a:gd name="connsiteX14" fmla="*/ 356905 w 1256970"/>
                  <a:gd name="connsiteY14" fmla="*/ 434285 h 864891"/>
                  <a:gd name="connsiteX15" fmla="*/ 324537 w 1256970"/>
                  <a:gd name="connsiteY15" fmla="*/ 757966 h 864891"/>
                  <a:gd name="connsiteX16" fmla="*/ 42945 w 1256970"/>
                  <a:gd name="connsiteY16" fmla="*/ 729588 h 864891"/>
                  <a:gd name="connsiteX17" fmla="*/ 51149 w 1256970"/>
                  <a:gd name="connsiteY17" fmla="*/ 556901 h 864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256970" h="864891">
                    <a:moveTo>
                      <a:pt x="51149" y="556901"/>
                    </a:moveTo>
                    <a:cubicBezTo>
                      <a:pt x="130449" y="448342"/>
                      <a:pt x="388214" y="166105"/>
                      <a:pt x="518745" y="78235"/>
                    </a:cubicBezTo>
                    <a:cubicBezTo>
                      <a:pt x="649276" y="-9635"/>
                      <a:pt x="746671" y="41821"/>
                      <a:pt x="834335" y="29683"/>
                    </a:cubicBezTo>
                    <a:cubicBezTo>
                      <a:pt x="921999" y="17545"/>
                      <a:pt x="996176" y="-12126"/>
                      <a:pt x="1044728" y="5407"/>
                    </a:cubicBezTo>
                    <a:cubicBezTo>
                      <a:pt x="1093280" y="22940"/>
                      <a:pt x="1095977" y="86327"/>
                      <a:pt x="1125648" y="134879"/>
                    </a:cubicBezTo>
                    <a:cubicBezTo>
                      <a:pt x="1155319" y="183431"/>
                      <a:pt x="1202522" y="209056"/>
                      <a:pt x="1222752" y="296720"/>
                    </a:cubicBezTo>
                    <a:cubicBezTo>
                      <a:pt x="1242982" y="384384"/>
                      <a:pt x="1272654" y="569152"/>
                      <a:pt x="1247029" y="660862"/>
                    </a:cubicBezTo>
                    <a:cubicBezTo>
                      <a:pt x="1221404" y="752572"/>
                      <a:pt x="1159365" y="820005"/>
                      <a:pt x="1069004" y="846978"/>
                    </a:cubicBezTo>
                    <a:cubicBezTo>
                      <a:pt x="978643" y="873951"/>
                      <a:pt x="718349" y="873951"/>
                      <a:pt x="704862" y="822702"/>
                    </a:cubicBezTo>
                    <a:cubicBezTo>
                      <a:pt x="691375" y="771453"/>
                      <a:pt x="948972" y="628493"/>
                      <a:pt x="988083" y="539481"/>
                    </a:cubicBezTo>
                    <a:cubicBezTo>
                      <a:pt x="1027195" y="450469"/>
                      <a:pt x="988083" y="346621"/>
                      <a:pt x="939531" y="288628"/>
                    </a:cubicBezTo>
                    <a:cubicBezTo>
                      <a:pt x="890979" y="230635"/>
                      <a:pt x="753414" y="218497"/>
                      <a:pt x="696770" y="191524"/>
                    </a:cubicBezTo>
                    <a:cubicBezTo>
                      <a:pt x="640126" y="164550"/>
                      <a:pt x="632034" y="113300"/>
                      <a:pt x="599666" y="126787"/>
                    </a:cubicBezTo>
                    <a:cubicBezTo>
                      <a:pt x="567298" y="140274"/>
                      <a:pt x="543021" y="221194"/>
                      <a:pt x="502561" y="272444"/>
                    </a:cubicBezTo>
                    <a:cubicBezTo>
                      <a:pt x="462101" y="323694"/>
                      <a:pt x="386576" y="353365"/>
                      <a:pt x="356905" y="434285"/>
                    </a:cubicBezTo>
                    <a:cubicBezTo>
                      <a:pt x="327234" y="515205"/>
                      <a:pt x="390622" y="716157"/>
                      <a:pt x="324537" y="757966"/>
                    </a:cubicBezTo>
                    <a:cubicBezTo>
                      <a:pt x="258452" y="799775"/>
                      <a:pt x="88510" y="763099"/>
                      <a:pt x="42945" y="729588"/>
                    </a:cubicBezTo>
                    <a:cubicBezTo>
                      <a:pt x="-2620" y="696077"/>
                      <a:pt x="-28151" y="665460"/>
                      <a:pt x="51149" y="556901"/>
                    </a:cubicBezTo>
                    <a:close/>
                  </a:path>
                </a:pathLst>
              </a:custGeom>
              <a:blipFill>
                <a:blip r:embed="rId6" cstate="print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artisticCement/>
                          </a14:imgEffect>
                          <a14:imgEffect>
                            <a14:colorTemperature colorTemp="11200"/>
                          </a14:imgEffect>
                        </a14:imgLayer>
                      </a14:imgProps>
                    </a:ext>
                  </a:extLst>
                </a:blip>
                <a:tile tx="0" ty="0" sx="100000" sy="100000" flip="none" algn="tl"/>
              </a:blipFill>
              <a:ln w="9525">
                <a:solidFill>
                  <a:srgbClr val="7030A0"/>
                </a:solidFill>
              </a:ln>
              <a:scene3d>
                <a:camera prst="orthographicFront"/>
                <a:lightRig rig="threePt" dir="t"/>
              </a:scene3d>
              <a:sp3d>
                <a:bevelT w="5080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60"/>
              </a:p>
            </p:txBody>
          </p:sp>
        </p:grpSp>
        <p:grpSp>
          <p:nvGrpSpPr>
            <p:cNvPr id="44" name="Gruppieren 43">
              <a:extLst>
                <a:ext uri="{FF2B5EF4-FFF2-40B4-BE49-F238E27FC236}">
                  <a16:creationId xmlns:a16="http://schemas.microsoft.com/office/drawing/2014/main" id="{3FE131F2-F5BE-4787-98E2-7F18003D846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93705" y="1262301"/>
              <a:ext cx="273692" cy="243677"/>
              <a:chOff x="4259936" y="4801452"/>
              <a:chExt cx="733269" cy="652853"/>
            </a:xfrm>
          </p:grpSpPr>
          <p:sp>
            <p:nvSpPr>
              <p:cNvPr id="45" name="Freihandform 61">
                <a:extLst>
                  <a:ext uri="{FF2B5EF4-FFF2-40B4-BE49-F238E27FC236}">
                    <a16:creationId xmlns:a16="http://schemas.microsoft.com/office/drawing/2014/main" id="{33E80ED0-307D-4D72-9FC5-00DC9A5330B2}"/>
                  </a:ext>
                </a:extLst>
              </p:cNvPr>
              <p:cNvSpPr/>
              <p:nvPr/>
            </p:nvSpPr>
            <p:spPr>
              <a:xfrm>
                <a:off x="4259936" y="4801452"/>
                <a:ext cx="733269" cy="652853"/>
              </a:xfrm>
              <a:custGeom>
                <a:avLst/>
                <a:gdLst>
                  <a:gd name="connsiteX0" fmla="*/ 590744 w 864642"/>
                  <a:gd name="connsiteY0" fmla="*/ 53710 h 681482"/>
                  <a:gd name="connsiteX1" fmla="*/ 647894 w 864642"/>
                  <a:gd name="connsiteY1" fmla="*/ 32279 h 681482"/>
                  <a:gd name="connsiteX2" fmla="*/ 638369 w 864642"/>
                  <a:gd name="connsiteY2" fmla="*/ 82285 h 681482"/>
                  <a:gd name="connsiteX3" fmla="*/ 693138 w 864642"/>
                  <a:gd name="connsiteY3" fmla="*/ 72760 h 681482"/>
                  <a:gd name="connsiteX4" fmla="*/ 707425 w 864642"/>
                  <a:gd name="connsiteY4" fmla="*/ 113242 h 681482"/>
                  <a:gd name="connsiteX5" fmla="*/ 752669 w 864642"/>
                  <a:gd name="connsiteY5" fmla="*/ 146579 h 681482"/>
                  <a:gd name="connsiteX6" fmla="*/ 824107 w 864642"/>
                  <a:gd name="connsiteY6" fmla="*/ 187060 h 681482"/>
                  <a:gd name="connsiteX7" fmla="*/ 807438 w 864642"/>
                  <a:gd name="connsiteY7" fmla="*/ 251354 h 681482"/>
                  <a:gd name="connsiteX8" fmla="*/ 812200 w 864642"/>
                  <a:gd name="connsiteY8" fmla="*/ 332317 h 681482"/>
                  <a:gd name="connsiteX9" fmla="*/ 864588 w 864642"/>
                  <a:gd name="connsiteY9" fmla="*/ 353748 h 681482"/>
                  <a:gd name="connsiteX10" fmla="*/ 821725 w 864642"/>
                  <a:gd name="connsiteY10" fmla="*/ 415660 h 681482"/>
                  <a:gd name="connsiteX11" fmla="*/ 797913 w 864642"/>
                  <a:gd name="connsiteY11" fmla="*/ 446617 h 681482"/>
                  <a:gd name="connsiteX12" fmla="*/ 783625 w 864642"/>
                  <a:gd name="connsiteY12" fmla="*/ 479954 h 681482"/>
                  <a:gd name="connsiteX13" fmla="*/ 788388 w 864642"/>
                  <a:gd name="connsiteY13" fmla="*/ 532342 h 681482"/>
                  <a:gd name="connsiteX14" fmla="*/ 709807 w 864642"/>
                  <a:gd name="connsiteY14" fmla="*/ 575204 h 681482"/>
                  <a:gd name="connsiteX15" fmla="*/ 681232 w 864642"/>
                  <a:gd name="connsiteY15" fmla="*/ 575204 h 681482"/>
                  <a:gd name="connsiteX16" fmla="*/ 609794 w 864642"/>
                  <a:gd name="connsiteY16" fmla="*/ 637117 h 681482"/>
                  <a:gd name="connsiteX17" fmla="*/ 566932 w 864642"/>
                  <a:gd name="connsiteY17" fmla="*/ 672835 h 681482"/>
                  <a:gd name="connsiteX18" fmla="*/ 514544 w 864642"/>
                  <a:gd name="connsiteY18" fmla="*/ 672835 h 681482"/>
                  <a:gd name="connsiteX19" fmla="*/ 493113 w 864642"/>
                  <a:gd name="connsiteY19" fmla="*/ 670454 h 681482"/>
                  <a:gd name="connsiteX20" fmla="*/ 419294 w 864642"/>
                  <a:gd name="connsiteY20" fmla="*/ 670454 h 681482"/>
                  <a:gd name="connsiteX21" fmla="*/ 343094 w 864642"/>
                  <a:gd name="connsiteY21" fmla="*/ 675217 h 681482"/>
                  <a:gd name="connsiteX22" fmla="*/ 247844 w 864642"/>
                  <a:gd name="connsiteY22" fmla="*/ 679979 h 681482"/>
                  <a:gd name="connsiteX23" fmla="*/ 259750 w 864642"/>
                  <a:gd name="connsiteY23" fmla="*/ 646642 h 681482"/>
                  <a:gd name="connsiteX24" fmla="*/ 278800 w 864642"/>
                  <a:gd name="connsiteY24" fmla="*/ 622829 h 681482"/>
                  <a:gd name="connsiteX25" fmla="*/ 224032 w 864642"/>
                  <a:gd name="connsiteY25" fmla="*/ 618067 h 681482"/>
                  <a:gd name="connsiteX26" fmla="*/ 171644 w 864642"/>
                  <a:gd name="connsiteY26" fmla="*/ 637117 h 681482"/>
                  <a:gd name="connsiteX27" fmla="*/ 169263 w 864642"/>
                  <a:gd name="connsiteY27" fmla="*/ 606160 h 681482"/>
                  <a:gd name="connsiteX28" fmla="*/ 183550 w 864642"/>
                  <a:gd name="connsiteY28" fmla="*/ 587110 h 681482"/>
                  <a:gd name="connsiteX29" fmla="*/ 183550 w 864642"/>
                  <a:gd name="connsiteY29" fmla="*/ 553773 h 681482"/>
                  <a:gd name="connsiteX30" fmla="*/ 114494 w 864642"/>
                  <a:gd name="connsiteY30" fmla="*/ 572823 h 681482"/>
                  <a:gd name="connsiteX31" fmla="*/ 54963 w 864642"/>
                  <a:gd name="connsiteY31" fmla="*/ 577585 h 681482"/>
                  <a:gd name="connsiteX32" fmla="*/ 102588 w 864642"/>
                  <a:gd name="connsiteY32" fmla="*/ 539485 h 681482"/>
                  <a:gd name="connsiteX33" fmla="*/ 135925 w 864642"/>
                  <a:gd name="connsiteY33" fmla="*/ 520435 h 681482"/>
                  <a:gd name="connsiteX34" fmla="*/ 147832 w 864642"/>
                  <a:gd name="connsiteY34" fmla="*/ 503767 h 681482"/>
                  <a:gd name="connsiteX35" fmla="*/ 93063 w 864642"/>
                  <a:gd name="connsiteY35" fmla="*/ 491860 h 681482"/>
                  <a:gd name="connsiteX36" fmla="*/ 52582 w 864642"/>
                  <a:gd name="connsiteY36" fmla="*/ 489479 h 681482"/>
                  <a:gd name="connsiteX37" fmla="*/ 194 w 864642"/>
                  <a:gd name="connsiteY37" fmla="*/ 477573 h 681482"/>
                  <a:gd name="connsiteX38" fmla="*/ 35913 w 864642"/>
                  <a:gd name="connsiteY38" fmla="*/ 434710 h 681482"/>
                  <a:gd name="connsiteX39" fmla="*/ 64488 w 864642"/>
                  <a:gd name="connsiteY39" fmla="*/ 415660 h 681482"/>
                  <a:gd name="connsiteX40" fmla="*/ 83538 w 864642"/>
                  <a:gd name="connsiteY40" fmla="*/ 387085 h 681482"/>
                  <a:gd name="connsiteX41" fmla="*/ 83538 w 864642"/>
                  <a:gd name="connsiteY41" fmla="*/ 370417 h 681482"/>
                  <a:gd name="connsiteX42" fmla="*/ 54963 w 864642"/>
                  <a:gd name="connsiteY42" fmla="*/ 327554 h 681482"/>
                  <a:gd name="connsiteX43" fmla="*/ 47819 w 864642"/>
                  <a:gd name="connsiteY43" fmla="*/ 287073 h 681482"/>
                  <a:gd name="connsiteX44" fmla="*/ 69250 w 864642"/>
                  <a:gd name="connsiteY44" fmla="*/ 265642 h 681482"/>
                  <a:gd name="connsiteX45" fmla="*/ 121638 w 864642"/>
                  <a:gd name="connsiteY45" fmla="*/ 256117 h 681482"/>
                  <a:gd name="connsiteX46" fmla="*/ 112113 w 864642"/>
                  <a:gd name="connsiteY46" fmla="*/ 232304 h 681482"/>
                  <a:gd name="connsiteX47" fmla="*/ 114494 w 864642"/>
                  <a:gd name="connsiteY47" fmla="*/ 194204 h 681482"/>
                  <a:gd name="connsiteX48" fmla="*/ 131163 w 864642"/>
                  <a:gd name="connsiteY48" fmla="*/ 168010 h 681482"/>
                  <a:gd name="connsiteX49" fmla="*/ 159738 w 864642"/>
                  <a:gd name="connsiteY49" fmla="*/ 153723 h 681482"/>
                  <a:gd name="connsiteX50" fmla="*/ 195457 w 864642"/>
                  <a:gd name="connsiteY50" fmla="*/ 96573 h 681482"/>
                  <a:gd name="connsiteX51" fmla="*/ 216888 w 864642"/>
                  <a:gd name="connsiteY51" fmla="*/ 37042 h 681482"/>
                  <a:gd name="connsiteX52" fmla="*/ 285944 w 864642"/>
                  <a:gd name="connsiteY52" fmla="*/ 29898 h 681482"/>
                  <a:gd name="connsiteX53" fmla="*/ 340713 w 864642"/>
                  <a:gd name="connsiteY53" fmla="*/ 39423 h 681482"/>
                  <a:gd name="connsiteX54" fmla="*/ 409769 w 864642"/>
                  <a:gd name="connsiteY54" fmla="*/ 25135 h 681482"/>
                  <a:gd name="connsiteX55" fmla="*/ 438344 w 864642"/>
                  <a:gd name="connsiteY55" fmla="*/ 6085 h 681482"/>
                  <a:gd name="connsiteX56" fmla="*/ 490732 w 864642"/>
                  <a:gd name="connsiteY56" fmla="*/ 1323 h 681482"/>
                  <a:gd name="connsiteX57" fmla="*/ 519307 w 864642"/>
                  <a:gd name="connsiteY57" fmla="*/ 27517 h 681482"/>
                  <a:gd name="connsiteX58" fmla="*/ 531213 w 864642"/>
                  <a:gd name="connsiteY58" fmla="*/ 44185 h 681482"/>
                  <a:gd name="connsiteX59" fmla="*/ 590744 w 864642"/>
                  <a:gd name="connsiteY59" fmla="*/ 53710 h 681482"/>
                  <a:gd name="connsiteX0" fmla="*/ 590744 w 864642"/>
                  <a:gd name="connsiteY0" fmla="*/ 53710 h 690388"/>
                  <a:gd name="connsiteX1" fmla="*/ 647894 w 864642"/>
                  <a:gd name="connsiteY1" fmla="*/ 32279 h 690388"/>
                  <a:gd name="connsiteX2" fmla="*/ 638369 w 864642"/>
                  <a:gd name="connsiteY2" fmla="*/ 82285 h 690388"/>
                  <a:gd name="connsiteX3" fmla="*/ 693138 w 864642"/>
                  <a:gd name="connsiteY3" fmla="*/ 72760 h 690388"/>
                  <a:gd name="connsiteX4" fmla="*/ 707425 w 864642"/>
                  <a:gd name="connsiteY4" fmla="*/ 113242 h 690388"/>
                  <a:gd name="connsiteX5" fmla="*/ 752669 w 864642"/>
                  <a:gd name="connsiteY5" fmla="*/ 146579 h 690388"/>
                  <a:gd name="connsiteX6" fmla="*/ 824107 w 864642"/>
                  <a:gd name="connsiteY6" fmla="*/ 187060 h 690388"/>
                  <a:gd name="connsiteX7" fmla="*/ 807438 w 864642"/>
                  <a:gd name="connsiteY7" fmla="*/ 251354 h 690388"/>
                  <a:gd name="connsiteX8" fmla="*/ 812200 w 864642"/>
                  <a:gd name="connsiteY8" fmla="*/ 332317 h 690388"/>
                  <a:gd name="connsiteX9" fmla="*/ 864588 w 864642"/>
                  <a:gd name="connsiteY9" fmla="*/ 353748 h 690388"/>
                  <a:gd name="connsiteX10" fmla="*/ 821725 w 864642"/>
                  <a:gd name="connsiteY10" fmla="*/ 415660 h 690388"/>
                  <a:gd name="connsiteX11" fmla="*/ 797913 w 864642"/>
                  <a:gd name="connsiteY11" fmla="*/ 446617 h 690388"/>
                  <a:gd name="connsiteX12" fmla="*/ 783625 w 864642"/>
                  <a:gd name="connsiteY12" fmla="*/ 479954 h 690388"/>
                  <a:gd name="connsiteX13" fmla="*/ 788388 w 864642"/>
                  <a:gd name="connsiteY13" fmla="*/ 532342 h 690388"/>
                  <a:gd name="connsiteX14" fmla="*/ 709807 w 864642"/>
                  <a:gd name="connsiteY14" fmla="*/ 575204 h 690388"/>
                  <a:gd name="connsiteX15" fmla="*/ 681232 w 864642"/>
                  <a:gd name="connsiteY15" fmla="*/ 575204 h 690388"/>
                  <a:gd name="connsiteX16" fmla="*/ 609794 w 864642"/>
                  <a:gd name="connsiteY16" fmla="*/ 637117 h 690388"/>
                  <a:gd name="connsiteX17" fmla="*/ 566932 w 864642"/>
                  <a:gd name="connsiteY17" fmla="*/ 672835 h 690388"/>
                  <a:gd name="connsiteX18" fmla="*/ 514544 w 864642"/>
                  <a:gd name="connsiteY18" fmla="*/ 672835 h 690388"/>
                  <a:gd name="connsiteX19" fmla="*/ 493113 w 864642"/>
                  <a:gd name="connsiteY19" fmla="*/ 670454 h 690388"/>
                  <a:gd name="connsiteX20" fmla="*/ 419294 w 864642"/>
                  <a:gd name="connsiteY20" fmla="*/ 670454 h 690388"/>
                  <a:gd name="connsiteX21" fmla="*/ 343094 w 864642"/>
                  <a:gd name="connsiteY21" fmla="*/ 675217 h 690388"/>
                  <a:gd name="connsiteX22" fmla="*/ 281182 w 864642"/>
                  <a:gd name="connsiteY22" fmla="*/ 689504 h 690388"/>
                  <a:gd name="connsiteX23" fmla="*/ 259750 w 864642"/>
                  <a:gd name="connsiteY23" fmla="*/ 646642 h 690388"/>
                  <a:gd name="connsiteX24" fmla="*/ 278800 w 864642"/>
                  <a:gd name="connsiteY24" fmla="*/ 622829 h 690388"/>
                  <a:gd name="connsiteX25" fmla="*/ 224032 w 864642"/>
                  <a:gd name="connsiteY25" fmla="*/ 618067 h 690388"/>
                  <a:gd name="connsiteX26" fmla="*/ 171644 w 864642"/>
                  <a:gd name="connsiteY26" fmla="*/ 637117 h 690388"/>
                  <a:gd name="connsiteX27" fmla="*/ 169263 w 864642"/>
                  <a:gd name="connsiteY27" fmla="*/ 606160 h 690388"/>
                  <a:gd name="connsiteX28" fmla="*/ 183550 w 864642"/>
                  <a:gd name="connsiteY28" fmla="*/ 587110 h 690388"/>
                  <a:gd name="connsiteX29" fmla="*/ 183550 w 864642"/>
                  <a:gd name="connsiteY29" fmla="*/ 553773 h 690388"/>
                  <a:gd name="connsiteX30" fmla="*/ 114494 w 864642"/>
                  <a:gd name="connsiteY30" fmla="*/ 572823 h 690388"/>
                  <a:gd name="connsiteX31" fmla="*/ 54963 w 864642"/>
                  <a:gd name="connsiteY31" fmla="*/ 577585 h 690388"/>
                  <a:gd name="connsiteX32" fmla="*/ 102588 w 864642"/>
                  <a:gd name="connsiteY32" fmla="*/ 539485 h 690388"/>
                  <a:gd name="connsiteX33" fmla="*/ 135925 w 864642"/>
                  <a:gd name="connsiteY33" fmla="*/ 520435 h 690388"/>
                  <a:gd name="connsiteX34" fmla="*/ 147832 w 864642"/>
                  <a:gd name="connsiteY34" fmla="*/ 503767 h 690388"/>
                  <a:gd name="connsiteX35" fmla="*/ 93063 w 864642"/>
                  <a:gd name="connsiteY35" fmla="*/ 491860 h 690388"/>
                  <a:gd name="connsiteX36" fmla="*/ 52582 w 864642"/>
                  <a:gd name="connsiteY36" fmla="*/ 489479 h 690388"/>
                  <a:gd name="connsiteX37" fmla="*/ 194 w 864642"/>
                  <a:gd name="connsiteY37" fmla="*/ 477573 h 690388"/>
                  <a:gd name="connsiteX38" fmla="*/ 35913 w 864642"/>
                  <a:gd name="connsiteY38" fmla="*/ 434710 h 690388"/>
                  <a:gd name="connsiteX39" fmla="*/ 64488 w 864642"/>
                  <a:gd name="connsiteY39" fmla="*/ 415660 h 690388"/>
                  <a:gd name="connsiteX40" fmla="*/ 83538 w 864642"/>
                  <a:gd name="connsiteY40" fmla="*/ 387085 h 690388"/>
                  <a:gd name="connsiteX41" fmla="*/ 83538 w 864642"/>
                  <a:gd name="connsiteY41" fmla="*/ 370417 h 690388"/>
                  <a:gd name="connsiteX42" fmla="*/ 54963 w 864642"/>
                  <a:gd name="connsiteY42" fmla="*/ 327554 h 690388"/>
                  <a:gd name="connsiteX43" fmla="*/ 47819 w 864642"/>
                  <a:gd name="connsiteY43" fmla="*/ 287073 h 690388"/>
                  <a:gd name="connsiteX44" fmla="*/ 69250 w 864642"/>
                  <a:gd name="connsiteY44" fmla="*/ 265642 h 690388"/>
                  <a:gd name="connsiteX45" fmla="*/ 121638 w 864642"/>
                  <a:gd name="connsiteY45" fmla="*/ 256117 h 690388"/>
                  <a:gd name="connsiteX46" fmla="*/ 112113 w 864642"/>
                  <a:gd name="connsiteY46" fmla="*/ 232304 h 690388"/>
                  <a:gd name="connsiteX47" fmla="*/ 114494 w 864642"/>
                  <a:gd name="connsiteY47" fmla="*/ 194204 h 690388"/>
                  <a:gd name="connsiteX48" fmla="*/ 131163 w 864642"/>
                  <a:gd name="connsiteY48" fmla="*/ 168010 h 690388"/>
                  <a:gd name="connsiteX49" fmla="*/ 159738 w 864642"/>
                  <a:gd name="connsiteY49" fmla="*/ 153723 h 690388"/>
                  <a:gd name="connsiteX50" fmla="*/ 195457 w 864642"/>
                  <a:gd name="connsiteY50" fmla="*/ 96573 h 690388"/>
                  <a:gd name="connsiteX51" fmla="*/ 216888 w 864642"/>
                  <a:gd name="connsiteY51" fmla="*/ 37042 h 690388"/>
                  <a:gd name="connsiteX52" fmla="*/ 285944 w 864642"/>
                  <a:gd name="connsiteY52" fmla="*/ 29898 h 690388"/>
                  <a:gd name="connsiteX53" fmla="*/ 340713 w 864642"/>
                  <a:gd name="connsiteY53" fmla="*/ 39423 h 690388"/>
                  <a:gd name="connsiteX54" fmla="*/ 409769 w 864642"/>
                  <a:gd name="connsiteY54" fmla="*/ 25135 h 690388"/>
                  <a:gd name="connsiteX55" fmla="*/ 438344 w 864642"/>
                  <a:gd name="connsiteY55" fmla="*/ 6085 h 690388"/>
                  <a:gd name="connsiteX56" fmla="*/ 490732 w 864642"/>
                  <a:gd name="connsiteY56" fmla="*/ 1323 h 690388"/>
                  <a:gd name="connsiteX57" fmla="*/ 519307 w 864642"/>
                  <a:gd name="connsiteY57" fmla="*/ 27517 h 690388"/>
                  <a:gd name="connsiteX58" fmla="*/ 531213 w 864642"/>
                  <a:gd name="connsiteY58" fmla="*/ 44185 h 690388"/>
                  <a:gd name="connsiteX59" fmla="*/ 590744 w 864642"/>
                  <a:gd name="connsiteY59" fmla="*/ 53710 h 690388"/>
                  <a:gd name="connsiteX0" fmla="*/ 590744 w 864642"/>
                  <a:gd name="connsiteY0" fmla="*/ 53710 h 689561"/>
                  <a:gd name="connsiteX1" fmla="*/ 647894 w 864642"/>
                  <a:gd name="connsiteY1" fmla="*/ 32279 h 689561"/>
                  <a:gd name="connsiteX2" fmla="*/ 638369 w 864642"/>
                  <a:gd name="connsiteY2" fmla="*/ 82285 h 689561"/>
                  <a:gd name="connsiteX3" fmla="*/ 693138 w 864642"/>
                  <a:gd name="connsiteY3" fmla="*/ 72760 h 689561"/>
                  <a:gd name="connsiteX4" fmla="*/ 707425 w 864642"/>
                  <a:gd name="connsiteY4" fmla="*/ 113242 h 689561"/>
                  <a:gd name="connsiteX5" fmla="*/ 752669 w 864642"/>
                  <a:gd name="connsiteY5" fmla="*/ 146579 h 689561"/>
                  <a:gd name="connsiteX6" fmla="*/ 824107 w 864642"/>
                  <a:gd name="connsiteY6" fmla="*/ 187060 h 689561"/>
                  <a:gd name="connsiteX7" fmla="*/ 807438 w 864642"/>
                  <a:gd name="connsiteY7" fmla="*/ 251354 h 689561"/>
                  <a:gd name="connsiteX8" fmla="*/ 812200 w 864642"/>
                  <a:gd name="connsiteY8" fmla="*/ 332317 h 689561"/>
                  <a:gd name="connsiteX9" fmla="*/ 864588 w 864642"/>
                  <a:gd name="connsiteY9" fmla="*/ 353748 h 689561"/>
                  <a:gd name="connsiteX10" fmla="*/ 821725 w 864642"/>
                  <a:gd name="connsiteY10" fmla="*/ 415660 h 689561"/>
                  <a:gd name="connsiteX11" fmla="*/ 797913 w 864642"/>
                  <a:gd name="connsiteY11" fmla="*/ 446617 h 689561"/>
                  <a:gd name="connsiteX12" fmla="*/ 783625 w 864642"/>
                  <a:gd name="connsiteY12" fmla="*/ 479954 h 689561"/>
                  <a:gd name="connsiteX13" fmla="*/ 788388 w 864642"/>
                  <a:gd name="connsiteY13" fmla="*/ 532342 h 689561"/>
                  <a:gd name="connsiteX14" fmla="*/ 709807 w 864642"/>
                  <a:gd name="connsiteY14" fmla="*/ 575204 h 689561"/>
                  <a:gd name="connsiteX15" fmla="*/ 681232 w 864642"/>
                  <a:gd name="connsiteY15" fmla="*/ 575204 h 689561"/>
                  <a:gd name="connsiteX16" fmla="*/ 609794 w 864642"/>
                  <a:gd name="connsiteY16" fmla="*/ 637117 h 689561"/>
                  <a:gd name="connsiteX17" fmla="*/ 566932 w 864642"/>
                  <a:gd name="connsiteY17" fmla="*/ 672835 h 689561"/>
                  <a:gd name="connsiteX18" fmla="*/ 514544 w 864642"/>
                  <a:gd name="connsiteY18" fmla="*/ 672835 h 689561"/>
                  <a:gd name="connsiteX19" fmla="*/ 493113 w 864642"/>
                  <a:gd name="connsiteY19" fmla="*/ 670454 h 689561"/>
                  <a:gd name="connsiteX20" fmla="*/ 419294 w 864642"/>
                  <a:gd name="connsiteY20" fmla="*/ 670454 h 689561"/>
                  <a:gd name="connsiteX21" fmla="*/ 343094 w 864642"/>
                  <a:gd name="connsiteY21" fmla="*/ 656167 h 689561"/>
                  <a:gd name="connsiteX22" fmla="*/ 281182 w 864642"/>
                  <a:gd name="connsiteY22" fmla="*/ 689504 h 689561"/>
                  <a:gd name="connsiteX23" fmla="*/ 259750 w 864642"/>
                  <a:gd name="connsiteY23" fmla="*/ 646642 h 689561"/>
                  <a:gd name="connsiteX24" fmla="*/ 278800 w 864642"/>
                  <a:gd name="connsiteY24" fmla="*/ 622829 h 689561"/>
                  <a:gd name="connsiteX25" fmla="*/ 224032 w 864642"/>
                  <a:gd name="connsiteY25" fmla="*/ 618067 h 689561"/>
                  <a:gd name="connsiteX26" fmla="*/ 171644 w 864642"/>
                  <a:gd name="connsiteY26" fmla="*/ 637117 h 689561"/>
                  <a:gd name="connsiteX27" fmla="*/ 169263 w 864642"/>
                  <a:gd name="connsiteY27" fmla="*/ 606160 h 689561"/>
                  <a:gd name="connsiteX28" fmla="*/ 183550 w 864642"/>
                  <a:gd name="connsiteY28" fmla="*/ 587110 h 689561"/>
                  <a:gd name="connsiteX29" fmla="*/ 183550 w 864642"/>
                  <a:gd name="connsiteY29" fmla="*/ 553773 h 689561"/>
                  <a:gd name="connsiteX30" fmla="*/ 114494 w 864642"/>
                  <a:gd name="connsiteY30" fmla="*/ 572823 h 689561"/>
                  <a:gd name="connsiteX31" fmla="*/ 54963 w 864642"/>
                  <a:gd name="connsiteY31" fmla="*/ 577585 h 689561"/>
                  <a:gd name="connsiteX32" fmla="*/ 102588 w 864642"/>
                  <a:gd name="connsiteY32" fmla="*/ 539485 h 689561"/>
                  <a:gd name="connsiteX33" fmla="*/ 135925 w 864642"/>
                  <a:gd name="connsiteY33" fmla="*/ 520435 h 689561"/>
                  <a:gd name="connsiteX34" fmla="*/ 147832 w 864642"/>
                  <a:gd name="connsiteY34" fmla="*/ 503767 h 689561"/>
                  <a:gd name="connsiteX35" fmla="*/ 93063 w 864642"/>
                  <a:gd name="connsiteY35" fmla="*/ 491860 h 689561"/>
                  <a:gd name="connsiteX36" fmla="*/ 52582 w 864642"/>
                  <a:gd name="connsiteY36" fmla="*/ 489479 h 689561"/>
                  <a:gd name="connsiteX37" fmla="*/ 194 w 864642"/>
                  <a:gd name="connsiteY37" fmla="*/ 477573 h 689561"/>
                  <a:gd name="connsiteX38" fmla="*/ 35913 w 864642"/>
                  <a:gd name="connsiteY38" fmla="*/ 434710 h 689561"/>
                  <a:gd name="connsiteX39" fmla="*/ 64488 w 864642"/>
                  <a:gd name="connsiteY39" fmla="*/ 415660 h 689561"/>
                  <a:gd name="connsiteX40" fmla="*/ 83538 w 864642"/>
                  <a:gd name="connsiteY40" fmla="*/ 387085 h 689561"/>
                  <a:gd name="connsiteX41" fmla="*/ 83538 w 864642"/>
                  <a:gd name="connsiteY41" fmla="*/ 370417 h 689561"/>
                  <a:gd name="connsiteX42" fmla="*/ 54963 w 864642"/>
                  <a:gd name="connsiteY42" fmla="*/ 327554 h 689561"/>
                  <a:gd name="connsiteX43" fmla="*/ 47819 w 864642"/>
                  <a:gd name="connsiteY43" fmla="*/ 287073 h 689561"/>
                  <a:gd name="connsiteX44" fmla="*/ 69250 w 864642"/>
                  <a:gd name="connsiteY44" fmla="*/ 265642 h 689561"/>
                  <a:gd name="connsiteX45" fmla="*/ 121638 w 864642"/>
                  <a:gd name="connsiteY45" fmla="*/ 256117 h 689561"/>
                  <a:gd name="connsiteX46" fmla="*/ 112113 w 864642"/>
                  <a:gd name="connsiteY46" fmla="*/ 232304 h 689561"/>
                  <a:gd name="connsiteX47" fmla="*/ 114494 w 864642"/>
                  <a:gd name="connsiteY47" fmla="*/ 194204 h 689561"/>
                  <a:gd name="connsiteX48" fmla="*/ 131163 w 864642"/>
                  <a:gd name="connsiteY48" fmla="*/ 168010 h 689561"/>
                  <a:gd name="connsiteX49" fmla="*/ 159738 w 864642"/>
                  <a:gd name="connsiteY49" fmla="*/ 153723 h 689561"/>
                  <a:gd name="connsiteX50" fmla="*/ 195457 w 864642"/>
                  <a:gd name="connsiteY50" fmla="*/ 96573 h 689561"/>
                  <a:gd name="connsiteX51" fmla="*/ 216888 w 864642"/>
                  <a:gd name="connsiteY51" fmla="*/ 37042 h 689561"/>
                  <a:gd name="connsiteX52" fmla="*/ 285944 w 864642"/>
                  <a:gd name="connsiteY52" fmla="*/ 29898 h 689561"/>
                  <a:gd name="connsiteX53" fmla="*/ 340713 w 864642"/>
                  <a:gd name="connsiteY53" fmla="*/ 39423 h 689561"/>
                  <a:gd name="connsiteX54" fmla="*/ 409769 w 864642"/>
                  <a:gd name="connsiteY54" fmla="*/ 25135 h 689561"/>
                  <a:gd name="connsiteX55" fmla="*/ 438344 w 864642"/>
                  <a:gd name="connsiteY55" fmla="*/ 6085 h 689561"/>
                  <a:gd name="connsiteX56" fmla="*/ 490732 w 864642"/>
                  <a:gd name="connsiteY56" fmla="*/ 1323 h 689561"/>
                  <a:gd name="connsiteX57" fmla="*/ 519307 w 864642"/>
                  <a:gd name="connsiteY57" fmla="*/ 27517 h 689561"/>
                  <a:gd name="connsiteX58" fmla="*/ 531213 w 864642"/>
                  <a:gd name="connsiteY58" fmla="*/ 44185 h 689561"/>
                  <a:gd name="connsiteX59" fmla="*/ 590744 w 864642"/>
                  <a:gd name="connsiteY59" fmla="*/ 53710 h 689561"/>
                  <a:gd name="connsiteX0" fmla="*/ 590744 w 864642"/>
                  <a:gd name="connsiteY0" fmla="*/ 53710 h 699182"/>
                  <a:gd name="connsiteX1" fmla="*/ 647894 w 864642"/>
                  <a:gd name="connsiteY1" fmla="*/ 32279 h 699182"/>
                  <a:gd name="connsiteX2" fmla="*/ 638369 w 864642"/>
                  <a:gd name="connsiteY2" fmla="*/ 82285 h 699182"/>
                  <a:gd name="connsiteX3" fmla="*/ 693138 w 864642"/>
                  <a:gd name="connsiteY3" fmla="*/ 72760 h 699182"/>
                  <a:gd name="connsiteX4" fmla="*/ 707425 w 864642"/>
                  <a:gd name="connsiteY4" fmla="*/ 113242 h 699182"/>
                  <a:gd name="connsiteX5" fmla="*/ 752669 w 864642"/>
                  <a:gd name="connsiteY5" fmla="*/ 146579 h 699182"/>
                  <a:gd name="connsiteX6" fmla="*/ 824107 w 864642"/>
                  <a:gd name="connsiteY6" fmla="*/ 187060 h 699182"/>
                  <a:gd name="connsiteX7" fmla="*/ 807438 w 864642"/>
                  <a:gd name="connsiteY7" fmla="*/ 251354 h 699182"/>
                  <a:gd name="connsiteX8" fmla="*/ 812200 w 864642"/>
                  <a:gd name="connsiteY8" fmla="*/ 332317 h 699182"/>
                  <a:gd name="connsiteX9" fmla="*/ 864588 w 864642"/>
                  <a:gd name="connsiteY9" fmla="*/ 353748 h 699182"/>
                  <a:gd name="connsiteX10" fmla="*/ 821725 w 864642"/>
                  <a:gd name="connsiteY10" fmla="*/ 415660 h 699182"/>
                  <a:gd name="connsiteX11" fmla="*/ 797913 w 864642"/>
                  <a:gd name="connsiteY11" fmla="*/ 446617 h 699182"/>
                  <a:gd name="connsiteX12" fmla="*/ 783625 w 864642"/>
                  <a:gd name="connsiteY12" fmla="*/ 479954 h 699182"/>
                  <a:gd name="connsiteX13" fmla="*/ 788388 w 864642"/>
                  <a:gd name="connsiteY13" fmla="*/ 532342 h 699182"/>
                  <a:gd name="connsiteX14" fmla="*/ 709807 w 864642"/>
                  <a:gd name="connsiteY14" fmla="*/ 575204 h 699182"/>
                  <a:gd name="connsiteX15" fmla="*/ 681232 w 864642"/>
                  <a:gd name="connsiteY15" fmla="*/ 575204 h 699182"/>
                  <a:gd name="connsiteX16" fmla="*/ 609794 w 864642"/>
                  <a:gd name="connsiteY16" fmla="*/ 637117 h 699182"/>
                  <a:gd name="connsiteX17" fmla="*/ 566932 w 864642"/>
                  <a:gd name="connsiteY17" fmla="*/ 672835 h 699182"/>
                  <a:gd name="connsiteX18" fmla="*/ 514544 w 864642"/>
                  <a:gd name="connsiteY18" fmla="*/ 672835 h 699182"/>
                  <a:gd name="connsiteX19" fmla="*/ 493113 w 864642"/>
                  <a:gd name="connsiteY19" fmla="*/ 670454 h 699182"/>
                  <a:gd name="connsiteX20" fmla="*/ 419294 w 864642"/>
                  <a:gd name="connsiteY20" fmla="*/ 670454 h 699182"/>
                  <a:gd name="connsiteX21" fmla="*/ 419294 w 864642"/>
                  <a:gd name="connsiteY21" fmla="*/ 699030 h 699182"/>
                  <a:gd name="connsiteX22" fmla="*/ 343094 w 864642"/>
                  <a:gd name="connsiteY22" fmla="*/ 656167 h 699182"/>
                  <a:gd name="connsiteX23" fmla="*/ 281182 w 864642"/>
                  <a:gd name="connsiteY23" fmla="*/ 689504 h 699182"/>
                  <a:gd name="connsiteX24" fmla="*/ 259750 w 864642"/>
                  <a:gd name="connsiteY24" fmla="*/ 646642 h 699182"/>
                  <a:gd name="connsiteX25" fmla="*/ 278800 w 864642"/>
                  <a:gd name="connsiteY25" fmla="*/ 622829 h 699182"/>
                  <a:gd name="connsiteX26" fmla="*/ 224032 w 864642"/>
                  <a:gd name="connsiteY26" fmla="*/ 618067 h 699182"/>
                  <a:gd name="connsiteX27" fmla="*/ 171644 w 864642"/>
                  <a:gd name="connsiteY27" fmla="*/ 637117 h 699182"/>
                  <a:gd name="connsiteX28" fmla="*/ 169263 w 864642"/>
                  <a:gd name="connsiteY28" fmla="*/ 606160 h 699182"/>
                  <a:gd name="connsiteX29" fmla="*/ 183550 w 864642"/>
                  <a:gd name="connsiteY29" fmla="*/ 587110 h 699182"/>
                  <a:gd name="connsiteX30" fmla="*/ 183550 w 864642"/>
                  <a:gd name="connsiteY30" fmla="*/ 553773 h 699182"/>
                  <a:gd name="connsiteX31" fmla="*/ 114494 w 864642"/>
                  <a:gd name="connsiteY31" fmla="*/ 572823 h 699182"/>
                  <a:gd name="connsiteX32" fmla="*/ 54963 w 864642"/>
                  <a:gd name="connsiteY32" fmla="*/ 577585 h 699182"/>
                  <a:gd name="connsiteX33" fmla="*/ 102588 w 864642"/>
                  <a:gd name="connsiteY33" fmla="*/ 539485 h 699182"/>
                  <a:gd name="connsiteX34" fmla="*/ 135925 w 864642"/>
                  <a:gd name="connsiteY34" fmla="*/ 520435 h 699182"/>
                  <a:gd name="connsiteX35" fmla="*/ 147832 w 864642"/>
                  <a:gd name="connsiteY35" fmla="*/ 503767 h 699182"/>
                  <a:gd name="connsiteX36" fmla="*/ 93063 w 864642"/>
                  <a:gd name="connsiteY36" fmla="*/ 491860 h 699182"/>
                  <a:gd name="connsiteX37" fmla="*/ 52582 w 864642"/>
                  <a:gd name="connsiteY37" fmla="*/ 489479 h 699182"/>
                  <a:gd name="connsiteX38" fmla="*/ 194 w 864642"/>
                  <a:gd name="connsiteY38" fmla="*/ 477573 h 699182"/>
                  <a:gd name="connsiteX39" fmla="*/ 35913 w 864642"/>
                  <a:gd name="connsiteY39" fmla="*/ 434710 h 699182"/>
                  <a:gd name="connsiteX40" fmla="*/ 64488 w 864642"/>
                  <a:gd name="connsiteY40" fmla="*/ 415660 h 699182"/>
                  <a:gd name="connsiteX41" fmla="*/ 83538 w 864642"/>
                  <a:gd name="connsiteY41" fmla="*/ 387085 h 699182"/>
                  <a:gd name="connsiteX42" fmla="*/ 83538 w 864642"/>
                  <a:gd name="connsiteY42" fmla="*/ 370417 h 699182"/>
                  <a:gd name="connsiteX43" fmla="*/ 54963 w 864642"/>
                  <a:gd name="connsiteY43" fmla="*/ 327554 h 699182"/>
                  <a:gd name="connsiteX44" fmla="*/ 47819 w 864642"/>
                  <a:gd name="connsiteY44" fmla="*/ 287073 h 699182"/>
                  <a:gd name="connsiteX45" fmla="*/ 69250 w 864642"/>
                  <a:gd name="connsiteY45" fmla="*/ 265642 h 699182"/>
                  <a:gd name="connsiteX46" fmla="*/ 121638 w 864642"/>
                  <a:gd name="connsiteY46" fmla="*/ 256117 h 699182"/>
                  <a:gd name="connsiteX47" fmla="*/ 112113 w 864642"/>
                  <a:gd name="connsiteY47" fmla="*/ 232304 h 699182"/>
                  <a:gd name="connsiteX48" fmla="*/ 114494 w 864642"/>
                  <a:gd name="connsiteY48" fmla="*/ 194204 h 699182"/>
                  <a:gd name="connsiteX49" fmla="*/ 131163 w 864642"/>
                  <a:gd name="connsiteY49" fmla="*/ 168010 h 699182"/>
                  <a:gd name="connsiteX50" fmla="*/ 159738 w 864642"/>
                  <a:gd name="connsiteY50" fmla="*/ 153723 h 699182"/>
                  <a:gd name="connsiteX51" fmla="*/ 195457 w 864642"/>
                  <a:gd name="connsiteY51" fmla="*/ 96573 h 699182"/>
                  <a:gd name="connsiteX52" fmla="*/ 216888 w 864642"/>
                  <a:gd name="connsiteY52" fmla="*/ 37042 h 699182"/>
                  <a:gd name="connsiteX53" fmla="*/ 285944 w 864642"/>
                  <a:gd name="connsiteY53" fmla="*/ 29898 h 699182"/>
                  <a:gd name="connsiteX54" fmla="*/ 340713 w 864642"/>
                  <a:gd name="connsiteY54" fmla="*/ 39423 h 699182"/>
                  <a:gd name="connsiteX55" fmla="*/ 409769 w 864642"/>
                  <a:gd name="connsiteY55" fmla="*/ 25135 h 699182"/>
                  <a:gd name="connsiteX56" fmla="*/ 438344 w 864642"/>
                  <a:gd name="connsiteY56" fmla="*/ 6085 h 699182"/>
                  <a:gd name="connsiteX57" fmla="*/ 490732 w 864642"/>
                  <a:gd name="connsiteY57" fmla="*/ 1323 h 699182"/>
                  <a:gd name="connsiteX58" fmla="*/ 519307 w 864642"/>
                  <a:gd name="connsiteY58" fmla="*/ 27517 h 699182"/>
                  <a:gd name="connsiteX59" fmla="*/ 531213 w 864642"/>
                  <a:gd name="connsiteY59" fmla="*/ 44185 h 699182"/>
                  <a:gd name="connsiteX60" fmla="*/ 590744 w 864642"/>
                  <a:gd name="connsiteY60" fmla="*/ 53710 h 699182"/>
                  <a:gd name="connsiteX0" fmla="*/ 590744 w 864642"/>
                  <a:gd name="connsiteY0" fmla="*/ 53710 h 699207"/>
                  <a:gd name="connsiteX1" fmla="*/ 647894 w 864642"/>
                  <a:gd name="connsiteY1" fmla="*/ 32279 h 699207"/>
                  <a:gd name="connsiteX2" fmla="*/ 638369 w 864642"/>
                  <a:gd name="connsiteY2" fmla="*/ 82285 h 699207"/>
                  <a:gd name="connsiteX3" fmla="*/ 693138 w 864642"/>
                  <a:gd name="connsiteY3" fmla="*/ 72760 h 699207"/>
                  <a:gd name="connsiteX4" fmla="*/ 707425 w 864642"/>
                  <a:gd name="connsiteY4" fmla="*/ 113242 h 699207"/>
                  <a:gd name="connsiteX5" fmla="*/ 752669 w 864642"/>
                  <a:gd name="connsiteY5" fmla="*/ 146579 h 699207"/>
                  <a:gd name="connsiteX6" fmla="*/ 824107 w 864642"/>
                  <a:gd name="connsiteY6" fmla="*/ 187060 h 699207"/>
                  <a:gd name="connsiteX7" fmla="*/ 807438 w 864642"/>
                  <a:gd name="connsiteY7" fmla="*/ 251354 h 699207"/>
                  <a:gd name="connsiteX8" fmla="*/ 812200 w 864642"/>
                  <a:gd name="connsiteY8" fmla="*/ 332317 h 699207"/>
                  <a:gd name="connsiteX9" fmla="*/ 864588 w 864642"/>
                  <a:gd name="connsiteY9" fmla="*/ 353748 h 699207"/>
                  <a:gd name="connsiteX10" fmla="*/ 821725 w 864642"/>
                  <a:gd name="connsiteY10" fmla="*/ 415660 h 699207"/>
                  <a:gd name="connsiteX11" fmla="*/ 797913 w 864642"/>
                  <a:gd name="connsiteY11" fmla="*/ 446617 h 699207"/>
                  <a:gd name="connsiteX12" fmla="*/ 783625 w 864642"/>
                  <a:gd name="connsiteY12" fmla="*/ 479954 h 699207"/>
                  <a:gd name="connsiteX13" fmla="*/ 788388 w 864642"/>
                  <a:gd name="connsiteY13" fmla="*/ 532342 h 699207"/>
                  <a:gd name="connsiteX14" fmla="*/ 709807 w 864642"/>
                  <a:gd name="connsiteY14" fmla="*/ 575204 h 699207"/>
                  <a:gd name="connsiteX15" fmla="*/ 681232 w 864642"/>
                  <a:gd name="connsiteY15" fmla="*/ 575204 h 699207"/>
                  <a:gd name="connsiteX16" fmla="*/ 609794 w 864642"/>
                  <a:gd name="connsiteY16" fmla="*/ 637117 h 699207"/>
                  <a:gd name="connsiteX17" fmla="*/ 566932 w 864642"/>
                  <a:gd name="connsiteY17" fmla="*/ 672835 h 699207"/>
                  <a:gd name="connsiteX18" fmla="*/ 514544 w 864642"/>
                  <a:gd name="connsiteY18" fmla="*/ 672835 h 699207"/>
                  <a:gd name="connsiteX19" fmla="*/ 507401 w 864642"/>
                  <a:gd name="connsiteY19" fmla="*/ 646641 h 699207"/>
                  <a:gd name="connsiteX20" fmla="*/ 419294 w 864642"/>
                  <a:gd name="connsiteY20" fmla="*/ 670454 h 699207"/>
                  <a:gd name="connsiteX21" fmla="*/ 419294 w 864642"/>
                  <a:gd name="connsiteY21" fmla="*/ 699030 h 699207"/>
                  <a:gd name="connsiteX22" fmla="*/ 343094 w 864642"/>
                  <a:gd name="connsiteY22" fmla="*/ 656167 h 699207"/>
                  <a:gd name="connsiteX23" fmla="*/ 281182 w 864642"/>
                  <a:gd name="connsiteY23" fmla="*/ 689504 h 699207"/>
                  <a:gd name="connsiteX24" fmla="*/ 259750 w 864642"/>
                  <a:gd name="connsiteY24" fmla="*/ 646642 h 699207"/>
                  <a:gd name="connsiteX25" fmla="*/ 278800 w 864642"/>
                  <a:gd name="connsiteY25" fmla="*/ 622829 h 699207"/>
                  <a:gd name="connsiteX26" fmla="*/ 224032 w 864642"/>
                  <a:gd name="connsiteY26" fmla="*/ 618067 h 699207"/>
                  <a:gd name="connsiteX27" fmla="*/ 171644 w 864642"/>
                  <a:gd name="connsiteY27" fmla="*/ 637117 h 699207"/>
                  <a:gd name="connsiteX28" fmla="*/ 169263 w 864642"/>
                  <a:gd name="connsiteY28" fmla="*/ 606160 h 699207"/>
                  <a:gd name="connsiteX29" fmla="*/ 183550 w 864642"/>
                  <a:gd name="connsiteY29" fmla="*/ 587110 h 699207"/>
                  <a:gd name="connsiteX30" fmla="*/ 183550 w 864642"/>
                  <a:gd name="connsiteY30" fmla="*/ 553773 h 699207"/>
                  <a:gd name="connsiteX31" fmla="*/ 114494 w 864642"/>
                  <a:gd name="connsiteY31" fmla="*/ 572823 h 699207"/>
                  <a:gd name="connsiteX32" fmla="*/ 54963 w 864642"/>
                  <a:gd name="connsiteY32" fmla="*/ 577585 h 699207"/>
                  <a:gd name="connsiteX33" fmla="*/ 102588 w 864642"/>
                  <a:gd name="connsiteY33" fmla="*/ 539485 h 699207"/>
                  <a:gd name="connsiteX34" fmla="*/ 135925 w 864642"/>
                  <a:gd name="connsiteY34" fmla="*/ 520435 h 699207"/>
                  <a:gd name="connsiteX35" fmla="*/ 147832 w 864642"/>
                  <a:gd name="connsiteY35" fmla="*/ 503767 h 699207"/>
                  <a:gd name="connsiteX36" fmla="*/ 93063 w 864642"/>
                  <a:gd name="connsiteY36" fmla="*/ 491860 h 699207"/>
                  <a:gd name="connsiteX37" fmla="*/ 52582 w 864642"/>
                  <a:gd name="connsiteY37" fmla="*/ 489479 h 699207"/>
                  <a:gd name="connsiteX38" fmla="*/ 194 w 864642"/>
                  <a:gd name="connsiteY38" fmla="*/ 477573 h 699207"/>
                  <a:gd name="connsiteX39" fmla="*/ 35913 w 864642"/>
                  <a:gd name="connsiteY39" fmla="*/ 434710 h 699207"/>
                  <a:gd name="connsiteX40" fmla="*/ 64488 w 864642"/>
                  <a:gd name="connsiteY40" fmla="*/ 415660 h 699207"/>
                  <a:gd name="connsiteX41" fmla="*/ 83538 w 864642"/>
                  <a:gd name="connsiteY41" fmla="*/ 387085 h 699207"/>
                  <a:gd name="connsiteX42" fmla="*/ 83538 w 864642"/>
                  <a:gd name="connsiteY42" fmla="*/ 370417 h 699207"/>
                  <a:gd name="connsiteX43" fmla="*/ 54963 w 864642"/>
                  <a:gd name="connsiteY43" fmla="*/ 327554 h 699207"/>
                  <a:gd name="connsiteX44" fmla="*/ 47819 w 864642"/>
                  <a:gd name="connsiteY44" fmla="*/ 287073 h 699207"/>
                  <a:gd name="connsiteX45" fmla="*/ 69250 w 864642"/>
                  <a:gd name="connsiteY45" fmla="*/ 265642 h 699207"/>
                  <a:gd name="connsiteX46" fmla="*/ 121638 w 864642"/>
                  <a:gd name="connsiteY46" fmla="*/ 256117 h 699207"/>
                  <a:gd name="connsiteX47" fmla="*/ 112113 w 864642"/>
                  <a:gd name="connsiteY47" fmla="*/ 232304 h 699207"/>
                  <a:gd name="connsiteX48" fmla="*/ 114494 w 864642"/>
                  <a:gd name="connsiteY48" fmla="*/ 194204 h 699207"/>
                  <a:gd name="connsiteX49" fmla="*/ 131163 w 864642"/>
                  <a:gd name="connsiteY49" fmla="*/ 168010 h 699207"/>
                  <a:gd name="connsiteX50" fmla="*/ 159738 w 864642"/>
                  <a:gd name="connsiteY50" fmla="*/ 153723 h 699207"/>
                  <a:gd name="connsiteX51" fmla="*/ 195457 w 864642"/>
                  <a:gd name="connsiteY51" fmla="*/ 96573 h 699207"/>
                  <a:gd name="connsiteX52" fmla="*/ 216888 w 864642"/>
                  <a:gd name="connsiteY52" fmla="*/ 37042 h 699207"/>
                  <a:gd name="connsiteX53" fmla="*/ 285944 w 864642"/>
                  <a:gd name="connsiteY53" fmla="*/ 29898 h 699207"/>
                  <a:gd name="connsiteX54" fmla="*/ 340713 w 864642"/>
                  <a:gd name="connsiteY54" fmla="*/ 39423 h 699207"/>
                  <a:gd name="connsiteX55" fmla="*/ 409769 w 864642"/>
                  <a:gd name="connsiteY55" fmla="*/ 25135 h 699207"/>
                  <a:gd name="connsiteX56" fmla="*/ 438344 w 864642"/>
                  <a:gd name="connsiteY56" fmla="*/ 6085 h 699207"/>
                  <a:gd name="connsiteX57" fmla="*/ 490732 w 864642"/>
                  <a:gd name="connsiteY57" fmla="*/ 1323 h 699207"/>
                  <a:gd name="connsiteX58" fmla="*/ 519307 w 864642"/>
                  <a:gd name="connsiteY58" fmla="*/ 27517 h 699207"/>
                  <a:gd name="connsiteX59" fmla="*/ 531213 w 864642"/>
                  <a:gd name="connsiteY59" fmla="*/ 44185 h 699207"/>
                  <a:gd name="connsiteX60" fmla="*/ 590744 w 864642"/>
                  <a:gd name="connsiteY60" fmla="*/ 53710 h 699207"/>
                  <a:gd name="connsiteX0" fmla="*/ 590744 w 864642"/>
                  <a:gd name="connsiteY0" fmla="*/ 53710 h 699207"/>
                  <a:gd name="connsiteX1" fmla="*/ 647894 w 864642"/>
                  <a:gd name="connsiteY1" fmla="*/ 32279 h 699207"/>
                  <a:gd name="connsiteX2" fmla="*/ 638369 w 864642"/>
                  <a:gd name="connsiteY2" fmla="*/ 82285 h 699207"/>
                  <a:gd name="connsiteX3" fmla="*/ 693138 w 864642"/>
                  <a:gd name="connsiteY3" fmla="*/ 72760 h 699207"/>
                  <a:gd name="connsiteX4" fmla="*/ 707425 w 864642"/>
                  <a:gd name="connsiteY4" fmla="*/ 113242 h 699207"/>
                  <a:gd name="connsiteX5" fmla="*/ 752669 w 864642"/>
                  <a:gd name="connsiteY5" fmla="*/ 146579 h 699207"/>
                  <a:gd name="connsiteX6" fmla="*/ 824107 w 864642"/>
                  <a:gd name="connsiteY6" fmla="*/ 187060 h 699207"/>
                  <a:gd name="connsiteX7" fmla="*/ 807438 w 864642"/>
                  <a:gd name="connsiteY7" fmla="*/ 251354 h 699207"/>
                  <a:gd name="connsiteX8" fmla="*/ 812200 w 864642"/>
                  <a:gd name="connsiteY8" fmla="*/ 332317 h 699207"/>
                  <a:gd name="connsiteX9" fmla="*/ 864588 w 864642"/>
                  <a:gd name="connsiteY9" fmla="*/ 353748 h 699207"/>
                  <a:gd name="connsiteX10" fmla="*/ 821725 w 864642"/>
                  <a:gd name="connsiteY10" fmla="*/ 415660 h 699207"/>
                  <a:gd name="connsiteX11" fmla="*/ 797913 w 864642"/>
                  <a:gd name="connsiteY11" fmla="*/ 446617 h 699207"/>
                  <a:gd name="connsiteX12" fmla="*/ 783625 w 864642"/>
                  <a:gd name="connsiteY12" fmla="*/ 479954 h 699207"/>
                  <a:gd name="connsiteX13" fmla="*/ 788388 w 864642"/>
                  <a:gd name="connsiteY13" fmla="*/ 532342 h 699207"/>
                  <a:gd name="connsiteX14" fmla="*/ 709807 w 864642"/>
                  <a:gd name="connsiteY14" fmla="*/ 575204 h 699207"/>
                  <a:gd name="connsiteX15" fmla="*/ 681232 w 864642"/>
                  <a:gd name="connsiteY15" fmla="*/ 575204 h 699207"/>
                  <a:gd name="connsiteX16" fmla="*/ 609794 w 864642"/>
                  <a:gd name="connsiteY16" fmla="*/ 637117 h 699207"/>
                  <a:gd name="connsiteX17" fmla="*/ 566932 w 864642"/>
                  <a:gd name="connsiteY17" fmla="*/ 672835 h 699207"/>
                  <a:gd name="connsiteX18" fmla="*/ 528832 w 864642"/>
                  <a:gd name="connsiteY18" fmla="*/ 691885 h 699207"/>
                  <a:gd name="connsiteX19" fmla="*/ 507401 w 864642"/>
                  <a:gd name="connsiteY19" fmla="*/ 646641 h 699207"/>
                  <a:gd name="connsiteX20" fmla="*/ 419294 w 864642"/>
                  <a:gd name="connsiteY20" fmla="*/ 670454 h 699207"/>
                  <a:gd name="connsiteX21" fmla="*/ 419294 w 864642"/>
                  <a:gd name="connsiteY21" fmla="*/ 699030 h 699207"/>
                  <a:gd name="connsiteX22" fmla="*/ 343094 w 864642"/>
                  <a:gd name="connsiteY22" fmla="*/ 656167 h 699207"/>
                  <a:gd name="connsiteX23" fmla="*/ 281182 w 864642"/>
                  <a:gd name="connsiteY23" fmla="*/ 689504 h 699207"/>
                  <a:gd name="connsiteX24" fmla="*/ 259750 w 864642"/>
                  <a:gd name="connsiteY24" fmla="*/ 646642 h 699207"/>
                  <a:gd name="connsiteX25" fmla="*/ 278800 w 864642"/>
                  <a:gd name="connsiteY25" fmla="*/ 622829 h 699207"/>
                  <a:gd name="connsiteX26" fmla="*/ 224032 w 864642"/>
                  <a:gd name="connsiteY26" fmla="*/ 618067 h 699207"/>
                  <a:gd name="connsiteX27" fmla="*/ 171644 w 864642"/>
                  <a:gd name="connsiteY27" fmla="*/ 637117 h 699207"/>
                  <a:gd name="connsiteX28" fmla="*/ 169263 w 864642"/>
                  <a:gd name="connsiteY28" fmla="*/ 606160 h 699207"/>
                  <a:gd name="connsiteX29" fmla="*/ 183550 w 864642"/>
                  <a:gd name="connsiteY29" fmla="*/ 587110 h 699207"/>
                  <a:gd name="connsiteX30" fmla="*/ 183550 w 864642"/>
                  <a:gd name="connsiteY30" fmla="*/ 553773 h 699207"/>
                  <a:gd name="connsiteX31" fmla="*/ 114494 w 864642"/>
                  <a:gd name="connsiteY31" fmla="*/ 572823 h 699207"/>
                  <a:gd name="connsiteX32" fmla="*/ 54963 w 864642"/>
                  <a:gd name="connsiteY32" fmla="*/ 577585 h 699207"/>
                  <a:gd name="connsiteX33" fmla="*/ 102588 w 864642"/>
                  <a:gd name="connsiteY33" fmla="*/ 539485 h 699207"/>
                  <a:gd name="connsiteX34" fmla="*/ 135925 w 864642"/>
                  <a:gd name="connsiteY34" fmla="*/ 520435 h 699207"/>
                  <a:gd name="connsiteX35" fmla="*/ 147832 w 864642"/>
                  <a:gd name="connsiteY35" fmla="*/ 503767 h 699207"/>
                  <a:gd name="connsiteX36" fmla="*/ 93063 w 864642"/>
                  <a:gd name="connsiteY36" fmla="*/ 491860 h 699207"/>
                  <a:gd name="connsiteX37" fmla="*/ 52582 w 864642"/>
                  <a:gd name="connsiteY37" fmla="*/ 489479 h 699207"/>
                  <a:gd name="connsiteX38" fmla="*/ 194 w 864642"/>
                  <a:gd name="connsiteY38" fmla="*/ 477573 h 699207"/>
                  <a:gd name="connsiteX39" fmla="*/ 35913 w 864642"/>
                  <a:gd name="connsiteY39" fmla="*/ 434710 h 699207"/>
                  <a:gd name="connsiteX40" fmla="*/ 64488 w 864642"/>
                  <a:gd name="connsiteY40" fmla="*/ 415660 h 699207"/>
                  <a:gd name="connsiteX41" fmla="*/ 83538 w 864642"/>
                  <a:gd name="connsiteY41" fmla="*/ 387085 h 699207"/>
                  <a:gd name="connsiteX42" fmla="*/ 83538 w 864642"/>
                  <a:gd name="connsiteY42" fmla="*/ 370417 h 699207"/>
                  <a:gd name="connsiteX43" fmla="*/ 54963 w 864642"/>
                  <a:gd name="connsiteY43" fmla="*/ 327554 h 699207"/>
                  <a:gd name="connsiteX44" fmla="*/ 47819 w 864642"/>
                  <a:gd name="connsiteY44" fmla="*/ 287073 h 699207"/>
                  <a:gd name="connsiteX45" fmla="*/ 69250 w 864642"/>
                  <a:gd name="connsiteY45" fmla="*/ 265642 h 699207"/>
                  <a:gd name="connsiteX46" fmla="*/ 121638 w 864642"/>
                  <a:gd name="connsiteY46" fmla="*/ 256117 h 699207"/>
                  <a:gd name="connsiteX47" fmla="*/ 112113 w 864642"/>
                  <a:gd name="connsiteY47" fmla="*/ 232304 h 699207"/>
                  <a:gd name="connsiteX48" fmla="*/ 114494 w 864642"/>
                  <a:gd name="connsiteY48" fmla="*/ 194204 h 699207"/>
                  <a:gd name="connsiteX49" fmla="*/ 131163 w 864642"/>
                  <a:gd name="connsiteY49" fmla="*/ 168010 h 699207"/>
                  <a:gd name="connsiteX50" fmla="*/ 159738 w 864642"/>
                  <a:gd name="connsiteY50" fmla="*/ 153723 h 699207"/>
                  <a:gd name="connsiteX51" fmla="*/ 195457 w 864642"/>
                  <a:gd name="connsiteY51" fmla="*/ 96573 h 699207"/>
                  <a:gd name="connsiteX52" fmla="*/ 216888 w 864642"/>
                  <a:gd name="connsiteY52" fmla="*/ 37042 h 699207"/>
                  <a:gd name="connsiteX53" fmla="*/ 285944 w 864642"/>
                  <a:gd name="connsiteY53" fmla="*/ 29898 h 699207"/>
                  <a:gd name="connsiteX54" fmla="*/ 340713 w 864642"/>
                  <a:gd name="connsiteY54" fmla="*/ 39423 h 699207"/>
                  <a:gd name="connsiteX55" fmla="*/ 409769 w 864642"/>
                  <a:gd name="connsiteY55" fmla="*/ 25135 h 699207"/>
                  <a:gd name="connsiteX56" fmla="*/ 438344 w 864642"/>
                  <a:gd name="connsiteY56" fmla="*/ 6085 h 699207"/>
                  <a:gd name="connsiteX57" fmla="*/ 490732 w 864642"/>
                  <a:gd name="connsiteY57" fmla="*/ 1323 h 699207"/>
                  <a:gd name="connsiteX58" fmla="*/ 519307 w 864642"/>
                  <a:gd name="connsiteY58" fmla="*/ 27517 h 699207"/>
                  <a:gd name="connsiteX59" fmla="*/ 531213 w 864642"/>
                  <a:gd name="connsiteY59" fmla="*/ 44185 h 699207"/>
                  <a:gd name="connsiteX60" fmla="*/ 590744 w 864642"/>
                  <a:gd name="connsiteY60" fmla="*/ 53710 h 699207"/>
                  <a:gd name="connsiteX0" fmla="*/ 590744 w 864642"/>
                  <a:gd name="connsiteY0" fmla="*/ 53710 h 699207"/>
                  <a:gd name="connsiteX1" fmla="*/ 647894 w 864642"/>
                  <a:gd name="connsiteY1" fmla="*/ 32279 h 699207"/>
                  <a:gd name="connsiteX2" fmla="*/ 638369 w 864642"/>
                  <a:gd name="connsiteY2" fmla="*/ 82285 h 699207"/>
                  <a:gd name="connsiteX3" fmla="*/ 693138 w 864642"/>
                  <a:gd name="connsiteY3" fmla="*/ 72760 h 699207"/>
                  <a:gd name="connsiteX4" fmla="*/ 707425 w 864642"/>
                  <a:gd name="connsiteY4" fmla="*/ 113242 h 699207"/>
                  <a:gd name="connsiteX5" fmla="*/ 752669 w 864642"/>
                  <a:gd name="connsiteY5" fmla="*/ 146579 h 699207"/>
                  <a:gd name="connsiteX6" fmla="*/ 824107 w 864642"/>
                  <a:gd name="connsiteY6" fmla="*/ 187060 h 699207"/>
                  <a:gd name="connsiteX7" fmla="*/ 807438 w 864642"/>
                  <a:gd name="connsiteY7" fmla="*/ 251354 h 699207"/>
                  <a:gd name="connsiteX8" fmla="*/ 812200 w 864642"/>
                  <a:gd name="connsiteY8" fmla="*/ 332317 h 699207"/>
                  <a:gd name="connsiteX9" fmla="*/ 864588 w 864642"/>
                  <a:gd name="connsiteY9" fmla="*/ 353748 h 699207"/>
                  <a:gd name="connsiteX10" fmla="*/ 821725 w 864642"/>
                  <a:gd name="connsiteY10" fmla="*/ 415660 h 699207"/>
                  <a:gd name="connsiteX11" fmla="*/ 797913 w 864642"/>
                  <a:gd name="connsiteY11" fmla="*/ 446617 h 699207"/>
                  <a:gd name="connsiteX12" fmla="*/ 783625 w 864642"/>
                  <a:gd name="connsiteY12" fmla="*/ 479954 h 699207"/>
                  <a:gd name="connsiteX13" fmla="*/ 788388 w 864642"/>
                  <a:gd name="connsiteY13" fmla="*/ 532342 h 699207"/>
                  <a:gd name="connsiteX14" fmla="*/ 709807 w 864642"/>
                  <a:gd name="connsiteY14" fmla="*/ 575204 h 699207"/>
                  <a:gd name="connsiteX15" fmla="*/ 681232 w 864642"/>
                  <a:gd name="connsiteY15" fmla="*/ 575204 h 699207"/>
                  <a:gd name="connsiteX16" fmla="*/ 609794 w 864642"/>
                  <a:gd name="connsiteY16" fmla="*/ 637117 h 699207"/>
                  <a:gd name="connsiteX17" fmla="*/ 595507 w 864642"/>
                  <a:gd name="connsiteY17" fmla="*/ 668072 h 699207"/>
                  <a:gd name="connsiteX18" fmla="*/ 528832 w 864642"/>
                  <a:gd name="connsiteY18" fmla="*/ 691885 h 699207"/>
                  <a:gd name="connsiteX19" fmla="*/ 507401 w 864642"/>
                  <a:gd name="connsiteY19" fmla="*/ 646641 h 699207"/>
                  <a:gd name="connsiteX20" fmla="*/ 419294 w 864642"/>
                  <a:gd name="connsiteY20" fmla="*/ 670454 h 699207"/>
                  <a:gd name="connsiteX21" fmla="*/ 419294 w 864642"/>
                  <a:gd name="connsiteY21" fmla="*/ 699030 h 699207"/>
                  <a:gd name="connsiteX22" fmla="*/ 343094 w 864642"/>
                  <a:gd name="connsiteY22" fmla="*/ 656167 h 699207"/>
                  <a:gd name="connsiteX23" fmla="*/ 281182 w 864642"/>
                  <a:gd name="connsiteY23" fmla="*/ 689504 h 699207"/>
                  <a:gd name="connsiteX24" fmla="*/ 259750 w 864642"/>
                  <a:gd name="connsiteY24" fmla="*/ 646642 h 699207"/>
                  <a:gd name="connsiteX25" fmla="*/ 278800 w 864642"/>
                  <a:gd name="connsiteY25" fmla="*/ 622829 h 699207"/>
                  <a:gd name="connsiteX26" fmla="*/ 224032 w 864642"/>
                  <a:gd name="connsiteY26" fmla="*/ 618067 h 699207"/>
                  <a:gd name="connsiteX27" fmla="*/ 171644 w 864642"/>
                  <a:gd name="connsiteY27" fmla="*/ 637117 h 699207"/>
                  <a:gd name="connsiteX28" fmla="*/ 169263 w 864642"/>
                  <a:gd name="connsiteY28" fmla="*/ 606160 h 699207"/>
                  <a:gd name="connsiteX29" fmla="*/ 183550 w 864642"/>
                  <a:gd name="connsiteY29" fmla="*/ 587110 h 699207"/>
                  <a:gd name="connsiteX30" fmla="*/ 183550 w 864642"/>
                  <a:gd name="connsiteY30" fmla="*/ 553773 h 699207"/>
                  <a:gd name="connsiteX31" fmla="*/ 114494 w 864642"/>
                  <a:gd name="connsiteY31" fmla="*/ 572823 h 699207"/>
                  <a:gd name="connsiteX32" fmla="*/ 54963 w 864642"/>
                  <a:gd name="connsiteY32" fmla="*/ 577585 h 699207"/>
                  <a:gd name="connsiteX33" fmla="*/ 102588 w 864642"/>
                  <a:gd name="connsiteY33" fmla="*/ 539485 h 699207"/>
                  <a:gd name="connsiteX34" fmla="*/ 135925 w 864642"/>
                  <a:gd name="connsiteY34" fmla="*/ 520435 h 699207"/>
                  <a:gd name="connsiteX35" fmla="*/ 147832 w 864642"/>
                  <a:gd name="connsiteY35" fmla="*/ 503767 h 699207"/>
                  <a:gd name="connsiteX36" fmla="*/ 93063 w 864642"/>
                  <a:gd name="connsiteY36" fmla="*/ 491860 h 699207"/>
                  <a:gd name="connsiteX37" fmla="*/ 52582 w 864642"/>
                  <a:gd name="connsiteY37" fmla="*/ 489479 h 699207"/>
                  <a:gd name="connsiteX38" fmla="*/ 194 w 864642"/>
                  <a:gd name="connsiteY38" fmla="*/ 477573 h 699207"/>
                  <a:gd name="connsiteX39" fmla="*/ 35913 w 864642"/>
                  <a:gd name="connsiteY39" fmla="*/ 434710 h 699207"/>
                  <a:gd name="connsiteX40" fmla="*/ 64488 w 864642"/>
                  <a:gd name="connsiteY40" fmla="*/ 415660 h 699207"/>
                  <a:gd name="connsiteX41" fmla="*/ 83538 w 864642"/>
                  <a:gd name="connsiteY41" fmla="*/ 387085 h 699207"/>
                  <a:gd name="connsiteX42" fmla="*/ 83538 w 864642"/>
                  <a:gd name="connsiteY42" fmla="*/ 370417 h 699207"/>
                  <a:gd name="connsiteX43" fmla="*/ 54963 w 864642"/>
                  <a:gd name="connsiteY43" fmla="*/ 327554 h 699207"/>
                  <a:gd name="connsiteX44" fmla="*/ 47819 w 864642"/>
                  <a:gd name="connsiteY44" fmla="*/ 287073 h 699207"/>
                  <a:gd name="connsiteX45" fmla="*/ 69250 w 864642"/>
                  <a:gd name="connsiteY45" fmla="*/ 265642 h 699207"/>
                  <a:gd name="connsiteX46" fmla="*/ 121638 w 864642"/>
                  <a:gd name="connsiteY46" fmla="*/ 256117 h 699207"/>
                  <a:gd name="connsiteX47" fmla="*/ 112113 w 864642"/>
                  <a:gd name="connsiteY47" fmla="*/ 232304 h 699207"/>
                  <a:gd name="connsiteX48" fmla="*/ 114494 w 864642"/>
                  <a:gd name="connsiteY48" fmla="*/ 194204 h 699207"/>
                  <a:gd name="connsiteX49" fmla="*/ 131163 w 864642"/>
                  <a:gd name="connsiteY49" fmla="*/ 168010 h 699207"/>
                  <a:gd name="connsiteX50" fmla="*/ 159738 w 864642"/>
                  <a:gd name="connsiteY50" fmla="*/ 153723 h 699207"/>
                  <a:gd name="connsiteX51" fmla="*/ 195457 w 864642"/>
                  <a:gd name="connsiteY51" fmla="*/ 96573 h 699207"/>
                  <a:gd name="connsiteX52" fmla="*/ 216888 w 864642"/>
                  <a:gd name="connsiteY52" fmla="*/ 37042 h 699207"/>
                  <a:gd name="connsiteX53" fmla="*/ 285944 w 864642"/>
                  <a:gd name="connsiteY53" fmla="*/ 29898 h 699207"/>
                  <a:gd name="connsiteX54" fmla="*/ 340713 w 864642"/>
                  <a:gd name="connsiteY54" fmla="*/ 39423 h 699207"/>
                  <a:gd name="connsiteX55" fmla="*/ 409769 w 864642"/>
                  <a:gd name="connsiteY55" fmla="*/ 25135 h 699207"/>
                  <a:gd name="connsiteX56" fmla="*/ 438344 w 864642"/>
                  <a:gd name="connsiteY56" fmla="*/ 6085 h 699207"/>
                  <a:gd name="connsiteX57" fmla="*/ 490732 w 864642"/>
                  <a:gd name="connsiteY57" fmla="*/ 1323 h 699207"/>
                  <a:gd name="connsiteX58" fmla="*/ 519307 w 864642"/>
                  <a:gd name="connsiteY58" fmla="*/ 27517 h 699207"/>
                  <a:gd name="connsiteX59" fmla="*/ 531213 w 864642"/>
                  <a:gd name="connsiteY59" fmla="*/ 44185 h 699207"/>
                  <a:gd name="connsiteX60" fmla="*/ 590744 w 864642"/>
                  <a:gd name="connsiteY60" fmla="*/ 53710 h 699207"/>
                  <a:gd name="connsiteX0" fmla="*/ 590744 w 864642"/>
                  <a:gd name="connsiteY0" fmla="*/ 53710 h 699207"/>
                  <a:gd name="connsiteX1" fmla="*/ 647894 w 864642"/>
                  <a:gd name="connsiteY1" fmla="*/ 32279 h 699207"/>
                  <a:gd name="connsiteX2" fmla="*/ 638369 w 864642"/>
                  <a:gd name="connsiteY2" fmla="*/ 82285 h 699207"/>
                  <a:gd name="connsiteX3" fmla="*/ 693138 w 864642"/>
                  <a:gd name="connsiteY3" fmla="*/ 72760 h 699207"/>
                  <a:gd name="connsiteX4" fmla="*/ 707425 w 864642"/>
                  <a:gd name="connsiteY4" fmla="*/ 113242 h 699207"/>
                  <a:gd name="connsiteX5" fmla="*/ 752669 w 864642"/>
                  <a:gd name="connsiteY5" fmla="*/ 146579 h 699207"/>
                  <a:gd name="connsiteX6" fmla="*/ 824107 w 864642"/>
                  <a:gd name="connsiteY6" fmla="*/ 187060 h 699207"/>
                  <a:gd name="connsiteX7" fmla="*/ 807438 w 864642"/>
                  <a:gd name="connsiteY7" fmla="*/ 251354 h 699207"/>
                  <a:gd name="connsiteX8" fmla="*/ 812200 w 864642"/>
                  <a:gd name="connsiteY8" fmla="*/ 332317 h 699207"/>
                  <a:gd name="connsiteX9" fmla="*/ 864588 w 864642"/>
                  <a:gd name="connsiteY9" fmla="*/ 353748 h 699207"/>
                  <a:gd name="connsiteX10" fmla="*/ 821725 w 864642"/>
                  <a:gd name="connsiteY10" fmla="*/ 415660 h 699207"/>
                  <a:gd name="connsiteX11" fmla="*/ 797913 w 864642"/>
                  <a:gd name="connsiteY11" fmla="*/ 446617 h 699207"/>
                  <a:gd name="connsiteX12" fmla="*/ 783625 w 864642"/>
                  <a:gd name="connsiteY12" fmla="*/ 479954 h 699207"/>
                  <a:gd name="connsiteX13" fmla="*/ 788388 w 864642"/>
                  <a:gd name="connsiteY13" fmla="*/ 532342 h 699207"/>
                  <a:gd name="connsiteX14" fmla="*/ 709807 w 864642"/>
                  <a:gd name="connsiteY14" fmla="*/ 575204 h 699207"/>
                  <a:gd name="connsiteX15" fmla="*/ 681232 w 864642"/>
                  <a:gd name="connsiteY15" fmla="*/ 575204 h 699207"/>
                  <a:gd name="connsiteX16" fmla="*/ 607413 w 864642"/>
                  <a:gd name="connsiteY16" fmla="*/ 606160 h 699207"/>
                  <a:gd name="connsiteX17" fmla="*/ 595507 w 864642"/>
                  <a:gd name="connsiteY17" fmla="*/ 668072 h 699207"/>
                  <a:gd name="connsiteX18" fmla="*/ 528832 w 864642"/>
                  <a:gd name="connsiteY18" fmla="*/ 691885 h 699207"/>
                  <a:gd name="connsiteX19" fmla="*/ 507401 w 864642"/>
                  <a:gd name="connsiteY19" fmla="*/ 646641 h 699207"/>
                  <a:gd name="connsiteX20" fmla="*/ 419294 w 864642"/>
                  <a:gd name="connsiteY20" fmla="*/ 670454 h 699207"/>
                  <a:gd name="connsiteX21" fmla="*/ 419294 w 864642"/>
                  <a:gd name="connsiteY21" fmla="*/ 699030 h 699207"/>
                  <a:gd name="connsiteX22" fmla="*/ 343094 w 864642"/>
                  <a:gd name="connsiteY22" fmla="*/ 656167 h 699207"/>
                  <a:gd name="connsiteX23" fmla="*/ 281182 w 864642"/>
                  <a:gd name="connsiteY23" fmla="*/ 689504 h 699207"/>
                  <a:gd name="connsiteX24" fmla="*/ 259750 w 864642"/>
                  <a:gd name="connsiteY24" fmla="*/ 646642 h 699207"/>
                  <a:gd name="connsiteX25" fmla="*/ 278800 w 864642"/>
                  <a:gd name="connsiteY25" fmla="*/ 622829 h 699207"/>
                  <a:gd name="connsiteX26" fmla="*/ 224032 w 864642"/>
                  <a:gd name="connsiteY26" fmla="*/ 618067 h 699207"/>
                  <a:gd name="connsiteX27" fmla="*/ 171644 w 864642"/>
                  <a:gd name="connsiteY27" fmla="*/ 637117 h 699207"/>
                  <a:gd name="connsiteX28" fmla="*/ 169263 w 864642"/>
                  <a:gd name="connsiteY28" fmla="*/ 606160 h 699207"/>
                  <a:gd name="connsiteX29" fmla="*/ 183550 w 864642"/>
                  <a:gd name="connsiteY29" fmla="*/ 587110 h 699207"/>
                  <a:gd name="connsiteX30" fmla="*/ 183550 w 864642"/>
                  <a:gd name="connsiteY30" fmla="*/ 553773 h 699207"/>
                  <a:gd name="connsiteX31" fmla="*/ 114494 w 864642"/>
                  <a:gd name="connsiteY31" fmla="*/ 572823 h 699207"/>
                  <a:gd name="connsiteX32" fmla="*/ 54963 w 864642"/>
                  <a:gd name="connsiteY32" fmla="*/ 577585 h 699207"/>
                  <a:gd name="connsiteX33" fmla="*/ 102588 w 864642"/>
                  <a:gd name="connsiteY33" fmla="*/ 539485 h 699207"/>
                  <a:gd name="connsiteX34" fmla="*/ 135925 w 864642"/>
                  <a:gd name="connsiteY34" fmla="*/ 520435 h 699207"/>
                  <a:gd name="connsiteX35" fmla="*/ 147832 w 864642"/>
                  <a:gd name="connsiteY35" fmla="*/ 503767 h 699207"/>
                  <a:gd name="connsiteX36" fmla="*/ 93063 w 864642"/>
                  <a:gd name="connsiteY36" fmla="*/ 491860 h 699207"/>
                  <a:gd name="connsiteX37" fmla="*/ 52582 w 864642"/>
                  <a:gd name="connsiteY37" fmla="*/ 489479 h 699207"/>
                  <a:gd name="connsiteX38" fmla="*/ 194 w 864642"/>
                  <a:gd name="connsiteY38" fmla="*/ 477573 h 699207"/>
                  <a:gd name="connsiteX39" fmla="*/ 35913 w 864642"/>
                  <a:gd name="connsiteY39" fmla="*/ 434710 h 699207"/>
                  <a:gd name="connsiteX40" fmla="*/ 64488 w 864642"/>
                  <a:gd name="connsiteY40" fmla="*/ 415660 h 699207"/>
                  <a:gd name="connsiteX41" fmla="*/ 83538 w 864642"/>
                  <a:gd name="connsiteY41" fmla="*/ 387085 h 699207"/>
                  <a:gd name="connsiteX42" fmla="*/ 83538 w 864642"/>
                  <a:gd name="connsiteY42" fmla="*/ 370417 h 699207"/>
                  <a:gd name="connsiteX43" fmla="*/ 54963 w 864642"/>
                  <a:gd name="connsiteY43" fmla="*/ 327554 h 699207"/>
                  <a:gd name="connsiteX44" fmla="*/ 47819 w 864642"/>
                  <a:gd name="connsiteY44" fmla="*/ 287073 h 699207"/>
                  <a:gd name="connsiteX45" fmla="*/ 69250 w 864642"/>
                  <a:gd name="connsiteY45" fmla="*/ 265642 h 699207"/>
                  <a:gd name="connsiteX46" fmla="*/ 121638 w 864642"/>
                  <a:gd name="connsiteY46" fmla="*/ 256117 h 699207"/>
                  <a:gd name="connsiteX47" fmla="*/ 112113 w 864642"/>
                  <a:gd name="connsiteY47" fmla="*/ 232304 h 699207"/>
                  <a:gd name="connsiteX48" fmla="*/ 114494 w 864642"/>
                  <a:gd name="connsiteY48" fmla="*/ 194204 h 699207"/>
                  <a:gd name="connsiteX49" fmla="*/ 131163 w 864642"/>
                  <a:gd name="connsiteY49" fmla="*/ 168010 h 699207"/>
                  <a:gd name="connsiteX50" fmla="*/ 159738 w 864642"/>
                  <a:gd name="connsiteY50" fmla="*/ 153723 h 699207"/>
                  <a:gd name="connsiteX51" fmla="*/ 195457 w 864642"/>
                  <a:gd name="connsiteY51" fmla="*/ 96573 h 699207"/>
                  <a:gd name="connsiteX52" fmla="*/ 216888 w 864642"/>
                  <a:gd name="connsiteY52" fmla="*/ 37042 h 699207"/>
                  <a:gd name="connsiteX53" fmla="*/ 285944 w 864642"/>
                  <a:gd name="connsiteY53" fmla="*/ 29898 h 699207"/>
                  <a:gd name="connsiteX54" fmla="*/ 340713 w 864642"/>
                  <a:gd name="connsiteY54" fmla="*/ 39423 h 699207"/>
                  <a:gd name="connsiteX55" fmla="*/ 409769 w 864642"/>
                  <a:gd name="connsiteY55" fmla="*/ 25135 h 699207"/>
                  <a:gd name="connsiteX56" fmla="*/ 438344 w 864642"/>
                  <a:gd name="connsiteY56" fmla="*/ 6085 h 699207"/>
                  <a:gd name="connsiteX57" fmla="*/ 490732 w 864642"/>
                  <a:gd name="connsiteY57" fmla="*/ 1323 h 699207"/>
                  <a:gd name="connsiteX58" fmla="*/ 519307 w 864642"/>
                  <a:gd name="connsiteY58" fmla="*/ 27517 h 699207"/>
                  <a:gd name="connsiteX59" fmla="*/ 531213 w 864642"/>
                  <a:gd name="connsiteY59" fmla="*/ 44185 h 699207"/>
                  <a:gd name="connsiteX60" fmla="*/ 590744 w 864642"/>
                  <a:gd name="connsiteY60" fmla="*/ 53710 h 699207"/>
                  <a:gd name="connsiteX0" fmla="*/ 590744 w 864642"/>
                  <a:gd name="connsiteY0" fmla="*/ 53710 h 699207"/>
                  <a:gd name="connsiteX1" fmla="*/ 647894 w 864642"/>
                  <a:gd name="connsiteY1" fmla="*/ 32279 h 699207"/>
                  <a:gd name="connsiteX2" fmla="*/ 638369 w 864642"/>
                  <a:gd name="connsiteY2" fmla="*/ 82285 h 699207"/>
                  <a:gd name="connsiteX3" fmla="*/ 693138 w 864642"/>
                  <a:gd name="connsiteY3" fmla="*/ 72760 h 699207"/>
                  <a:gd name="connsiteX4" fmla="*/ 707425 w 864642"/>
                  <a:gd name="connsiteY4" fmla="*/ 113242 h 699207"/>
                  <a:gd name="connsiteX5" fmla="*/ 752669 w 864642"/>
                  <a:gd name="connsiteY5" fmla="*/ 146579 h 699207"/>
                  <a:gd name="connsiteX6" fmla="*/ 824107 w 864642"/>
                  <a:gd name="connsiteY6" fmla="*/ 187060 h 699207"/>
                  <a:gd name="connsiteX7" fmla="*/ 807438 w 864642"/>
                  <a:gd name="connsiteY7" fmla="*/ 251354 h 699207"/>
                  <a:gd name="connsiteX8" fmla="*/ 812200 w 864642"/>
                  <a:gd name="connsiteY8" fmla="*/ 332317 h 699207"/>
                  <a:gd name="connsiteX9" fmla="*/ 864588 w 864642"/>
                  <a:gd name="connsiteY9" fmla="*/ 353748 h 699207"/>
                  <a:gd name="connsiteX10" fmla="*/ 821725 w 864642"/>
                  <a:gd name="connsiteY10" fmla="*/ 415660 h 699207"/>
                  <a:gd name="connsiteX11" fmla="*/ 797913 w 864642"/>
                  <a:gd name="connsiteY11" fmla="*/ 446617 h 699207"/>
                  <a:gd name="connsiteX12" fmla="*/ 783625 w 864642"/>
                  <a:gd name="connsiteY12" fmla="*/ 479954 h 699207"/>
                  <a:gd name="connsiteX13" fmla="*/ 788388 w 864642"/>
                  <a:gd name="connsiteY13" fmla="*/ 532342 h 699207"/>
                  <a:gd name="connsiteX14" fmla="*/ 709807 w 864642"/>
                  <a:gd name="connsiteY14" fmla="*/ 575204 h 699207"/>
                  <a:gd name="connsiteX15" fmla="*/ 681232 w 864642"/>
                  <a:gd name="connsiteY15" fmla="*/ 575204 h 699207"/>
                  <a:gd name="connsiteX16" fmla="*/ 607413 w 864642"/>
                  <a:gd name="connsiteY16" fmla="*/ 606160 h 699207"/>
                  <a:gd name="connsiteX17" fmla="*/ 576457 w 864642"/>
                  <a:gd name="connsiteY17" fmla="*/ 658547 h 699207"/>
                  <a:gd name="connsiteX18" fmla="*/ 528832 w 864642"/>
                  <a:gd name="connsiteY18" fmla="*/ 691885 h 699207"/>
                  <a:gd name="connsiteX19" fmla="*/ 507401 w 864642"/>
                  <a:gd name="connsiteY19" fmla="*/ 646641 h 699207"/>
                  <a:gd name="connsiteX20" fmla="*/ 419294 w 864642"/>
                  <a:gd name="connsiteY20" fmla="*/ 670454 h 699207"/>
                  <a:gd name="connsiteX21" fmla="*/ 419294 w 864642"/>
                  <a:gd name="connsiteY21" fmla="*/ 699030 h 699207"/>
                  <a:gd name="connsiteX22" fmla="*/ 343094 w 864642"/>
                  <a:gd name="connsiteY22" fmla="*/ 656167 h 699207"/>
                  <a:gd name="connsiteX23" fmla="*/ 281182 w 864642"/>
                  <a:gd name="connsiteY23" fmla="*/ 689504 h 699207"/>
                  <a:gd name="connsiteX24" fmla="*/ 259750 w 864642"/>
                  <a:gd name="connsiteY24" fmla="*/ 646642 h 699207"/>
                  <a:gd name="connsiteX25" fmla="*/ 278800 w 864642"/>
                  <a:gd name="connsiteY25" fmla="*/ 622829 h 699207"/>
                  <a:gd name="connsiteX26" fmla="*/ 224032 w 864642"/>
                  <a:gd name="connsiteY26" fmla="*/ 618067 h 699207"/>
                  <a:gd name="connsiteX27" fmla="*/ 171644 w 864642"/>
                  <a:gd name="connsiteY27" fmla="*/ 637117 h 699207"/>
                  <a:gd name="connsiteX28" fmla="*/ 169263 w 864642"/>
                  <a:gd name="connsiteY28" fmla="*/ 606160 h 699207"/>
                  <a:gd name="connsiteX29" fmla="*/ 183550 w 864642"/>
                  <a:gd name="connsiteY29" fmla="*/ 587110 h 699207"/>
                  <a:gd name="connsiteX30" fmla="*/ 183550 w 864642"/>
                  <a:gd name="connsiteY30" fmla="*/ 553773 h 699207"/>
                  <a:gd name="connsiteX31" fmla="*/ 114494 w 864642"/>
                  <a:gd name="connsiteY31" fmla="*/ 572823 h 699207"/>
                  <a:gd name="connsiteX32" fmla="*/ 54963 w 864642"/>
                  <a:gd name="connsiteY32" fmla="*/ 577585 h 699207"/>
                  <a:gd name="connsiteX33" fmla="*/ 102588 w 864642"/>
                  <a:gd name="connsiteY33" fmla="*/ 539485 h 699207"/>
                  <a:gd name="connsiteX34" fmla="*/ 135925 w 864642"/>
                  <a:gd name="connsiteY34" fmla="*/ 520435 h 699207"/>
                  <a:gd name="connsiteX35" fmla="*/ 147832 w 864642"/>
                  <a:gd name="connsiteY35" fmla="*/ 503767 h 699207"/>
                  <a:gd name="connsiteX36" fmla="*/ 93063 w 864642"/>
                  <a:gd name="connsiteY36" fmla="*/ 491860 h 699207"/>
                  <a:gd name="connsiteX37" fmla="*/ 52582 w 864642"/>
                  <a:gd name="connsiteY37" fmla="*/ 489479 h 699207"/>
                  <a:gd name="connsiteX38" fmla="*/ 194 w 864642"/>
                  <a:gd name="connsiteY38" fmla="*/ 477573 h 699207"/>
                  <a:gd name="connsiteX39" fmla="*/ 35913 w 864642"/>
                  <a:gd name="connsiteY39" fmla="*/ 434710 h 699207"/>
                  <a:gd name="connsiteX40" fmla="*/ 64488 w 864642"/>
                  <a:gd name="connsiteY40" fmla="*/ 415660 h 699207"/>
                  <a:gd name="connsiteX41" fmla="*/ 83538 w 864642"/>
                  <a:gd name="connsiteY41" fmla="*/ 387085 h 699207"/>
                  <a:gd name="connsiteX42" fmla="*/ 83538 w 864642"/>
                  <a:gd name="connsiteY42" fmla="*/ 370417 h 699207"/>
                  <a:gd name="connsiteX43" fmla="*/ 54963 w 864642"/>
                  <a:gd name="connsiteY43" fmla="*/ 327554 h 699207"/>
                  <a:gd name="connsiteX44" fmla="*/ 47819 w 864642"/>
                  <a:gd name="connsiteY44" fmla="*/ 287073 h 699207"/>
                  <a:gd name="connsiteX45" fmla="*/ 69250 w 864642"/>
                  <a:gd name="connsiteY45" fmla="*/ 265642 h 699207"/>
                  <a:gd name="connsiteX46" fmla="*/ 121638 w 864642"/>
                  <a:gd name="connsiteY46" fmla="*/ 256117 h 699207"/>
                  <a:gd name="connsiteX47" fmla="*/ 112113 w 864642"/>
                  <a:gd name="connsiteY47" fmla="*/ 232304 h 699207"/>
                  <a:gd name="connsiteX48" fmla="*/ 114494 w 864642"/>
                  <a:gd name="connsiteY48" fmla="*/ 194204 h 699207"/>
                  <a:gd name="connsiteX49" fmla="*/ 131163 w 864642"/>
                  <a:gd name="connsiteY49" fmla="*/ 168010 h 699207"/>
                  <a:gd name="connsiteX50" fmla="*/ 159738 w 864642"/>
                  <a:gd name="connsiteY50" fmla="*/ 153723 h 699207"/>
                  <a:gd name="connsiteX51" fmla="*/ 195457 w 864642"/>
                  <a:gd name="connsiteY51" fmla="*/ 96573 h 699207"/>
                  <a:gd name="connsiteX52" fmla="*/ 216888 w 864642"/>
                  <a:gd name="connsiteY52" fmla="*/ 37042 h 699207"/>
                  <a:gd name="connsiteX53" fmla="*/ 285944 w 864642"/>
                  <a:gd name="connsiteY53" fmla="*/ 29898 h 699207"/>
                  <a:gd name="connsiteX54" fmla="*/ 340713 w 864642"/>
                  <a:gd name="connsiteY54" fmla="*/ 39423 h 699207"/>
                  <a:gd name="connsiteX55" fmla="*/ 409769 w 864642"/>
                  <a:gd name="connsiteY55" fmla="*/ 25135 h 699207"/>
                  <a:gd name="connsiteX56" fmla="*/ 438344 w 864642"/>
                  <a:gd name="connsiteY56" fmla="*/ 6085 h 699207"/>
                  <a:gd name="connsiteX57" fmla="*/ 490732 w 864642"/>
                  <a:gd name="connsiteY57" fmla="*/ 1323 h 699207"/>
                  <a:gd name="connsiteX58" fmla="*/ 519307 w 864642"/>
                  <a:gd name="connsiteY58" fmla="*/ 27517 h 699207"/>
                  <a:gd name="connsiteX59" fmla="*/ 531213 w 864642"/>
                  <a:gd name="connsiteY59" fmla="*/ 44185 h 699207"/>
                  <a:gd name="connsiteX60" fmla="*/ 590744 w 864642"/>
                  <a:gd name="connsiteY60" fmla="*/ 53710 h 699207"/>
                  <a:gd name="connsiteX0" fmla="*/ 590744 w 864642"/>
                  <a:gd name="connsiteY0" fmla="*/ 53710 h 699207"/>
                  <a:gd name="connsiteX1" fmla="*/ 647894 w 864642"/>
                  <a:gd name="connsiteY1" fmla="*/ 32279 h 699207"/>
                  <a:gd name="connsiteX2" fmla="*/ 638369 w 864642"/>
                  <a:gd name="connsiteY2" fmla="*/ 82285 h 699207"/>
                  <a:gd name="connsiteX3" fmla="*/ 693138 w 864642"/>
                  <a:gd name="connsiteY3" fmla="*/ 72760 h 699207"/>
                  <a:gd name="connsiteX4" fmla="*/ 707425 w 864642"/>
                  <a:gd name="connsiteY4" fmla="*/ 113242 h 699207"/>
                  <a:gd name="connsiteX5" fmla="*/ 752669 w 864642"/>
                  <a:gd name="connsiteY5" fmla="*/ 146579 h 699207"/>
                  <a:gd name="connsiteX6" fmla="*/ 824107 w 864642"/>
                  <a:gd name="connsiteY6" fmla="*/ 187060 h 699207"/>
                  <a:gd name="connsiteX7" fmla="*/ 807438 w 864642"/>
                  <a:gd name="connsiteY7" fmla="*/ 251354 h 699207"/>
                  <a:gd name="connsiteX8" fmla="*/ 812200 w 864642"/>
                  <a:gd name="connsiteY8" fmla="*/ 332317 h 699207"/>
                  <a:gd name="connsiteX9" fmla="*/ 864588 w 864642"/>
                  <a:gd name="connsiteY9" fmla="*/ 353748 h 699207"/>
                  <a:gd name="connsiteX10" fmla="*/ 821725 w 864642"/>
                  <a:gd name="connsiteY10" fmla="*/ 415660 h 699207"/>
                  <a:gd name="connsiteX11" fmla="*/ 797913 w 864642"/>
                  <a:gd name="connsiteY11" fmla="*/ 446617 h 699207"/>
                  <a:gd name="connsiteX12" fmla="*/ 783625 w 864642"/>
                  <a:gd name="connsiteY12" fmla="*/ 479954 h 699207"/>
                  <a:gd name="connsiteX13" fmla="*/ 788388 w 864642"/>
                  <a:gd name="connsiteY13" fmla="*/ 532342 h 699207"/>
                  <a:gd name="connsiteX14" fmla="*/ 709807 w 864642"/>
                  <a:gd name="connsiteY14" fmla="*/ 575204 h 699207"/>
                  <a:gd name="connsiteX15" fmla="*/ 674088 w 864642"/>
                  <a:gd name="connsiteY15" fmla="*/ 579967 h 699207"/>
                  <a:gd name="connsiteX16" fmla="*/ 607413 w 864642"/>
                  <a:gd name="connsiteY16" fmla="*/ 606160 h 699207"/>
                  <a:gd name="connsiteX17" fmla="*/ 576457 w 864642"/>
                  <a:gd name="connsiteY17" fmla="*/ 658547 h 699207"/>
                  <a:gd name="connsiteX18" fmla="*/ 528832 w 864642"/>
                  <a:gd name="connsiteY18" fmla="*/ 691885 h 699207"/>
                  <a:gd name="connsiteX19" fmla="*/ 507401 w 864642"/>
                  <a:gd name="connsiteY19" fmla="*/ 646641 h 699207"/>
                  <a:gd name="connsiteX20" fmla="*/ 419294 w 864642"/>
                  <a:gd name="connsiteY20" fmla="*/ 670454 h 699207"/>
                  <a:gd name="connsiteX21" fmla="*/ 419294 w 864642"/>
                  <a:gd name="connsiteY21" fmla="*/ 699030 h 699207"/>
                  <a:gd name="connsiteX22" fmla="*/ 343094 w 864642"/>
                  <a:gd name="connsiteY22" fmla="*/ 656167 h 699207"/>
                  <a:gd name="connsiteX23" fmla="*/ 281182 w 864642"/>
                  <a:gd name="connsiteY23" fmla="*/ 689504 h 699207"/>
                  <a:gd name="connsiteX24" fmla="*/ 259750 w 864642"/>
                  <a:gd name="connsiteY24" fmla="*/ 646642 h 699207"/>
                  <a:gd name="connsiteX25" fmla="*/ 278800 w 864642"/>
                  <a:gd name="connsiteY25" fmla="*/ 622829 h 699207"/>
                  <a:gd name="connsiteX26" fmla="*/ 224032 w 864642"/>
                  <a:gd name="connsiteY26" fmla="*/ 618067 h 699207"/>
                  <a:gd name="connsiteX27" fmla="*/ 171644 w 864642"/>
                  <a:gd name="connsiteY27" fmla="*/ 637117 h 699207"/>
                  <a:gd name="connsiteX28" fmla="*/ 169263 w 864642"/>
                  <a:gd name="connsiteY28" fmla="*/ 606160 h 699207"/>
                  <a:gd name="connsiteX29" fmla="*/ 183550 w 864642"/>
                  <a:gd name="connsiteY29" fmla="*/ 587110 h 699207"/>
                  <a:gd name="connsiteX30" fmla="*/ 183550 w 864642"/>
                  <a:gd name="connsiteY30" fmla="*/ 553773 h 699207"/>
                  <a:gd name="connsiteX31" fmla="*/ 114494 w 864642"/>
                  <a:gd name="connsiteY31" fmla="*/ 572823 h 699207"/>
                  <a:gd name="connsiteX32" fmla="*/ 54963 w 864642"/>
                  <a:gd name="connsiteY32" fmla="*/ 577585 h 699207"/>
                  <a:gd name="connsiteX33" fmla="*/ 102588 w 864642"/>
                  <a:gd name="connsiteY33" fmla="*/ 539485 h 699207"/>
                  <a:gd name="connsiteX34" fmla="*/ 135925 w 864642"/>
                  <a:gd name="connsiteY34" fmla="*/ 520435 h 699207"/>
                  <a:gd name="connsiteX35" fmla="*/ 147832 w 864642"/>
                  <a:gd name="connsiteY35" fmla="*/ 503767 h 699207"/>
                  <a:gd name="connsiteX36" fmla="*/ 93063 w 864642"/>
                  <a:gd name="connsiteY36" fmla="*/ 491860 h 699207"/>
                  <a:gd name="connsiteX37" fmla="*/ 52582 w 864642"/>
                  <a:gd name="connsiteY37" fmla="*/ 489479 h 699207"/>
                  <a:gd name="connsiteX38" fmla="*/ 194 w 864642"/>
                  <a:gd name="connsiteY38" fmla="*/ 477573 h 699207"/>
                  <a:gd name="connsiteX39" fmla="*/ 35913 w 864642"/>
                  <a:gd name="connsiteY39" fmla="*/ 434710 h 699207"/>
                  <a:gd name="connsiteX40" fmla="*/ 64488 w 864642"/>
                  <a:gd name="connsiteY40" fmla="*/ 415660 h 699207"/>
                  <a:gd name="connsiteX41" fmla="*/ 83538 w 864642"/>
                  <a:gd name="connsiteY41" fmla="*/ 387085 h 699207"/>
                  <a:gd name="connsiteX42" fmla="*/ 83538 w 864642"/>
                  <a:gd name="connsiteY42" fmla="*/ 370417 h 699207"/>
                  <a:gd name="connsiteX43" fmla="*/ 54963 w 864642"/>
                  <a:gd name="connsiteY43" fmla="*/ 327554 h 699207"/>
                  <a:gd name="connsiteX44" fmla="*/ 47819 w 864642"/>
                  <a:gd name="connsiteY44" fmla="*/ 287073 h 699207"/>
                  <a:gd name="connsiteX45" fmla="*/ 69250 w 864642"/>
                  <a:gd name="connsiteY45" fmla="*/ 265642 h 699207"/>
                  <a:gd name="connsiteX46" fmla="*/ 121638 w 864642"/>
                  <a:gd name="connsiteY46" fmla="*/ 256117 h 699207"/>
                  <a:gd name="connsiteX47" fmla="*/ 112113 w 864642"/>
                  <a:gd name="connsiteY47" fmla="*/ 232304 h 699207"/>
                  <a:gd name="connsiteX48" fmla="*/ 114494 w 864642"/>
                  <a:gd name="connsiteY48" fmla="*/ 194204 h 699207"/>
                  <a:gd name="connsiteX49" fmla="*/ 131163 w 864642"/>
                  <a:gd name="connsiteY49" fmla="*/ 168010 h 699207"/>
                  <a:gd name="connsiteX50" fmla="*/ 159738 w 864642"/>
                  <a:gd name="connsiteY50" fmla="*/ 153723 h 699207"/>
                  <a:gd name="connsiteX51" fmla="*/ 195457 w 864642"/>
                  <a:gd name="connsiteY51" fmla="*/ 96573 h 699207"/>
                  <a:gd name="connsiteX52" fmla="*/ 216888 w 864642"/>
                  <a:gd name="connsiteY52" fmla="*/ 37042 h 699207"/>
                  <a:gd name="connsiteX53" fmla="*/ 285944 w 864642"/>
                  <a:gd name="connsiteY53" fmla="*/ 29898 h 699207"/>
                  <a:gd name="connsiteX54" fmla="*/ 340713 w 864642"/>
                  <a:gd name="connsiteY54" fmla="*/ 39423 h 699207"/>
                  <a:gd name="connsiteX55" fmla="*/ 409769 w 864642"/>
                  <a:gd name="connsiteY55" fmla="*/ 25135 h 699207"/>
                  <a:gd name="connsiteX56" fmla="*/ 438344 w 864642"/>
                  <a:gd name="connsiteY56" fmla="*/ 6085 h 699207"/>
                  <a:gd name="connsiteX57" fmla="*/ 490732 w 864642"/>
                  <a:gd name="connsiteY57" fmla="*/ 1323 h 699207"/>
                  <a:gd name="connsiteX58" fmla="*/ 519307 w 864642"/>
                  <a:gd name="connsiteY58" fmla="*/ 27517 h 699207"/>
                  <a:gd name="connsiteX59" fmla="*/ 531213 w 864642"/>
                  <a:gd name="connsiteY59" fmla="*/ 44185 h 699207"/>
                  <a:gd name="connsiteX60" fmla="*/ 590744 w 864642"/>
                  <a:gd name="connsiteY60" fmla="*/ 53710 h 699207"/>
                  <a:gd name="connsiteX0" fmla="*/ 590744 w 864642"/>
                  <a:gd name="connsiteY0" fmla="*/ 53710 h 699207"/>
                  <a:gd name="connsiteX1" fmla="*/ 647894 w 864642"/>
                  <a:gd name="connsiteY1" fmla="*/ 32279 h 699207"/>
                  <a:gd name="connsiteX2" fmla="*/ 638369 w 864642"/>
                  <a:gd name="connsiteY2" fmla="*/ 82285 h 699207"/>
                  <a:gd name="connsiteX3" fmla="*/ 693138 w 864642"/>
                  <a:gd name="connsiteY3" fmla="*/ 72760 h 699207"/>
                  <a:gd name="connsiteX4" fmla="*/ 707425 w 864642"/>
                  <a:gd name="connsiteY4" fmla="*/ 113242 h 699207"/>
                  <a:gd name="connsiteX5" fmla="*/ 752669 w 864642"/>
                  <a:gd name="connsiteY5" fmla="*/ 146579 h 699207"/>
                  <a:gd name="connsiteX6" fmla="*/ 824107 w 864642"/>
                  <a:gd name="connsiteY6" fmla="*/ 187060 h 699207"/>
                  <a:gd name="connsiteX7" fmla="*/ 807438 w 864642"/>
                  <a:gd name="connsiteY7" fmla="*/ 251354 h 699207"/>
                  <a:gd name="connsiteX8" fmla="*/ 812200 w 864642"/>
                  <a:gd name="connsiteY8" fmla="*/ 332317 h 699207"/>
                  <a:gd name="connsiteX9" fmla="*/ 864588 w 864642"/>
                  <a:gd name="connsiteY9" fmla="*/ 353748 h 699207"/>
                  <a:gd name="connsiteX10" fmla="*/ 821725 w 864642"/>
                  <a:gd name="connsiteY10" fmla="*/ 415660 h 699207"/>
                  <a:gd name="connsiteX11" fmla="*/ 797913 w 864642"/>
                  <a:gd name="connsiteY11" fmla="*/ 446617 h 699207"/>
                  <a:gd name="connsiteX12" fmla="*/ 783625 w 864642"/>
                  <a:gd name="connsiteY12" fmla="*/ 479954 h 699207"/>
                  <a:gd name="connsiteX13" fmla="*/ 788388 w 864642"/>
                  <a:gd name="connsiteY13" fmla="*/ 532342 h 699207"/>
                  <a:gd name="connsiteX14" fmla="*/ 745526 w 864642"/>
                  <a:gd name="connsiteY14" fmla="*/ 594254 h 699207"/>
                  <a:gd name="connsiteX15" fmla="*/ 674088 w 864642"/>
                  <a:gd name="connsiteY15" fmla="*/ 579967 h 699207"/>
                  <a:gd name="connsiteX16" fmla="*/ 607413 w 864642"/>
                  <a:gd name="connsiteY16" fmla="*/ 606160 h 699207"/>
                  <a:gd name="connsiteX17" fmla="*/ 576457 w 864642"/>
                  <a:gd name="connsiteY17" fmla="*/ 658547 h 699207"/>
                  <a:gd name="connsiteX18" fmla="*/ 528832 w 864642"/>
                  <a:gd name="connsiteY18" fmla="*/ 691885 h 699207"/>
                  <a:gd name="connsiteX19" fmla="*/ 507401 w 864642"/>
                  <a:gd name="connsiteY19" fmla="*/ 646641 h 699207"/>
                  <a:gd name="connsiteX20" fmla="*/ 419294 w 864642"/>
                  <a:gd name="connsiteY20" fmla="*/ 670454 h 699207"/>
                  <a:gd name="connsiteX21" fmla="*/ 419294 w 864642"/>
                  <a:gd name="connsiteY21" fmla="*/ 699030 h 699207"/>
                  <a:gd name="connsiteX22" fmla="*/ 343094 w 864642"/>
                  <a:gd name="connsiteY22" fmla="*/ 656167 h 699207"/>
                  <a:gd name="connsiteX23" fmla="*/ 281182 w 864642"/>
                  <a:gd name="connsiteY23" fmla="*/ 689504 h 699207"/>
                  <a:gd name="connsiteX24" fmla="*/ 259750 w 864642"/>
                  <a:gd name="connsiteY24" fmla="*/ 646642 h 699207"/>
                  <a:gd name="connsiteX25" fmla="*/ 278800 w 864642"/>
                  <a:gd name="connsiteY25" fmla="*/ 622829 h 699207"/>
                  <a:gd name="connsiteX26" fmla="*/ 224032 w 864642"/>
                  <a:gd name="connsiteY26" fmla="*/ 618067 h 699207"/>
                  <a:gd name="connsiteX27" fmla="*/ 171644 w 864642"/>
                  <a:gd name="connsiteY27" fmla="*/ 637117 h 699207"/>
                  <a:gd name="connsiteX28" fmla="*/ 169263 w 864642"/>
                  <a:gd name="connsiteY28" fmla="*/ 606160 h 699207"/>
                  <a:gd name="connsiteX29" fmla="*/ 183550 w 864642"/>
                  <a:gd name="connsiteY29" fmla="*/ 587110 h 699207"/>
                  <a:gd name="connsiteX30" fmla="*/ 183550 w 864642"/>
                  <a:gd name="connsiteY30" fmla="*/ 553773 h 699207"/>
                  <a:gd name="connsiteX31" fmla="*/ 114494 w 864642"/>
                  <a:gd name="connsiteY31" fmla="*/ 572823 h 699207"/>
                  <a:gd name="connsiteX32" fmla="*/ 54963 w 864642"/>
                  <a:gd name="connsiteY32" fmla="*/ 577585 h 699207"/>
                  <a:gd name="connsiteX33" fmla="*/ 102588 w 864642"/>
                  <a:gd name="connsiteY33" fmla="*/ 539485 h 699207"/>
                  <a:gd name="connsiteX34" fmla="*/ 135925 w 864642"/>
                  <a:gd name="connsiteY34" fmla="*/ 520435 h 699207"/>
                  <a:gd name="connsiteX35" fmla="*/ 147832 w 864642"/>
                  <a:gd name="connsiteY35" fmla="*/ 503767 h 699207"/>
                  <a:gd name="connsiteX36" fmla="*/ 93063 w 864642"/>
                  <a:gd name="connsiteY36" fmla="*/ 491860 h 699207"/>
                  <a:gd name="connsiteX37" fmla="*/ 52582 w 864642"/>
                  <a:gd name="connsiteY37" fmla="*/ 489479 h 699207"/>
                  <a:gd name="connsiteX38" fmla="*/ 194 w 864642"/>
                  <a:gd name="connsiteY38" fmla="*/ 477573 h 699207"/>
                  <a:gd name="connsiteX39" fmla="*/ 35913 w 864642"/>
                  <a:gd name="connsiteY39" fmla="*/ 434710 h 699207"/>
                  <a:gd name="connsiteX40" fmla="*/ 64488 w 864642"/>
                  <a:gd name="connsiteY40" fmla="*/ 415660 h 699207"/>
                  <a:gd name="connsiteX41" fmla="*/ 83538 w 864642"/>
                  <a:gd name="connsiteY41" fmla="*/ 387085 h 699207"/>
                  <a:gd name="connsiteX42" fmla="*/ 83538 w 864642"/>
                  <a:gd name="connsiteY42" fmla="*/ 370417 h 699207"/>
                  <a:gd name="connsiteX43" fmla="*/ 54963 w 864642"/>
                  <a:gd name="connsiteY43" fmla="*/ 327554 h 699207"/>
                  <a:gd name="connsiteX44" fmla="*/ 47819 w 864642"/>
                  <a:gd name="connsiteY44" fmla="*/ 287073 h 699207"/>
                  <a:gd name="connsiteX45" fmla="*/ 69250 w 864642"/>
                  <a:gd name="connsiteY45" fmla="*/ 265642 h 699207"/>
                  <a:gd name="connsiteX46" fmla="*/ 121638 w 864642"/>
                  <a:gd name="connsiteY46" fmla="*/ 256117 h 699207"/>
                  <a:gd name="connsiteX47" fmla="*/ 112113 w 864642"/>
                  <a:gd name="connsiteY47" fmla="*/ 232304 h 699207"/>
                  <a:gd name="connsiteX48" fmla="*/ 114494 w 864642"/>
                  <a:gd name="connsiteY48" fmla="*/ 194204 h 699207"/>
                  <a:gd name="connsiteX49" fmla="*/ 131163 w 864642"/>
                  <a:gd name="connsiteY49" fmla="*/ 168010 h 699207"/>
                  <a:gd name="connsiteX50" fmla="*/ 159738 w 864642"/>
                  <a:gd name="connsiteY50" fmla="*/ 153723 h 699207"/>
                  <a:gd name="connsiteX51" fmla="*/ 195457 w 864642"/>
                  <a:gd name="connsiteY51" fmla="*/ 96573 h 699207"/>
                  <a:gd name="connsiteX52" fmla="*/ 216888 w 864642"/>
                  <a:gd name="connsiteY52" fmla="*/ 37042 h 699207"/>
                  <a:gd name="connsiteX53" fmla="*/ 285944 w 864642"/>
                  <a:gd name="connsiteY53" fmla="*/ 29898 h 699207"/>
                  <a:gd name="connsiteX54" fmla="*/ 340713 w 864642"/>
                  <a:gd name="connsiteY54" fmla="*/ 39423 h 699207"/>
                  <a:gd name="connsiteX55" fmla="*/ 409769 w 864642"/>
                  <a:gd name="connsiteY55" fmla="*/ 25135 h 699207"/>
                  <a:gd name="connsiteX56" fmla="*/ 438344 w 864642"/>
                  <a:gd name="connsiteY56" fmla="*/ 6085 h 699207"/>
                  <a:gd name="connsiteX57" fmla="*/ 490732 w 864642"/>
                  <a:gd name="connsiteY57" fmla="*/ 1323 h 699207"/>
                  <a:gd name="connsiteX58" fmla="*/ 519307 w 864642"/>
                  <a:gd name="connsiteY58" fmla="*/ 27517 h 699207"/>
                  <a:gd name="connsiteX59" fmla="*/ 531213 w 864642"/>
                  <a:gd name="connsiteY59" fmla="*/ 44185 h 699207"/>
                  <a:gd name="connsiteX60" fmla="*/ 590744 w 864642"/>
                  <a:gd name="connsiteY60" fmla="*/ 53710 h 699207"/>
                  <a:gd name="connsiteX0" fmla="*/ 590744 w 864642"/>
                  <a:gd name="connsiteY0" fmla="*/ 53710 h 699207"/>
                  <a:gd name="connsiteX1" fmla="*/ 647894 w 864642"/>
                  <a:gd name="connsiteY1" fmla="*/ 32279 h 699207"/>
                  <a:gd name="connsiteX2" fmla="*/ 638369 w 864642"/>
                  <a:gd name="connsiteY2" fmla="*/ 82285 h 699207"/>
                  <a:gd name="connsiteX3" fmla="*/ 693138 w 864642"/>
                  <a:gd name="connsiteY3" fmla="*/ 72760 h 699207"/>
                  <a:gd name="connsiteX4" fmla="*/ 707425 w 864642"/>
                  <a:gd name="connsiteY4" fmla="*/ 113242 h 699207"/>
                  <a:gd name="connsiteX5" fmla="*/ 752669 w 864642"/>
                  <a:gd name="connsiteY5" fmla="*/ 146579 h 699207"/>
                  <a:gd name="connsiteX6" fmla="*/ 824107 w 864642"/>
                  <a:gd name="connsiteY6" fmla="*/ 187060 h 699207"/>
                  <a:gd name="connsiteX7" fmla="*/ 807438 w 864642"/>
                  <a:gd name="connsiteY7" fmla="*/ 251354 h 699207"/>
                  <a:gd name="connsiteX8" fmla="*/ 812200 w 864642"/>
                  <a:gd name="connsiteY8" fmla="*/ 332317 h 699207"/>
                  <a:gd name="connsiteX9" fmla="*/ 864588 w 864642"/>
                  <a:gd name="connsiteY9" fmla="*/ 353748 h 699207"/>
                  <a:gd name="connsiteX10" fmla="*/ 821725 w 864642"/>
                  <a:gd name="connsiteY10" fmla="*/ 415660 h 699207"/>
                  <a:gd name="connsiteX11" fmla="*/ 797913 w 864642"/>
                  <a:gd name="connsiteY11" fmla="*/ 446617 h 699207"/>
                  <a:gd name="connsiteX12" fmla="*/ 783625 w 864642"/>
                  <a:gd name="connsiteY12" fmla="*/ 479954 h 699207"/>
                  <a:gd name="connsiteX13" fmla="*/ 786007 w 864642"/>
                  <a:gd name="connsiteY13" fmla="*/ 551392 h 699207"/>
                  <a:gd name="connsiteX14" fmla="*/ 745526 w 864642"/>
                  <a:gd name="connsiteY14" fmla="*/ 594254 h 699207"/>
                  <a:gd name="connsiteX15" fmla="*/ 674088 w 864642"/>
                  <a:gd name="connsiteY15" fmla="*/ 579967 h 699207"/>
                  <a:gd name="connsiteX16" fmla="*/ 607413 w 864642"/>
                  <a:gd name="connsiteY16" fmla="*/ 606160 h 699207"/>
                  <a:gd name="connsiteX17" fmla="*/ 576457 w 864642"/>
                  <a:gd name="connsiteY17" fmla="*/ 658547 h 699207"/>
                  <a:gd name="connsiteX18" fmla="*/ 528832 w 864642"/>
                  <a:gd name="connsiteY18" fmla="*/ 691885 h 699207"/>
                  <a:gd name="connsiteX19" fmla="*/ 507401 w 864642"/>
                  <a:gd name="connsiteY19" fmla="*/ 646641 h 699207"/>
                  <a:gd name="connsiteX20" fmla="*/ 419294 w 864642"/>
                  <a:gd name="connsiteY20" fmla="*/ 670454 h 699207"/>
                  <a:gd name="connsiteX21" fmla="*/ 419294 w 864642"/>
                  <a:gd name="connsiteY21" fmla="*/ 699030 h 699207"/>
                  <a:gd name="connsiteX22" fmla="*/ 343094 w 864642"/>
                  <a:gd name="connsiteY22" fmla="*/ 656167 h 699207"/>
                  <a:gd name="connsiteX23" fmla="*/ 281182 w 864642"/>
                  <a:gd name="connsiteY23" fmla="*/ 689504 h 699207"/>
                  <a:gd name="connsiteX24" fmla="*/ 259750 w 864642"/>
                  <a:gd name="connsiteY24" fmla="*/ 646642 h 699207"/>
                  <a:gd name="connsiteX25" fmla="*/ 278800 w 864642"/>
                  <a:gd name="connsiteY25" fmla="*/ 622829 h 699207"/>
                  <a:gd name="connsiteX26" fmla="*/ 224032 w 864642"/>
                  <a:gd name="connsiteY26" fmla="*/ 618067 h 699207"/>
                  <a:gd name="connsiteX27" fmla="*/ 171644 w 864642"/>
                  <a:gd name="connsiteY27" fmla="*/ 637117 h 699207"/>
                  <a:gd name="connsiteX28" fmla="*/ 169263 w 864642"/>
                  <a:gd name="connsiteY28" fmla="*/ 606160 h 699207"/>
                  <a:gd name="connsiteX29" fmla="*/ 183550 w 864642"/>
                  <a:gd name="connsiteY29" fmla="*/ 587110 h 699207"/>
                  <a:gd name="connsiteX30" fmla="*/ 183550 w 864642"/>
                  <a:gd name="connsiteY30" fmla="*/ 553773 h 699207"/>
                  <a:gd name="connsiteX31" fmla="*/ 114494 w 864642"/>
                  <a:gd name="connsiteY31" fmla="*/ 572823 h 699207"/>
                  <a:gd name="connsiteX32" fmla="*/ 54963 w 864642"/>
                  <a:gd name="connsiteY32" fmla="*/ 577585 h 699207"/>
                  <a:gd name="connsiteX33" fmla="*/ 102588 w 864642"/>
                  <a:gd name="connsiteY33" fmla="*/ 539485 h 699207"/>
                  <a:gd name="connsiteX34" fmla="*/ 135925 w 864642"/>
                  <a:gd name="connsiteY34" fmla="*/ 520435 h 699207"/>
                  <a:gd name="connsiteX35" fmla="*/ 147832 w 864642"/>
                  <a:gd name="connsiteY35" fmla="*/ 503767 h 699207"/>
                  <a:gd name="connsiteX36" fmla="*/ 93063 w 864642"/>
                  <a:gd name="connsiteY36" fmla="*/ 491860 h 699207"/>
                  <a:gd name="connsiteX37" fmla="*/ 52582 w 864642"/>
                  <a:gd name="connsiteY37" fmla="*/ 489479 h 699207"/>
                  <a:gd name="connsiteX38" fmla="*/ 194 w 864642"/>
                  <a:gd name="connsiteY38" fmla="*/ 477573 h 699207"/>
                  <a:gd name="connsiteX39" fmla="*/ 35913 w 864642"/>
                  <a:gd name="connsiteY39" fmla="*/ 434710 h 699207"/>
                  <a:gd name="connsiteX40" fmla="*/ 64488 w 864642"/>
                  <a:gd name="connsiteY40" fmla="*/ 415660 h 699207"/>
                  <a:gd name="connsiteX41" fmla="*/ 83538 w 864642"/>
                  <a:gd name="connsiteY41" fmla="*/ 387085 h 699207"/>
                  <a:gd name="connsiteX42" fmla="*/ 83538 w 864642"/>
                  <a:gd name="connsiteY42" fmla="*/ 370417 h 699207"/>
                  <a:gd name="connsiteX43" fmla="*/ 54963 w 864642"/>
                  <a:gd name="connsiteY43" fmla="*/ 327554 h 699207"/>
                  <a:gd name="connsiteX44" fmla="*/ 47819 w 864642"/>
                  <a:gd name="connsiteY44" fmla="*/ 287073 h 699207"/>
                  <a:gd name="connsiteX45" fmla="*/ 69250 w 864642"/>
                  <a:gd name="connsiteY45" fmla="*/ 265642 h 699207"/>
                  <a:gd name="connsiteX46" fmla="*/ 121638 w 864642"/>
                  <a:gd name="connsiteY46" fmla="*/ 256117 h 699207"/>
                  <a:gd name="connsiteX47" fmla="*/ 112113 w 864642"/>
                  <a:gd name="connsiteY47" fmla="*/ 232304 h 699207"/>
                  <a:gd name="connsiteX48" fmla="*/ 114494 w 864642"/>
                  <a:gd name="connsiteY48" fmla="*/ 194204 h 699207"/>
                  <a:gd name="connsiteX49" fmla="*/ 131163 w 864642"/>
                  <a:gd name="connsiteY49" fmla="*/ 168010 h 699207"/>
                  <a:gd name="connsiteX50" fmla="*/ 159738 w 864642"/>
                  <a:gd name="connsiteY50" fmla="*/ 153723 h 699207"/>
                  <a:gd name="connsiteX51" fmla="*/ 195457 w 864642"/>
                  <a:gd name="connsiteY51" fmla="*/ 96573 h 699207"/>
                  <a:gd name="connsiteX52" fmla="*/ 216888 w 864642"/>
                  <a:gd name="connsiteY52" fmla="*/ 37042 h 699207"/>
                  <a:gd name="connsiteX53" fmla="*/ 285944 w 864642"/>
                  <a:gd name="connsiteY53" fmla="*/ 29898 h 699207"/>
                  <a:gd name="connsiteX54" fmla="*/ 340713 w 864642"/>
                  <a:gd name="connsiteY54" fmla="*/ 39423 h 699207"/>
                  <a:gd name="connsiteX55" fmla="*/ 409769 w 864642"/>
                  <a:gd name="connsiteY55" fmla="*/ 25135 h 699207"/>
                  <a:gd name="connsiteX56" fmla="*/ 438344 w 864642"/>
                  <a:gd name="connsiteY56" fmla="*/ 6085 h 699207"/>
                  <a:gd name="connsiteX57" fmla="*/ 490732 w 864642"/>
                  <a:gd name="connsiteY57" fmla="*/ 1323 h 699207"/>
                  <a:gd name="connsiteX58" fmla="*/ 519307 w 864642"/>
                  <a:gd name="connsiteY58" fmla="*/ 27517 h 699207"/>
                  <a:gd name="connsiteX59" fmla="*/ 531213 w 864642"/>
                  <a:gd name="connsiteY59" fmla="*/ 44185 h 699207"/>
                  <a:gd name="connsiteX60" fmla="*/ 590744 w 864642"/>
                  <a:gd name="connsiteY60" fmla="*/ 53710 h 699207"/>
                  <a:gd name="connsiteX0" fmla="*/ 590744 w 864642"/>
                  <a:gd name="connsiteY0" fmla="*/ 53710 h 699207"/>
                  <a:gd name="connsiteX1" fmla="*/ 647894 w 864642"/>
                  <a:gd name="connsiteY1" fmla="*/ 32279 h 699207"/>
                  <a:gd name="connsiteX2" fmla="*/ 638369 w 864642"/>
                  <a:gd name="connsiteY2" fmla="*/ 82285 h 699207"/>
                  <a:gd name="connsiteX3" fmla="*/ 693138 w 864642"/>
                  <a:gd name="connsiteY3" fmla="*/ 72760 h 699207"/>
                  <a:gd name="connsiteX4" fmla="*/ 707425 w 864642"/>
                  <a:gd name="connsiteY4" fmla="*/ 113242 h 699207"/>
                  <a:gd name="connsiteX5" fmla="*/ 752669 w 864642"/>
                  <a:gd name="connsiteY5" fmla="*/ 146579 h 699207"/>
                  <a:gd name="connsiteX6" fmla="*/ 824107 w 864642"/>
                  <a:gd name="connsiteY6" fmla="*/ 187060 h 699207"/>
                  <a:gd name="connsiteX7" fmla="*/ 807438 w 864642"/>
                  <a:gd name="connsiteY7" fmla="*/ 251354 h 699207"/>
                  <a:gd name="connsiteX8" fmla="*/ 812200 w 864642"/>
                  <a:gd name="connsiteY8" fmla="*/ 332317 h 699207"/>
                  <a:gd name="connsiteX9" fmla="*/ 864588 w 864642"/>
                  <a:gd name="connsiteY9" fmla="*/ 353748 h 699207"/>
                  <a:gd name="connsiteX10" fmla="*/ 821725 w 864642"/>
                  <a:gd name="connsiteY10" fmla="*/ 415660 h 699207"/>
                  <a:gd name="connsiteX11" fmla="*/ 797913 w 864642"/>
                  <a:gd name="connsiteY11" fmla="*/ 446617 h 699207"/>
                  <a:gd name="connsiteX12" fmla="*/ 759812 w 864642"/>
                  <a:gd name="connsiteY12" fmla="*/ 494241 h 699207"/>
                  <a:gd name="connsiteX13" fmla="*/ 786007 w 864642"/>
                  <a:gd name="connsiteY13" fmla="*/ 551392 h 699207"/>
                  <a:gd name="connsiteX14" fmla="*/ 745526 w 864642"/>
                  <a:gd name="connsiteY14" fmla="*/ 594254 h 699207"/>
                  <a:gd name="connsiteX15" fmla="*/ 674088 w 864642"/>
                  <a:gd name="connsiteY15" fmla="*/ 579967 h 699207"/>
                  <a:gd name="connsiteX16" fmla="*/ 607413 w 864642"/>
                  <a:gd name="connsiteY16" fmla="*/ 606160 h 699207"/>
                  <a:gd name="connsiteX17" fmla="*/ 576457 w 864642"/>
                  <a:gd name="connsiteY17" fmla="*/ 658547 h 699207"/>
                  <a:gd name="connsiteX18" fmla="*/ 528832 w 864642"/>
                  <a:gd name="connsiteY18" fmla="*/ 691885 h 699207"/>
                  <a:gd name="connsiteX19" fmla="*/ 507401 w 864642"/>
                  <a:gd name="connsiteY19" fmla="*/ 646641 h 699207"/>
                  <a:gd name="connsiteX20" fmla="*/ 419294 w 864642"/>
                  <a:gd name="connsiteY20" fmla="*/ 670454 h 699207"/>
                  <a:gd name="connsiteX21" fmla="*/ 419294 w 864642"/>
                  <a:gd name="connsiteY21" fmla="*/ 699030 h 699207"/>
                  <a:gd name="connsiteX22" fmla="*/ 343094 w 864642"/>
                  <a:gd name="connsiteY22" fmla="*/ 656167 h 699207"/>
                  <a:gd name="connsiteX23" fmla="*/ 281182 w 864642"/>
                  <a:gd name="connsiteY23" fmla="*/ 689504 h 699207"/>
                  <a:gd name="connsiteX24" fmla="*/ 259750 w 864642"/>
                  <a:gd name="connsiteY24" fmla="*/ 646642 h 699207"/>
                  <a:gd name="connsiteX25" fmla="*/ 278800 w 864642"/>
                  <a:gd name="connsiteY25" fmla="*/ 622829 h 699207"/>
                  <a:gd name="connsiteX26" fmla="*/ 224032 w 864642"/>
                  <a:gd name="connsiteY26" fmla="*/ 618067 h 699207"/>
                  <a:gd name="connsiteX27" fmla="*/ 171644 w 864642"/>
                  <a:gd name="connsiteY27" fmla="*/ 637117 h 699207"/>
                  <a:gd name="connsiteX28" fmla="*/ 169263 w 864642"/>
                  <a:gd name="connsiteY28" fmla="*/ 606160 h 699207"/>
                  <a:gd name="connsiteX29" fmla="*/ 183550 w 864642"/>
                  <a:gd name="connsiteY29" fmla="*/ 587110 h 699207"/>
                  <a:gd name="connsiteX30" fmla="*/ 183550 w 864642"/>
                  <a:gd name="connsiteY30" fmla="*/ 553773 h 699207"/>
                  <a:gd name="connsiteX31" fmla="*/ 114494 w 864642"/>
                  <a:gd name="connsiteY31" fmla="*/ 572823 h 699207"/>
                  <a:gd name="connsiteX32" fmla="*/ 54963 w 864642"/>
                  <a:gd name="connsiteY32" fmla="*/ 577585 h 699207"/>
                  <a:gd name="connsiteX33" fmla="*/ 102588 w 864642"/>
                  <a:gd name="connsiteY33" fmla="*/ 539485 h 699207"/>
                  <a:gd name="connsiteX34" fmla="*/ 135925 w 864642"/>
                  <a:gd name="connsiteY34" fmla="*/ 520435 h 699207"/>
                  <a:gd name="connsiteX35" fmla="*/ 147832 w 864642"/>
                  <a:gd name="connsiteY35" fmla="*/ 503767 h 699207"/>
                  <a:gd name="connsiteX36" fmla="*/ 93063 w 864642"/>
                  <a:gd name="connsiteY36" fmla="*/ 491860 h 699207"/>
                  <a:gd name="connsiteX37" fmla="*/ 52582 w 864642"/>
                  <a:gd name="connsiteY37" fmla="*/ 489479 h 699207"/>
                  <a:gd name="connsiteX38" fmla="*/ 194 w 864642"/>
                  <a:gd name="connsiteY38" fmla="*/ 477573 h 699207"/>
                  <a:gd name="connsiteX39" fmla="*/ 35913 w 864642"/>
                  <a:gd name="connsiteY39" fmla="*/ 434710 h 699207"/>
                  <a:gd name="connsiteX40" fmla="*/ 64488 w 864642"/>
                  <a:gd name="connsiteY40" fmla="*/ 415660 h 699207"/>
                  <a:gd name="connsiteX41" fmla="*/ 83538 w 864642"/>
                  <a:gd name="connsiteY41" fmla="*/ 387085 h 699207"/>
                  <a:gd name="connsiteX42" fmla="*/ 83538 w 864642"/>
                  <a:gd name="connsiteY42" fmla="*/ 370417 h 699207"/>
                  <a:gd name="connsiteX43" fmla="*/ 54963 w 864642"/>
                  <a:gd name="connsiteY43" fmla="*/ 327554 h 699207"/>
                  <a:gd name="connsiteX44" fmla="*/ 47819 w 864642"/>
                  <a:gd name="connsiteY44" fmla="*/ 287073 h 699207"/>
                  <a:gd name="connsiteX45" fmla="*/ 69250 w 864642"/>
                  <a:gd name="connsiteY45" fmla="*/ 265642 h 699207"/>
                  <a:gd name="connsiteX46" fmla="*/ 121638 w 864642"/>
                  <a:gd name="connsiteY46" fmla="*/ 256117 h 699207"/>
                  <a:gd name="connsiteX47" fmla="*/ 112113 w 864642"/>
                  <a:gd name="connsiteY47" fmla="*/ 232304 h 699207"/>
                  <a:gd name="connsiteX48" fmla="*/ 114494 w 864642"/>
                  <a:gd name="connsiteY48" fmla="*/ 194204 h 699207"/>
                  <a:gd name="connsiteX49" fmla="*/ 131163 w 864642"/>
                  <a:gd name="connsiteY49" fmla="*/ 168010 h 699207"/>
                  <a:gd name="connsiteX50" fmla="*/ 159738 w 864642"/>
                  <a:gd name="connsiteY50" fmla="*/ 153723 h 699207"/>
                  <a:gd name="connsiteX51" fmla="*/ 195457 w 864642"/>
                  <a:gd name="connsiteY51" fmla="*/ 96573 h 699207"/>
                  <a:gd name="connsiteX52" fmla="*/ 216888 w 864642"/>
                  <a:gd name="connsiteY52" fmla="*/ 37042 h 699207"/>
                  <a:gd name="connsiteX53" fmla="*/ 285944 w 864642"/>
                  <a:gd name="connsiteY53" fmla="*/ 29898 h 699207"/>
                  <a:gd name="connsiteX54" fmla="*/ 340713 w 864642"/>
                  <a:gd name="connsiteY54" fmla="*/ 39423 h 699207"/>
                  <a:gd name="connsiteX55" fmla="*/ 409769 w 864642"/>
                  <a:gd name="connsiteY55" fmla="*/ 25135 h 699207"/>
                  <a:gd name="connsiteX56" fmla="*/ 438344 w 864642"/>
                  <a:gd name="connsiteY56" fmla="*/ 6085 h 699207"/>
                  <a:gd name="connsiteX57" fmla="*/ 490732 w 864642"/>
                  <a:gd name="connsiteY57" fmla="*/ 1323 h 699207"/>
                  <a:gd name="connsiteX58" fmla="*/ 519307 w 864642"/>
                  <a:gd name="connsiteY58" fmla="*/ 27517 h 699207"/>
                  <a:gd name="connsiteX59" fmla="*/ 531213 w 864642"/>
                  <a:gd name="connsiteY59" fmla="*/ 44185 h 699207"/>
                  <a:gd name="connsiteX60" fmla="*/ 590744 w 864642"/>
                  <a:gd name="connsiteY60" fmla="*/ 53710 h 699207"/>
                  <a:gd name="connsiteX0" fmla="*/ 590744 w 864724"/>
                  <a:gd name="connsiteY0" fmla="*/ 53710 h 699207"/>
                  <a:gd name="connsiteX1" fmla="*/ 647894 w 864724"/>
                  <a:gd name="connsiteY1" fmla="*/ 32279 h 699207"/>
                  <a:gd name="connsiteX2" fmla="*/ 638369 w 864724"/>
                  <a:gd name="connsiteY2" fmla="*/ 82285 h 699207"/>
                  <a:gd name="connsiteX3" fmla="*/ 693138 w 864724"/>
                  <a:gd name="connsiteY3" fmla="*/ 72760 h 699207"/>
                  <a:gd name="connsiteX4" fmla="*/ 707425 w 864724"/>
                  <a:gd name="connsiteY4" fmla="*/ 113242 h 699207"/>
                  <a:gd name="connsiteX5" fmla="*/ 752669 w 864724"/>
                  <a:gd name="connsiteY5" fmla="*/ 146579 h 699207"/>
                  <a:gd name="connsiteX6" fmla="*/ 824107 w 864724"/>
                  <a:gd name="connsiteY6" fmla="*/ 187060 h 699207"/>
                  <a:gd name="connsiteX7" fmla="*/ 807438 w 864724"/>
                  <a:gd name="connsiteY7" fmla="*/ 251354 h 699207"/>
                  <a:gd name="connsiteX8" fmla="*/ 812200 w 864724"/>
                  <a:gd name="connsiteY8" fmla="*/ 332317 h 699207"/>
                  <a:gd name="connsiteX9" fmla="*/ 864588 w 864724"/>
                  <a:gd name="connsiteY9" fmla="*/ 353748 h 699207"/>
                  <a:gd name="connsiteX10" fmla="*/ 826488 w 864724"/>
                  <a:gd name="connsiteY10" fmla="*/ 398991 h 699207"/>
                  <a:gd name="connsiteX11" fmla="*/ 797913 w 864724"/>
                  <a:gd name="connsiteY11" fmla="*/ 446617 h 699207"/>
                  <a:gd name="connsiteX12" fmla="*/ 759812 w 864724"/>
                  <a:gd name="connsiteY12" fmla="*/ 494241 h 699207"/>
                  <a:gd name="connsiteX13" fmla="*/ 786007 w 864724"/>
                  <a:gd name="connsiteY13" fmla="*/ 551392 h 699207"/>
                  <a:gd name="connsiteX14" fmla="*/ 745526 w 864724"/>
                  <a:gd name="connsiteY14" fmla="*/ 594254 h 699207"/>
                  <a:gd name="connsiteX15" fmla="*/ 674088 w 864724"/>
                  <a:gd name="connsiteY15" fmla="*/ 579967 h 699207"/>
                  <a:gd name="connsiteX16" fmla="*/ 607413 w 864724"/>
                  <a:gd name="connsiteY16" fmla="*/ 606160 h 699207"/>
                  <a:gd name="connsiteX17" fmla="*/ 576457 w 864724"/>
                  <a:gd name="connsiteY17" fmla="*/ 658547 h 699207"/>
                  <a:gd name="connsiteX18" fmla="*/ 528832 w 864724"/>
                  <a:gd name="connsiteY18" fmla="*/ 691885 h 699207"/>
                  <a:gd name="connsiteX19" fmla="*/ 507401 w 864724"/>
                  <a:gd name="connsiteY19" fmla="*/ 646641 h 699207"/>
                  <a:gd name="connsiteX20" fmla="*/ 419294 w 864724"/>
                  <a:gd name="connsiteY20" fmla="*/ 670454 h 699207"/>
                  <a:gd name="connsiteX21" fmla="*/ 419294 w 864724"/>
                  <a:gd name="connsiteY21" fmla="*/ 699030 h 699207"/>
                  <a:gd name="connsiteX22" fmla="*/ 343094 w 864724"/>
                  <a:gd name="connsiteY22" fmla="*/ 656167 h 699207"/>
                  <a:gd name="connsiteX23" fmla="*/ 281182 w 864724"/>
                  <a:gd name="connsiteY23" fmla="*/ 689504 h 699207"/>
                  <a:gd name="connsiteX24" fmla="*/ 259750 w 864724"/>
                  <a:gd name="connsiteY24" fmla="*/ 646642 h 699207"/>
                  <a:gd name="connsiteX25" fmla="*/ 278800 w 864724"/>
                  <a:gd name="connsiteY25" fmla="*/ 622829 h 699207"/>
                  <a:gd name="connsiteX26" fmla="*/ 224032 w 864724"/>
                  <a:gd name="connsiteY26" fmla="*/ 618067 h 699207"/>
                  <a:gd name="connsiteX27" fmla="*/ 171644 w 864724"/>
                  <a:gd name="connsiteY27" fmla="*/ 637117 h 699207"/>
                  <a:gd name="connsiteX28" fmla="*/ 169263 w 864724"/>
                  <a:gd name="connsiteY28" fmla="*/ 606160 h 699207"/>
                  <a:gd name="connsiteX29" fmla="*/ 183550 w 864724"/>
                  <a:gd name="connsiteY29" fmla="*/ 587110 h 699207"/>
                  <a:gd name="connsiteX30" fmla="*/ 183550 w 864724"/>
                  <a:gd name="connsiteY30" fmla="*/ 553773 h 699207"/>
                  <a:gd name="connsiteX31" fmla="*/ 114494 w 864724"/>
                  <a:gd name="connsiteY31" fmla="*/ 572823 h 699207"/>
                  <a:gd name="connsiteX32" fmla="*/ 54963 w 864724"/>
                  <a:gd name="connsiteY32" fmla="*/ 577585 h 699207"/>
                  <a:gd name="connsiteX33" fmla="*/ 102588 w 864724"/>
                  <a:gd name="connsiteY33" fmla="*/ 539485 h 699207"/>
                  <a:gd name="connsiteX34" fmla="*/ 135925 w 864724"/>
                  <a:gd name="connsiteY34" fmla="*/ 520435 h 699207"/>
                  <a:gd name="connsiteX35" fmla="*/ 147832 w 864724"/>
                  <a:gd name="connsiteY35" fmla="*/ 503767 h 699207"/>
                  <a:gd name="connsiteX36" fmla="*/ 93063 w 864724"/>
                  <a:gd name="connsiteY36" fmla="*/ 491860 h 699207"/>
                  <a:gd name="connsiteX37" fmla="*/ 52582 w 864724"/>
                  <a:gd name="connsiteY37" fmla="*/ 489479 h 699207"/>
                  <a:gd name="connsiteX38" fmla="*/ 194 w 864724"/>
                  <a:gd name="connsiteY38" fmla="*/ 477573 h 699207"/>
                  <a:gd name="connsiteX39" fmla="*/ 35913 w 864724"/>
                  <a:gd name="connsiteY39" fmla="*/ 434710 h 699207"/>
                  <a:gd name="connsiteX40" fmla="*/ 64488 w 864724"/>
                  <a:gd name="connsiteY40" fmla="*/ 415660 h 699207"/>
                  <a:gd name="connsiteX41" fmla="*/ 83538 w 864724"/>
                  <a:gd name="connsiteY41" fmla="*/ 387085 h 699207"/>
                  <a:gd name="connsiteX42" fmla="*/ 83538 w 864724"/>
                  <a:gd name="connsiteY42" fmla="*/ 370417 h 699207"/>
                  <a:gd name="connsiteX43" fmla="*/ 54963 w 864724"/>
                  <a:gd name="connsiteY43" fmla="*/ 327554 h 699207"/>
                  <a:gd name="connsiteX44" fmla="*/ 47819 w 864724"/>
                  <a:gd name="connsiteY44" fmla="*/ 287073 h 699207"/>
                  <a:gd name="connsiteX45" fmla="*/ 69250 w 864724"/>
                  <a:gd name="connsiteY45" fmla="*/ 265642 h 699207"/>
                  <a:gd name="connsiteX46" fmla="*/ 121638 w 864724"/>
                  <a:gd name="connsiteY46" fmla="*/ 256117 h 699207"/>
                  <a:gd name="connsiteX47" fmla="*/ 112113 w 864724"/>
                  <a:gd name="connsiteY47" fmla="*/ 232304 h 699207"/>
                  <a:gd name="connsiteX48" fmla="*/ 114494 w 864724"/>
                  <a:gd name="connsiteY48" fmla="*/ 194204 h 699207"/>
                  <a:gd name="connsiteX49" fmla="*/ 131163 w 864724"/>
                  <a:gd name="connsiteY49" fmla="*/ 168010 h 699207"/>
                  <a:gd name="connsiteX50" fmla="*/ 159738 w 864724"/>
                  <a:gd name="connsiteY50" fmla="*/ 153723 h 699207"/>
                  <a:gd name="connsiteX51" fmla="*/ 195457 w 864724"/>
                  <a:gd name="connsiteY51" fmla="*/ 96573 h 699207"/>
                  <a:gd name="connsiteX52" fmla="*/ 216888 w 864724"/>
                  <a:gd name="connsiteY52" fmla="*/ 37042 h 699207"/>
                  <a:gd name="connsiteX53" fmla="*/ 285944 w 864724"/>
                  <a:gd name="connsiteY53" fmla="*/ 29898 h 699207"/>
                  <a:gd name="connsiteX54" fmla="*/ 340713 w 864724"/>
                  <a:gd name="connsiteY54" fmla="*/ 39423 h 699207"/>
                  <a:gd name="connsiteX55" fmla="*/ 409769 w 864724"/>
                  <a:gd name="connsiteY55" fmla="*/ 25135 h 699207"/>
                  <a:gd name="connsiteX56" fmla="*/ 438344 w 864724"/>
                  <a:gd name="connsiteY56" fmla="*/ 6085 h 699207"/>
                  <a:gd name="connsiteX57" fmla="*/ 490732 w 864724"/>
                  <a:gd name="connsiteY57" fmla="*/ 1323 h 699207"/>
                  <a:gd name="connsiteX58" fmla="*/ 519307 w 864724"/>
                  <a:gd name="connsiteY58" fmla="*/ 27517 h 699207"/>
                  <a:gd name="connsiteX59" fmla="*/ 531213 w 864724"/>
                  <a:gd name="connsiteY59" fmla="*/ 44185 h 699207"/>
                  <a:gd name="connsiteX60" fmla="*/ 590744 w 864724"/>
                  <a:gd name="connsiteY60" fmla="*/ 53710 h 699207"/>
                  <a:gd name="connsiteX0" fmla="*/ 590744 w 864706"/>
                  <a:gd name="connsiteY0" fmla="*/ 53710 h 699207"/>
                  <a:gd name="connsiteX1" fmla="*/ 647894 w 864706"/>
                  <a:gd name="connsiteY1" fmla="*/ 32279 h 699207"/>
                  <a:gd name="connsiteX2" fmla="*/ 638369 w 864706"/>
                  <a:gd name="connsiteY2" fmla="*/ 82285 h 699207"/>
                  <a:gd name="connsiteX3" fmla="*/ 693138 w 864706"/>
                  <a:gd name="connsiteY3" fmla="*/ 72760 h 699207"/>
                  <a:gd name="connsiteX4" fmla="*/ 707425 w 864706"/>
                  <a:gd name="connsiteY4" fmla="*/ 113242 h 699207"/>
                  <a:gd name="connsiteX5" fmla="*/ 752669 w 864706"/>
                  <a:gd name="connsiteY5" fmla="*/ 146579 h 699207"/>
                  <a:gd name="connsiteX6" fmla="*/ 824107 w 864706"/>
                  <a:gd name="connsiteY6" fmla="*/ 187060 h 699207"/>
                  <a:gd name="connsiteX7" fmla="*/ 807438 w 864706"/>
                  <a:gd name="connsiteY7" fmla="*/ 251354 h 699207"/>
                  <a:gd name="connsiteX8" fmla="*/ 812200 w 864706"/>
                  <a:gd name="connsiteY8" fmla="*/ 332317 h 699207"/>
                  <a:gd name="connsiteX9" fmla="*/ 864588 w 864706"/>
                  <a:gd name="connsiteY9" fmla="*/ 353748 h 699207"/>
                  <a:gd name="connsiteX10" fmla="*/ 826488 w 864706"/>
                  <a:gd name="connsiteY10" fmla="*/ 398991 h 699207"/>
                  <a:gd name="connsiteX11" fmla="*/ 826488 w 864706"/>
                  <a:gd name="connsiteY11" fmla="*/ 484717 h 699207"/>
                  <a:gd name="connsiteX12" fmla="*/ 759812 w 864706"/>
                  <a:gd name="connsiteY12" fmla="*/ 494241 h 699207"/>
                  <a:gd name="connsiteX13" fmla="*/ 786007 w 864706"/>
                  <a:gd name="connsiteY13" fmla="*/ 551392 h 699207"/>
                  <a:gd name="connsiteX14" fmla="*/ 745526 w 864706"/>
                  <a:gd name="connsiteY14" fmla="*/ 594254 h 699207"/>
                  <a:gd name="connsiteX15" fmla="*/ 674088 w 864706"/>
                  <a:gd name="connsiteY15" fmla="*/ 579967 h 699207"/>
                  <a:gd name="connsiteX16" fmla="*/ 607413 w 864706"/>
                  <a:gd name="connsiteY16" fmla="*/ 606160 h 699207"/>
                  <a:gd name="connsiteX17" fmla="*/ 576457 w 864706"/>
                  <a:gd name="connsiteY17" fmla="*/ 658547 h 699207"/>
                  <a:gd name="connsiteX18" fmla="*/ 528832 w 864706"/>
                  <a:gd name="connsiteY18" fmla="*/ 691885 h 699207"/>
                  <a:gd name="connsiteX19" fmla="*/ 507401 w 864706"/>
                  <a:gd name="connsiteY19" fmla="*/ 646641 h 699207"/>
                  <a:gd name="connsiteX20" fmla="*/ 419294 w 864706"/>
                  <a:gd name="connsiteY20" fmla="*/ 670454 h 699207"/>
                  <a:gd name="connsiteX21" fmla="*/ 419294 w 864706"/>
                  <a:gd name="connsiteY21" fmla="*/ 699030 h 699207"/>
                  <a:gd name="connsiteX22" fmla="*/ 343094 w 864706"/>
                  <a:gd name="connsiteY22" fmla="*/ 656167 h 699207"/>
                  <a:gd name="connsiteX23" fmla="*/ 281182 w 864706"/>
                  <a:gd name="connsiteY23" fmla="*/ 689504 h 699207"/>
                  <a:gd name="connsiteX24" fmla="*/ 259750 w 864706"/>
                  <a:gd name="connsiteY24" fmla="*/ 646642 h 699207"/>
                  <a:gd name="connsiteX25" fmla="*/ 278800 w 864706"/>
                  <a:gd name="connsiteY25" fmla="*/ 622829 h 699207"/>
                  <a:gd name="connsiteX26" fmla="*/ 224032 w 864706"/>
                  <a:gd name="connsiteY26" fmla="*/ 618067 h 699207"/>
                  <a:gd name="connsiteX27" fmla="*/ 171644 w 864706"/>
                  <a:gd name="connsiteY27" fmla="*/ 637117 h 699207"/>
                  <a:gd name="connsiteX28" fmla="*/ 169263 w 864706"/>
                  <a:gd name="connsiteY28" fmla="*/ 606160 h 699207"/>
                  <a:gd name="connsiteX29" fmla="*/ 183550 w 864706"/>
                  <a:gd name="connsiteY29" fmla="*/ 587110 h 699207"/>
                  <a:gd name="connsiteX30" fmla="*/ 183550 w 864706"/>
                  <a:gd name="connsiteY30" fmla="*/ 553773 h 699207"/>
                  <a:gd name="connsiteX31" fmla="*/ 114494 w 864706"/>
                  <a:gd name="connsiteY31" fmla="*/ 572823 h 699207"/>
                  <a:gd name="connsiteX32" fmla="*/ 54963 w 864706"/>
                  <a:gd name="connsiteY32" fmla="*/ 577585 h 699207"/>
                  <a:gd name="connsiteX33" fmla="*/ 102588 w 864706"/>
                  <a:gd name="connsiteY33" fmla="*/ 539485 h 699207"/>
                  <a:gd name="connsiteX34" fmla="*/ 135925 w 864706"/>
                  <a:gd name="connsiteY34" fmla="*/ 520435 h 699207"/>
                  <a:gd name="connsiteX35" fmla="*/ 147832 w 864706"/>
                  <a:gd name="connsiteY35" fmla="*/ 503767 h 699207"/>
                  <a:gd name="connsiteX36" fmla="*/ 93063 w 864706"/>
                  <a:gd name="connsiteY36" fmla="*/ 491860 h 699207"/>
                  <a:gd name="connsiteX37" fmla="*/ 52582 w 864706"/>
                  <a:gd name="connsiteY37" fmla="*/ 489479 h 699207"/>
                  <a:gd name="connsiteX38" fmla="*/ 194 w 864706"/>
                  <a:gd name="connsiteY38" fmla="*/ 477573 h 699207"/>
                  <a:gd name="connsiteX39" fmla="*/ 35913 w 864706"/>
                  <a:gd name="connsiteY39" fmla="*/ 434710 h 699207"/>
                  <a:gd name="connsiteX40" fmla="*/ 64488 w 864706"/>
                  <a:gd name="connsiteY40" fmla="*/ 415660 h 699207"/>
                  <a:gd name="connsiteX41" fmla="*/ 83538 w 864706"/>
                  <a:gd name="connsiteY41" fmla="*/ 387085 h 699207"/>
                  <a:gd name="connsiteX42" fmla="*/ 83538 w 864706"/>
                  <a:gd name="connsiteY42" fmla="*/ 370417 h 699207"/>
                  <a:gd name="connsiteX43" fmla="*/ 54963 w 864706"/>
                  <a:gd name="connsiteY43" fmla="*/ 327554 h 699207"/>
                  <a:gd name="connsiteX44" fmla="*/ 47819 w 864706"/>
                  <a:gd name="connsiteY44" fmla="*/ 287073 h 699207"/>
                  <a:gd name="connsiteX45" fmla="*/ 69250 w 864706"/>
                  <a:gd name="connsiteY45" fmla="*/ 265642 h 699207"/>
                  <a:gd name="connsiteX46" fmla="*/ 121638 w 864706"/>
                  <a:gd name="connsiteY46" fmla="*/ 256117 h 699207"/>
                  <a:gd name="connsiteX47" fmla="*/ 112113 w 864706"/>
                  <a:gd name="connsiteY47" fmla="*/ 232304 h 699207"/>
                  <a:gd name="connsiteX48" fmla="*/ 114494 w 864706"/>
                  <a:gd name="connsiteY48" fmla="*/ 194204 h 699207"/>
                  <a:gd name="connsiteX49" fmla="*/ 131163 w 864706"/>
                  <a:gd name="connsiteY49" fmla="*/ 168010 h 699207"/>
                  <a:gd name="connsiteX50" fmla="*/ 159738 w 864706"/>
                  <a:gd name="connsiteY50" fmla="*/ 153723 h 699207"/>
                  <a:gd name="connsiteX51" fmla="*/ 195457 w 864706"/>
                  <a:gd name="connsiteY51" fmla="*/ 96573 h 699207"/>
                  <a:gd name="connsiteX52" fmla="*/ 216888 w 864706"/>
                  <a:gd name="connsiteY52" fmla="*/ 37042 h 699207"/>
                  <a:gd name="connsiteX53" fmla="*/ 285944 w 864706"/>
                  <a:gd name="connsiteY53" fmla="*/ 29898 h 699207"/>
                  <a:gd name="connsiteX54" fmla="*/ 340713 w 864706"/>
                  <a:gd name="connsiteY54" fmla="*/ 39423 h 699207"/>
                  <a:gd name="connsiteX55" fmla="*/ 409769 w 864706"/>
                  <a:gd name="connsiteY55" fmla="*/ 25135 h 699207"/>
                  <a:gd name="connsiteX56" fmla="*/ 438344 w 864706"/>
                  <a:gd name="connsiteY56" fmla="*/ 6085 h 699207"/>
                  <a:gd name="connsiteX57" fmla="*/ 490732 w 864706"/>
                  <a:gd name="connsiteY57" fmla="*/ 1323 h 699207"/>
                  <a:gd name="connsiteX58" fmla="*/ 519307 w 864706"/>
                  <a:gd name="connsiteY58" fmla="*/ 27517 h 699207"/>
                  <a:gd name="connsiteX59" fmla="*/ 531213 w 864706"/>
                  <a:gd name="connsiteY59" fmla="*/ 44185 h 699207"/>
                  <a:gd name="connsiteX60" fmla="*/ 590744 w 864706"/>
                  <a:gd name="connsiteY60" fmla="*/ 53710 h 699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</a:cxnLst>
                <a:rect l="l" t="t" r="r" b="b"/>
                <a:pathLst>
                  <a:path w="864706" h="699207">
                    <a:moveTo>
                      <a:pt x="590744" y="53710"/>
                    </a:moveTo>
                    <a:cubicBezTo>
                      <a:pt x="610191" y="51726"/>
                      <a:pt x="639957" y="27516"/>
                      <a:pt x="647894" y="32279"/>
                    </a:cubicBezTo>
                    <a:cubicBezTo>
                      <a:pt x="655832" y="37041"/>
                      <a:pt x="630828" y="75538"/>
                      <a:pt x="638369" y="82285"/>
                    </a:cubicBezTo>
                    <a:cubicBezTo>
                      <a:pt x="645910" y="89032"/>
                      <a:pt x="681629" y="67601"/>
                      <a:pt x="693138" y="72760"/>
                    </a:cubicBezTo>
                    <a:cubicBezTo>
                      <a:pt x="704647" y="77919"/>
                      <a:pt x="697503" y="100939"/>
                      <a:pt x="707425" y="113242"/>
                    </a:cubicBezTo>
                    <a:cubicBezTo>
                      <a:pt x="717347" y="125545"/>
                      <a:pt x="733222" y="134276"/>
                      <a:pt x="752669" y="146579"/>
                    </a:cubicBezTo>
                    <a:cubicBezTo>
                      <a:pt x="772116" y="158882"/>
                      <a:pt x="814979" y="169598"/>
                      <a:pt x="824107" y="187060"/>
                    </a:cubicBezTo>
                    <a:cubicBezTo>
                      <a:pt x="833235" y="204523"/>
                      <a:pt x="809423" y="227145"/>
                      <a:pt x="807438" y="251354"/>
                    </a:cubicBezTo>
                    <a:cubicBezTo>
                      <a:pt x="805454" y="275564"/>
                      <a:pt x="802675" y="315251"/>
                      <a:pt x="812200" y="332317"/>
                    </a:cubicBezTo>
                    <a:cubicBezTo>
                      <a:pt x="821725" y="349383"/>
                      <a:pt x="862207" y="342636"/>
                      <a:pt x="864588" y="353748"/>
                    </a:cubicBezTo>
                    <a:cubicBezTo>
                      <a:pt x="866969" y="364860"/>
                      <a:pt x="832838" y="377163"/>
                      <a:pt x="826488" y="398991"/>
                    </a:cubicBezTo>
                    <a:cubicBezTo>
                      <a:pt x="820138" y="420819"/>
                      <a:pt x="837601" y="468842"/>
                      <a:pt x="826488" y="484717"/>
                    </a:cubicBezTo>
                    <a:cubicBezTo>
                      <a:pt x="815375" y="500592"/>
                      <a:pt x="766559" y="483129"/>
                      <a:pt x="759812" y="494241"/>
                    </a:cubicBezTo>
                    <a:cubicBezTo>
                      <a:pt x="753065" y="505353"/>
                      <a:pt x="788388" y="534723"/>
                      <a:pt x="786007" y="551392"/>
                    </a:cubicBezTo>
                    <a:cubicBezTo>
                      <a:pt x="783626" y="568061"/>
                      <a:pt x="764179" y="589492"/>
                      <a:pt x="745526" y="594254"/>
                    </a:cubicBezTo>
                    <a:cubicBezTo>
                      <a:pt x="726873" y="599016"/>
                      <a:pt x="697107" y="577983"/>
                      <a:pt x="674088" y="579967"/>
                    </a:cubicBezTo>
                    <a:cubicBezTo>
                      <a:pt x="651069" y="581951"/>
                      <a:pt x="623685" y="593063"/>
                      <a:pt x="607413" y="606160"/>
                    </a:cubicBezTo>
                    <a:cubicBezTo>
                      <a:pt x="591141" y="619257"/>
                      <a:pt x="589554" y="644260"/>
                      <a:pt x="576457" y="658547"/>
                    </a:cubicBezTo>
                    <a:cubicBezTo>
                      <a:pt x="563360" y="672834"/>
                      <a:pt x="540341" y="693869"/>
                      <a:pt x="528832" y="691885"/>
                    </a:cubicBezTo>
                    <a:cubicBezTo>
                      <a:pt x="517323" y="689901"/>
                      <a:pt x="525657" y="650213"/>
                      <a:pt x="507401" y="646641"/>
                    </a:cubicBezTo>
                    <a:cubicBezTo>
                      <a:pt x="489145" y="643069"/>
                      <a:pt x="433979" y="661723"/>
                      <a:pt x="419294" y="670454"/>
                    </a:cubicBezTo>
                    <a:cubicBezTo>
                      <a:pt x="404610" y="679186"/>
                      <a:pt x="431994" y="701411"/>
                      <a:pt x="419294" y="699030"/>
                    </a:cubicBezTo>
                    <a:cubicBezTo>
                      <a:pt x="406594" y="696649"/>
                      <a:pt x="366113" y="657755"/>
                      <a:pt x="343094" y="656167"/>
                    </a:cubicBezTo>
                    <a:cubicBezTo>
                      <a:pt x="320075" y="654579"/>
                      <a:pt x="295073" y="691092"/>
                      <a:pt x="281182" y="689504"/>
                    </a:cubicBezTo>
                    <a:cubicBezTo>
                      <a:pt x="267291" y="687916"/>
                      <a:pt x="260147" y="657754"/>
                      <a:pt x="259750" y="646642"/>
                    </a:cubicBezTo>
                    <a:cubicBezTo>
                      <a:pt x="259353" y="635530"/>
                      <a:pt x="284753" y="627591"/>
                      <a:pt x="278800" y="622829"/>
                    </a:cubicBezTo>
                    <a:cubicBezTo>
                      <a:pt x="272847" y="618067"/>
                      <a:pt x="241891" y="615686"/>
                      <a:pt x="224032" y="618067"/>
                    </a:cubicBezTo>
                    <a:cubicBezTo>
                      <a:pt x="206173" y="620448"/>
                      <a:pt x="180772" y="639101"/>
                      <a:pt x="171644" y="637117"/>
                    </a:cubicBezTo>
                    <a:cubicBezTo>
                      <a:pt x="162516" y="635133"/>
                      <a:pt x="167279" y="614494"/>
                      <a:pt x="169263" y="606160"/>
                    </a:cubicBezTo>
                    <a:cubicBezTo>
                      <a:pt x="171247" y="597826"/>
                      <a:pt x="181169" y="595841"/>
                      <a:pt x="183550" y="587110"/>
                    </a:cubicBezTo>
                    <a:cubicBezTo>
                      <a:pt x="185931" y="578379"/>
                      <a:pt x="195059" y="556154"/>
                      <a:pt x="183550" y="553773"/>
                    </a:cubicBezTo>
                    <a:cubicBezTo>
                      <a:pt x="172041" y="551392"/>
                      <a:pt x="135925" y="568854"/>
                      <a:pt x="114494" y="572823"/>
                    </a:cubicBezTo>
                    <a:cubicBezTo>
                      <a:pt x="93063" y="576792"/>
                      <a:pt x="56947" y="583141"/>
                      <a:pt x="54963" y="577585"/>
                    </a:cubicBezTo>
                    <a:cubicBezTo>
                      <a:pt x="52979" y="572029"/>
                      <a:pt x="89094" y="549010"/>
                      <a:pt x="102588" y="539485"/>
                    </a:cubicBezTo>
                    <a:cubicBezTo>
                      <a:pt x="116082" y="529960"/>
                      <a:pt x="128384" y="526388"/>
                      <a:pt x="135925" y="520435"/>
                    </a:cubicBezTo>
                    <a:cubicBezTo>
                      <a:pt x="143466" y="514482"/>
                      <a:pt x="154976" y="508529"/>
                      <a:pt x="147832" y="503767"/>
                    </a:cubicBezTo>
                    <a:cubicBezTo>
                      <a:pt x="140688" y="499005"/>
                      <a:pt x="108938" y="494241"/>
                      <a:pt x="93063" y="491860"/>
                    </a:cubicBezTo>
                    <a:cubicBezTo>
                      <a:pt x="77188" y="489479"/>
                      <a:pt x="68060" y="491860"/>
                      <a:pt x="52582" y="489479"/>
                    </a:cubicBezTo>
                    <a:cubicBezTo>
                      <a:pt x="37104" y="487098"/>
                      <a:pt x="2972" y="486701"/>
                      <a:pt x="194" y="477573"/>
                    </a:cubicBezTo>
                    <a:cubicBezTo>
                      <a:pt x="-2584" y="468445"/>
                      <a:pt x="25197" y="445029"/>
                      <a:pt x="35913" y="434710"/>
                    </a:cubicBezTo>
                    <a:cubicBezTo>
                      <a:pt x="46629" y="424391"/>
                      <a:pt x="56551" y="423597"/>
                      <a:pt x="64488" y="415660"/>
                    </a:cubicBezTo>
                    <a:cubicBezTo>
                      <a:pt x="72425" y="407723"/>
                      <a:pt x="80363" y="394626"/>
                      <a:pt x="83538" y="387085"/>
                    </a:cubicBezTo>
                    <a:cubicBezTo>
                      <a:pt x="86713" y="379545"/>
                      <a:pt x="88300" y="380339"/>
                      <a:pt x="83538" y="370417"/>
                    </a:cubicBezTo>
                    <a:cubicBezTo>
                      <a:pt x="78776" y="360495"/>
                      <a:pt x="60916" y="341445"/>
                      <a:pt x="54963" y="327554"/>
                    </a:cubicBezTo>
                    <a:cubicBezTo>
                      <a:pt x="49010" y="313663"/>
                      <a:pt x="45438" y="297392"/>
                      <a:pt x="47819" y="287073"/>
                    </a:cubicBezTo>
                    <a:cubicBezTo>
                      <a:pt x="50200" y="276754"/>
                      <a:pt x="56947" y="270801"/>
                      <a:pt x="69250" y="265642"/>
                    </a:cubicBezTo>
                    <a:cubicBezTo>
                      <a:pt x="81553" y="260483"/>
                      <a:pt x="114494" y="261673"/>
                      <a:pt x="121638" y="256117"/>
                    </a:cubicBezTo>
                    <a:cubicBezTo>
                      <a:pt x="128782" y="250561"/>
                      <a:pt x="113304" y="242623"/>
                      <a:pt x="112113" y="232304"/>
                    </a:cubicBezTo>
                    <a:cubicBezTo>
                      <a:pt x="110922" y="221985"/>
                      <a:pt x="111319" y="204920"/>
                      <a:pt x="114494" y="194204"/>
                    </a:cubicBezTo>
                    <a:cubicBezTo>
                      <a:pt x="117669" y="183488"/>
                      <a:pt x="123622" y="174757"/>
                      <a:pt x="131163" y="168010"/>
                    </a:cubicBezTo>
                    <a:cubicBezTo>
                      <a:pt x="138704" y="161263"/>
                      <a:pt x="149022" y="165629"/>
                      <a:pt x="159738" y="153723"/>
                    </a:cubicBezTo>
                    <a:cubicBezTo>
                      <a:pt x="170454" y="141817"/>
                      <a:pt x="185932" y="116020"/>
                      <a:pt x="195457" y="96573"/>
                    </a:cubicBezTo>
                    <a:cubicBezTo>
                      <a:pt x="204982" y="77126"/>
                      <a:pt x="201807" y="48155"/>
                      <a:pt x="216888" y="37042"/>
                    </a:cubicBezTo>
                    <a:cubicBezTo>
                      <a:pt x="231969" y="25929"/>
                      <a:pt x="265307" y="29501"/>
                      <a:pt x="285944" y="29898"/>
                    </a:cubicBezTo>
                    <a:cubicBezTo>
                      <a:pt x="306581" y="30295"/>
                      <a:pt x="320076" y="40217"/>
                      <a:pt x="340713" y="39423"/>
                    </a:cubicBezTo>
                    <a:cubicBezTo>
                      <a:pt x="361350" y="38629"/>
                      <a:pt x="393497" y="30691"/>
                      <a:pt x="409769" y="25135"/>
                    </a:cubicBezTo>
                    <a:cubicBezTo>
                      <a:pt x="426041" y="19579"/>
                      <a:pt x="424850" y="10054"/>
                      <a:pt x="438344" y="6085"/>
                    </a:cubicBezTo>
                    <a:cubicBezTo>
                      <a:pt x="451838" y="2116"/>
                      <a:pt x="477238" y="-2249"/>
                      <a:pt x="490732" y="1323"/>
                    </a:cubicBezTo>
                    <a:cubicBezTo>
                      <a:pt x="504226" y="4895"/>
                      <a:pt x="512560" y="20373"/>
                      <a:pt x="519307" y="27517"/>
                    </a:cubicBezTo>
                    <a:cubicBezTo>
                      <a:pt x="526054" y="34661"/>
                      <a:pt x="525657" y="41407"/>
                      <a:pt x="531213" y="44185"/>
                    </a:cubicBezTo>
                    <a:cubicBezTo>
                      <a:pt x="536769" y="46963"/>
                      <a:pt x="571297" y="55694"/>
                      <a:pt x="590744" y="53710"/>
                    </a:cubicBezTo>
                    <a:close/>
                  </a:path>
                </a:pathLst>
              </a:custGeom>
              <a:blipFill>
                <a:blip r:embed="rId8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colorTemperature colorTemp="11200"/>
                          </a14:imgEffect>
                        </a14:imgLayer>
                      </a14:imgProps>
                    </a:ext>
                  </a:extLst>
                </a:blip>
                <a:tile tx="0" ty="0" sx="100000" sy="100000" flip="none" algn="tl"/>
              </a:blipFill>
              <a:ln w="9525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>
                <a:bevelT w="44450" h="508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60"/>
              </a:p>
            </p:txBody>
          </p:sp>
          <p:sp>
            <p:nvSpPr>
              <p:cNvPr id="46" name="Freihandform 62">
                <a:extLst>
                  <a:ext uri="{FF2B5EF4-FFF2-40B4-BE49-F238E27FC236}">
                    <a16:creationId xmlns:a16="http://schemas.microsoft.com/office/drawing/2014/main" id="{11194AE3-4A45-4714-AEA0-ED022F07FC48}"/>
                  </a:ext>
                </a:extLst>
              </p:cNvPr>
              <p:cNvSpPr/>
              <p:nvPr/>
            </p:nvSpPr>
            <p:spPr>
              <a:xfrm>
                <a:off x="4411124" y="4941468"/>
                <a:ext cx="338986" cy="440018"/>
              </a:xfrm>
              <a:custGeom>
                <a:avLst/>
                <a:gdLst>
                  <a:gd name="connsiteX0" fmla="*/ 198553 w 488407"/>
                  <a:gd name="connsiteY0" fmla="*/ 105062 h 637935"/>
                  <a:gd name="connsiteX1" fmla="*/ 17578 w 488407"/>
                  <a:gd name="connsiteY1" fmla="*/ 276512 h 637935"/>
                  <a:gd name="connsiteX2" fmla="*/ 8053 w 488407"/>
                  <a:gd name="connsiteY2" fmla="*/ 409862 h 637935"/>
                  <a:gd name="connsiteX3" fmla="*/ 27103 w 488407"/>
                  <a:gd name="connsiteY3" fmla="*/ 476537 h 637935"/>
                  <a:gd name="connsiteX4" fmla="*/ 112828 w 488407"/>
                  <a:gd name="connsiteY4" fmla="*/ 628937 h 637935"/>
                  <a:gd name="connsiteX5" fmla="*/ 236653 w 488407"/>
                  <a:gd name="connsiteY5" fmla="*/ 609887 h 637935"/>
                  <a:gd name="connsiteX6" fmla="*/ 331903 w 488407"/>
                  <a:gd name="connsiteY6" fmla="*/ 524162 h 637935"/>
                  <a:gd name="connsiteX7" fmla="*/ 360478 w 488407"/>
                  <a:gd name="connsiteY7" fmla="*/ 438437 h 637935"/>
                  <a:gd name="connsiteX8" fmla="*/ 265228 w 488407"/>
                  <a:gd name="connsiteY8" fmla="*/ 362237 h 637935"/>
                  <a:gd name="connsiteX9" fmla="*/ 379528 w 488407"/>
                  <a:gd name="connsiteY9" fmla="*/ 362237 h 637935"/>
                  <a:gd name="connsiteX10" fmla="*/ 398578 w 488407"/>
                  <a:gd name="connsiteY10" fmla="*/ 190787 h 637935"/>
                  <a:gd name="connsiteX11" fmla="*/ 417628 w 488407"/>
                  <a:gd name="connsiteY11" fmla="*/ 143162 h 637935"/>
                  <a:gd name="connsiteX12" fmla="*/ 484303 w 488407"/>
                  <a:gd name="connsiteY12" fmla="*/ 57437 h 637935"/>
                  <a:gd name="connsiteX13" fmla="*/ 284278 w 488407"/>
                  <a:gd name="connsiteY13" fmla="*/ 287 h 637935"/>
                  <a:gd name="connsiteX14" fmla="*/ 179503 w 488407"/>
                  <a:gd name="connsiteY14" fmla="*/ 38387 h 637935"/>
                  <a:gd name="connsiteX15" fmla="*/ 198553 w 488407"/>
                  <a:gd name="connsiteY15" fmla="*/ 105062 h 637935"/>
                  <a:gd name="connsiteX0" fmla="*/ 198553 w 488407"/>
                  <a:gd name="connsiteY0" fmla="*/ 105062 h 637935"/>
                  <a:gd name="connsiteX1" fmla="*/ 17578 w 488407"/>
                  <a:gd name="connsiteY1" fmla="*/ 276512 h 637935"/>
                  <a:gd name="connsiteX2" fmla="*/ 8053 w 488407"/>
                  <a:gd name="connsiteY2" fmla="*/ 409862 h 637935"/>
                  <a:gd name="connsiteX3" fmla="*/ 27103 w 488407"/>
                  <a:gd name="connsiteY3" fmla="*/ 476537 h 637935"/>
                  <a:gd name="connsiteX4" fmla="*/ 112828 w 488407"/>
                  <a:gd name="connsiteY4" fmla="*/ 628937 h 637935"/>
                  <a:gd name="connsiteX5" fmla="*/ 236653 w 488407"/>
                  <a:gd name="connsiteY5" fmla="*/ 609887 h 637935"/>
                  <a:gd name="connsiteX6" fmla="*/ 331903 w 488407"/>
                  <a:gd name="connsiteY6" fmla="*/ 524162 h 637935"/>
                  <a:gd name="connsiteX7" fmla="*/ 360478 w 488407"/>
                  <a:gd name="connsiteY7" fmla="*/ 438437 h 637935"/>
                  <a:gd name="connsiteX8" fmla="*/ 265228 w 488407"/>
                  <a:gd name="connsiteY8" fmla="*/ 362237 h 637935"/>
                  <a:gd name="connsiteX9" fmla="*/ 372666 w 488407"/>
                  <a:gd name="connsiteY9" fmla="*/ 306999 h 637935"/>
                  <a:gd name="connsiteX10" fmla="*/ 398578 w 488407"/>
                  <a:gd name="connsiteY10" fmla="*/ 190787 h 637935"/>
                  <a:gd name="connsiteX11" fmla="*/ 417628 w 488407"/>
                  <a:gd name="connsiteY11" fmla="*/ 143162 h 637935"/>
                  <a:gd name="connsiteX12" fmla="*/ 484303 w 488407"/>
                  <a:gd name="connsiteY12" fmla="*/ 57437 h 637935"/>
                  <a:gd name="connsiteX13" fmla="*/ 284278 w 488407"/>
                  <a:gd name="connsiteY13" fmla="*/ 287 h 637935"/>
                  <a:gd name="connsiteX14" fmla="*/ 179503 w 488407"/>
                  <a:gd name="connsiteY14" fmla="*/ 38387 h 637935"/>
                  <a:gd name="connsiteX15" fmla="*/ 198553 w 488407"/>
                  <a:gd name="connsiteY15" fmla="*/ 105062 h 637935"/>
                  <a:gd name="connsiteX0" fmla="*/ 198553 w 488407"/>
                  <a:gd name="connsiteY0" fmla="*/ 105062 h 637935"/>
                  <a:gd name="connsiteX1" fmla="*/ 17578 w 488407"/>
                  <a:gd name="connsiteY1" fmla="*/ 276512 h 637935"/>
                  <a:gd name="connsiteX2" fmla="*/ 8053 w 488407"/>
                  <a:gd name="connsiteY2" fmla="*/ 409862 h 637935"/>
                  <a:gd name="connsiteX3" fmla="*/ 27103 w 488407"/>
                  <a:gd name="connsiteY3" fmla="*/ 476537 h 637935"/>
                  <a:gd name="connsiteX4" fmla="*/ 112828 w 488407"/>
                  <a:gd name="connsiteY4" fmla="*/ 628937 h 637935"/>
                  <a:gd name="connsiteX5" fmla="*/ 236653 w 488407"/>
                  <a:gd name="connsiteY5" fmla="*/ 609887 h 637935"/>
                  <a:gd name="connsiteX6" fmla="*/ 331903 w 488407"/>
                  <a:gd name="connsiteY6" fmla="*/ 524162 h 637935"/>
                  <a:gd name="connsiteX7" fmla="*/ 360478 w 488407"/>
                  <a:gd name="connsiteY7" fmla="*/ 438437 h 637935"/>
                  <a:gd name="connsiteX8" fmla="*/ 299536 w 488407"/>
                  <a:gd name="connsiteY8" fmla="*/ 362237 h 637935"/>
                  <a:gd name="connsiteX9" fmla="*/ 372666 w 488407"/>
                  <a:gd name="connsiteY9" fmla="*/ 306999 h 637935"/>
                  <a:gd name="connsiteX10" fmla="*/ 398578 w 488407"/>
                  <a:gd name="connsiteY10" fmla="*/ 190787 h 637935"/>
                  <a:gd name="connsiteX11" fmla="*/ 417628 w 488407"/>
                  <a:gd name="connsiteY11" fmla="*/ 143162 h 637935"/>
                  <a:gd name="connsiteX12" fmla="*/ 484303 w 488407"/>
                  <a:gd name="connsiteY12" fmla="*/ 57437 h 637935"/>
                  <a:gd name="connsiteX13" fmla="*/ 284278 w 488407"/>
                  <a:gd name="connsiteY13" fmla="*/ 287 h 637935"/>
                  <a:gd name="connsiteX14" fmla="*/ 179503 w 488407"/>
                  <a:gd name="connsiteY14" fmla="*/ 38387 h 637935"/>
                  <a:gd name="connsiteX15" fmla="*/ 198553 w 488407"/>
                  <a:gd name="connsiteY15" fmla="*/ 105062 h 637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88407" h="637935">
                    <a:moveTo>
                      <a:pt x="198553" y="105062"/>
                    </a:moveTo>
                    <a:cubicBezTo>
                      <a:pt x="171565" y="144750"/>
                      <a:pt x="49328" y="225712"/>
                      <a:pt x="17578" y="276512"/>
                    </a:cubicBezTo>
                    <a:cubicBezTo>
                      <a:pt x="-14172" y="327312"/>
                      <a:pt x="6466" y="376525"/>
                      <a:pt x="8053" y="409862"/>
                    </a:cubicBezTo>
                    <a:cubicBezTo>
                      <a:pt x="9640" y="443199"/>
                      <a:pt x="9641" y="440025"/>
                      <a:pt x="27103" y="476537"/>
                    </a:cubicBezTo>
                    <a:cubicBezTo>
                      <a:pt x="44565" y="513049"/>
                      <a:pt x="77903" y="606712"/>
                      <a:pt x="112828" y="628937"/>
                    </a:cubicBezTo>
                    <a:cubicBezTo>
                      <a:pt x="147753" y="651162"/>
                      <a:pt x="200141" y="627349"/>
                      <a:pt x="236653" y="609887"/>
                    </a:cubicBezTo>
                    <a:cubicBezTo>
                      <a:pt x="273165" y="592425"/>
                      <a:pt x="311266" y="552737"/>
                      <a:pt x="331903" y="524162"/>
                    </a:cubicBezTo>
                    <a:cubicBezTo>
                      <a:pt x="352540" y="495587"/>
                      <a:pt x="365872" y="465424"/>
                      <a:pt x="360478" y="438437"/>
                    </a:cubicBezTo>
                    <a:cubicBezTo>
                      <a:pt x="355084" y="411450"/>
                      <a:pt x="297505" y="384143"/>
                      <a:pt x="299536" y="362237"/>
                    </a:cubicBezTo>
                    <a:cubicBezTo>
                      <a:pt x="301567" y="340331"/>
                      <a:pt x="356159" y="335574"/>
                      <a:pt x="372666" y="306999"/>
                    </a:cubicBezTo>
                    <a:cubicBezTo>
                      <a:pt x="389173" y="278424"/>
                      <a:pt x="391084" y="218093"/>
                      <a:pt x="398578" y="190787"/>
                    </a:cubicBezTo>
                    <a:cubicBezTo>
                      <a:pt x="406072" y="163481"/>
                      <a:pt x="403340" y="165387"/>
                      <a:pt x="417628" y="143162"/>
                    </a:cubicBezTo>
                    <a:cubicBezTo>
                      <a:pt x="431916" y="120937"/>
                      <a:pt x="506528" y="81249"/>
                      <a:pt x="484303" y="57437"/>
                    </a:cubicBezTo>
                    <a:cubicBezTo>
                      <a:pt x="462078" y="33625"/>
                      <a:pt x="335078" y="3462"/>
                      <a:pt x="284278" y="287"/>
                    </a:cubicBezTo>
                    <a:cubicBezTo>
                      <a:pt x="233478" y="-2888"/>
                      <a:pt x="198553" y="20925"/>
                      <a:pt x="179503" y="38387"/>
                    </a:cubicBezTo>
                    <a:cubicBezTo>
                      <a:pt x="160453" y="55849"/>
                      <a:pt x="225541" y="65374"/>
                      <a:pt x="198553" y="105062"/>
                    </a:cubicBezTo>
                    <a:close/>
                  </a:path>
                </a:pathLst>
              </a:custGeom>
              <a:blipFill>
                <a:blip r:embed="rId9" cstate="print"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</a:blip>
                <a:tile tx="0" ty="0" sx="100000" sy="100000" flip="none" algn="tl"/>
              </a:blipFill>
              <a:ln w="9525">
                <a:solidFill>
                  <a:schemeClr val="accent2"/>
                </a:solidFill>
              </a:ln>
              <a:scene3d>
                <a:camera prst="orthographicFront"/>
                <a:lightRig rig="threePt" dir="t"/>
              </a:scene3d>
              <a:sp3d>
                <a:bevelT w="50800" h="508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76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80014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3127" y="653889"/>
            <a:ext cx="7250202" cy="747396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>Method workflow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EBAF6B53-8D3B-D844-A7A3-B359093413ED}"/>
              </a:ext>
            </a:extLst>
          </p:cNvPr>
          <p:cNvSpPr txBox="1">
            <a:spLocks/>
          </p:cNvSpPr>
          <p:nvPr/>
        </p:nvSpPr>
        <p:spPr>
          <a:xfrm>
            <a:off x="1992720" y="5777446"/>
            <a:ext cx="6707304" cy="137085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/>
              <a:t>QUESTION 2. How does the level of DNA methylation reflect the leukocyte composition in blood?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BBCAF813-42CB-4225-9F0E-85C2D6FCF2F2}"/>
              </a:ext>
            </a:extLst>
          </p:cNvPr>
          <p:cNvSpPr txBox="1"/>
          <p:nvPr/>
        </p:nvSpPr>
        <p:spPr>
          <a:xfrm>
            <a:off x="138248" y="2803908"/>
            <a:ext cx="25430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/>
              <a:t>150µL </a:t>
            </a:r>
            <a:r>
              <a:rPr lang="de-DE" sz="1400" dirty="0" err="1"/>
              <a:t>blood</a:t>
            </a:r>
            <a:r>
              <a:rPr lang="de-DE" sz="1400" dirty="0"/>
              <a:t> </a:t>
            </a:r>
          </a:p>
          <a:p>
            <a:pPr algn="ctr"/>
            <a:r>
              <a:rPr lang="de-DE" sz="1400" dirty="0">
                <a:solidFill>
                  <a:schemeClr val="bg1">
                    <a:lumMod val="50000"/>
                  </a:schemeClr>
                </a:solidFill>
              </a:rPr>
              <a:t>(332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</a:rPr>
              <a:t>healthy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</a:rPr>
              <a:t> &amp; 266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</a:rPr>
              <a:t>patients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endParaRPr lang="de-DE" sz="1400" dirty="0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110F7C50-F65C-407C-B860-99A9FBB0D8C9}"/>
              </a:ext>
            </a:extLst>
          </p:cNvPr>
          <p:cNvSpPr txBox="1"/>
          <p:nvPr/>
        </p:nvSpPr>
        <p:spPr>
          <a:xfrm>
            <a:off x="253103" y="5186327"/>
            <a:ext cx="23535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dirty="0"/>
              <a:t>5. </a:t>
            </a:r>
            <a:r>
              <a:rPr lang="de-DE" sz="1400" dirty="0" err="1"/>
              <a:t>Leukocyte</a:t>
            </a:r>
            <a:r>
              <a:rPr lang="de-DE" sz="1400" dirty="0"/>
              <a:t> </a:t>
            </a:r>
            <a:r>
              <a:rPr lang="de-DE" sz="1400" dirty="0" err="1"/>
              <a:t>deconvolution</a:t>
            </a:r>
            <a:endParaRPr lang="de-DE" sz="1400" dirty="0"/>
          </a:p>
        </p:txBody>
      </p:sp>
      <p:pic>
        <p:nvPicPr>
          <p:cNvPr id="34" name="Picture 2" descr="http://www.dkfz.de/gpcf/fileadmin/_migrated/pics/Epi1_03.gif">
            <a:extLst>
              <a:ext uri="{FF2B5EF4-FFF2-40B4-BE49-F238E27FC236}">
                <a16:creationId xmlns:a16="http://schemas.microsoft.com/office/drawing/2014/main" id="{85950803-99EC-40CF-B411-7ACD5DF814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400" y="1688449"/>
            <a:ext cx="2329121" cy="996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Pfeil: nach rechts 6">
            <a:extLst>
              <a:ext uri="{FF2B5EF4-FFF2-40B4-BE49-F238E27FC236}">
                <a16:creationId xmlns:a16="http://schemas.microsoft.com/office/drawing/2014/main" id="{AC0EBCD5-71CD-4F43-9C70-D88F991B5AFC}"/>
              </a:ext>
            </a:extLst>
          </p:cNvPr>
          <p:cNvSpPr/>
          <p:nvPr/>
        </p:nvSpPr>
        <p:spPr>
          <a:xfrm>
            <a:off x="2221453" y="2229621"/>
            <a:ext cx="361060" cy="180146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477A4F6E-E7F9-4A42-8411-547312E93D60}"/>
              </a:ext>
            </a:extLst>
          </p:cNvPr>
          <p:cNvSpPr txBox="1"/>
          <p:nvPr/>
        </p:nvSpPr>
        <p:spPr>
          <a:xfrm>
            <a:off x="3328468" y="2830125"/>
            <a:ext cx="19540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1. DNA </a:t>
            </a:r>
            <a:r>
              <a:rPr lang="de-DE" sz="1400" dirty="0" err="1"/>
              <a:t>isolation</a:t>
            </a:r>
            <a:endParaRPr lang="de-DE" sz="1400" dirty="0"/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5445A437-EB62-4BF1-B886-258CAEDD3931}"/>
              </a:ext>
            </a:extLst>
          </p:cNvPr>
          <p:cNvSpPr txBox="1"/>
          <p:nvPr/>
        </p:nvSpPr>
        <p:spPr>
          <a:xfrm>
            <a:off x="6174032" y="2830125"/>
            <a:ext cx="3379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2. Bisulfite </a:t>
            </a:r>
            <a:r>
              <a:rPr lang="de-DE" sz="1400" dirty="0" err="1"/>
              <a:t>conversion</a:t>
            </a:r>
            <a:r>
              <a:rPr lang="de-DE" sz="1400" dirty="0"/>
              <a:t> &amp; PCR</a:t>
            </a:r>
          </a:p>
        </p:txBody>
      </p:sp>
      <p:sp>
        <p:nvSpPr>
          <p:cNvPr id="40" name="Pfeil: nach rechts 45">
            <a:extLst>
              <a:ext uri="{FF2B5EF4-FFF2-40B4-BE49-F238E27FC236}">
                <a16:creationId xmlns:a16="http://schemas.microsoft.com/office/drawing/2014/main" id="{90D3824F-CCCE-44D9-AEF7-A3772571F47E}"/>
              </a:ext>
            </a:extLst>
          </p:cNvPr>
          <p:cNvSpPr/>
          <p:nvPr/>
        </p:nvSpPr>
        <p:spPr>
          <a:xfrm rot="5400000">
            <a:off x="7428193" y="3571156"/>
            <a:ext cx="406615" cy="159964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61628C7A-B96E-4084-9AD3-F09F3E319367}"/>
              </a:ext>
            </a:extLst>
          </p:cNvPr>
          <p:cNvSpPr txBox="1"/>
          <p:nvPr/>
        </p:nvSpPr>
        <p:spPr>
          <a:xfrm>
            <a:off x="5835430" y="5181045"/>
            <a:ext cx="3363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/>
              <a:t>3. </a:t>
            </a:r>
            <a:r>
              <a:rPr lang="de-DE" sz="1400" dirty="0" err="1"/>
              <a:t>Pyrosequencing</a:t>
            </a:r>
            <a:r>
              <a:rPr lang="de-DE" sz="1400" dirty="0"/>
              <a:t>/digital </a:t>
            </a:r>
            <a:r>
              <a:rPr lang="de-DE" sz="1400" dirty="0" err="1"/>
              <a:t>droplet</a:t>
            </a:r>
            <a:r>
              <a:rPr lang="de-DE" sz="1400" dirty="0"/>
              <a:t> PCR</a:t>
            </a:r>
          </a:p>
          <a:p>
            <a:pPr algn="ctr"/>
            <a:r>
              <a:rPr lang="de-DE" sz="1400" dirty="0" err="1">
                <a:solidFill>
                  <a:schemeClr val="bg1">
                    <a:lumMod val="50000"/>
                  </a:schemeClr>
                </a:solidFill>
              </a:rPr>
              <a:t>DNAm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</a:rPr>
              <a:t>measurement</a:t>
            </a:r>
            <a:endParaRPr lang="de-DE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Pfeil: nach rechts 49">
            <a:extLst>
              <a:ext uri="{FF2B5EF4-FFF2-40B4-BE49-F238E27FC236}">
                <a16:creationId xmlns:a16="http://schemas.microsoft.com/office/drawing/2014/main" id="{9A6EBEE1-5296-47DB-A0CC-007A5577D783}"/>
              </a:ext>
            </a:extLst>
          </p:cNvPr>
          <p:cNvSpPr/>
          <p:nvPr/>
        </p:nvSpPr>
        <p:spPr>
          <a:xfrm flipH="1">
            <a:off x="5701127" y="4490754"/>
            <a:ext cx="361060" cy="180146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4" name="Grafik 43">
            <a:extLst>
              <a:ext uri="{FF2B5EF4-FFF2-40B4-BE49-F238E27FC236}">
                <a16:creationId xmlns:a16="http://schemas.microsoft.com/office/drawing/2014/main" id="{290102D1-21C4-4E80-9F6F-A341172D77C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31865" y="3890339"/>
            <a:ext cx="1547260" cy="982816"/>
          </a:xfrm>
          <a:prstGeom prst="rect">
            <a:avLst/>
          </a:prstGeom>
        </p:spPr>
      </p:pic>
      <p:pic>
        <p:nvPicPr>
          <p:cNvPr id="45" name="Grafik 44">
            <a:extLst>
              <a:ext uri="{FF2B5EF4-FFF2-40B4-BE49-F238E27FC236}">
                <a16:creationId xmlns:a16="http://schemas.microsoft.com/office/drawing/2014/main" id="{0C83F726-C9C8-4F9B-A779-0BB3BCBDB21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333"/>
          <a:stretch/>
        </p:blipFill>
        <p:spPr>
          <a:xfrm>
            <a:off x="4172695" y="4384708"/>
            <a:ext cx="1290801" cy="679128"/>
          </a:xfrm>
          <a:prstGeom prst="rect">
            <a:avLst/>
          </a:prstGeom>
        </p:spPr>
      </p:pic>
      <p:pic>
        <p:nvPicPr>
          <p:cNvPr id="46" name="Grafik 45">
            <a:extLst>
              <a:ext uri="{FF2B5EF4-FFF2-40B4-BE49-F238E27FC236}">
                <a16:creationId xmlns:a16="http://schemas.microsoft.com/office/drawing/2014/main" id="{33F1188D-BEEC-40BF-8BD9-5CEE06D51525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43426" y="4711944"/>
            <a:ext cx="1209146" cy="378118"/>
          </a:xfrm>
          <a:prstGeom prst="rect">
            <a:avLst/>
          </a:prstGeom>
        </p:spPr>
      </p:pic>
      <p:pic>
        <p:nvPicPr>
          <p:cNvPr id="47" name="Grafik 46">
            <a:extLst>
              <a:ext uri="{FF2B5EF4-FFF2-40B4-BE49-F238E27FC236}">
                <a16:creationId xmlns:a16="http://schemas.microsoft.com/office/drawing/2014/main" id="{209575AB-1152-43EF-9065-3D373506604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9091" r="18049"/>
          <a:stretch/>
        </p:blipFill>
        <p:spPr>
          <a:xfrm>
            <a:off x="6146846" y="3962744"/>
            <a:ext cx="1088663" cy="969867"/>
          </a:xfrm>
          <a:prstGeom prst="rect">
            <a:avLst/>
          </a:prstGeom>
        </p:spPr>
      </p:pic>
      <p:pic>
        <p:nvPicPr>
          <p:cNvPr id="48" name="Grafik 47">
            <a:extLst>
              <a:ext uri="{FF2B5EF4-FFF2-40B4-BE49-F238E27FC236}">
                <a16:creationId xmlns:a16="http://schemas.microsoft.com/office/drawing/2014/main" id="{AC94FB9C-E2C5-448D-881E-08BEFBCD6F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29908" y="3909065"/>
            <a:ext cx="1595727" cy="1025825"/>
          </a:xfrm>
          <a:prstGeom prst="rect">
            <a:avLst/>
          </a:prstGeom>
        </p:spPr>
      </p:pic>
      <p:sp>
        <p:nvSpPr>
          <p:cNvPr id="49" name="Pfeil: nach rechts 6">
            <a:extLst>
              <a:ext uri="{FF2B5EF4-FFF2-40B4-BE49-F238E27FC236}">
                <a16:creationId xmlns:a16="http://schemas.microsoft.com/office/drawing/2014/main" id="{AC0EBCD5-71CD-4F43-9C70-D88F991B5AFC}"/>
              </a:ext>
            </a:extLst>
          </p:cNvPr>
          <p:cNvSpPr/>
          <p:nvPr/>
        </p:nvSpPr>
        <p:spPr>
          <a:xfrm>
            <a:off x="5312332" y="2215787"/>
            <a:ext cx="361060" cy="180146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3328468" y="5186327"/>
            <a:ext cx="23038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dirty="0"/>
              <a:t>4. </a:t>
            </a:r>
            <a:r>
              <a:rPr lang="de-DE" sz="1400" dirty="0" err="1"/>
              <a:t>Deconvolution</a:t>
            </a:r>
            <a:r>
              <a:rPr lang="de-DE" sz="1400" dirty="0"/>
              <a:t> </a:t>
            </a:r>
            <a:r>
              <a:rPr lang="de-DE" sz="1400" dirty="0" err="1"/>
              <a:t>algorithm</a:t>
            </a:r>
            <a:endParaRPr lang="de-DE" sz="1400" dirty="0"/>
          </a:p>
        </p:txBody>
      </p:sp>
      <p:sp>
        <p:nvSpPr>
          <p:cNvPr id="52" name="Pfeil: nach rechts 49">
            <a:extLst>
              <a:ext uri="{FF2B5EF4-FFF2-40B4-BE49-F238E27FC236}">
                <a16:creationId xmlns:a16="http://schemas.microsoft.com/office/drawing/2014/main" id="{9A6EBEE1-5296-47DB-A0CC-007A5577D783}"/>
              </a:ext>
            </a:extLst>
          </p:cNvPr>
          <p:cNvSpPr/>
          <p:nvPr/>
        </p:nvSpPr>
        <p:spPr>
          <a:xfrm flipH="1">
            <a:off x="2618544" y="4490754"/>
            <a:ext cx="361060" cy="180146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2" name="Ellipse 71">
            <a:extLst>
              <a:ext uri="{FF2B5EF4-FFF2-40B4-BE49-F238E27FC236}">
                <a16:creationId xmlns:a16="http://schemas.microsoft.com/office/drawing/2014/main" id="{04C8FAF6-BB32-4D53-88F5-CA4E5BF58474}"/>
              </a:ext>
            </a:extLst>
          </p:cNvPr>
          <p:cNvSpPr/>
          <p:nvPr/>
        </p:nvSpPr>
        <p:spPr>
          <a:xfrm>
            <a:off x="1324264" y="4891973"/>
            <a:ext cx="274568" cy="244857"/>
          </a:xfrm>
          <a:prstGeom prst="ellipse">
            <a:avLst/>
          </a:prstGeom>
          <a:blipFill>
            <a:blip r:embed="rId8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MosiaicBubbles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 w="9525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760"/>
          </a:p>
        </p:txBody>
      </p:sp>
      <p:sp>
        <p:nvSpPr>
          <p:cNvPr id="73" name="Ellipse 72">
            <a:extLst>
              <a:ext uri="{FF2B5EF4-FFF2-40B4-BE49-F238E27FC236}">
                <a16:creationId xmlns:a16="http://schemas.microsoft.com/office/drawing/2014/main" id="{04C8FAF6-BB32-4D53-88F5-CA4E5BF58474}"/>
              </a:ext>
            </a:extLst>
          </p:cNvPr>
          <p:cNvSpPr/>
          <p:nvPr/>
        </p:nvSpPr>
        <p:spPr>
          <a:xfrm>
            <a:off x="1324264" y="4520851"/>
            <a:ext cx="274568" cy="244857"/>
          </a:xfrm>
          <a:prstGeom prst="ellipse">
            <a:avLst/>
          </a:prstGeom>
          <a:blipFill>
            <a:blip r:embed="rId8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MosiaicBubbles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 w="9525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760"/>
          </a:p>
        </p:txBody>
      </p:sp>
      <p:sp>
        <p:nvSpPr>
          <p:cNvPr id="74" name="Ellipse 73">
            <a:extLst>
              <a:ext uri="{FF2B5EF4-FFF2-40B4-BE49-F238E27FC236}">
                <a16:creationId xmlns:a16="http://schemas.microsoft.com/office/drawing/2014/main" id="{DB4F7273-669C-4D1A-BD4C-ACD87B0CD28B}"/>
              </a:ext>
            </a:extLst>
          </p:cNvPr>
          <p:cNvSpPr/>
          <p:nvPr/>
        </p:nvSpPr>
        <p:spPr>
          <a:xfrm>
            <a:off x="872756" y="4902330"/>
            <a:ext cx="262431" cy="234032"/>
          </a:xfrm>
          <a:prstGeom prst="ellipse">
            <a:avLst/>
          </a:prstGeom>
          <a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MosiaicBubbles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 w="9525">
            <a:solidFill>
              <a:srgbClr val="32056F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760"/>
          </a:p>
        </p:txBody>
      </p:sp>
      <p:sp>
        <p:nvSpPr>
          <p:cNvPr id="75" name="Ellipse 74">
            <a:extLst>
              <a:ext uri="{FF2B5EF4-FFF2-40B4-BE49-F238E27FC236}">
                <a16:creationId xmlns:a16="http://schemas.microsoft.com/office/drawing/2014/main" id="{DB4F7273-669C-4D1A-BD4C-ACD87B0CD28B}"/>
              </a:ext>
            </a:extLst>
          </p:cNvPr>
          <p:cNvSpPr/>
          <p:nvPr/>
        </p:nvSpPr>
        <p:spPr>
          <a:xfrm>
            <a:off x="872756" y="4520851"/>
            <a:ext cx="262431" cy="234032"/>
          </a:xfrm>
          <a:prstGeom prst="ellipse">
            <a:avLst/>
          </a:prstGeom>
          <a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MosiaicBubbles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 w="9525">
            <a:solidFill>
              <a:srgbClr val="32056F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760"/>
          </a:p>
        </p:txBody>
      </p:sp>
      <p:sp>
        <p:nvSpPr>
          <p:cNvPr id="76" name="Ellipse 75">
            <a:extLst>
              <a:ext uri="{FF2B5EF4-FFF2-40B4-BE49-F238E27FC236}">
                <a16:creationId xmlns:a16="http://schemas.microsoft.com/office/drawing/2014/main" id="{DB4F7273-669C-4D1A-BD4C-ACD87B0CD28B}"/>
              </a:ext>
            </a:extLst>
          </p:cNvPr>
          <p:cNvSpPr/>
          <p:nvPr/>
        </p:nvSpPr>
        <p:spPr>
          <a:xfrm>
            <a:off x="872756" y="4150676"/>
            <a:ext cx="262431" cy="234032"/>
          </a:xfrm>
          <a:prstGeom prst="ellipse">
            <a:avLst/>
          </a:prstGeom>
          <a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MosiaicBubbles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 w="9525">
            <a:solidFill>
              <a:srgbClr val="32056F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760"/>
          </a:p>
        </p:txBody>
      </p:sp>
      <p:sp>
        <p:nvSpPr>
          <p:cNvPr id="82" name="Textfeld 81"/>
          <p:cNvSpPr txBox="1"/>
          <p:nvPr/>
        </p:nvSpPr>
        <p:spPr>
          <a:xfrm>
            <a:off x="6159822" y="1040253"/>
            <a:ext cx="11063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err="1"/>
              <a:t>Methylated</a:t>
            </a:r>
            <a:r>
              <a:rPr lang="de-DE" sz="1000" dirty="0"/>
              <a:t> </a:t>
            </a:r>
            <a:r>
              <a:rPr lang="de-DE" sz="1000" dirty="0" err="1"/>
              <a:t>CpG</a:t>
            </a:r>
            <a:endParaRPr lang="de-DE" sz="1000" dirty="0"/>
          </a:p>
        </p:txBody>
      </p:sp>
      <p:sp>
        <p:nvSpPr>
          <p:cNvPr id="83" name="Textfeld 82"/>
          <p:cNvSpPr txBox="1"/>
          <p:nvPr/>
        </p:nvSpPr>
        <p:spPr>
          <a:xfrm>
            <a:off x="7444625" y="1040253"/>
            <a:ext cx="126989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err="1"/>
              <a:t>Unmethylated</a:t>
            </a:r>
            <a:r>
              <a:rPr lang="de-DE" sz="1000" dirty="0"/>
              <a:t> </a:t>
            </a:r>
            <a:r>
              <a:rPr lang="de-DE" sz="1000" dirty="0" err="1"/>
              <a:t>CpG</a:t>
            </a:r>
            <a:endParaRPr lang="de-DE" sz="1000" dirty="0"/>
          </a:p>
        </p:txBody>
      </p:sp>
      <p:sp>
        <p:nvSpPr>
          <p:cNvPr id="84" name="Textfeld 83"/>
          <p:cNvSpPr txBox="1"/>
          <p:nvPr/>
        </p:nvSpPr>
        <p:spPr>
          <a:xfrm>
            <a:off x="6307297" y="1394196"/>
            <a:ext cx="81144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CTTA</a:t>
            </a:r>
            <a:r>
              <a:rPr lang="de-DE" sz="800" b="1" dirty="0"/>
              <a:t>CG</a:t>
            </a:r>
            <a:r>
              <a:rPr lang="de-DE" sz="800" dirty="0"/>
              <a:t>TAC</a:t>
            </a:r>
          </a:p>
        </p:txBody>
      </p:sp>
      <p:sp>
        <p:nvSpPr>
          <p:cNvPr id="85" name="Textfeld 84"/>
          <p:cNvSpPr txBox="1"/>
          <p:nvPr/>
        </p:nvSpPr>
        <p:spPr>
          <a:xfrm>
            <a:off x="7599539" y="1395551"/>
            <a:ext cx="81144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CTTA</a:t>
            </a:r>
            <a:r>
              <a:rPr lang="de-DE" sz="800" b="1" dirty="0"/>
              <a:t>CG</a:t>
            </a:r>
            <a:r>
              <a:rPr lang="de-DE" sz="800" dirty="0"/>
              <a:t>TAC</a:t>
            </a:r>
          </a:p>
        </p:txBody>
      </p:sp>
      <p:sp>
        <p:nvSpPr>
          <p:cNvPr id="86" name="Pfeil nach unten 85"/>
          <p:cNvSpPr/>
          <p:nvPr/>
        </p:nvSpPr>
        <p:spPr>
          <a:xfrm>
            <a:off x="6650570" y="1617851"/>
            <a:ext cx="124893" cy="29108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7" name="Pfeil nach unten 86"/>
          <p:cNvSpPr/>
          <p:nvPr/>
        </p:nvSpPr>
        <p:spPr>
          <a:xfrm>
            <a:off x="7942812" y="1617852"/>
            <a:ext cx="124893" cy="29108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8" name="Textfeld 87"/>
          <p:cNvSpPr txBox="1"/>
          <p:nvPr/>
        </p:nvSpPr>
        <p:spPr>
          <a:xfrm>
            <a:off x="6307297" y="1961422"/>
            <a:ext cx="81144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>
                <a:solidFill>
                  <a:srgbClr val="FF0000"/>
                </a:solidFill>
              </a:rPr>
              <a:t>U</a:t>
            </a:r>
            <a:r>
              <a:rPr lang="de-DE" sz="800" dirty="0"/>
              <a:t>TTA</a:t>
            </a:r>
            <a:r>
              <a:rPr lang="de-DE" sz="800" b="1" dirty="0"/>
              <a:t>CG</a:t>
            </a:r>
            <a:r>
              <a:rPr lang="de-DE" sz="800" dirty="0"/>
              <a:t>TA</a:t>
            </a:r>
            <a:r>
              <a:rPr lang="de-DE" sz="800" dirty="0">
                <a:solidFill>
                  <a:srgbClr val="FF0000"/>
                </a:solidFill>
              </a:rPr>
              <a:t>U</a:t>
            </a:r>
          </a:p>
        </p:txBody>
      </p:sp>
      <p:sp>
        <p:nvSpPr>
          <p:cNvPr id="89" name="Textfeld 88"/>
          <p:cNvSpPr txBox="1"/>
          <p:nvPr/>
        </p:nvSpPr>
        <p:spPr>
          <a:xfrm>
            <a:off x="7599539" y="1953857"/>
            <a:ext cx="81144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>
                <a:solidFill>
                  <a:srgbClr val="FF0000"/>
                </a:solidFill>
              </a:rPr>
              <a:t>U</a:t>
            </a:r>
            <a:r>
              <a:rPr lang="de-DE" sz="800" dirty="0"/>
              <a:t>TTA</a:t>
            </a:r>
            <a:r>
              <a:rPr lang="de-DE" sz="800" b="1" dirty="0">
                <a:solidFill>
                  <a:srgbClr val="FF0000"/>
                </a:solidFill>
              </a:rPr>
              <a:t>U</a:t>
            </a:r>
            <a:r>
              <a:rPr lang="de-DE" sz="800" b="1" dirty="0"/>
              <a:t>G</a:t>
            </a:r>
            <a:r>
              <a:rPr lang="de-DE" sz="800" dirty="0"/>
              <a:t>TA</a:t>
            </a:r>
            <a:r>
              <a:rPr lang="de-DE" sz="800" dirty="0">
                <a:solidFill>
                  <a:srgbClr val="FF0000"/>
                </a:solidFill>
              </a:rPr>
              <a:t>U</a:t>
            </a:r>
          </a:p>
        </p:txBody>
      </p:sp>
      <p:sp>
        <p:nvSpPr>
          <p:cNvPr id="90" name="Pfeil nach unten 89"/>
          <p:cNvSpPr/>
          <p:nvPr/>
        </p:nvSpPr>
        <p:spPr>
          <a:xfrm>
            <a:off x="6650570" y="2237563"/>
            <a:ext cx="124893" cy="29108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1" name="Pfeil nach unten 90"/>
          <p:cNvSpPr/>
          <p:nvPr/>
        </p:nvSpPr>
        <p:spPr>
          <a:xfrm>
            <a:off x="7942812" y="2237564"/>
            <a:ext cx="124893" cy="29108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2" name="Textfeld 91"/>
          <p:cNvSpPr txBox="1"/>
          <p:nvPr/>
        </p:nvSpPr>
        <p:spPr>
          <a:xfrm>
            <a:off x="6324972" y="2612374"/>
            <a:ext cx="78899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>
                <a:solidFill>
                  <a:srgbClr val="FF0000"/>
                </a:solidFill>
              </a:rPr>
              <a:t>T</a:t>
            </a:r>
            <a:r>
              <a:rPr lang="de-DE" sz="800" dirty="0"/>
              <a:t>TTA</a:t>
            </a:r>
            <a:r>
              <a:rPr lang="de-DE" sz="800" b="1" dirty="0"/>
              <a:t>CG</a:t>
            </a:r>
            <a:r>
              <a:rPr lang="de-DE" sz="800" dirty="0"/>
              <a:t>TA</a:t>
            </a:r>
            <a:r>
              <a:rPr lang="de-DE" sz="800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93" name="Textfeld 92"/>
          <p:cNvSpPr txBox="1"/>
          <p:nvPr/>
        </p:nvSpPr>
        <p:spPr>
          <a:xfrm>
            <a:off x="7617214" y="2604809"/>
            <a:ext cx="77777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>
                <a:solidFill>
                  <a:srgbClr val="FF0000"/>
                </a:solidFill>
              </a:rPr>
              <a:t>T</a:t>
            </a:r>
            <a:r>
              <a:rPr lang="de-DE" sz="800" dirty="0"/>
              <a:t>TTA</a:t>
            </a:r>
            <a:r>
              <a:rPr lang="de-DE" sz="800" b="1" dirty="0">
                <a:solidFill>
                  <a:srgbClr val="FF0000"/>
                </a:solidFill>
              </a:rPr>
              <a:t>T</a:t>
            </a:r>
            <a:r>
              <a:rPr lang="de-DE" sz="800" b="1" dirty="0"/>
              <a:t>G</a:t>
            </a:r>
            <a:r>
              <a:rPr lang="de-DE" sz="800" dirty="0"/>
              <a:t>TA</a:t>
            </a:r>
            <a:r>
              <a:rPr lang="de-DE" sz="800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94" name="Textfeld 93"/>
          <p:cNvSpPr txBox="1"/>
          <p:nvPr/>
        </p:nvSpPr>
        <p:spPr>
          <a:xfrm>
            <a:off x="7006179" y="1622868"/>
            <a:ext cx="6832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800" dirty="0" err="1"/>
              <a:t>Bisulfite</a:t>
            </a:r>
            <a:r>
              <a:rPr lang="de-DE" sz="800" dirty="0"/>
              <a:t> </a:t>
            </a:r>
          </a:p>
          <a:p>
            <a:pPr algn="ctr"/>
            <a:r>
              <a:rPr lang="de-DE" sz="800" dirty="0" err="1"/>
              <a:t>conversion</a:t>
            </a:r>
            <a:endParaRPr lang="de-DE" sz="800" dirty="0"/>
          </a:p>
        </p:txBody>
      </p:sp>
      <p:sp>
        <p:nvSpPr>
          <p:cNvPr id="95" name="Textfeld 94"/>
          <p:cNvSpPr txBox="1"/>
          <p:nvPr/>
        </p:nvSpPr>
        <p:spPr>
          <a:xfrm>
            <a:off x="7162798" y="2258772"/>
            <a:ext cx="40107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800" dirty="0"/>
              <a:t>PCR</a:t>
            </a:r>
          </a:p>
        </p:txBody>
      </p:sp>
      <p:sp>
        <p:nvSpPr>
          <p:cNvPr id="96" name="Ellipse 95">
            <a:extLst>
              <a:ext uri="{FF2B5EF4-FFF2-40B4-BE49-F238E27FC236}">
                <a16:creationId xmlns:a16="http://schemas.microsoft.com/office/drawing/2014/main" id="{04C8FAF6-BB32-4D53-88F5-CA4E5BF58474}"/>
              </a:ext>
            </a:extLst>
          </p:cNvPr>
          <p:cNvSpPr/>
          <p:nvPr/>
        </p:nvSpPr>
        <p:spPr>
          <a:xfrm>
            <a:off x="1805536" y="4900408"/>
            <a:ext cx="274568" cy="24485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760"/>
          </a:p>
        </p:txBody>
      </p:sp>
      <p:pic>
        <p:nvPicPr>
          <p:cNvPr id="97" name="Grafik 96" descr="Ein Bild, das Vogel enthält.&#10;&#10;Automatisch generierte Beschreibung">
            <a:extLst>
              <a:ext uri="{FF2B5EF4-FFF2-40B4-BE49-F238E27FC236}">
                <a16:creationId xmlns:a16="http://schemas.microsoft.com/office/drawing/2014/main" id="{E33E9FA7-7BC1-4752-9792-C0B3615F3904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88" r="6548" b="46290"/>
          <a:stretch/>
        </p:blipFill>
        <p:spPr>
          <a:xfrm>
            <a:off x="867763" y="1732041"/>
            <a:ext cx="815872" cy="1098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414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10929" y="4842910"/>
            <a:ext cx="7900921" cy="756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1400" b="1" dirty="0">
                <a:solidFill>
                  <a:srgbClr val="B11F24"/>
                </a:solidFill>
              </a:rPr>
              <a:t>Figure 1. Validation of Epi-Blood-Counts on healthy donors. </a:t>
            </a:r>
          </a:p>
          <a:p>
            <a:pPr algn="just"/>
            <a:r>
              <a:rPr lang="en-US" sz="1400" dirty="0"/>
              <a:t>Comparison of conventional cell counts with the Epi-Blood-Counts using 4 different mathematical approaches for a 3 cell type model. Pearson correlation r and MAE are depicted for each cell type.</a:t>
            </a:r>
            <a:endParaRPr lang="en-US" dirty="0"/>
          </a:p>
          <a:p>
            <a:endParaRPr lang="en-US" b="1" dirty="0">
              <a:solidFill>
                <a:srgbClr val="C00000"/>
              </a:solidFill>
            </a:endParaRPr>
          </a:p>
          <a:p>
            <a:endParaRPr lang="en-US" i="1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/>
          <a:srcRect b="51836"/>
          <a:stretch/>
        </p:blipFill>
        <p:spPr>
          <a:xfrm>
            <a:off x="280438" y="2208230"/>
            <a:ext cx="8701721" cy="2314259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65716" y="696003"/>
            <a:ext cx="91339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+mj-lt"/>
              </a:rPr>
              <a:t>Epi-Blood-Count validation in healthy donors</a:t>
            </a:r>
          </a:p>
          <a:p>
            <a:r>
              <a:rPr lang="en-US" sz="3000" b="1" dirty="0">
                <a:latin typeface="+mj-lt"/>
              </a:rPr>
              <a:t>(3 cell type model)</a:t>
            </a:r>
          </a:p>
        </p:txBody>
      </p:sp>
    </p:spTree>
    <p:extLst>
      <p:ext uri="{BB962C8B-B14F-4D97-AF65-F5344CB8AC3E}">
        <p14:creationId xmlns:p14="http://schemas.microsoft.com/office/powerpoint/2010/main" val="1743101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/>
          <a:srcRect t="50707"/>
          <a:stretch/>
        </p:blipFill>
        <p:spPr>
          <a:xfrm>
            <a:off x="280438" y="2208230"/>
            <a:ext cx="8701721" cy="2283699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630432" y="1551138"/>
            <a:ext cx="7112727" cy="351734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9" name="TextBox 6"/>
          <p:cNvSpPr txBox="1"/>
          <p:nvPr/>
        </p:nvSpPr>
        <p:spPr>
          <a:xfrm>
            <a:off x="165716" y="696003"/>
            <a:ext cx="91339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+mj-lt"/>
              </a:rPr>
              <a:t>Epi-Blood-Count validation in healthy donors</a:t>
            </a:r>
          </a:p>
          <a:p>
            <a:r>
              <a:rPr lang="en-US" sz="3000" b="1" dirty="0">
                <a:latin typeface="+mj-lt"/>
              </a:rPr>
              <a:t>(6 cell type model)</a:t>
            </a:r>
          </a:p>
        </p:txBody>
      </p:sp>
      <p:sp>
        <p:nvSpPr>
          <p:cNvPr id="8" name="Rectangle 2"/>
          <p:cNvSpPr/>
          <p:nvPr/>
        </p:nvSpPr>
        <p:spPr>
          <a:xfrm>
            <a:off x="510929" y="4842911"/>
            <a:ext cx="7981318" cy="72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1400" b="1" dirty="0">
                <a:solidFill>
                  <a:srgbClr val="B11F24"/>
                </a:solidFill>
              </a:rPr>
              <a:t>Figure 2. Validation of Epi-Blood-Counts on healthy donors. </a:t>
            </a:r>
          </a:p>
          <a:p>
            <a:pPr algn="just"/>
            <a:r>
              <a:rPr lang="en-US" sz="1400" dirty="0"/>
              <a:t>Comparison of conventional cell counts with Epi-Blood-Count using 4 different mathematical approaches for a 6 cell type model. Pearson correlation r and MAE are depicted for each cell type.</a:t>
            </a:r>
            <a:endParaRPr lang="en-US" dirty="0"/>
          </a:p>
          <a:p>
            <a:endParaRPr lang="en-US" b="1" dirty="0">
              <a:solidFill>
                <a:srgbClr val="C00000"/>
              </a:solidFill>
            </a:endParaRPr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505442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33" name="Grafik 32"/>
          <p:cNvPicPr>
            <a:picLocks noChangeAspect="1"/>
          </p:cNvPicPr>
          <p:nvPr/>
        </p:nvPicPr>
        <p:blipFill rotWithShape="1">
          <a:blip r:embed="rId2"/>
          <a:srcRect b="14464"/>
          <a:stretch/>
        </p:blipFill>
        <p:spPr>
          <a:xfrm>
            <a:off x="378936" y="1496544"/>
            <a:ext cx="8603223" cy="2697720"/>
          </a:xfrm>
          <a:prstGeom prst="rect">
            <a:avLst/>
          </a:prstGeom>
        </p:spPr>
      </p:pic>
      <p:sp>
        <p:nvSpPr>
          <p:cNvPr id="6" name="Rectangle 2"/>
          <p:cNvSpPr/>
          <p:nvPr/>
        </p:nvSpPr>
        <p:spPr>
          <a:xfrm>
            <a:off x="510929" y="4194263"/>
            <a:ext cx="8117505" cy="154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1400" b="1" dirty="0">
                <a:solidFill>
                  <a:srgbClr val="B11F24"/>
                </a:solidFill>
              </a:rPr>
              <a:t>Figure 3. Epi-Blood-Counts are applicable to patients with hematological disorders.  </a:t>
            </a:r>
          </a:p>
          <a:p>
            <a:pPr algn="just"/>
            <a:r>
              <a:rPr lang="en-US" sz="1400" dirty="0"/>
              <a:t>(A) Relative Epi-Blood-Counts in comparison to conventional cell counts for 266 patients with hematopoietic malignancies. (B) Deviation of Epi-Blood-Counts to 100% in patient cohort (n=266). Light blue: Sum Epi-Blood-Counts (granulocytes + lymphocytes + monocytes) – 100. Pink: Sum Epi-Blood-Counts (granulocytes + CD4 T cells + CD8 T cells + B cells + NK cells + monocytes) – 100. Gray: Epi-Blood-Count Lymphocyte (based on lymphocyte specific </a:t>
            </a:r>
            <a:r>
              <a:rPr lang="en-US" sz="1400" dirty="0" err="1"/>
              <a:t>CpG</a:t>
            </a:r>
            <a:r>
              <a:rPr lang="en-US" sz="1400" dirty="0"/>
              <a:t> site) – Sum Epi-Blood-Counts (CD4 T cells + CD8 T cells + B cells + NK cells). Whiskers indicating 1.5x interquartile range. </a:t>
            </a:r>
          </a:p>
          <a:p>
            <a:pPr algn="just"/>
            <a:endParaRPr lang="en-US" dirty="0"/>
          </a:p>
          <a:p>
            <a:endParaRPr lang="en-US" b="1" dirty="0">
              <a:solidFill>
                <a:srgbClr val="C00000"/>
              </a:solidFill>
            </a:endParaRPr>
          </a:p>
          <a:p>
            <a:endParaRPr lang="en-US" i="1" dirty="0"/>
          </a:p>
        </p:txBody>
      </p:sp>
      <p:sp>
        <p:nvSpPr>
          <p:cNvPr id="8" name="TextBox 6"/>
          <p:cNvSpPr txBox="1"/>
          <p:nvPr/>
        </p:nvSpPr>
        <p:spPr>
          <a:xfrm>
            <a:off x="165716" y="696003"/>
            <a:ext cx="91339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+mj-lt"/>
              </a:rPr>
              <a:t>Epi-Blood-Count validation in patients</a:t>
            </a:r>
          </a:p>
        </p:txBody>
      </p:sp>
    </p:spTree>
    <p:extLst>
      <p:ext uri="{BB962C8B-B14F-4D97-AF65-F5344CB8AC3E}">
        <p14:creationId xmlns:p14="http://schemas.microsoft.com/office/powerpoint/2010/main" val="2958670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extBox 6"/>
          <p:cNvSpPr txBox="1"/>
          <p:nvPr/>
        </p:nvSpPr>
        <p:spPr>
          <a:xfrm>
            <a:off x="165716" y="696003"/>
            <a:ext cx="91825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+mj-lt"/>
              </a:rPr>
              <a:t>Deviation of Epi-Blood-Counts to conventional cell counts 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716" y="1792283"/>
            <a:ext cx="8033904" cy="2477276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E0C0D4B9-2D69-4C5F-BF0A-D4C73830B1D9}"/>
              </a:ext>
            </a:extLst>
          </p:cNvPr>
          <p:cNvSpPr txBox="1"/>
          <p:nvPr/>
        </p:nvSpPr>
        <p:spPr>
          <a:xfrm>
            <a:off x="8089126" y="2503118"/>
            <a:ext cx="105349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Granulocytes</a:t>
            </a:r>
            <a:r>
              <a:rPr lang="de-DE" sz="11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de-DE" sz="1100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CD4</a:t>
            </a:r>
            <a:r>
              <a:rPr lang="de-DE" sz="11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 </a:t>
            </a:r>
            <a:r>
              <a:rPr lang="de-DE" sz="1100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cells</a:t>
            </a:r>
            <a:endParaRPr lang="de-DE" sz="1100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100" dirty="0" err="1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CD8</a:t>
            </a:r>
            <a:r>
              <a:rPr lang="de-DE" sz="1100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 </a:t>
            </a:r>
            <a:r>
              <a:rPr lang="de-DE" sz="1100" dirty="0" err="1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cells</a:t>
            </a:r>
            <a:endParaRPr lang="de-DE" sz="1100" dirty="0">
              <a:solidFill>
                <a:srgbClr val="3399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1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</a:t>
            </a:r>
            <a:r>
              <a:rPr lang="de-DE" sz="11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cells</a:t>
            </a:r>
            <a:endParaRPr lang="de-DE" sz="11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1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NK </a:t>
            </a:r>
            <a:r>
              <a:rPr lang="de-DE" sz="11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cells</a:t>
            </a:r>
            <a:endParaRPr lang="de-DE" sz="11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1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Monocytes</a:t>
            </a:r>
            <a:endParaRPr lang="de-DE" sz="11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2"/>
          <p:cNvSpPr/>
          <p:nvPr/>
        </p:nvSpPr>
        <p:spPr>
          <a:xfrm>
            <a:off x="314407" y="4540334"/>
            <a:ext cx="4026786" cy="116955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1400" b="1" dirty="0">
                <a:solidFill>
                  <a:srgbClr val="B11F24"/>
                </a:solidFill>
              </a:rPr>
              <a:t>Figure 4. Deviation of the Epi-Blood-Counts to conventional cell counts in patients, sorted according to the underlying diseases.  </a:t>
            </a:r>
          </a:p>
          <a:p>
            <a:pPr algn="just"/>
            <a:r>
              <a:rPr lang="en-US" sz="1400" dirty="0"/>
              <a:t>Patients with multiple pathologies were counted in multiple groups (except for AML).</a:t>
            </a:r>
            <a:endParaRPr lang="en-US" i="1" dirty="0"/>
          </a:p>
        </p:txBody>
      </p:sp>
      <p:sp>
        <p:nvSpPr>
          <p:cNvPr id="10" name="Rechteck 9"/>
          <p:cNvSpPr/>
          <p:nvPr/>
        </p:nvSpPr>
        <p:spPr>
          <a:xfrm>
            <a:off x="4341193" y="4474245"/>
            <a:ext cx="5460538" cy="2800767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algn="just"/>
            <a:r>
              <a:rPr lang="en-US" sz="1100" dirty="0"/>
              <a:t>ALL: acute lymphoid leukemia</a:t>
            </a:r>
          </a:p>
          <a:p>
            <a:pPr algn="just"/>
            <a:r>
              <a:rPr lang="en-US" sz="1100" dirty="0"/>
              <a:t>AML: acute myeloid leukemia</a:t>
            </a:r>
          </a:p>
          <a:p>
            <a:pPr algn="just"/>
            <a:r>
              <a:rPr lang="en-US" sz="1100" dirty="0"/>
              <a:t>CLL: chronic lymphoid leukemia</a:t>
            </a:r>
          </a:p>
          <a:p>
            <a:pPr algn="just"/>
            <a:r>
              <a:rPr lang="en-US" sz="1100" dirty="0"/>
              <a:t>CML: chronic myeloid leukemia</a:t>
            </a:r>
          </a:p>
          <a:p>
            <a:pPr algn="just"/>
            <a:r>
              <a:rPr lang="en-US" sz="1100" dirty="0"/>
              <a:t>PV: Polycythemia </a:t>
            </a:r>
            <a:r>
              <a:rPr lang="en-US" sz="1100" dirty="0" err="1"/>
              <a:t>vera</a:t>
            </a:r>
            <a:endParaRPr lang="en-US" sz="1100" dirty="0"/>
          </a:p>
          <a:p>
            <a:pPr algn="just"/>
            <a:r>
              <a:rPr lang="en-US" sz="1100" dirty="0"/>
              <a:t>OMF: </a:t>
            </a:r>
            <a:r>
              <a:rPr lang="en-US" sz="1100" dirty="0" err="1"/>
              <a:t>Osteomyelofibrosis</a:t>
            </a:r>
            <a:endParaRPr lang="en-US" sz="1100" dirty="0"/>
          </a:p>
          <a:p>
            <a:pPr algn="just"/>
            <a:r>
              <a:rPr lang="en-US" sz="1100" dirty="0"/>
              <a:t>ET: Essential </a:t>
            </a:r>
            <a:r>
              <a:rPr lang="en-US" sz="1100" dirty="0" err="1"/>
              <a:t>thrombocythemia</a:t>
            </a:r>
            <a:endParaRPr lang="en-US" sz="1100" dirty="0"/>
          </a:p>
          <a:p>
            <a:pPr algn="just"/>
            <a:r>
              <a:rPr lang="en-US" sz="1100" dirty="0"/>
              <a:t>MDS: Myelodysplastic syndrome</a:t>
            </a:r>
          </a:p>
          <a:p>
            <a:pPr algn="just"/>
            <a:endParaRPr lang="en-US" sz="1100" dirty="0"/>
          </a:p>
          <a:p>
            <a:pPr algn="just"/>
            <a:endParaRPr lang="en-US" sz="1100" dirty="0"/>
          </a:p>
          <a:p>
            <a:pPr algn="just"/>
            <a:endParaRPr lang="en-US" sz="1100" dirty="0"/>
          </a:p>
          <a:p>
            <a:pPr algn="just"/>
            <a:endParaRPr lang="en-US" sz="1100" dirty="0"/>
          </a:p>
          <a:p>
            <a:pPr algn="just"/>
            <a:endParaRPr lang="en-US" sz="1100" dirty="0"/>
          </a:p>
          <a:p>
            <a:pPr algn="just"/>
            <a:endParaRPr lang="en-US" sz="1100" dirty="0"/>
          </a:p>
          <a:p>
            <a:pPr algn="just"/>
            <a:endParaRPr lang="en-US" sz="1100" dirty="0"/>
          </a:p>
          <a:p>
            <a:pPr algn="just"/>
            <a:endParaRPr lang="en-US" sz="1100" dirty="0"/>
          </a:p>
          <a:p>
            <a:pPr algn="just"/>
            <a:r>
              <a:rPr lang="en-US" sz="1100" dirty="0"/>
              <a:t>MM: Multiple myeloma</a:t>
            </a:r>
          </a:p>
          <a:p>
            <a:pPr algn="just"/>
            <a:r>
              <a:rPr lang="en-US" sz="1100" dirty="0" err="1"/>
              <a:t>Lymp</a:t>
            </a:r>
            <a:r>
              <a:rPr lang="en-US" sz="1100" dirty="0"/>
              <a:t>: Lymphoma</a:t>
            </a:r>
          </a:p>
          <a:p>
            <a:pPr algn="just"/>
            <a:r>
              <a:rPr lang="en-US" sz="1100" dirty="0"/>
              <a:t>MC: Mast cell carcinoma</a:t>
            </a:r>
          </a:p>
          <a:p>
            <a:pPr algn="just"/>
            <a:r>
              <a:rPr lang="en-US" sz="1100" dirty="0"/>
              <a:t>Solid: Solid tumor</a:t>
            </a:r>
          </a:p>
          <a:p>
            <a:pPr algn="just"/>
            <a:r>
              <a:rPr lang="en-US" sz="1100" dirty="0" err="1"/>
              <a:t>HLH:Haemophagocytic</a:t>
            </a:r>
            <a:r>
              <a:rPr lang="en-US" sz="1100" dirty="0"/>
              <a:t> </a:t>
            </a:r>
            <a:r>
              <a:rPr lang="en-US" sz="1100" dirty="0" err="1"/>
              <a:t>lymphohistiocytosis</a:t>
            </a:r>
            <a:endParaRPr lang="en-US" sz="1100" dirty="0"/>
          </a:p>
          <a:p>
            <a:pPr algn="just"/>
            <a:r>
              <a:rPr lang="en-US" sz="1100" dirty="0" err="1"/>
              <a:t>Ane</a:t>
            </a:r>
            <a:r>
              <a:rPr lang="en-US" sz="1100" dirty="0"/>
              <a:t>: Anemia</a:t>
            </a:r>
          </a:p>
          <a:p>
            <a:pPr algn="just"/>
            <a:r>
              <a:rPr lang="en-US" sz="1100" dirty="0"/>
              <a:t>CD: Coagulation defects</a:t>
            </a:r>
          </a:p>
          <a:p>
            <a:pPr algn="just"/>
            <a:r>
              <a:rPr lang="en-US" sz="1100" dirty="0"/>
              <a:t>PP: Purpura.</a:t>
            </a:r>
          </a:p>
        </p:txBody>
      </p:sp>
    </p:spTree>
    <p:extLst>
      <p:ext uri="{BB962C8B-B14F-4D97-AF65-F5344CB8AC3E}">
        <p14:creationId xmlns:p14="http://schemas.microsoft.com/office/powerpoint/2010/main" val="1389673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Rectangle 2"/>
          <p:cNvSpPr/>
          <p:nvPr/>
        </p:nvSpPr>
        <p:spPr>
          <a:xfrm>
            <a:off x="437708" y="4811998"/>
            <a:ext cx="8202564" cy="936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1400" b="1" dirty="0">
                <a:solidFill>
                  <a:srgbClr val="B11F24"/>
                </a:solidFill>
              </a:rPr>
              <a:t>Figure 5. Epi-Blood-Count is applicable on capillary blood and shows good performance in ring trials. </a:t>
            </a:r>
            <a:r>
              <a:rPr lang="en-US" sz="1400" dirty="0"/>
              <a:t>(A)  Relative Epi-Blood-Counts of capillary blood from 122 healthy donors in comparison to conventional cell counts from venous blood. (B) Relative Epi-Blood-Counts of ring trial blood samples (n=36) in comparison to conventional cell counts (mean of all participants and devices). </a:t>
            </a:r>
          </a:p>
          <a:p>
            <a:pPr algn="just"/>
            <a:endParaRPr lang="en-US" dirty="0"/>
          </a:p>
          <a:p>
            <a:endParaRPr lang="en-US" b="1" dirty="0">
              <a:solidFill>
                <a:srgbClr val="C00000"/>
              </a:solidFill>
            </a:endParaRPr>
          </a:p>
          <a:p>
            <a:endParaRPr lang="en-US" i="1" dirty="0"/>
          </a:p>
        </p:txBody>
      </p:sp>
      <p:sp>
        <p:nvSpPr>
          <p:cNvPr id="5" name="TextBox 6"/>
          <p:cNvSpPr txBox="1"/>
          <p:nvPr/>
        </p:nvSpPr>
        <p:spPr>
          <a:xfrm>
            <a:off x="165716" y="696003"/>
            <a:ext cx="81519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+mj-lt"/>
              </a:rPr>
              <a:t>Benchmarked in ring trials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024" y="1624107"/>
            <a:ext cx="7834248" cy="2856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1122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2">
      <a:dk1>
        <a:srgbClr val="1F1F1F"/>
      </a:dk1>
      <a:lt1>
        <a:sysClr val="window" lastClr="FFFFFF"/>
      </a:lt1>
      <a:dk2>
        <a:srgbClr val="636463"/>
      </a:dk2>
      <a:lt2>
        <a:srgbClr val="EEECE1"/>
      </a:lt2>
      <a:accent1>
        <a:srgbClr val="B11F24"/>
      </a:accent1>
      <a:accent2>
        <a:srgbClr val="005A84"/>
      </a:accent2>
      <a:accent3>
        <a:srgbClr val="E2A856"/>
      </a:accent3>
      <a:accent4>
        <a:srgbClr val="81ADA8"/>
      </a:accent4>
      <a:accent5>
        <a:srgbClr val="636463"/>
      </a:accent5>
      <a:accent6>
        <a:srgbClr val="328CB6"/>
      </a:accent6>
      <a:hlink>
        <a:srgbClr val="81ADA8"/>
      </a:hlink>
      <a:folHlink>
        <a:srgbClr val="81ADA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1176</Words>
  <Application>Microsoft Macintosh PowerPoint</Application>
  <PresentationFormat>On-screen Show (4:3)</PresentationFormat>
  <Paragraphs>187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ＭＳ Ｐゴシック</vt:lpstr>
      <vt:lpstr>ＭＳ Ｐゴシック</vt:lpstr>
      <vt:lpstr>Arial</vt:lpstr>
      <vt:lpstr>Calibri</vt:lpstr>
      <vt:lpstr>Courier New</vt:lpstr>
      <vt:lpstr>Times New Roman</vt:lpstr>
      <vt:lpstr>Wingdings</vt:lpstr>
      <vt:lpstr>Office Theme</vt:lpstr>
      <vt:lpstr>PowerPoint Presentation</vt:lpstr>
      <vt:lpstr>Current methods to count blood cells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Thomas Annesley</cp:lastModifiedBy>
  <cp:revision>152</cp:revision>
  <dcterms:created xsi:type="dcterms:W3CDTF">2014-07-07T15:02:10Z</dcterms:created>
  <dcterms:modified xsi:type="dcterms:W3CDTF">2022-05-31T20:23:28Z</dcterms:modified>
</cp:coreProperties>
</file>