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7" r:id="rId3"/>
    <p:sldId id="264" r:id="rId4"/>
    <p:sldId id="265" r:id="rId5"/>
    <p:sldId id="258" r:id="rId6"/>
    <p:sldId id="274" r:id="rId7"/>
    <p:sldId id="263" r:id="rId8"/>
    <p:sldId id="267" r:id="rId9"/>
    <p:sldId id="268" r:id="rId10"/>
    <p:sldId id="270" r:id="rId11"/>
    <p:sldId id="269" r:id="rId12"/>
    <p:sldId id="275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192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b28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Evaluation of Sperm DNA Integrity by Mean Number of Sperm DNA Breaks Rather Than Sperm DNA Fragmentation Index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B. Yan, W. Ye, J. Wang, S. Jia, X. Gu, H. Hu, W. Xiang, T. Wu, X. Xiao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April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https://doi.org/10.1093/clinchem/hvab280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Copyright 2022 by the American Association for Clinical Chemistry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5312C1C-56FB-450B-8C56-E1B7FB64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507696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7053" y="5111064"/>
            <a:ext cx="7077694" cy="8617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4C-D. </a:t>
            </a:r>
            <a:r>
              <a:rPr lang="en-US" altLang="zh-CN" sz="1600" dirty="0"/>
              <a:t>  (C) The MDB of sperm samples of the pregnant group (n=22) and nonpregnant group (n=27). (D) The DFI of sperm samples of the pregnant group (n=22) and nonpregnant group (n=27) on DFI.</a:t>
            </a:r>
            <a:endParaRPr lang="en-US" sz="1600" i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80BAAE-4A9A-4283-ADF3-B051ECF2F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20" y="2246707"/>
            <a:ext cx="3444667" cy="2536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0DA7CFC-F42F-4AD9-B4FC-40618B5B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911" y="2119839"/>
            <a:ext cx="3360940" cy="27506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54F53F-7690-4A7E-919F-6F51B81CF38C}"/>
              </a:ext>
            </a:extLst>
          </p:cNvPr>
          <p:cNvSpPr txBox="1"/>
          <p:nvPr/>
        </p:nvSpPr>
        <p:spPr>
          <a:xfrm>
            <a:off x="4896591" y="1746050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D4B14EF-6F40-4E4E-903C-084A672DAC5A}"/>
              </a:ext>
            </a:extLst>
          </p:cNvPr>
          <p:cNvSpPr txBox="1"/>
          <p:nvPr/>
        </p:nvSpPr>
        <p:spPr>
          <a:xfrm>
            <a:off x="1241192" y="1750507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C</a:t>
            </a:r>
            <a:endParaRPr lang="zh-CN" altLang="en-US" b="1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507F483-370A-4EE9-BCFD-65474ADC26BA}"/>
              </a:ext>
            </a:extLst>
          </p:cNvPr>
          <p:cNvSpPr txBox="1"/>
          <p:nvPr/>
        </p:nvSpPr>
        <p:spPr>
          <a:xfrm>
            <a:off x="357695" y="938480"/>
            <a:ext cx="76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Assessment of DNA Integrity in 80 Sperm Samples Using MDB </a:t>
            </a:r>
            <a:r>
              <a:rPr lang="en-US" altLang="zh-CN" sz="2000" b="1" dirty="0">
                <a:latin typeface="+mj-lt"/>
              </a:rPr>
              <a:t>and </a:t>
            </a:r>
            <a:r>
              <a:rPr lang="en-US" sz="2000" b="1" dirty="0">
                <a:latin typeface="+mj-lt"/>
              </a:rPr>
              <a:t>DFI</a:t>
            </a:r>
          </a:p>
        </p:txBody>
      </p:sp>
    </p:spTree>
    <p:extLst>
      <p:ext uri="{BB962C8B-B14F-4D97-AF65-F5344CB8AC3E}">
        <p14:creationId xmlns:p14="http://schemas.microsoft.com/office/powerpoint/2010/main" val="415368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0688" y="4862155"/>
            <a:ext cx="7743159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4</a:t>
            </a:r>
            <a:r>
              <a:rPr lang="en-US" b="1" dirty="0">
                <a:solidFill>
                  <a:srgbClr val="C00000"/>
                </a:solidFill>
              </a:rPr>
              <a:t> E-F. </a:t>
            </a:r>
            <a:r>
              <a:rPr lang="en-US" altLang="zh-CN" sz="1600" dirty="0"/>
              <a:t>(E) The ROC curves of MDB and DFI for differentiating normal sperm samples and </a:t>
            </a:r>
            <a:r>
              <a:rPr lang="en-US" altLang="zh-CN" sz="1600" dirty="0" err="1"/>
              <a:t>asthenospermia</a:t>
            </a:r>
            <a:r>
              <a:rPr lang="en-US" altLang="zh-CN" sz="1600" dirty="0"/>
              <a:t> sperm samples (n=80). (F) The ROC curves of MDB and DFI for differentiating sperm samples between pregnant group and nonpregnant group (n=49)</a:t>
            </a:r>
            <a:endParaRPr lang="zh-CN" altLang="en-US" sz="1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D69D3F3-D43E-43E9-B64B-86F91FA9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300" y="1872192"/>
            <a:ext cx="3496549" cy="2907047"/>
          </a:xfrm>
          <a:prstGeom prst="rect">
            <a:avLst/>
          </a:prstGeom>
        </p:spPr>
      </p:pic>
      <p:sp>
        <p:nvSpPr>
          <p:cNvPr id="13" name="TextBox 6">
            <a:extLst>
              <a:ext uri="{FF2B5EF4-FFF2-40B4-BE49-F238E27FC236}">
                <a16:creationId xmlns:a16="http://schemas.microsoft.com/office/drawing/2014/main" id="{8D4D6DFD-9FA0-4656-9A20-47BAB9CEA1A0}"/>
              </a:ext>
            </a:extLst>
          </p:cNvPr>
          <p:cNvSpPr txBox="1"/>
          <p:nvPr/>
        </p:nvSpPr>
        <p:spPr>
          <a:xfrm>
            <a:off x="255867" y="728792"/>
            <a:ext cx="76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Assessment of DNA Integrity in 80 Sperm Samples Using MDB </a:t>
            </a:r>
            <a:r>
              <a:rPr lang="en-US" altLang="zh-CN" sz="2000" b="1" dirty="0">
                <a:latin typeface="+mj-lt"/>
              </a:rPr>
              <a:t>and </a:t>
            </a:r>
            <a:r>
              <a:rPr lang="en-US" sz="2000" b="1" dirty="0">
                <a:latin typeface="+mj-lt"/>
              </a:rPr>
              <a:t>DFI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E694894-12CB-451F-A155-D59FE865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89" y="1913650"/>
            <a:ext cx="3345713" cy="29485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4D8B11B-362D-4401-9B8E-32BF0E36FFA9}"/>
              </a:ext>
            </a:extLst>
          </p:cNvPr>
          <p:cNvSpPr txBox="1"/>
          <p:nvPr/>
        </p:nvSpPr>
        <p:spPr>
          <a:xfrm>
            <a:off x="1241192" y="1537893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2B03F0-977E-48AD-85F3-90F5624C78F6}"/>
              </a:ext>
            </a:extLst>
          </p:cNvPr>
          <p:cNvSpPr txBox="1"/>
          <p:nvPr/>
        </p:nvSpPr>
        <p:spPr>
          <a:xfrm>
            <a:off x="4969962" y="1556558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5875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9024" y="1342480"/>
            <a:ext cx="7900402" cy="3794183"/>
          </a:xfrm>
        </p:spPr>
        <p:txBody>
          <a:bodyPr>
            <a:normAutofit/>
          </a:bodyPr>
          <a:lstStyle/>
          <a:p>
            <a:pPr marL="400050">
              <a:lnSpc>
                <a:spcPts val="2200"/>
              </a:lnSpc>
              <a:spcAft>
                <a:spcPts val="1800"/>
              </a:spcAft>
            </a:pPr>
            <a:r>
              <a:rPr lang="en-US" sz="1800" dirty="0"/>
              <a:t>Based on terminal transferase (</a:t>
            </a:r>
            <a:r>
              <a:rPr lang="en-US" sz="1800" dirty="0" err="1"/>
              <a:t>TdT</a:t>
            </a:r>
            <a:r>
              <a:rPr lang="en-US" sz="1800" dirty="0"/>
              <a:t>), endonuclease IV (Endo IV), and DNA fluorescent probes, this study yielded a new method to detect the number of sperm DNA breakpoints and created a new index for the evaluation of sperm DNA integrity: Mean number of DNA breakpoints (MDB). </a:t>
            </a:r>
          </a:p>
          <a:p>
            <a:pPr marL="400050">
              <a:lnSpc>
                <a:spcPts val="2200"/>
              </a:lnSpc>
              <a:spcAft>
                <a:spcPts val="1800"/>
              </a:spcAft>
            </a:pPr>
            <a:r>
              <a:rPr lang="en-US" altLang="zh-CN" sz="1800" dirty="0"/>
              <a:t>The method has the advantages of short time consumption, simple operation, high analytical sensitivity, and low requirements for instruments, which is beneficial to clinical application.</a:t>
            </a:r>
            <a:endParaRPr lang="en-US" sz="1800" dirty="0"/>
          </a:p>
          <a:p>
            <a:pPr marL="400050">
              <a:lnSpc>
                <a:spcPts val="2200"/>
              </a:lnSpc>
              <a:spcAft>
                <a:spcPts val="1800"/>
              </a:spcAft>
            </a:pPr>
            <a:r>
              <a:rPr lang="en-US" altLang="zh-CN" sz="1800" dirty="0"/>
              <a:t>The mean number of DNA breakpoints (MDB) is more strongly associated with sperm motility and clinical pregnancy outcomes than the commonly used parameter of DFI.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A6BC88-20F7-4F96-B7A5-1A672697E9EE}"/>
              </a:ext>
            </a:extLst>
          </p:cNvPr>
          <p:cNvSpPr txBox="1">
            <a:spLocks/>
          </p:cNvSpPr>
          <p:nvPr/>
        </p:nvSpPr>
        <p:spPr>
          <a:xfrm>
            <a:off x="1115878" y="5206808"/>
            <a:ext cx="7454685" cy="78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Question: How might one more accurately determine the threshold of this indicator for judging male fertility?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37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262416"/>
            <a:ext cx="7793356" cy="37941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Sperm DNA Fragmentation (SDF) test</a:t>
            </a:r>
          </a:p>
          <a:p>
            <a:pPr lvl="1"/>
            <a:r>
              <a:rPr lang="en-US" sz="1700" dirty="0"/>
              <a:t>Sperm DNA integrity is crucial for fertilization, implantation, and embryo development</a:t>
            </a:r>
          </a:p>
          <a:p>
            <a:pPr lvl="1"/>
            <a:r>
              <a:rPr lang="en-US" sz="1700" dirty="0"/>
              <a:t>Origin of SDF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1700" dirty="0"/>
              <a:t>Abnormal spermatogenesis</a:t>
            </a:r>
            <a:r>
              <a:rPr lang="en-US" altLang="zh-CN" sz="1700" dirty="0">
                <a:sym typeface="+mn-lt"/>
              </a:rPr>
              <a:t>: blocked histone-protamine conversion </a:t>
            </a:r>
          </a:p>
          <a:p>
            <a:pPr lvl="2"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700" dirty="0">
                <a:sym typeface="+mn-lt"/>
              </a:rPr>
              <a:t>Oxidative stress damage: the main origin, reactive oxygen species cause DNA oxidative damage</a:t>
            </a:r>
          </a:p>
          <a:p>
            <a:pPr lvl="2"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700" dirty="0">
                <a:sym typeface="+mn-lt"/>
              </a:rPr>
              <a:t>Abnormal sperm apoptosis: damaged sperm escape the normal apoptotic pathway</a:t>
            </a:r>
          </a:p>
          <a:p>
            <a:pPr marL="457200" marR="0" lvl="1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CN" sz="1700" dirty="0">
              <a:sym typeface="+mn-lt"/>
            </a:endParaRPr>
          </a:p>
          <a:p>
            <a:pPr marL="0" indent="0">
              <a:buNone/>
            </a:pPr>
            <a:r>
              <a:rPr lang="en-US" sz="1800" dirty="0"/>
              <a:t>Methods for SDF detection</a:t>
            </a:r>
          </a:p>
          <a:p>
            <a:pPr lvl="1"/>
            <a:r>
              <a:rPr lang="en-US" sz="1700" dirty="0"/>
              <a:t>Sperm Chromatin Diffusion Test</a:t>
            </a:r>
          </a:p>
          <a:p>
            <a:pPr lvl="1"/>
            <a:r>
              <a:rPr lang="en-US" sz="1700" dirty="0"/>
              <a:t>Sperm Chromatin Structure Analysis</a:t>
            </a:r>
          </a:p>
          <a:p>
            <a:pPr lvl="1"/>
            <a:r>
              <a:rPr lang="en-US" sz="1700" dirty="0"/>
              <a:t>Terminal deoxynucleotide transferase </a:t>
            </a:r>
            <a:r>
              <a:rPr lang="en-US" sz="1700" dirty="0" err="1"/>
              <a:t>dUTP</a:t>
            </a:r>
            <a:r>
              <a:rPr lang="en-US" sz="1700" dirty="0"/>
              <a:t> nick end labeling method</a:t>
            </a:r>
          </a:p>
          <a:p>
            <a:pPr lvl="1"/>
            <a:endParaRPr lang="en-US" sz="17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76BABE-60C5-44ED-B636-1051A31DE383}"/>
              </a:ext>
            </a:extLst>
          </p:cNvPr>
          <p:cNvSpPr txBox="1"/>
          <p:nvPr/>
        </p:nvSpPr>
        <p:spPr>
          <a:xfrm>
            <a:off x="760021" y="5088907"/>
            <a:ext cx="755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b="1" dirty="0"/>
              <a:t>QUESTION: What might be the disadvantages of the current methods for detecting sperm DNA integrity?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8577" y="1478036"/>
            <a:ext cx="4585699" cy="4207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DNA probe-based, enzyme-assisted quantitative assay for SDF detection.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 err="1">
                <a:sym typeface="+mn-lt"/>
              </a:rPr>
              <a:t>TdT</a:t>
            </a:r>
            <a:r>
              <a:rPr lang="en-US" altLang="zh-CN" sz="1700" dirty="0">
                <a:sym typeface="+mn-lt"/>
              </a:rPr>
              <a:t> extends </a:t>
            </a:r>
            <a:r>
              <a:rPr lang="en-US" altLang="zh-CN" sz="1700" dirty="0" err="1">
                <a:sym typeface="+mn-lt"/>
              </a:rPr>
              <a:t>polyA</a:t>
            </a:r>
            <a:r>
              <a:rPr lang="en-US" altLang="zh-CN" sz="1700" dirty="0">
                <a:sym typeface="+mn-lt"/>
              </a:rPr>
              <a:t> at the 3’-OH end of the breakpoint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Inactivation of </a:t>
            </a:r>
            <a:r>
              <a:rPr lang="en-US" altLang="zh-CN" sz="1700" dirty="0" err="1">
                <a:sym typeface="+mn-lt"/>
              </a:rPr>
              <a:t>TdT</a:t>
            </a:r>
            <a:r>
              <a:rPr lang="en-US" altLang="zh-CN" sz="1700" dirty="0">
                <a:sym typeface="+mn-lt"/>
              </a:rPr>
              <a:t> at 85</a:t>
            </a:r>
            <a:r>
              <a:rPr lang="en-US" altLang="zh-CN" sz="1700" baseline="30000" dirty="0">
                <a:sym typeface="+mn-lt"/>
              </a:rPr>
              <a:t>o</a:t>
            </a:r>
            <a:r>
              <a:rPr lang="en-US" altLang="zh-CN" sz="1700" dirty="0">
                <a:sym typeface="+mn-lt"/>
              </a:rPr>
              <a:t>C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The fluorescent probe binds to </a:t>
            </a:r>
            <a:r>
              <a:rPr lang="en-US" altLang="zh-CN" sz="1700" dirty="0" err="1">
                <a:sym typeface="+mn-lt"/>
              </a:rPr>
              <a:t>polyA</a:t>
            </a:r>
            <a:r>
              <a:rPr lang="en-US" altLang="zh-CN" sz="1700" dirty="0">
                <a:sym typeface="+mn-lt"/>
              </a:rPr>
              <a:t> and is hydrolyzed by Endo IV to produce fluorescence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Another new fluorescent probe binds to </a:t>
            </a:r>
            <a:r>
              <a:rPr lang="en-US" altLang="zh-CN" sz="1700" dirty="0" err="1">
                <a:sym typeface="+mn-lt"/>
              </a:rPr>
              <a:t>polyA</a:t>
            </a:r>
            <a:r>
              <a:rPr lang="en-US" altLang="zh-CN" sz="1700" dirty="0">
                <a:sym typeface="+mn-lt"/>
              </a:rPr>
              <a:t> and repeats the above process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The fluorescence intensity will be proportional to the number of DNA breakpoints.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FDD42A-6768-4783-A1C7-ABA84F05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4578" y="1746837"/>
            <a:ext cx="3099803" cy="36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5059" y="1470655"/>
            <a:ext cx="8082313" cy="3794183"/>
          </a:xfrm>
        </p:spPr>
        <p:txBody>
          <a:bodyPr>
            <a:normAutofit/>
          </a:bodyPr>
          <a:lstStyle/>
          <a:p>
            <a:pPr marL="0" indent="0">
              <a:lnSpc>
                <a:spcPts val="1800"/>
              </a:lnSpc>
              <a:buNone/>
            </a:pPr>
            <a:r>
              <a:rPr lang="en-US" altLang="zh-CN" sz="1800" dirty="0"/>
              <a:t>Demonstration of the method by linear DNA 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/>
              <a:t>Treatment of lambda DNA with sonication and restriction enzymes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/>
              <a:t>Treatment of lambda DNA with restriction enzymes</a:t>
            </a:r>
            <a:endParaRPr lang="en-US" sz="1800" dirty="0"/>
          </a:p>
          <a:p>
            <a:pPr marL="0" indent="0">
              <a:lnSpc>
                <a:spcPts val="1800"/>
              </a:lnSpc>
              <a:buNone/>
            </a:pPr>
            <a:r>
              <a:rPr lang="en-US" sz="1800" dirty="0"/>
              <a:t>Standard curve (using single-stranded DNA as calibrator)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/>
              <a:t>Limit of detection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/>
              <a:t>Dynamic range/Linear range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altLang="zh-CN" sz="1800" dirty="0"/>
              <a:t>Evaluation of DNA integrity in 80 sperm samples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Assessment of DNA Integrity in 80 sperm samples using DNA fragmentation index (DFI) indicators</a:t>
            </a:r>
          </a:p>
          <a:p>
            <a:pPr lvl="1">
              <a:lnSpc>
                <a:spcPts val="1800"/>
              </a:lnSpc>
              <a:spcAft>
                <a:spcPts val="600"/>
              </a:spcAft>
            </a:pPr>
            <a:r>
              <a:rPr lang="en-US" altLang="zh-CN" sz="1700" dirty="0">
                <a:sym typeface="+mn-lt"/>
              </a:rPr>
              <a:t>Assessment of DNA integrity in 80 sperm samples using mean number of sperm DNA breaks (MDB) indicators</a:t>
            </a:r>
            <a:endParaRPr lang="en-US" altLang="zh-CN" dirty="0"/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1B95EE8-4F51-4974-9479-B578EE4FE54C}"/>
              </a:ext>
            </a:extLst>
          </p:cNvPr>
          <p:cNvSpPr txBox="1"/>
          <p:nvPr/>
        </p:nvSpPr>
        <p:spPr>
          <a:xfrm>
            <a:off x="849569" y="5011042"/>
            <a:ext cx="7553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b="1" dirty="0"/>
              <a:t>QUESTION: What needs to be carefully considered when performing the MDB test?</a:t>
            </a:r>
          </a:p>
        </p:txBody>
      </p:sp>
    </p:spTree>
    <p:extLst>
      <p:ext uri="{BB962C8B-B14F-4D97-AF65-F5344CB8AC3E}">
        <p14:creationId xmlns:p14="http://schemas.microsoft.com/office/powerpoint/2010/main" val="40522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831" y="559823"/>
            <a:ext cx="5797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Data on sperm DNA integrity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5089" y="5512748"/>
            <a:ext cx="6564657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Table 1</a:t>
            </a:r>
            <a:r>
              <a:rPr lang="en-US" dirty="0">
                <a:solidFill>
                  <a:srgbClr val="B11F24"/>
                </a:solidFill>
              </a:rPr>
              <a:t>. </a:t>
            </a:r>
            <a:r>
              <a:rPr lang="en-US" sz="1600" baseline="30000" dirty="0" err="1"/>
              <a:t>a</a:t>
            </a:r>
            <a:r>
              <a:rPr lang="en-US" sz="1600" dirty="0" err="1"/>
              <a:t>Progressive</a:t>
            </a:r>
            <a:r>
              <a:rPr lang="en-US" sz="1600" dirty="0"/>
              <a:t> motility (PR) was determined by sperm motility test listed in Methods.</a:t>
            </a:r>
          </a:p>
          <a:p>
            <a:r>
              <a:rPr lang="en-US" sz="1600" baseline="30000" dirty="0" err="1"/>
              <a:t>b</a:t>
            </a:r>
            <a:r>
              <a:rPr lang="en-US" sz="1600" dirty="0" err="1"/>
              <a:t>DFI</a:t>
            </a:r>
            <a:r>
              <a:rPr lang="en-US" sz="1600" dirty="0"/>
              <a:t> was assessed using sperm chromatin structure analysis.</a:t>
            </a:r>
          </a:p>
          <a:p>
            <a:r>
              <a:rPr lang="en-US" sz="1600" baseline="30000" dirty="0" err="1"/>
              <a:t>c</a:t>
            </a:r>
            <a:r>
              <a:rPr lang="en-US" sz="1600" dirty="0" err="1"/>
              <a:t>The</a:t>
            </a:r>
            <a:r>
              <a:rPr lang="en-US" sz="1600" dirty="0"/>
              <a:t> calculation methods are provided in the Supplemental Material. </a:t>
            </a:r>
            <a:endParaRPr lang="en-US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BBEAF9B-6ADE-4F0A-8C24-3EF1E1E3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61" y="1062875"/>
            <a:ext cx="6926284" cy="42439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8" y="805522"/>
            <a:ext cx="648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j-lt"/>
              </a:rPr>
              <a:t>Proof-of-principle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6306" y="5353835"/>
            <a:ext cx="6233117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1.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A schematic illustration of </a:t>
            </a:r>
            <a:r>
              <a:rPr lang="en-US" altLang="zh-CN" sz="1600" dirty="0" err="1"/>
              <a:t>TdT</a:t>
            </a:r>
            <a:r>
              <a:rPr lang="en-US" altLang="zh-CN" sz="1600" dirty="0"/>
              <a:t>/Endo IV-assisted amplification for DNA breaks detection.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ABBE08-342F-4245-ADBD-FCB0FF8F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41" y="1384552"/>
            <a:ext cx="6898582" cy="38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6306" y="4888766"/>
            <a:ext cx="6447262" cy="135421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2.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(A) Fluorescence responses with different single-stranded DNA concentrations from 0 to 15 </a:t>
            </a:r>
            <a:r>
              <a:rPr lang="en-US" altLang="zh-CN" sz="1600" dirty="0" err="1"/>
              <a:t>nM.</a:t>
            </a:r>
            <a:r>
              <a:rPr lang="en-US" altLang="zh-CN" sz="1600" dirty="0"/>
              <a:t> (B) The linear regression of the fluorescence increase rate with concentrations of substrate ranging from 0 to 15 </a:t>
            </a:r>
            <a:r>
              <a:rPr lang="en-US" altLang="zh-CN" sz="1600" dirty="0" err="1"/>
              <a:t>nM.The</a:t>
            </a:r>
            <a:r>
              <a:rPr lang="en-US" altLang="zh-CN" sz="1600" dirty="0"/>
              <a:t> limit of detection was calculated to be 0.032 </a:t>
            </a:r>
            <a:r>
              <a:rPr lang="en-US" altLang="zh-CN" sz="1600" dirty="0" err="1"/>
              <a:t>nM</a:t>
            </a:r>
            <a:r>
              <a:rPr lang="en-US" altLang="zh-CN" sz="1600" dirty="0"/>
              <a:t> by 3r/K according to the low concentration standard curve.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4B1A52B-95CD-47AB-8084-0C23ABE9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6" y="1480088"/>
            <a:ext cx="7626978" cy="325825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049C6C89-131F-4FCB-9A0A-CAE20A3E8D97}"/>
              </a:ext>
            </a:extLst>
          </p:cNvPr>
          <p:cNvSpPr txBox="1"/>
          <p:nvPr/>
        </p:nvSpPr>
        <p:spPr>
          <a:xfrm>
            <a:off x="293194" y="929556"/>
            <a:ext cx="648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Limit of detection and Dynamic range/Linear range.</a:t>
            </a:r>
          </a:p>
        </p:txBody>
      </p:sp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6304" y="5178322"/>
            <a:ext cx="6172088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3.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altLang="zh-CN" sz="1600" dirty="0"/>
              <a:t>(A) Fluorescence responses of 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λ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/>
              <a:t>DNA with different numbers of ultrasound cycles from 0 to 40 min. (B) Fluorescence responses of </a:t>
            </a:r>
            <a:r>
              <a:rPr lang="en-US" altLang="zh-CN" sz="1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λ</a:t>
            </a: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600" dirty="0"/>
              <a:t>DNA with an increasing gradient of incubation time from 0 to 120 min. K means the slope of each fluorescence curve.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D6AAB3-5B85-4455-BA37-201EC1CB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7" y="1627322"/>
            <a:ext cx="7884943" cy="336068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81191CB-727D-4327-B3D4-8AA14AB83B8B}"/>
              </a:ext>
            </a:extLst>
          </p:cNvPr>
          <p:cNvSpPr txBox="1"/>
          <p:nvPr/>
        </p:nvSpPr>
        <p:spPr>
          <a:xfrm>
            <a:off x="514523" y="1040504"/>
            <a:ext cx="5557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j-lt"/>
              </a:rPr>
              <a:t>Demonstration of the method by linear DNA </a:t>
            </a:r>
            <a:endParaRPr lang="zh-CN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24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695" y="824975"/>
            <a:ext cx="765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Assessment of DNA Integrity in 80 Sperm Samples Using MDB </a:t>
            </a:r>
            <a:r>
              <a:rPr lang="en-US" altLang="zh-CN" sz="2000" b="1" dirty="0">
                <a:latin typeface="+mj-lt"/>
              </a:rPr>
              <a:t>and </a:t>
            </a:r>
            <a:r>
              <a:rPr lang="en-US" sz="2000" b="1" dirty="0">
                <a:latin typeface="+mj-lt"/>
              </a:rPr>
              <a:t>DFI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3148" y="4697345"/>
            <a:ext cx="7112727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4</a:t>
            </a:r>
            <a:r>
              <a:rPr lang="en-US" b="1" dirty="0">
                <a:solidFill>
                  <a:srgbClr val="C00000"/>
                </a:solidFill>
              </a:rPr>
              <a:t> A-B. </a:t>
            </a:r>
            <a:r>
              <a:rPr lang="en-US" altLang="zh-CN" sz="1600" dirty="0"/>
              <a:t>(A) The MDB of normal sperm (n=46) and </a:t>
            </a:r>
            <a:r>
              <a:rPr lang="en-US" altLang="zh-CN" sz="1600" dirty="0" err="1"/>
              <a:t>asthenospermia</a:t>
            </a:r>
            <a:r>
              <a:rPr lang="en-US" altLang="zh-CN" sz="1600" dirty="0"/>
              <a:t> sperm (n=34). (B) Correlation analysis between MDB and DFI. The dark gray band denoted 95% confidence band, and the light gray band denoted 95% prediction band. </a:t>
            </a:r>
            <a:endParaRPr lang="en-US" i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9556EA-BD78-49D5-A602-F5E0834A3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85" y="1980924"/>
            <a:ext cx="3497663" cy="23855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B5D50A7-4000-4BDC-940A-7AF3EE2E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860" y="2098330"/>
            <a:ext cx="3321189" cy="241077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386681A-632E-4A58-8AAB-DBA6B1243A7F}"/>
              </a:ext>
            </a:extLst>
          </p:cNvPr>
          <p:cNvSpPr txBox="1"/>
          <p:nvPr/>
        </p:nvSpPr>
        <p:spPr>
          <a:xfrm>
            <a:off x="951366" y="1689714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EEC74E-E9B3-4359-AF67-E7CAE3BCFDDA}"/>
              </a:ext>
            </a:extLst>
          </p:cNvPr>
          <p:cNvSpPr txBox="1"/>
          <p:nvPr/>
        </p:nvSpPr>
        <p:spPr>
          <a:xfrm>
            <a:off x="4230710" y="1689714"/>
            <a:ext cx="68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982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882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MS PGothic</vt:lpstr>
      <vt:lpstr>黑体</vt:lpstr>
      <vt:lpstr>宋体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Introduction</vt:lpstr>
      <vt:lpstr>Materials &amp; Methods</vt:lpstr>
      <vt:lpstr>Materials &amp;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56</cp:revision>
  <dcterms:created xsi:type="dcterms:W3CDTF">2014-07-07T15:02:10Z</dcterms:created>
  <dcterms:modified xsi:type="dcterms:W3CDTF">2022-04-13T21:28:49Z</dcterms:modified>
</cp:coreProperties>
</file>