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handoutMasterIdLst>
    <p:handoutMasterId r:id="rId21"/>
  </p:handoutMasterIdLst>
  <p:sldIdLst>
    <p:sldId id="260" r:id="rId5"/>
    <p:sldId id="257" r:id="rId6"/>
    <p:sldId id="273" r:id="rId7"/>
    <p:sldId id="270" r:id="rId8"/>
    <p:sldId id="264" r:id="rId9"/>
    <p:sldId id="263" r:id="rId10"/>
    <p:sldId id="271" r:id="rId11"/>
    <p:sldId id="265" r:id="rId12"/>
    <p:sldId id="267" r:id="rId13"/>
    <p:sldId id="274" r:id="rId14"/>
    <p:sldId id="258" r:id="rId15"/>
    <p:sldId id="268" r:id="rId16"/>
    <p:sldId id="272" r:id="rId17"/>
    <p:sldId id="269" r:id="rId18"/>
    <p:sldId id="261"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2886ED8-CC0B-3D6B-6ACF-098F577726C9}" name="Baudhuin, Linnea M., Ph.D." initials="BLMP" userId="S::Baudhuin.Linnea@mayo.edu::2d1115bb-f9ec-4539-a8e3-a62b2b46656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292E"/>
    <a:srgbClr val="B11F24"/>
    <a:srgbClr val="DE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D2ED12-2F22-407A-B4AF-092803B32EED}" v="4" dt="2023-08-31T17:39:22.2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6039"/>
    <p:restoredTop sz="94660"/>
  </p:normalViewPr>
  <p:slideViewPr>
    <p:cSldViewPr snapToGrid="0" snapToObjects="1">
      <p:cViewPr varScale="1">
        <p:scale>
          <a:sx n="78" d="100"/>
          <a:sy n="78" d="100"/>
        </p:scale>
        <p:origin x="708" y="78"/>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68" d="100"/>
          <a:sy n="68" d="100"/>
        </p:scale>
        <p:origin x="-2694"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ather Drought" userId="49bf4d7f-a3d2-4d42-9981-7a113dffd777" providerId="ADAL" clId="{C7D2ED12-2F22-407A-B4AF-092803B32EED}"/>
    <pc:docChg chg="modMainMaster">
      <pc:chgData name="Heather Drought" userId="49bf4d7f-a3d2-4d42-9981-7a113dffd777" providerId="ADAL" clId="{C7D2ED12-2F22-407A-B4AF-092803B32EED}" dt="2023-08-31T17:39:22.225" v="3" actId="166"/>
      <pc:docMkLst>
        <pc:docMk/>
      </pc:docMkLst>
      <pc:sldMasterChg chg="modSldLayout">
        <pc:chgData name="Heather Drought" userId="49bf4d7f-a3d2-4d42-9981-7a113dffd777" providerId="ADAL" clId="{C7D2ED12-2F22-407A-B4AF-092803B32EED}" dt="2023-08-31T17:39:22.225" v="3" actId="166"/>
        <pc:sldMasterMkLst>
          <pc:docMk/>
          <pc:sldMasterMk cId="0" sldId="2147483648"/>
        </pc:sldMasterMkLst>
        <pc:sldLayoutChg chg="modSp">
          <pc:chgData name="Heather Drought" userId="49bf4d7f-a3d2-4d42-9981-7a113dffd777" providerId="ADAL" clId="{C7D2ED12-2F22-407A-B4AF-092803B32EED}" dt="2023-08-31T17:39:22.225" v="3" actId="166"/>
          <pc:sldLayoutMkLst>
            <pc:docMk/>
            <pc:sldMasterMk cId="0" sldId="2147483648"/>
            <pc:sldLayoutMk cId="0" sldId="2147483654"/>
          </pc:sldLayoutMkLst>
          <pc:picChg chg="mod">
            <ac:chgData name="Heather Drought" userId="49bf4d7f-a3d2-4d42-9981-7a113dffd777" providerId="ADAL" clId="{C7D2ED12-2F22-407A-B4AF-092803B32EED}" dt="2023-08-31T17:39:22.225" v="3" actId="166"/>
            <ac:picMkLst>
              <pc:docMk/>
              <pc:sldMasterMk cId="0" sldId="2147483648"/>
              <pc:sldLayoutMk cId="0" sldId="2147483654"/>
              <ac:picMk id="10" creationId="{00000000-0000-0000-0000-000000000000}"/>
            </ac:picMkLst>
          </pc:picChg>
          <pc:picChg chg="mod">
            <ac:chgData name="Heather Drought" userId="49bf4d7f-a3d2-4d42-9981-7a113dffd777" providerId="ADAL" clId="{C7D2ED12-2F22-407A-B4AF-092803B32EED}" dt="2023-08-31T17:39:16.907" v="1" actId="166"/>
            <ac:picMkLst>
              <pc:docMk/>
              <pc:sldMasterMk cId="0" sldId="2147483648"/>
              <pc:sldLayoutMk cId="0" sldId="2147483654"/>
              <ac:picMk id="11" creationId="{00000000-0000-0000-0000-000000000000}"/>
            </ac:picMkLst>
          </pc:picChg>
          <pc:picChg chg="mod">
            <ac:chgData name="Heather Drought" userId="49bf4d7f-a3d2-4d42-9981-7a113dffd777" providerId="ADAL" clId="{C7D2ED12-2F22-407A-B4AF-092803B32EED}" dt="2023-08-31T17:39:19.375" v="2" actId="166"/>
            <ac:picMkLst>
              <pc:docMk/>
              <pc:sldMasterMk cId="0" sldId="2147483648"/>
              <pc:sldLayoutMk cId="0" sldId="2147483654"/>
              <ac:picMk id="12" creationId="{00000000-0000-0000-0000-000000000000}"/>
            </ac:picMkLst>
          </pc:picChg>
          <pc:picChg chg="mod">
            <ac:chgData name="Heather Drought" userId="49bf4d7f-a3d2-4d42-9981-7a113dffd777" providerId="ADAL" clId="{C7D2ED12-2F22-407A-B4AF-092803B32EED}" dt="2023-08-31T17:39:13.136" v="0" actId="166"/>
            <ac:picMkLst>
              <pc:docMk/>
              <pc:sldMasterMk cId="0" sldId="2147483648"/>
              <pc:sldLayoutMk cId="0" sldId="2147483654"/>
              <ac:picMk id="13" creationId="{00000000-0000-0000-0000-000000000000}"/>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C383FFA-3E67-DB41-B3A2-21169D97D067}" type="datetimeFigureOut">
              <a:rPr lang="en-US" smtClean="0"/>
              <a:pPr/>
              <a:t>8/31/2023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50BE9DC-4AA4-B44E-8F32-4AD1D72B1777}" type="slidenum">
              <a:rPr lang="en-US" smtClean="0"/>
              <a:pPr/>
              <a:t>‹#›</a:t>
            </a:fld>
            <a:endParaRPr lang="en-US"/>
          </a:p>
        </p:txBody>
      </p:sp>
    </p:spTree>
    <p:extLst>
      <p:ext uri="{BB962C8B-B14F-4D97-AF65-F5344CB8AC3E}">
        <p14:creationId xmlns:p14="http://schemas.microsoft.com/office/powerpoint/2010/main" val="3094134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1524B2-032A-9342-AADA-6B28D1DAB08B}" type="datetimeFigureOut">
              <a:rPr lang="en-US" smtClean="0"/>
              <a:pPr/>
              <a:t>8/31/2023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CF8BBE-5964-3B4B-9F39-2C8B2758F633}" type="slidenum">
              <a:rPr lang="en-US" smtClean="0"/>
              <a:pPr/>
              <a:t>‹#›</a:t>
            </a:fld>
            <a:endParaRPr lang="en-US"/>
          </a:p>
        </p:txBody>
      </p:sp>
    </p:spTree>
    <p:extLst>
      <p:ext uri="{BB962C8B-B14F-4D97-AF65-F5344CB8AC3E}">
        <p14:creationId xmlns:p14="http://schemas.microsoft.com/office/powerpoint/2010/main" val="134856051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facebook.com/ClinicalChemistry" TargetMode="External"/><Relationship Id="rId7" Type="http://schemas.openxmlformats.org/officeDocument/2006/relationships/hyperlink" Target="https://www.linkedin.com/company/myadlm" TargetMode="External"/><Relationship Id="rId2" Type="http://schemas.openxmlformats.org/officeDocument/2006/relationships/hyperlink" Target="http://www.clinchem.org/" TargetMode="Externa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hyperlink" Target="https://twitter.com/Clin_Chem_ADLM" TargetMode="External"/><Relationship Id="rId10" Type="http://schemas.openxmlformats.org/officeDocument/2006/relationships/image" Target="../media/image7.png"/><Relationship Id="rId4" Type="http://schemas.openxmlformats.org/officeDocument/2006/relationships/image" Target="../media/image4.gif"/><Relationship Id="rId9" Type="http://schemas.openxmlformats.org/officeDocument/2006/relationships/hyperlink" Target="https://www.youtube.com/user/ClinicalChemistry" TargetMode="Externa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p:cNvSpPr/>
          <p:nvPr userDrawn="1"/>
        </p:nvSpPr>
        <p:spPr>
          <a:xfrm>
            <a:off x="-1380" y="3836"/>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sz="2000">
                <a:solidFill>
                  <a:schemeClr val="accent4"/>
                </a:solidFill>
                <a:latin typeface="Arial"/>
                <a:cs typeface="Arial"/>
              </a:defRPr>
            </a:lvl1pPr>
          </a:lstStyle>
          <a:p>
            <a:fld id="{B897C2A1-9313-CA4F-AEA9-36A479C1E1AD}" type="slidenum">
              <a:rPr lang="en-US" smtClean="0"/>
              <a:pPr/>
              <a:t>‹#›</a:t>
            </a:fld>
            <a:endParaRPr lang="en-US" dirty="0"/>
          </a:p>
        </p:txBody>
      </p:sp>
      <p:sp>
        <p:nvSpPr>
          <p:cNvPr id="12" name="Title 1"/>
          <p:cNvSpPr txBox="1">
            <a:spLocks/>
          </p:cNvSpPr>
          <p:nvPr userDrawn="1"/>
        </p:nvSpPr>
        <p:spPr>
          <a:xfrm>
            <a:off x="685800" y="1328968"/>
            <a:ext cx="3304744" cy="3911456"/>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3600" b="1" kern="1200">
                <a:solidFill>
                  <a:srgbClr val="1F1F1F"/>
                </a:solidFill>
                <a:latin typeface="Arial"/>
                <a:ea typeface="+mj-ea"/>
                <a:cs typeface="Arial"/>
              </a:defRPr>
            </a:lvl1pPr>
          </a:lstStyle>
          <a:p>
            <a:br>
              <a:rPr lang="en-US" sz="4000">
                <a:solidFill>
                  <a:schemeClr val="bg1">
                    <a:lumMod val="50000"/>
                  </a:schemeClr>
                </a:solidFill>
              </a:rPr>
            </a:br>
            <a:endParaRPr lang="en-US" sz="6700" dirty="0">
              <a:solidFill>
                <a:schemeClr val="bg1">
                  <a:lumMod val="50000"/>
                </a:schemeClr>
              </a:solidFill>
            </a:endParaRPr>
          </a:p>
        </p:txBody>
      </p:sp>
      <p:sp>
        <p:nvSpPr>
          <p:cNvPr id="2" name="TextBox 1"/>
          <p:cNvSpPr txBox="1"/>
          <p:nvPr userDrawn="1"/>
        </p:nvSpPr>
        <p:spPr>
          <a:xfrm>
            <a:off x="-1380" y="867303"/>
            <a:ext cx="9144000" cy="769441"/>
          </a:xfrm>
          <a:prstGeom prst="rect">
            <a:avLst/>
          </a:prstGeom>
          <a:solidFill>
            <a:schemeClr val="bg1">
              <a:lumMod val="75000"/>
            </a:schemeClr>
          </a:solidFill>
        </p:spPr>
        <p:txBody>
          <a:bodyPr wrap="square" rtlCol="0">
            <a:spAutoFit/>
          </a:bodyPr>
          <a:lstStyle/>
          <a:p>
            <a:pPr algn="ctr"/>
            <a:r>
              <a:rPr lang="en-US" sz="4400" b="0" i="1" dirty="0">
                <a:solidFill>
                  <a:srgbClr val="AF292E"/>
                </a:solidFill>
              </a:rPr>
              <a:t>Clinical Chemistry </a:t>
            </a:r>
            <a:r>
              <a:rPr lang="en-US" sz="4400" b="0" dirty="0">
                <a:solidFill>
                  <a:srgbClr val="AF292E"/>
                </a:solidFill>
              </a:rPr>
              <a:t>Journal Club</a:t>
            </a:r>
          </a:p>
        </p:txBody>
      </p:sp>
      <p:pic>
        <p:nvPicPr>
          <p:cNvPr id="3" name="Picture 2">
            <a:extLst>
              <a:ext uri="{FF2B5EF4-FFF2-40B4-BE49-F238E27FC236}">
                <a16:creationId xmlns:a16="http://schemas.microsoft.com/office/drawing/2014/main" id="{49E427A8-7069-EE78-2C25-B9BCD1FF4952}"/>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289921" y="79030"/>
            <a:ext cx="2755133" cy="713080"/>
          </a:xfrm>
          <a:prstGeom prst="rect">
            <a:avLst/>
          </a:prstGeom>
        </p:spPr>
      </p:pic>
      <p:sp>
        <p:nvSpPr>
          <p:cNvPr id="4" name="TextBox 3">
            <a:extLst>
              <a:ext uri="{FF2B5EF4-FFF2-40B4-BE49-F238E27FC236}">
                <a16:creationId xmlns:a16="http://schemas.microsoft.com/office/drawing/2014/main" id="{DCADE867-EE16-226C-2740-F7E6232A69C9}"/>
              </a:ext>
            </a:extLst>
          </p:cNvPr>
          <p:cNvSpPr txBox="1"/>
          <p:nvPr userDrawn="1"/>
        </p:nvSpPr>
        <p:spPr>
          <a:xfrm>
            <a:off x="5357128" y="218714"/>
            <a:ext cx="2024748" cy="461665"/>
          </a:xfrm>
          <a:prstGeom prst="rect">
            <a:avLst/>
          </a:prstGeom>
          <a:noFill/>
        </p:spPr>
        <p:txBody>
          <a:bodyPr wrap="square">
            <a:spAutoFit/>
          </a:bodyPr>
          <a:lstStyle/>
          <a:p>
            <a:r>
              <a:rPr lang="en-US" sz="1200" i="1" dirty="0">
                <a:solidFill>
                  <a:srgbClr val="58595B"/>
                </a:solidFill>
              </a:rPr>
              <a:t>Better health through</a:t>
            </a:r>
            <a:br>
              <a:rPr lang="en-US" sz="1200" i="1" dirty="0">
                <a:solidFill>
                  <a:srgbClr val="58595B"/>
                </a:solidFill>
              </a:rPr>
            </a:br>
            <a:r>
              <a:rPr lang="en-US" sz="1200" i="1" dirty="0">
                <a:solidFill>
                  <a:srgbClr val="58595B"/>
                </a:solidFill>
              </a:rPr>
              <a:t>laboratory medicine.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20800"/>
            <a:ext cx="2057400" cy="4805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320800"/>
            <a:ext cx="6019800" cy="48053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a:p>
        </p:txBody>
      </p:sp>
      <p:sp>
        <p:nvSpPr>
          <p:cNvPr id="5" name="Title 1"/>
          <p:cNvSpPr>
            <a:spLocks noGrp="1"/>
          </p:cNvSpPr>
          <p:nvPr>
            <p:ph type="title"/>
          </p:nvPr>
        </p:nvSpPr>
        <p:spPr>
          <a:xfrm>
            <a:off x="1303175" y="693855"/>
            <a:ext cx="7250202" cy="747396"/>
          </a:xfrm>
        </p:spPr>
        <p:txBody>
          <a:bodyPr/>
          <a:lstStyle/>
          <a:p>
            <a:r>
              <a:rPr lang="en-US" dirty="0"/>
              <a:t>Slide headline goes here</a:t>
            </a:r>
          </a:p>
        </p:txBody>
      </p:sp>
      <p:sp>
        <p:nvSpPr>
          <p:cNvPr id="7" name="Content Placeholder 2"/>
          <p:cNvSpPr>
            <a:spLocks noGrp="1"/>
          </p:cNvSpPr>
          <p:nvPr>
            <p:ph idx="1"/>
          </p:nvPr>
        </p:nvSpPr>
        <p:spPr>
          <a:xfrm>
            <a:off x="1303175" y="1441251"/>
            <a:ext cx="7250202" cy="3794183"/>
          </a:xfrm>
        </p:spPr>
        <p:txBody>
          <a:bodyPr/>
          <a:lstStyle/>
          <a:p>
            <a:pPr marL="0" indent="0">
              <a:buNone/>
            </a:pPr>
            <a:r>
              <a:rPr lang="en-US" dirty="0"/>
              <a:t>Slide text goes here.</a:t>
            </a:r>
          </a:p>
          <a:p>
            <a:pPr lvl="1"/>
            <a:r>
              <a:rPr lang="en-US" dirty="0"/>
              <a:t>Bulleted list item</a:t>
            </a:r>
          </a:p>
          <a:p>
            <a:pPr lvl="1"/>
            <a:r>
              <a:rPr lang="en-US" dirty="0"/>
              <a:t>Bulleted list item</a:t>
            </a:r>
          </a:p>
          <a:p>
            <a:pPr lvl="1"/>
            <a:r>
              <a:rPr lang="en-US" dirty="0"/>
              <a:t>Bulleted list item</a:t>
            </a:r>
          </a:p>
          <a:p>
            <a:pPr marL="0" indent="0">
              <a:buNone/>
            </a:pPr>
            <a:r>
              <a:rPr lang="en-US" dirty="0"/>
              <a:t>Slide text goes here.</a:t>
            </a:r>
          </a:p>
          <a:p>
            <a:pPr lvl="1"/>
            <a:r>
              <a:rPr lang="en-US" dirty="0"/>
              <a:t>Bulleted list item</a:t>
            </a:r>
          </a:p>
          <a:p>
            <a:pPr lvl="1"/>
            <a:r>
              <a:rPr lang="en-US" dirty="0"/>
              <a:t>Bulleted list item</a:t>
            </a:r>
          </a:p>
          <a:p>
            <a:pPr lvl="1"/>
            <a:r>
              <a:rPr lang="en-US" dirty="0"/>
              <a:t>Bulleted list item</a:t>
            </a:r>
          </a:p>
          <a:p>
            <a:pPr lvl="1"/>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897C2A1-9313-CA4F-AEA9-36A479C1E1AD}" type="slidenum">
              <a:rPr lang="en-US" smtClean="0"/>
              <a:pPr/>
              <a:t>‹#›</a:t>
            </a:fld>
            <a:endParaRPr lang="en-US"/>
          </a:p>
        </p:txBody>
      </p:sp>
      <p:sp>
        <p:nvSpPr>
          <p:cNvPr id="4" name="TextBox 1"/>
          <p:cNvSpPr txBox="1">
            <a:spLocks noChangeArrowheads="1"/>
          </p:cNvSpPr>
          <p:nvPr userDrawn="1"/>
        </p:nvSpPr>
        <p:spPr bwMode="auto">
          <a:xfrm flipH="1">
            <a:off x="1333409" y="1388341"/>
            <a:ext cx="6375581"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endParaRPr lang="en-US" sz="2000" dirty="0">
              <a:solidFill>
                <a:srgbClr val="7F7F7F"/>
              </a:solidFill>
              <a:latin typeface="Times New Roman" pitchFamily="18" charset="0"/>
              <a:ea typeface="MS PGothic" pitchFamily="34" charset="-128"/>
            </a:endParaRPr>
          </a:p>
          <a:p>
            <a:pPr algn="ctr" defTabSz="914400" eaLnBrk="1" hangingPunct="1">
              <a:defRPr/>
            </a:pPr>
            <a:r>
              <a:rPr lang="en-US" sz="2400" kern="1200" dirty="0">
                <a:solidFill>
                  <a:srgbClr val="000000"/>
                </a:solidFill>
                <a:latin typeface="Arial" charset="0"/>
                <a:ea typeface="+mn-ea"/>
                <a:cs typeface="Arial" charset="0"/>
              </a:rPr>
              <a:t>Thank you for participating in this month’s</a:t>
            </a:r>
          </a:p>
          <a:p>
            <a:pPr algn="ctr" defTabSz="914400" eaLnBrk="1" hangingPunct="1">
              <a:defRPr/>
            </a:pPr>
            <a:r>
              <a:rPr lang="en-US" sz="2400" i="1" kern="1200" dirty="0">
                <a:solidFill>
                  <a:srgbClr val="000000"/>
                </a:solidFill>
                <a:latin typeface="Arial" charset="0"/>
                <a:ea typeface="+mn-ea"/>
                <a:cs typeface="Arial" charset="0"/>
              </a:rPr>
              <a:t>Clinical Chemistry </a:t>
            </a:r>
            <a:r>
              <a:rPr lang="en-US" sz="2400" kern="1200" dirty="0">
                <a:solidFill>
                  <a:srgbClr val="000000"/>
                </a:solidFill>
                <a:latin typeface="Arial" charset="0"/>
                <a:ea typeface="+mn-ea"/>
                <a:cs typeface="Arial" charset="0"/>
              </a:rPr>
              <a:t>Journal Club.</a:t>
            </a:r>
          </a:p>
          <a:p>
            <a:pPr algn="ctr" defTabSz="914400" eaLnBrk="1" hangingPunct="1">
              <a:defRPr/>
            </a:pPr>
            <a:endParaRPr lang="en-US" sz="2400" kern="1200" dirty="0">
              <a:solidFill>
                <a:srgbClr val="000000"/>
              </a:solidFill>
              <a:latin typeface="Arial" charset="0"/>
              <a:ea typeface="+mn-ea"/>
              <a:cs typeface="Arial" charset="0"/>
            </a:endParaRPr>
          </a:p>
          <a:p>
            <a:pPr algn="ctr" defTabSz="914400" eaLnBrk="1" hangingPunct="1">
              <a:defRPr/>
            </a:pPr>
            <a:r>
              <a:rPr lang="en-US" sz="2400" kern="1200" dirty="0">
                <a:solidFill>
                  <a:srgbClr val="000000"/>
                </a:solidFill>
                <a:latin typeface="Arial" charset="0"/>
                <a:ea typeface="+mn-ea"/>
                <a:cs typeface="Arial" charset="0"/>
              </a:rPr>
              <a:t>Additional Journal Clubs are available at</a:t>
            </a:r>
          </a:p>
          <a:p>
            <a:pPr algn="ctr" defTabSz="914400" eaLnBrk="1" hangingPunct="1">
              <a:defRPr/>
            </a:pPr>
            <a:r>
              <a:rPr lang="en-US" sz="2400" kern="1200" dirty="0">
                <a:solidFill>
                  <a:srgbClr val="B11F24"/>
                </a:solidFill>
                <a:latin typeface="Arial" charset="0"/>
                <a:ea typeface="+mn-ea"/>
                <a:cs typeface="Arial" charset="0"/>
                <a:hlinkClick r:id="rId2"/>
              </a:rPr>
              <a:t>www.clinchem.org</a:t>
            </a:r>
            <a:endParaRPr lang="en-US" sz="2400" kern="1200" dirty="0">
              <a:solidFill>
                <a:srgbClr val="B11F24"/>
              </a:solidFill>
              <a:latin typeface="Arial" charset="0"/>
              <a:ea typeface="+mn-ea"/>
              <a:cs typeface="Arial" charset="0"/>
            </a:endParaRPr>
          </a:p>
          <a:p>
            <a:pPr algn="ctr" defTabSz="914400" eaLnBrk="1" hangingPunct="1">
              <a:defRPr/>
            </a:pPr>
            <a:endParaRPr lang="en-US" sz="2400" kern="1200" dirty="0">
              <a:solidFill>
                <a:srgbClr val="C00000"/>
              </a:solidFill>
              <a:latin typeface="Arial" charset="0"/>
              <a:ea typeface="+mn-ea"/>
              <a:cs typeface="Arial" charset="0"/>
            </a:endParaRPr>
          </a:p>
        </p:txBody>
      </p:sp>
      <p:sp>
        <p:nvSpPr>
          <p:cNvPr id="9" name="TextBox 2"/>
          <p:cNvSpPr txBox="1">
            <a:spLocks noChangeArrowheads="1"/>
          </p:cNvSpPr>
          <p:nvPr userDrawn="1"/>
        </p:nvSpPr>
        <p:spPr bwMode="auto">
          <a:xfrm>
            <a:off x="3881730" y="4300850"/>
            <a:ext cx="1270000" cy="400050"/>
          </a:xfrm>
          <a:prstGeom prst="rect">
            <a:avLst/>
          </a:prstGeom>
          <a:noFill/>
          <a:ln>
            <a:noFill/>
          </a:ln>
        </p:spPr>
        <p:txBody>
          <a:bodyPr wrap="none">
            <a:spAutoFit/>
          </a:bodyPr>
          <a:lstStyle>
            <a:lvl1pPr eaLnBrk="0" hangingPunct="0">
              <a:defRPr>
                <a:solidFill>
                  <a:schemeClr val="tx1"/>
                </a:solidFill>
                <a:latin typeface="Arial" charset="0"/>
                <a:ea typeface="ＭＳ Ｐゴシック" pitchFamily="28" charset="-128"/>
              </a:defRPr>
            </a:lvl1pPr>
            <a:lvl2pPr marL="742950" indent="-285750" eaLnBrk="0" hangingPunct="0">
              <a:defRPr>
                <a:solidFill>
                  <a:schemeClr val="tx1"/>
                </a:solidFill>
                <a:latin typeface="Arial" charset="0"/>
                <a:ea typeface="ＭＳ Ｐゴシック" pitchFamily="28" charset="-128"/>
              </a:defRPr>
            </a:lvl2pPr>
            <a:lvl3pPr marL="1143000" indent="-228600" eaLnBrk="0" hangingPunct="0">
              <a:defRPr>
                <a:solidFill>
                  <a:schemeClr val="tx1"/>
                </a:solidFill>
                <a:latin typeface="Arial" charset="0"/>
                <a:ea typeface="ＭＳ Ｐゴシック" pitchFamily="28" charset="-128"/>
              </a:defRPr>
            </a:lvl3pPr>
            <a:lvl4pPr marL="1600200" indent="-228600" eaLnBrk="0" hangingPunct="0">
              <a:defRPr>
                <a:solidFill>
                  <a:schemeClr val="tx1"/>
                </a:solidFill>
                <a:latin typeface="Arial" charset="0"/>
                <a:ea typeface="ＭＳ Ｐゴシック" pitchFamily="28" charset="-128"/>
              </a:defRPr>
            </a:lvl4pPr>
            <a:lvl5pPr marL="2057400" indent="-228600" eaLnBrk="0" hangingPunct="0">
              <a:defRPr>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8" charset="-128"/>
              </a:defRPr>
            </a:lvl9pPr>
          </a:lstStyle>
          <a:p>
            <a:pPr defTabSz="914400" eaLnBrk="1" hangingPunct="1">
              <a:defRPr/>
            </a:pPr>
            <a:r>
              <a:rPr lang="en-US" sz="2000" dirty="0">
                <a:solidFill>
                  <a:srgbClr val="000000"/>
                </a:solidFill>
                <a:latin typeface="+mn-lt"/>
              </a:rPr>
              <a:t>Follow us</a:t>
            </a:r>
          </a:p>
        </p:txBody>
      </p:sp>
      <p:pic>
        <p:nvPicPr>
          <p:cNvPr id="13" name="Picture 12">
            <a:hlinkClick r:id="rId3"/>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a:stretch/>
        </p:blipFill>
        <p:spPr bwMode="auto">
          <a:xfrm>
            <a:off x="3454690" y="4852947"/>
            <a:ext cx="457200" cy="489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descr="http://icons.iconarchive.com/icons/limav/flat-gradient-social/512/Twitter-icon.png">
            <a:hlinkClick r:id="rId5"/>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015004" y="4845879"/>
            <a:ext cx="501726" cy="501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hlinkClick r:id="rId7"/>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629409" y="4868062"/>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http://upload.wikimedia.org/wikipedia/commons/4/41/YouTube_icon_block.png">
            <a:hlinkClick r:id="rId9"/>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5200942" y="4868949"/>
            <a:ext cx="457200" cy="457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69672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1696720"/>
            <a:ext cx="5111750" cy="442944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97200"/>
            <a:ext cx="3008313" cy="3128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1798319"/>
            <a:ext cx="5486400" cy="292925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03175" y="812591"/>
            <a:ext cx="7250202" cy="747396"/>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1303175" y="1559987"/>
            <a:ext cx="7250202" cy="379418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411850" y="6243335"/>
            <a:ext cx="730770" cy="365125"/>
          </a:xfrm>
          <a:prstGeom prst="rect">
            <a:avLst/>
          </a:prstGeom>
        </p:spPr>
        <p:txBody>
          <a:bodyPr vert="horz" lIns="91440" tIns="45720" rIns="91440" bIns="45720" rtlCol="0" anchor="ctr"/>
          <a:lstStyle>
            <a:lvl1pPr algn="l">
              <a:defRPr sz="2000">
                <a:solidFill>
                  <a:srgbClr val="81ADA8"/>
                </a:solidFill>
                <a:latin typeface="Arial"/>
                <a:cs typeface="Arial"/>
              </a:defRPr>
            </a:lvl1pPr>
          </a:lstStyle>
          <a:p>
            <a:fld id="{B897C2A1-9313-CA4F-AEA9-36A479C1E1AD}" type="slidenum">
              <a:rPr lang="en-US" smtClean="0"/>
              <a:pPr/>
              <a:t>‹#›</a:t>
            </a:fld>
            <a:endParaRPr lang="en-US" dirty="0"/>
          </a:p>
        </p:txBody>
      </p:sp>
      <p:cxnSp>
        <p:nvCxnSpPr>
          <p:cNvPr id="14" name="Straight Connector 13"/>
          <p:cNvCxnSpPr/>
          <p:nvPr userDrawn="1"/>
        </p:nvCxnSpPr>
        <p:spPr>
          <a:xfrm>
            <a:off x="1935678" y="6459403"/>
            <a:ext cx="6042561" cy="0"/>
          </a:xfrm>
          <a:prstGeom prst="line">
            <a:avLst/>
          </a:prstGeom>
          <a:ln w="6350" cap="flat" cmpd="sng" algn="ctr">
            <a:solidFill>
              <a:schemeClr val="accent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Picture 6" descr="ClinChem_2lines_title_B12025.eps"/>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3866" y="6046297"/>
            <a:ext cx="1871134" cy="777838"/>
          </a:xfrm>
          <a:prstGeom prst="rect">
            <a:avLst/>
          </a:prstGeom>
        </p:spPr>
      </p:pic>
      <p:pic>
        <p:nvPicPr>
          <p:cNvPr id="5" name="Picture 4" descr="A red and black letter l&#10;&#10;Description automatically generated">
            <a:extLst>
              <a:ext uri="{FF2B5EF4-FFF2-40B4-BE49-F238E27FC236}">
                <a16:creationId xmlns:a16="http://schemas.microsoft.com/office/drawing/2014/main" id="{1DE0EB4E-F9C4-B9D5-7961-C3AC7BB18095}"/>
              </a:ext>
            </a:extLst>
          </p:cNvPr>
          <p:cNvPicPr>
            <a:picLocks noChangeAspect="1"/>
          </p:cNvPicPr>
          <p:nvPr userDrawn="1"/>
        </p:nvPicPr>
        <p:blipFill>
          <a:blip r:embed="rId14"/>
          <a:srcRect/>
          <a:stretch/>
        </p:blipFill>
        <p:spPr>
          <a:xfrm>
            <a:off x="7559051" y="242421"/>
            <a:ext cx="1147445" cy="2413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3000" b="1"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SzPct val="70000"/>
        <a:buFont typeface="Courier New"/>
        <a:buChar char="o"/>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doi.org/10.1093/clinchem/hvad066"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p:cNvSpPr txBox="1">
            <a:spLocks/>
          </p:cNvSpPr>
          <p:nvPr/>
        </p:nvSpPr>
        <p:spPr>
          <a:xfrm>
            <a:off x="1184563" y="3317909"/>
            <a:ext cx="6774874" cy="2570922"/>
          </a:xfrm>
          <a:prstGeom prst="rect">
            <a:avLst/>
          </a:prstGeom>
          <a:solidFill>
            <a:schemeClr val="bg1"/>
          </a:solidFill>
          <a:ln w="19050">
            <a:solidFill>
              <a:schemeClr val="tx1"/>
            </a:solidFill>
          </a:ln>
        </p:spPr>
        <p:txBody>
          <a:bodyPr rtlCol="0">
            <a:normAutofit fontScale="25000" lnSpcReduction="20000"/>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SzPct val="70000"/>
              <a:buFont typeface="Courier New"/>
              <a:buChar char="o"/>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600" b="1" dirty="0"/>
          </a:p>
          <a:p>
            <a:pPr marL="0" indent="0">
              <a:lnSpc>
                <a:spcPct val="120000"/>
              </a:lnSpc>
              <a:spcBef>
                <a:spcPts val="50"/>
              </a:spcBef>
              <a:buNone/>
            </a:pPr>
            <a:r>
              <a:rPr lang="sv-SE" sz="7200" dirty="0">
                <a:latin typeface="Arial" pitchFamily="34" charset="0"/>
                <a:cs typeface="Arial" pitchFamily="34" charset="0"/>
              </a:rPr>
              <a:t>B.O.V. Shum, C.J. Pretorius, L.M.F. Sng, I. Henner, </a:t>
            </a:r>
          </a:p>
          <a:p>
            <a:pPr marL="0" indent="0">
              <a:lnSpc>
                <a:spcPct val="120000"/>
              </a:lnSpc>
              <a:spcBef>
                <a:spcPts val="50"/>
              </a:spcBef>
              <a:buNone/>
            </a:pPr>
            <a:r>
              <a:rPr lang="sv-SE" sz="7200" dirty="0">
                <a:latin typeface="Arial" pitchFamily="34" charset="0"/>
                <a:cs typeface="Arial" pitchFamily="34" charset="0"/>
              </a:rPr>
              <a:t>P. Barahona, E. Basar, J. McGill, U. Wilgen, A. Zournazi, </a:t>
            </a:r>
          </a:p>
          <a:p>
            <a:pPr marL="0" indent="0">
              <a:lnSpc>
                <a:spcPct val="120000"/>
              </a:lnSpc>
              <a:spcBef>
                <a:spcPts val="50"/>
              </a:spcBef>
              <a:buNone/>
            </a:pPr>
            <a:r>
              <a:rPr lang="sv-SE" sz="7200" dirty="0">
                <a:latin typeface="Arial" pitchFamily="34" charset="0"/>
                <a:cs typeface="Arial" pitchFamily="34" charset="0"/>
              </a:rPr>
              <a:t>L. Downie, N. Taylor, L. Cheney, S. Wu, N.A. Twine, </a:t>
            </a:r>
          </a:p>
          <a:p>
            <a:pPr marL="0" indent="0">
              <a:lnSpc>
                <a:spcPct val="120000"/>
              </a:lnSpc>
              <a:spcBef>
                <a:spcPts val="50"/>
              </a:spcBef>
              <a:buNone/>
            </a:pPr>
            <a:r>
              <a:rPr lang="sv-SE" sz="7200" dirty="0">
                <a:latin typeface="Arial" pitchFamily="34" charset="0"/>
                <a:cs typeface="Arial" pitchFamily="34" charset="0"/>
              </a:rPr>
              <a:t>D.C. Bauer, G.F. Watts, A. Navilebasappa, K.R. Kumar, </a:t>
            </a:r>
          </a:p>
          <a:p>
            <a:pPr marL="0" indent="0">
              <a:lnSpc>
                <a:spcPct val="120000"/>
              </a:lnSpc>
              <a:spcBef>
                <a:spcPts val="50"/>
              </a:spcBef>
              <a:buNone/>
            </a:pPr>
            <a:r>
              <a:rPr lang="sv-SE" sz="7200" dirty="0">
                <a:latin typeface="Arial" pitchFamily="34" charset="0"/>
                <a:cs typeface="Arial" pitchFamily="34" charset="0"/>
              </a:rPr>
              <a:t>J.P.J. Ungerer, G. Bennett</a:t>
            </a:r>
          </a:p>
          <a:p>
            <a:pPr marL="0" indent="0">
              <a:lnSpc>
                <a:spcPct val="120000"/>
              </a:lnSpc>
              <a:spcBef>
                <a:spcPts val="50"/>
              </a:spcBef>
              <a:buNone/>
            </a:pPr>
            <a:endParaRPr lang="en-US" sz="7200" dirty="0">
              <a:latin typeface="Arial" pitchFamily="34" charset="0"/>
              <a:cs typeface="Arial" pitchFamily="34" charset="0"/>
            </a:endParaRPr>
          </a:p>
          <a:p>
            <a:pPr marL="0" indent="0">
              <a:buFont typeface="Arial" charset="0"/>
              <a:buNone/>
              <a:defRPr/>
            </a:pPr>
            <a:r>
              <a:rPr lang="en-US" sz="6200" dirty="0">
                <a:latin typeface="Arial" pitchFamily="34" charset="0"/>
                <a:cs typeface="Arial" pitchFamily="34" charset="0"/>
              </a:rPr>
              <a:t>August 2023</a:t>
            </a:r>
            <a:endParaRPr lang="en-US" sz="6200" dirty="0">
              <a:solidFill>
                <a:srgbClr val="C00000"/>
              </a:solidFill>
              <a:latin typeface="Arial" pitchFamily="34" charset="0"/>
              <a:cs typeface="Arial" pitchFamily="34" charset="0"/>
            </a:endParaRPr>
          </a:p>
          <a:p>
            <a:pPr marL="0" indent="0">
              <a:buFont typeface="Arial" pitchFamily="34" charset="0"/>
              <a:buNone/>
              <a:defRPr/>
            </a:pPr>
            <a:endParaRPr lang="en-US" sz="7200" dirty="0">
              <a:latin typeface="Arial" pitchFamily="34" charset="0"/>
              <a:cs typeface="Arial" pitchFamily="34" charset="0"/>
            </a:endParaRPr>
          </a:p>
          <a:p>
            <a:pPr marL="0" indent="0">
              <a:buFont typeface="Arial" pitchFamily="34" charset="0"/>
              <a:buNone/>
              <a:defRPr/>
            </a:pPr>
            <a:r>
              <a:rPr lang="en-US" sz="6200" dirty="0">
                <a:hlinkClick r:id="rId2"/>
              </a:rPr>
              <a:t>https://doi.org/10.1093/clinchem/hvad066</a:t>
            </a:r>
            <a:endParaRPr lang="en-US" sz="6200" dirty="0"/>
          </a:p>
          <a:p>
            <a:pPr marL="0" indent="0">
              <a:buFont typeface="Arial" pitchFamily="34" charset="0"/>
              <a:buNone/>
              <a:defRPr/>
            </a:pPr>
            <a:endParaRPr lang="en-US" sz="7200" dirty="0">
              <a:latin typeface="Arial" pitchFamily="34" charset="0"/>
              <a:cs typeface="Arial" pitchFamily="34" charset="0"/>
            </a:endParaRPr>
          </a:p>
          <a:p>
            <a:pPr marL="0" indent="0">
              <a:buFont typeface="Arial" pitchFamily="34" charset="0"/>
              <a:buNone/>
              <a:defRPr/>
            </a:pPr>
            <a:endParaRPr lang="en-US" sz="7200" dirty="0">
              <a:latin typeface="Arial" pitchFamily="34" charset="0"/>
              <a:cs typeface="Arial" pitchFamily="34" charset="0"/>
            </a:endParaRPr>
          </a:p>
        </p:txBody>
      </p:sp>
      <p:sp>
        <p:nvSpPr>
          <p:cNvPr id="2" name="Content Placeholder 3">
            <a:extLst>
              <a:ext uri="{FF2B5EF4-FFF2-40B4-BE49-F238E27FC236}">
                <a16:creationId xmlns:a16="http://schemas.microsoft.com/office/drawing/2014/main" id="{86F7C497-07CE-EC9C-372C-9094820DC797}"/>
              </a:ext>
            </a:extLst>
          </p:cNvPr>
          <p:cNvSpPr txBox="1">
            <a:spLocks/>
          </p:cNvSpPr>
          <p:nvPr/>
        </p:nvSpPr>
        <p:spPr>
          <a:xfrm>
            <a:off x="1184563" y="1892336"/>
            <a:ext cx="6774874" cy="1425566"/>
          </a:xfrm>
          <a:prstGeom prst="rect">
            <a:avLst/>
          </a:prstGeom>
          <a:solidFill>
            <a:srgbClr val="AF292E"/>
          </a:solidFill>
          <a:ln w="19050">
            <a:solidFill>
              <a:schemeClr val="tx1"/>
            </a:solidFill>
          </a:ln>
        </p:spPr>
        <p:txBody>
          <a:bodyPr rtlCol="0">
            <a:normAutofit fontScale="25000" lnSpcReduction="20000"/>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SzPct val="70000"/>
              <a:buFont typeface="Courier New"/>
              <a:buChar char="o"/>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600" b="1" dirty="0"/>
          </a:p>
          <a:p>
            <a:pPr marL="0" indent="0">
              <a:lnSpc>
                <a:spcPct val="120000"/>
              </a:lnSpc>
              <a:buNone/>
            </a:pPr>
            <a:r>
              <a:rPr lang="en-US" sz="9600" b="1" dirty="0">
                <a:solidFill>
                  <a:schemeClr val="bg1"/>
                </a:solidFill>
              </a:rPr>
              <a:t>Feasibility of Targeted Next-Generation DNA Sequencing for Expanding Population Newborn Screening</a:t>
            </a:r>
            <a:endParaRPr lang="en-US" sz="7200" dirty="0">
              <a:latin typeface="Arial" pitchFamily="34" charset="0"/>
              <a:cs typeface="Arial" pitchFamily="34" charset="0"/>
            </a:endParaRPr>
          </a:p>
        </p:txBody>
      </p:sp>
      <p:sp>
        <p:nvSpPr>
          <p:cNvPr id="4" name="Content Placeholder 3">
            <a:extLst>
              <a:ext uri="{FF2B5EF4-FFF2-40B4-BE49-F238E27FC236}">
                <a16:creationId xmlns:a16="http://schemas.microsoft.com/office/drawing/2014/main" id="{EA8AC5BF-77EF-0489-0ED8-193A8635FFF0}"/>
              </a:ext>
            </a:extLst>
          </p:cNvPr>
          <p:cNvSpPr txBox="1">
            <a:spLocks/>
          </p:cNvSpPr>
          <p:nvPr/>
        </p:nvSpPr>
        <p:spPr>
          <a:xfrm>
            <a:off x="1184563" y="5888825"/>
            <a:ext cx="6774874" cy="775253"/>
          </a:xfrm>
          <a:prstGeom prst="rect">
            <a:avLst/>
          </a:prstGeom>
          <a:solidFill>
            <a:srgbClr val="AF292E"/>
          </a:solidFill>
          <a:ln w="19050">
            <a:solidFill>
              <a:schemeClr val="tx1"/>
            </a:solidFill>
          </a:ln>
        </p:spPr>
        <p:txBody>
          <a:bodyPr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SzPct val="70000"/>
              <a:buFont typeface="Courier New"/>
              <a:buChar char="o"/>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600" dirty="0">
              <a:solidFill>
                <a:schemeClr val="bg1"/>
              </a:solidFill>
              <a:latin typeface="+mj-lt"/>
            </a:endParaRPr>
          </a:p>
          <a:p>
            <a:pPr marL="0" marR="0" indent="0">
              <a:lnSpc>
                <a:spcPct val="107000"/>
              </a:lnSpc>
              <a:spcBef>
                <a:spcPts val="0"/>
              </a:spcBef>
              <a:spcAft>
                <a:spcPts val="0"/>
              </a:spcAft>
              <a:buNone/>
            </a:pPr>
            <a:r>
              <a:rPr lang="en-US" sz="1800" b="1" dirty="0">
                <a:solidFill>
                  <a:schemeClr val="bg1"/>
                </a:solidFill>
                <a:effectLst/>
                <a:latin typeface="+mj-lt"/>
                <a:ea typeface="Calibri" panose="020F0502020204030204" pitchFamily="34" charset="0"/>
                <a:cs typeface="Times New Roman" panose="02020603050405020304" pitchFamily="18" charset="0"/>
              </a:rPr>
              <a:t>© 2023 American Association for Clinical Chemistry</a:t>
            </a:r>
          </a:p>
          <a:p>
            <a:pPr marL="0" indent="0">
              <a:buFont typeface="Arial" pitchFamily="34" charset="0"/>
              <a:buNone/>
              <a:defRPr/>
            </a:pPr>
            <a:endParaRPr lang="en-US" sz="7200" dirty="0">
              <a:solidFill>
                <a:schemeClr val="bg1"/>
              </a:solidFill>
              <a:latin typeface="+mj-lt"/>
              <a:cs typeface="Arial" pitchFamily="34" charset="0"/>
            </a:endParaRPr>
          </a:p>
          <a:p>
            <a:pPr marL="0" indent="0">
              <a:buFont typeface="Arial" pitchFamily="34" charset="0"/>
              <a:buNone/>
              <a:defRPr/>
            </a:pPr>
            <a:endParaRPr lang="en-US" sz="7200" dirty="0">
              <a:solidFill>
                <a:schemeClr val="bg1"/>
              </a:solidFill>
              <a:latin typeface="+mj-lt"/>
              <a:cs typeface="Arial" pitchFamily="34" charset="0"/>
            </a:endParaRPr>
          </a:p>
        </p:txBody>
      </p:sp>
    </p:spTree>
    <p:extLst>
      <p:ext uri="{BB962C8B-B14F-4D97-AF65-F5344CB8AC3E}">
        <p14:creationId xmlns:p14="http://schemas.microsoft.com/office/powerpoint/2010/main" val="2876988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97C2A1-9313-CA4F-AEA9-36A479C1E1AD}" type="slidenum">
              <a:rPr lang="en-US" smtClean="0"/>
              <a:pPr/>
              <a:t>10</a:t>
            </a:fld>
            <a:endParaRPr lang="en-US"/>
          </a:p>
        </p:txBody>
      </p:sp>
      <p:sp>
        <p:nvSpPr>
          <p:cNvPr id="7" name="TextBox 6"/>
          <p:cNvSpPr txBox="1"/>
          <p:nvPr/>
        </p:nvSpPr>
        <p:spPr>
          <a:xfrm>
            <a:off x="176984" y="214860"/>
            <a:ext cx="6614107" cy="1015663"/>
          </a:xfrm>
          <a:prstGeom prst="rect">
            <a:avLst/>
          </a:prstGeom>
          <a:noFill/>
        </p:spPr>
        <p:txBody>
          <a:bodyPr wrap="square" rtlCol="0">
            <a:spAutoFit/>
          </a:bodyPr>
          <a:lstStyle/>
          <a:p>
            <a:r>
              <a:rPr lang="en-US" sz="3000" b="1" dirty="0">
                <a:latin typeface="+mj-lt"/>
              </a:rPr>
              <a:t>Targeted gene sequencing for NBS is cost effective</a:t>
            </a:r>
          </a:p>
        </p:txBody>
      </p:sp>
      <p:sp>
        <p:nvSpPr>
          <p:cNvPr id="8" name="Content Placeholder 2">
            <a:extLst>
              <a:ext uri="{FF2B5EF4-FFF2-40B4-BE49-F238E27FC236}">
                <a16:creationId xmlns:a16="http://schemas.microsoft.com/office/drawing/2014/main" id="{D86A3C80-5225-C853-2385-8DB04947A425}"/>
              </a:ext>
            </a:extLst>
          </p:cNvPr>
          <p:cNvSpPr txBox="1">
            <a:spLocks/>
          </p:cNvSpPr>
          <p:nvPr/>
        </p:nvSpPr>
        <p:spPr>
          <a:xfrm>
            <a:off x="-211874" y="2137440"/>
            <a:ext cx="8436211" cy="508099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SzPct val="70000"/>
              <a:buFont typeface="Courier New"/>
              <a:buChar char="o"/>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sz="2000" dirty="0"/>
              <a:t>Total set-up costs were USD 778,000 </a:t>
            </a:r>
          </a:p>
          <a:p>
            <a:pPr marL="457200" lvl="1" indent="0">
              <a:buNone/>
            </a:pPr>
            <a:endParaRPr lang="en-US" sz="2000" dirty="0"/>
          </a:p>
          <a:p>
            <a:pPr lvl="1"/>
            <a:r>
              <a:rPr lang="en-US" sz="2000" dirty="0"/>
              <a:t>Cost per test was USD 61 inclusive of reagents and labor for 60,000 samples</a:t>
            </a:r>
          </a:p>
          <a:p>
            <a:pPr marL="457200" lvl="1" indent="0">
              <a:buNone/>
            </a:pPr>
            <a:endParaRPr lang="en-US" sz="2000" dirty="0"/>
          </a:p>
          <a:p>
            <a:pPr lvl="1"/>
            <a:r>
              <a:rPr lang="en-US" sz="2000" dirty="0"/>
              <a:t>Cost per positive screen for testing 60,000 newborns per year is approximately USD 5,262</a:t>
            </a:r>
          </a:p>
          <a:p>
            <a:pPr lvl="1"/>
            <a:endParaRPr lang="en-US" sz="2000" dirty="0"/>
          </a:p>
          <a:p>
            <a:pPr lvl="1"/>
            <a:r>
              <a:rPr lang="en-US" sz="2000" dirty="0"/>
              <a:t>More conditions can be added over time with minimal extra cost</a:t>
            </a:r>
          </a:p>
          <a:p>
            <a:pPr lvl="1"/>
            <a:endParaRPr lang="en-US" sz="1200" dirty="0"/>
          </a:p>
        </p:txBody>
      </p:sp>
    </p:spTree>
    <p:extLst>
      <p:ext uri="{BB962C8B-B14F-4D97-AF65-F5344CB8AC3E}">
        <p14:creationId xmlns:p14="http://schemas.microsoft.com/office/powerpoint/2010/main" val="3638794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4294967295"/>
          </p:nvPr>
        </p:nvSpPr>
        <p:spPr>
          <a:xfrm>
            <a:off x="630432" y="1551138"/>
            <a:ext cx="7112727" cy="3517340"/>
          </a:xfrm>
        </p:spPr>
        <p:txBody>
          <a:bodyPr/>
          <a:lstStyle/>
          <a:p>
            <a:endParaRPr lang="en-US" dirty="0"/>
          </a:p>
          <a:p>
            <a:endParaRPr lang="en-US"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11</a:t>
            </a:fld>
            <a:endParaRPr lang="en-US"/>
          </a:p>
        </p:txBody>
      </p:sp>
      <p:sp>
        <p:nvSpPr>
          <p:cNvPr id="7" name="TextBox 6"/>
          <p:cNvSpPr txBox="1"/>
          <p:nvPr/>
        </p:nvSpPr>
        <p:spPr>
          <a:xfrm>
            <a:off x="165832" y="696003"/>
            <a:ext cx="8246017" cy="1477328"/>
          </a:xfrm>
          <a:prstGeom prst="rect">
            <a:avLst/>
          </a:prstGeom>
          <a:noFill/>
        </p:spPr>
        <p:txBody>
          <a:bodyPr wrap="square" rtlCol="0">
            <a:spAutoFit/>
          </a:bodyPr>
          <a:lstStyle/>
          <a:p>
            <a:r>
              <a:rPr lang="en-US" sz="3000" b="1" dirty="0">
                <a:latin typeface="+mj-lt"/>
              </a:rPr>
              <a:t>Less than 2% of DNA variants in each newborn were Variants of Uncertain Significance (VUS)</a:t>
            </a:r>
          </a:p>
        </p:txBody>
      </p:sp>
      <p:sp>
        <p:nvSpPr>
          <p:cNvPr id="3" name="Rectangle 2"/>
          <p:cNvSpPr/>
          <p:nvPr/>
        </p:nvSpPr>
        <p:spPr>
          <a:xfrm>
            <a:off x="475137" y="4745386"/>
            <a:ext cx="4746867" cy="1107996"/>
          </a:xfrm>
          <a:prstGeom prst="rect">
            <a:avLst/>
          </a:prstGeom>
          <a:solidFill>
            <a:schemeClr val="bg1">
              <a:lumMod val="75000"/>
            </a:schemeClr>
          </a:solidFill>
        </p:spPr>
        <p:txBody>
          <a:bodyPr wrap="square">
            <a:spAutoFit/>
          </a:bodyPr>
          <a:lstStyle/>
          <a:p>
            <a:r>
              <a:rPr lang="en-US" sz="1100" b="1" dirty="0">
                <a:solidFill>
                  <a:srgbClr val="B11F24"/>
                </a:solidFill>
              </a:rPr>
              <a:t>Figure 3</a:t>
            </a:r>
            <a:r>
              <a:rPr lang="en-US" sz="1100" dirty="0">
                <a:solidFill>
                  <a:srgbClr val="B11F24"/>
                </a:solidFill>
              </a:rPr>
              <a:t>. Ethnicity of samples from principal component analysis.(A), Principal component analysis was conducted with 1000 Genomes superpopulation data. PC1 and PC2 results are graphed. Crosses indicate samples from present study. EUR = European/Caucasian, AMR = South American, SAS = South Asian, EAS = East Asian, AFR = African. (B), Percentage of VUS for individuals in each ethnic group. </a:t>
            </a:r>
          </a:p>
        </p:txBody>
      </p:sp>
      <p:pic>
        <p:nvPicPr>
          <p:cNvPr id="2" name="Picture 1">
            <a:extLst>
              <a:ext uri="{FF2B5EF4-FFF2-40B4-BE49-F238E27FC236}">
                <a16:creationId xmlns:a16="http://schemas.microsoft.com/office/drawing/2014/main" id="{25005974-FF5F-49DF-51D4-66EE49B11334}"/>
              </a:ext>
            </a:extLst>
          </p:cNvPr>
          <p:cNvPicPr>
            <a:picLocks noChangeAspect="1"/>
          </p:cNvPicPr>
          <p:nvPr/>
        </p:nvPicPr>
        <p:blipFill rotWithShape="1">
          <a:blip r:embed="rId2"/>
          <a:srcRect t="7493"/>
          <a:stretch/>
        </p:blipFill>
        <p:spPr>
          <a:xfrm>
            <a:off x="289634" y="2319674"/>
            <a:ext cx="4932370" cy="2286993"/>
          </a:xfrm>
          <a:prstGeom prst="rect">
            <a:avLst/>
          </a:prstGeom>
        </p:spPr>
      </p:pic>
      <p:sp>
        <p:nvSpPr>
          <p:cNvPr id="9" name="Content Placeholder 2">
            <a:extLst>
              <a:ext uri="{FF2B5EF4-FFF2-40B4-BE49-F238E27FC236}">
                <a16:creationId xmlns:a16="http://schemas.microsoft.com/office/drawing/2014/main" id="{7A20B343-8E2A-12B5-2775-30776F6FE99E}"/>
              </a:ext>
            </a:extLst>
          </p:cNvPr>
          <p:cNvSpPr txBox="1">
            <a:spLocks/>
          </p:cNvSpPr>
          <p:nvPr/>
        </p:nvSpPr>
        <p:spPr>
          <a:xfrm>
            <a:off x="4739268" y="2235178"/>
            <a:ext cx="4226312" cy="368843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SzPct val="70000"/>
              <a:buFont typeface="Courier New"/>
              <a:buChar char="o"/>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sz="2000" dirty="0"/>
              <a:t>In individuals, we observed on average 225 variants</a:t>
            </a:r>
          </a:p>
          <a:p>
            <a:pPr lvl="1"/>
            <a:r>
              <a:rPr lang="en-US" sz="2000" dirty="0"/>
              <a:t> 0.2% were classified as likely pathogenic or pathogenic</a:t>
            </a:r>
          </a:p>
          <a:p>
            <a:pPr lvl="1"/>
            <a:r>
              <a:rPr lang="en-US" sz="2000" dirty="0"/>
              <a:t>98.0% were benign or likely benign; </a:t>
            </a:r>
          </a:p>
          <a:p>
            <a:pPr lvl="1"/>
            <a:r>
              <a:rPr lang="en-US" sz="2000" dirty="0"/>
              <a:t>and the 1.8% remainder were variants of uncertain significance (VUS)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97C2A1-9313-CA4F-AEA9-36A479C1E1AD}" type="slidenum">
              <a:rPr lang="en-US" smtClean="0"/>
              <a:pPr/>
              <a:t>12</a:t>
            </a:fld>
            <a:endParaRPr lang="en-US"/>
          </a:p>
        </p:txBody>
      </p:sp>
      <p:sp>
        <p:nvSpPr>
          <p:cNvPr id="7" name="TextBox 6"/>
          <p:cNvSpPr txBox="1"/>
          <p:nvPr/>
        </p:nvSpPr>
        <p:spPr>
          <a:xfrm>
            <a:off x="176984" y="214860"/>
            <a:ext cx="6614107" cy="553998"/>
          </a:xfrm>
          <a:prstGeom prst="rect">
            <a:avLst/>
          </a:prstGeom>
          <a:noFill/>
        </p:spPr>
        <p:txBody>
          <a:bodyPr wrap="square" rtlCol="0">
            <a:spAutoFit/>
          </a:bodyPr>
          <a:lstStyle/>
          <a:p>
            <a:r>
              <a:rPr lang="en-US" sz="3000" b="1" dirty="0">
                <a:latin typeface="+mj-lt"/>
              </a:rPr>
              <a:t>Overall carrier rate of 53.4%</a:t>
            </a:r>
          </a:p>
        </p:txBody>
      </p:sp>
      <p:pic>
        <p:nvPicPr>
          <p:cNvPr id="2" name="Picture 1">
            <a:extLst>
              <a:ext uri="{FF2B5EF4-FFF2-40B4-BE49-F238E27FC236}">
                <a16:creationId xmlns:a16="http://schemas.microsoft.com/office/drawing/2014/main" id="{6A21CC81-7DB5-E2D4-88F8-E5BB891AF909}"/>
              </a:ext>
            </a:extLst>
          </p:cNvPr>
          <p:cNvPicPr>
            <a:picLocks noChangeAspect="1"/>
          </p:cNvPicPr>
          <p:nvPr/>
        </p:nvPicPr>
        <p:blipFill rotWithShape="1">
          <a:blip r:embed="rId2"/>
          <a:srcRect t="3423" r="33119"/>
          <a:stretch/>
        </p:blipFill>
        <p:spPr>
          <a:xfrm>
            <a:off x="35625" y="721357"/>
            <a:ext cx="5677784" cy="5341453"/>
          </a:xfrm>
          <a:prstGeom prst="rect">
            <a:avLst/>
          </a:prstGeom>
        </p:spPr>
      </p:pic>
      <p:sp>
        <p:nvSpPr>
          <p:cNvPr id="3" name="Content Placeholder 2">
            <a:extLst>
              <a:ext uri="{FF2B5EF4-FFF2-40B4-BE49-F238E27FC236}">
                <a16:creationId xmlns:a16="http://schemas.microsoft.com/office/drawing/2014/main" id="{1AF97CD9-F95A-69E7-F660-36F4C9067CF8}"/>
              </a:ext>
            </a:extLst>
          </p:cNvPr>
          <p:cNvSpPr txBox="1">
            <a:spLocks/>
          </p:cNvSpPr>
          <p:nvPr/>
        </p:nvSpPr>
        <p:spPr>
          <a:xfrm>
            <a:off x="5156792" y="944316"/>
            <a:ext cx="4028360" cy="523055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SzPct val="70000"/>
              <a:buFont typeface="Courier New"/>
              <a:buChar char="o"/>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sz="2000" dirty="0"/>
              <a:t>Most carriers had the NM_001370658.1:c.1270G&gt;C (p.Asp424His) variant which can cause partial or profound </a:t>
            </a:r>
            <a:r>
              <a:rPr lang="en-US" sz="2000" dirty="0" err="1"/>
              <a:t>Biotinidase</a:t>
            </a:r>
            <a:r>
              <a:rPr lang="en-US" sz="2000" dirty="0"/>
              <a:t> Deficiency depending on other </a:t>
            </a:r>
            <a:r>
              <a:rPr lang="en-US" sz="2000" i="1" dirty="0"/>
              <a:t>BTD</a:t>
            </a:r>
            <a:r>
              <a:rPr lang="en-US" sz="2000" dirty="0"/>
              <a:t> variants that are inherited.</a:t>
            </a:r>
          </a:p>
          <a:p>
            <a:pPr lvl="1"/>
            <a:r>
              <a:rPr lang="en-US" sz="2000" dirty="0"/>
              <a:t>A notable number of carriers for Hereditary Fructose Intolerance (</a:t>
            </a:r>
            <a:r>
              <a:rPr lang="en-US" sz="2000" i="1" dirty="0"/>
              <a:t>ALDOB</a:t>
            </a:r>
            <a:r>
              <a:rPr lang="en-US" sz="2000" dirty="0"/>
              <a:t>) and Wilson Disease (</a:t>
            </a:r>
            <a:r>
              <a:rPr lang="en-US" sz="2000" i="1" dirty="0"/>
              <a:t>ATP7B</a:t>
            </a:r>
            <a:r>
              <a:rPr lang="en-US" sz="2000" dirty="0"/>
              <a:t>) were observed.</a:t>
            </a:r>
          </a:p>
        </p:txBody>
      </p:sp>
      <p:sp>
        <p:nvSpPr>
          <p:cNvPr id="5" name="TextBox 4">
            <a:extLst>
              <a:ext uri="{FF2B5EF4-FFF2-40B4-BE49-F238E27FC236}">
                <a16:creationId xmlns:a16="http://schemas.microsoft.com/office/drawing/2014/main" id="{89F1850D-8230-981E-8A1E-B31FF39EB53E}"/>
              </a:ext>
            </a:extLst>
          </p:cNvPr>
          <p:cNvSpPr txBox="1"/>
          <p:nvPr/>
        </p:nvSpPr>
        <p:spPr>
          <a:xfrm>
            <a:off x="1878907" y="6167735"/>
            <a:ext cx="3895591" cy="276999"/>
          </a:xfrm>
          <a:prstGeom prst="rect">
            <a:avLst/>
          </a:prstGeom>
          <a:noFill/>
        </p:spPr>
        <p:txBody>
          <a:bodyPr wrap="square" rtlCol="0">
            <a:spAutoFit/>
          </a:bodyPr>
          <a:lstStyle/>
          <a:p>
            <a:r>
              <a:rPr lang="en-US" sz="1200" b="1" i="0" u="none" strike="noStrike" baseline="0" dirty="0">
                <a:solidFill>
                  <a:schemeClr val="accent1"/>
                </a:solidFill>
                <a:highlight>
                  <a:srgbClr val="C0C0C0"/>
                </a:highlight>
                <a:latin typeface="AvenirLTStd-Heavy"/>
              </a:rPr>
              <a:t>From Fig. 4. Frequency of clinically significant variants.</a:t>
            </a:r>
            <a:endParaRPr lang="en-US" sz="1200" dirty="0">
              <a:solidFill>
                <a:schemeClr val="accent1"/>
              </a:solidFill>
              <a:highlight>
                <a:srgbClr val="C0C0C0"/>
              </a:highlight>
            </a:endParaRPr>
          </a:p>
        </p:txBody>
      </p:sp>
    </p:spTree>
    <p:extLst>
      <p:ext uri="{BB962C8B-B14F-4D97-AF65-F5344CB8AC3E}">
        <p14:creationId xmlns:p14="http://schemas.microsoft.com/office/powerpoint/2010/main" val="3030040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393" y="653889"/>
            <a:ext cx="7250202" cy="747396"/>
          </a:xfrm>
        </p:spPr>
        <p:txBody>
          <a:bodyPr/>
          <a:lstStyle/>
          <a:p>
            <a:r>
              <a:rPr lang="en-US" dirty="0"/>
              <a:t>Question #3</a:t>
            </a:r>
          </a:p>
        </p:txBody>
      </p:sp>
      <p:sp>
        <p:nvSpPr>
          <p:cNvPr id="3" name="Content Placeholder 2"/>
          <p:cNvSpPr>
            <a:spLocks noGrp="1"/>
          </p:cNvSpPr>
          <p:nvPr>
            <p:ph idx="4294967295"/>
          </p:nvPr>
        </p:nvSpPr>
        <p:spPr>
          <a:xfrm>
            <a:off x="-139789" y="1531908"/>
            <a:ext cx="7793356" cy="3794183"/>
          </a:xfrm>
        </p:spPr>
        <p:txBody>
          <a:bodyPr>
            <a:normAutofit/>
          </a:bodyPr>
          <a:lstStyle/>
          <a:p>
            <a:pPr marL="457200" lvl="1" indent="0">
              <a:buNone/>
            </a:pPr>
            <a:r>
              <a:rPr lang="en-US" sz="2100" dirty="0"/>
              <a:t>Many advocacy groups support newborn screening for genetic conditions which currently do not have treatment to prevent ”diagnostic odysseys” for families. What are the individual and population health pros and cons of newborn screening for such conditions?</a:t>
            </a:r>
          </a:p>
        </p:txBody>
      </p:sp>
      <p:sp>
        <p:nvSpPr>
          <p:cNvPr id="4" name="Slide Number Placeholder 3"/>
          <p:cNvSpPr>
            <a:spLocks noGrp="1"/>
          </p:cNvSpPr>
          <p:nvPr>
            <p:ph type="sldNum" sz="quarter" idx="12"/>
          </p:nvPr>
        </p:nvSpPr>
        <p:spPr/>
        <p:txBody>
          <a:bodyPr/>
          <a:lstStyle/>
          <a:p>
            <a:fld id="{B897C2A1-9313-CA4F-AEA9-36A479C1E1AD}" type="slidenum">
              <a:rPr lang="en-US" smtClean="0"/>
              <a:pPr/>
              <a:t>13</a:t>
            </a:fld>
            <a:endParaRPr lang="en-US"/>
          </a:p>
        </p:txBody>
      </p:sp>
    </p:spTree>
    <p:extLst>
      <p:ext uri="{BB962C8B-B14F-4D97-AF65-F5344CB8AC3E}">
        <p14:creationId xmlns:p14="http://schemas.microsoft.com/office/powerpoint/2010/main" val="1701370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393" y="653889"/>
            <a:ext cx="7250202" cy="747396"/>
          </a:xfrm>
        </p:spPr>
        <p:txBody>
          <a:bodyPr/>
          <a:lstStyle/>
          <a:p>
            <a:r>
              <a:rPr lang="en-US" dirty="0"/>
              <a:t>Conclusion</a:t>
            </a:r>
          </a:p>
        </p:txBody>
      </p:sp>
      <p:sp>
        <p:nvSpPr>
          <p:cNvPr id="3" name="Content Placeholder 2"/>
          <p:cNvSpPr>
            <a:spLocks noGrp="1"/>
          </p:cNvSpPr>
          <p:nvPr>
            <p:ph idx="4294967295"/>
          </p:nvPr>
        </p:nvSpPr>
        <p:spPr>
          <a:xfrm>
            <a:off x="-195545" y="1531908"/>
            <a:ext cx="7793356" cy="4344785"/>
          </a:xfrm>
        </p:spPr>
        <p:txBody>
          <a:bodyPr>
            <a:normAutofit/>
          </a:bodyPr>
          <a:lstStyle/>
          <a:p>
            <a:pPr lvl="1"/>
            <a:r>
              <a:rPr lang="en-US" sz="2100" dirty="0"/>
              <a:t>We demonstrate that a Targeted Gene Sequencing (TGS) assay could be incorporated into a NBS program to increase the number of conditions screened.</a:t>
            </a:r>
          </a:p>
          <a:p>
            <a:pPr lvl="1"/>
            <a:r>
              <a:rPr lang="en-US" sz="2100" dirty="0"/>
              <a:t>TGS is cost-effective and is likely to be more cost-effective than genomic/exomic tests which sequence &gt; 20,000 genes.</a:t>
            </a:r>
          </a:p>
          <a:p>
            <a:pPr lvl="1"/>
            <a:r>
              <a:rPr lang="en-US" sz="2100" dirty="0"/>
              <a:t>Our view is that TGS will be most effective for:</a:t>
            </a:r>
          </a:p>
          <a:p>
            <a:pPr lvl="2"/>
            <a:r>
              <a:rPr lang="en-US" sz="2100" dirty="0"/>
              <a:t>first-tier testing of conditions which present in weeks to months after birth and </a:t>
            </a:r>
          </a:p>
          <a:p>
            <a:pPr lvl="2"/>
            <a:r>
              <a:rPr lang="en-US" sz="2100" dirty="0"/>
              <a:t>second-tier confirmatory molecular genetic testing for acutely presenting conditions such as the fatty acid oxidation disorders and organic acidemias.</a:t>
            </a:r>
          </a:p>
        </p:txBody>
      </p:sp>
      <p:sp>
        <p:nvSpPr>
          <p:cNvPr id="4" name="Slide Number Placeholder 3"/>
          <p:cNvSpPr>
            <a:spLocks noGrp="1"/>
          </p:cNvSpPr>
          <p:nvPr>
            <p:ph type="sldNum" sz="quarter" idx="12"/>
          </p:nvPr>
        </p:nvSpPr>
        <p:spPr/>
        <p:txBody>
          <a:bodyPr/>
          <a:lstStyle/>
          <a:p>
            <a:fld id="{B897C2A1-9313-CA4F-AEA9-36A479C1E1AD}" type="slidenum">
              <a:rPr lang="en-US" smtClean="0"/>
              <a:pPr/>
              <a:t>14</a:t>
            </a:fld>
            <a:endParaRPr lang="en-US"/>
          </a:p>
        </p:txBody>
      </p:sp>
    </p:spTree>
    <p:extLst>
      <p:ext uri="{BB962C8B-B14F-4D97-AF65-F5344CB8AC3E}">
        <p14:creationId xmlns:p14="http://schemas.microsoft.com/office/powerpoint/2010/main" val="971436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97C2A1-9313-CA4F-AEA9-36A479C1E1AD}" type="slidenum">
              <a:rPr lang="en-US" smtClean="0"/>
              <a:pPr/>
              <a:t>15</a:t>
            </a:fld>
            <a:endParaRPr lang="en-US"/>
          </a:p>
        </p:txBody>
      </p:sp>
    </p:spTree>
    <p:extLst>
      <p:ext uri="{BB962C8B-B14F-4D97-AF65-F5344CB8AC3E}">
        <p14:creationId xmlns:p14="http://schemas.microsoft.com/office/powerpoint/2010/main" val="4041850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393" y="653889"/>
            <a:ext cx="7250202" cy="747396"/>
          </a:xfrm>
        </p:spPr>
        <p:txBody>
          <a:bodyPr/>
          <a:lstStyle/>
          <a:p>
            <a:r>
              <a:rPr lang="en-US" dirty="0"/>
              <a:t>Population newborn screening</a:t>
            </a:r>
          </a:p>
        </p:txBody>
      </p:sp>
      <p:sp>
        <p:nvSpPr>
          <p:cNvPr id="3" name="Content Placeholder 2"/>
          <p:cNvSpPr>
            <a:spLocks noGrp="1"/>
          </p:cNvSpPr>
          <p:nvPr>
            <p:ph idx="4294967295"/>
          </p:nvPr>
        </p:nvSpPr>
        <p:spPr>
          <a:xfrm>
            <a:off x="-139791" y="1401285"/>
            <a:ext cx="5804611" cy="4954910"/>
          </a:xfrm>
        </p:spPr>
        <p:txBody>
          <a:bodyPr>
            <a:normAutofit/>
          </a:bodyPr>
          <a:lstStyle/>
          <a:p>
            <a:pPr lvl="1"/>
            <a:r>
              <a:rPr lang="en-US" sz="2100" dirty="0"/>
              <a:t>Early identification of </a:t>
            </a:r>
            <a:r>
              <a:rPr lang="en-US" sz="2100" b="1" dirty="0"/>
              <a:t>treatable</a:t>
            </a:r>
            <a:r>
              <a:rPr lang="en-US" sz="2100" dirty="0"/>
              <a:t> genetic diseases</a:t>
            </a:r>
          </a:p>
          <a:p>
            <a:pPr lvl="1"/>
            <a:r>
              <a:rPr lang="en-US" sz="2100" dirty="0"/>
              <a:t>Enables treatment to prevent death and disability</a:t>
            </a:r>
          </a:p>
          <a:p>
            <a:pPr lvl="1"/>
            <a:r>
              <a:rPr lang="en-US" sz="2100" dirty="0"/>
              <a:t>&gt;99% of all newborns in most developed countries </a:t>
            </a:r>
          </a:p>
          <a:p>
            <a:pPr lvl="1"/>
            <a:r>
              <a:rPr lang="en-US" sz="2100" dirty="0"/>
              <a:t>Heel prick bloodspot test 2-3 days old</a:t>
            </a:r>
          </a:p>
          <a:p>
            <a:pPr lvl="1"/>
            <a:r>
              <a:rPr lang="en-US" sz="2100" dirty="0"/>
              <a:t>Conditions screened vary from 33 conditions (Louisiana &amp; Montana) to 74 conditions (California)</a:t>
            </a:r>
          </a:p>
          <a:p>
            <a:pPr marL="457200" lvl="1" indent="0">
              <a:buNone/>
            </a:pPr>
            <a:endParaRPr lang="en-US" sz="2100"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2</a:t>
            </a:fld>
            <a:endParaRPr lang="en-US"/>
          </a:p>
        </p:txBody>
      </p:sp>
      <p:pic>
        <p:nvPicPr>
          <p:cNvPr id="5" name="Picture 4">
            <a:extLst>
              <a:ext uri="{FF2B5EF4-FFF2-40B4-BE49-F238E27FC236}">
                <a16:creationId xmlns:a16="http://schemas.microsoft.com/office/drawing/2014/main" id="{B6DA1497-00AD-8B09-D6FD-C37B4A05F5C7}"/>
              </a:ext>
            </a:extLst>
          </p:cNvPr>
          <p:cNvPicPr>
            <a:picLocks noChangeAspect="1"/>
          </p:cNvPicPr>
          <p:nvPr/>
        </p:nvPicPr>
        <p:blipFill>
          <a:blip r:embed="rId2"/>
          <a:stretch>
            <a:fillRect/>
          </a:stretch>
        </p:blipFill>
        <p:spPr>
          <a:xfrm>
            <a:off x="6092052" y="1346613"/>
            <a:ext cx="2685183" cy="416477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393" y="653889"/>
            <a:ext cx="7250202" cy="747396"/>
          </a:xfrm>
        </p:spPr>
        <p:txBody>
          <a:bodyPr>
            <a:normAutofit/>
          </a:bodyPr>
          <a:lstStyle/>
          <a:p>
            <a:r>
              <a:rPr lang="en-US" dirty="0"/>
              <a:t>Next-generation DNA sequencing</a:t>
            </a:r>
          </a:p>
        </p:txBody>
      </p:sp>
      <p:sp>
        <p:nvSpPr>
          <p:cNvPr id="3" name="Content Placeholder 2"/>
          <p:cNvSpPr>
            <a:spLocks noGrp="1"/>
          </p:cNvSpPr>
          <p:nvPr>
            <p:ph idx="4294967295"/>
          </p:nvPr>
        </p:nvSpPr>
        <p:spPr>
          <a:xfrm>
            <a:off x="-150941" y="1401285"/>
            <a:ext cx="9044547" cy="4073963"/>
          </a:xfrm>
        </p:spPr>
        <p:txBody>
          <a:bodyPr>
            <a:normAutofit/>
          </a:bodyPr>
          <a:lstStyle/>
          <a:p>
            <a:pPr lvl="1"/>
            <a:r>
              <a:rPr lang="en-US" sz="2100" dirty="0"/>
              <a:t>Allows analysis of multiple genes simultaneously</a:t>
            </a:r>
          </a:p>
          <a:p>
            <a:pPr lvl="1"/>
            <a:endParaRPr lang="en-US" sz="2100" dirty="0"/>
          </a:p>
          <a:p>
            <a:pPr lvl="1"/>
            <a:r>
              <a:rPr lang="en-US" sz="2100" dirty="0"/>
              <a:t>Potentially a single test for hundreds of genetic conditions</a:t>
            </a:r>
          </a:p>
          <a:p>
            <a:pPr lvl="1"/>
            <a:endParaRPr lang="en-US" sz="2100" dirty="0"/>
          </a:p>
          <a:p>
            <a:pPr lvl="1"/>
            <a:r>
              <a:rPr lang="en-US" sz="2100" dirty="0"/>
              <a:t>Whole genome sequencing and whole exome sequencing have cost, ethical, and feasibility challenges for population newborn screening</a:t>
            </a:r>
          </a:p>
          <a:p>
            <a:pPr lvl="1"/>
            <a:endParaRPr lang="en-US" sz="2100" dirty="0"/>
          </a:p>
          <a:p>
            <a:pPr lvl="1"/>
            <a:r>
              <a:rPr lang="en-US" sz="2100" dirty="0"/>
              <a:t>Targeted next-generation DNA sequencing, combined with biochemical newborn screening, may overcome the challenges of genomic and exomic tests</a:t>
            </a:r>
          </a:p>
          <a:p>
            <a:pPr lvl="1"/>
            <a:endParaRPr lang="en-US" sz="2100"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3</a:t>
            </a:fld>
            <a:endParaRPr lang="en-US"/>
          </a:p>
        </p:txBody>
      </p:sp>
    </p:spTree>
    <p:extLst>
      <p:ext uri="{BB962C8B-B14F-4D97-AF65-F5344CB8AC3E}">
        <p14:creationId xmlns:p14="http://schemas.microsoft.com/office/powerpoint/2010/main" val="1492112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393" y="653889"/>
            <a:ext cx="7250202" cy="747396"/>
          </a:xfrm>
        </p:spPr>
        <p:txBody>
          <a:bodyPr/>
          <a:lstStyle/>
          <a:p>
            <a:r>
              <a:rPr lang="en-US" dirty="0"/>
              <a:t>Question #1</a:t>
            </a:r>
          </a:p>
        </p:txBody>
      </p:sp>
      <p:sp>
        <p:nvSpPr>
          <p:cNvPr id="3" name="Content Placeholder 2"/>
          <p:cNvSpPr>
            <a:spLocks noGrp="1"/>
          </p:cNvSpPr>
          <p:nvPr>
            <p:ph idx="4294967295"/>
          </p:nvPr>
        </p:nvSpPr>
        <p:spPr>
          <a:xfrm>
            <a:off x="618494" y="1401285"/>
            <a:ext cx="7793356" cy="3794183"/>
          </a:xfrm>
        </p:spPr>
        <p:txBody>
          <a:bodyPr>
            <a:normAutofit/>
          </a:bodyPr>
          <a:lstStyle/>
          <a:p>
            <a:pPr marL="0" indent="0">
              <a:buNone/>
            </a:pPr>
            <a:r>
              <a:rPr lang="en-US" sz="2500" dirty="0"/>
              <a:t>What are the challenges of using a whole genome test for newborn screening?</a:t>
            </a:r>
          </a:p>
          <a:p>
            <a:pPr marL="0" indent="0">
              <a:buNone/>
            </a:pPr>
            <a:endParaRPr lang="en-US" sz="2500" dirty="0"/>
          </a:p>
          <a:p>
            <a:pPr marL="0" indent="0">
              <a:buNone/>
            </a:pPr>
            <a:endParaRPr lang="en-US" sz="2500" dirty="0"/>
          </a:p>
          <a:p>
            <a:pPr marL="0" indent="0">
              <a:buNone/>
            </a:pPr>
            <a:endParaRPr lang="en-US" sz="2500" dirty="0"/>
          </a:p>
          <a:p>
            <a:pPr marL="0" indent="0">
              <a:buNone/>
            </a:pPr>
            <a:endParaRPr lang="en-US" sz="2500" dirty="0"/>
          </a:p>
          <a:p>
            <a:pPr marL="0" indent="0">
              <a:buNone/>
            </a:pPr>
            <a:endParaRPr lang="en-US" sz="1000" dirty="0"/>
          </a:p>
          <a:p>
            <a:pPr marL="0" indent="0">
              <a:buNone/>
            </a:pPr>
            <a:endParaRPr lang="en-US" sz="1000" dirty="0"/>
          </a:p>
          <a:p>
            <a:pPr marL="0" indent="0">
              <a:buNone/>
            </a:pPr>
            <a:endParaRPr lang="en-US" sz="1000" dirty="0"/>
          </a:p>
          <a:p>
            <a:pPr marL="0" indent="0">
              <a:buNone/>
            </a:pPr>
            <a:endParaRPr lang="en-US" sz="1000" dirty="0"/>
          </a:p>
          <a:p>
            <a:pPr marL="0" indent="0">
              <a:buNone/>
            </a:pPr>
            <a:r>
              <a:rPr lang="en-US" sz="1000" dirty="0"/>
              <a:t>https://</a:t>
            </a:r>
            <a:r>
              <a:rPr lang="en-US" sz="1000" dirty="0" err="1"/>
              <a:t>www.science.org</a:t>
            </a:r>
            <a:r>
              <a:rPr lang="en-US" sz="1000" dirty="0"/>
              <a:t>/content/article/sequence-every-newborn-s-</a:t>
            </a:r>
            <a:r>
              <a:rPr lang="en-US" sz="1000" dirty="0" err="1"/>
              <a:t>dna</a:t>
            </a:r>
            <a:r>
              <a:rPr lang="en-US" sz="1000" dirty="0"/>
              <a:t>-despite-obstacles-</a:t>
            </a:r>
            <a:r>
              <a:rPr lang="en-US" sz="1000" dirty="0" err="1"/>
              <a:t>uk</a:t>
            </a:r>
            <a:r>
              <a:rPr lang="en-US" sz="1000" dirty="0"/>
              <a:t>-pushes-ahead</a:t>
            </a:r>
          </a:p>
        </p:txBody>
      </p:sp>
      <p:sp>
        <p:nvSpPr>
          <p:cNvPr id="4" name="Slide Number Placeholder 3"/>
          <p:cNvSpPr>
            <a:spLocks noGrp="1"/>
          </p:cNvSpPr>
          <p:nvPr>
            <p:ph type="sldNum" sz="quarter" idx="12"/>
          </p:nvPr>
        </p:nvSpPr>
        <p:spPr/>
        <p:txBody>
          <a:bodyPr/>
          <a:lstStyle/>
          <a:p>
            <a:fld id="{B897C2A1-9313-CA4F-AEA9-36A479C1E1AD}" type="slidenum">
              <a:rPr lang="en-US" smtClean="0"/>
              <a:pPr/>
              <a:t>4</a:t>
            </a:fld>
            <a:endParaRPr lang="en-US"/>
          </a:p>
        </p:txBody>
      </p:sp>
    </p:spTree>
    <p:extLst>
      <p:ext uri="{BB962C8B-B14F-4D97-AF65-F5344CB8AC3E}">
        <p14:creationId xmlns:p14="http://schemas.microsoft.com/office/powerpoint/2010/main" val="1769177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653889"/>
            <a:ext cx="7250202" cy="747396"/>
          </a:xfrm>
        </p:spPr>
        <p:txBody>
          <a:bodyPr/>
          <a:lstStyle/>
          <a:p>
            <a:r>
              <a:rPr lang="en-US" dirty="0"/>
              <a:t>Aim and Methods</a:t>
            </a:r>
          </a:p>
        </p:txBody>
      </p:sp>
      <p:sp>
        <p:nvSpPr>
          <p:cNvPr id="3" name="Content Placeholder 2"/>
          <p:cNvSpPr>
            <a:spLocks noGrp="1"/>
          </p:cNvSpPr>
          <p:nvPr>
            <p:ph idx="4294967295"/>
          </p:nvPr>
        </p:nvSpPr>
        <p:spPr>
          <a:xfrm>
            <a:off x="618494" y="1401285"/>
            <a:ext cx="7793356" cy="4237515"/>
          </a:xfrm>
        </p:spPr>
        <p:txBody>
          <a:bodyPr>
            <a:normAutofit/>
          </a:bodyPr>
          <a:lstStyle/>
          <a:p>
            <a:pPr marL="0" indent="0">
              <a:buNone/>
            </a:pPr>
            <a:r>
              <a:rPr lang="en-US" sz="2500" dirty="0"/>
              <a:t>To investigate if targeted next-generation DNA sequencing could expand newborn screening</a:t>
            </a:r>
          </a:p>
          <a:p>
            <a:pPr lvl="1"/>
            <a:r>
              <a:rPr lang="en-US" sz="2100" dirty="0"/>
              <a:t>We developed a targeted gene sequencing platform:</a:t>
            </a:r>
          </a:p>
          <a:p>
            <a:pPr lvl="2"/>
            <a:r>
              <a:rPr lang="en-US" sz="2100" dirty="0"/>
              <a:t>164 genes for treatable inherited diseases </a:t>
            </a:r>
          </a:p>
          <a:p>
            <a:pPr lvl="2"/>
            <a:r>
              <a:rPr lang="en-US" sz="2100" dirty="0"/>
              <a:t>highly specific DNA capture probes for exons and selected non-coding regions</a:t>
            </a:r>
          </a:p>
          <a:p>
            <a:pPr lvl="2"/>
            <a:r>
              <a:rPr lang="en-US" sz="2100" dirty="0"/>
              <a:t>high throughput robotic laboratory protocols</a:t>
            </a:r>
          </a:p>
          <a:p>
            <a:pPr lvl="2"/>
            <a:r>
              <a:rPr lang="en-US" sz="2100" dirty="0"/>
              <a:t>custom software - automates bioinformatic analysis and semi-automates clinical reporting  </a:t>
            </a:r>
          </a:p>
          <a:p>
            <a:pPr lvl="1"/>
            <a:r>
              <a:rPr lang="en-US" sz="2100" dirty="0"/>
              <a:t>An analytical validation of the assay was completed and test performance in 2552 newborns examined.</a:t>
            </a:r>
            <a:endParaRPr lang="en-US"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5</a:t>
            </a:fld>
            <a:endParaRPr lang="en-US"/>
          </a:p>
        </p:txBody>
      </p:sp>
    </p:spTree>
    <p:extLst>
      <p:ext uri="{BB962C8B-B14F-4D97-AF65-F5344CB8AC3E}">
        <p14:creationId xmlns:p14="http://schemas.microsoft.com/office/powerpoint/2010/main" val="3851013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4294967295"/>
          </p:nvPr>
        </p:nvSpPr>
        <p:spPr>
          <a:xfrm>
            <a:off x="630432" y="1551138"/>
            <a:ext cx="7112727" cy="3517340"/>
          </a:xfrm>
        </p:spPr>
        <p:txBody>
          <a:bodyPr/>
          <a:lstStyle/>
          <a:p>
            <a:endParaRPr lang="en-US" dirty="0"/>
          </a:p>
          <a:p>
            <a:endParaRPr lang="en-US"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6</a:t>
            </a:fld>
            <a:endParaRPr lang="en-US"/>
          </a:p>
        </p:txBody>
      </p:sp>
      <p:sp>
        <p:nvSpPr>
          <p:cNvPr id="7" name="TextBox 6"/>
          <p:cNvSpPr txBox="1"/>
          <p:nvPr/>
        </p:nvSpPr>
        <p:spPr>
          <a:xfrm>
            <a:off x="667215" y="471414"/>
            <a:ext cx="6937917" cy="1015663"/>
          </a:xfrm>
          <a:prstGeom prst="rect">
            <a:avLst/>
          </a:prstGeom>
          <a:noFill/>
        </p:spPr>
        <p:txBody>
          <a:bodyPr wrap="square" rtlCol="0">
            <a:spAutoFit/>
          </a:bodyPr>
          <a:lstStyle/>
          <a:p>
            <a:r>
              <a:rPr lang="en-US" sz="3000" b="1" dirty="0">
                <a:latin typeface="+mj-lt"/>
              </a:rPr>
              <a:t>Targeted gene sequencing platform for newborn screening</a:t>
            </a:r>
          </a:p>
        </p:txBody>
      </p:sp>
      <p:sp>
        <p:nvSpPr>
          <p:cNvPr id="3" name="Rectangle 2"/>
          <p:cNvSpPr/>
          <p:nvPr/>
        </p:nvSpPr>
        <p:spPr>
          <a:xfrm>
            <a:off x="490654" y="3830437"/>
            <a:ext cx="8448569" cy="1384995"/>
          </a:xfrm>
          <a:prstGeom prst="rect">
            <a:avLst/>
          </a:prstGeom>
          <a:solidFill>
            <a:schemeClr val="bg1">
              <a:lumMod val="75000"/>
            </a:schemeClr>
          </a:solidFill>
        </p:spPr>
        <p:txBody>
          <a:bodyPr wrap="square">
            <a:spAutoFit/>
          </a:bodyPr>
          <a:lstStyle/>
          <a:p>
            <a:r>
              <a:rPr lang="en-US" sz="1200" b="1" dirty="0">
                <a:solidFill>
                  <a:srgbClr val="B11F24"/>
                </a:solidFill>
              </a:rPr>
              <a:t>Figure 1. Workflow for targeted gene sequencing to expand existing newborn screening. A heel-prick DBS sample is collected, DNA extracted, and targeted NGS library preparation is completed on a semi- automated robotics platforms in batches of 96-well plates. Samples are tagged with a molecular DNA barcode, multiplexed, and sequenced by NGS. FASTQ sequencing files are processed for variant calling and clinical reporting by custom software. Only clinically significant variants that will likely lead to disease are reported.</a:t>
            </a:r>
          </a:p>
          <a:p>
            <a:endParaRPr lang="en-US" sz="1200" b="1" dirty="0">
              <a:solidFill>
                <a:srgbClr val="C00000"/>
              </a:solidFill>
            </a:endParaRPr>
          </a:p>
          <a:p>
            <a:endParaRPr lang="en-US" sz="1200" i="1" dirty="0"/>
          </a:p>
        </p:txBody>
      </p:sp>
      <p:pic>
        <p:nvPicPr>
          <p:cNvPr id="2" name="Picture 1">
            <a:extLst>
              <a:ext uri="{FF2B5EF4-FFF2-40B4-BE49-F238E27FC236}">
                <a16:creationId xmlns:a16="http://schemas.microsoft.com/office/drawing/2014/main" id="{0D8014C5-3A42-BEFF-7AC8-D36170CC58FD}"/>
              </a:ext>
            </a:extLst>
          </p:cNvPr>
          <p:cNvPicPr>
            <a:picLocks noChangeAspect="1"/>
          </p:cNvPicPr>
          <p:nvPr/>
        </p:nvPicPr>
        <p:blipFill rotWithShape="1">
          <a:blip r:embed="rId2"/>
          <a:srcRect t="15356"/>
          <a:stretch/>
        </p:blipFill>
        <p:spPr>
          <a:xfrm>
            <a:off x="581104" y="2158319"/>
            <a:ext cx="7981791" cy="1288430"/>
          </a:xfrm>
          <a:prstGeom prst="rect">
            <a:avLst/>
          </a:prstGeom>
        </p:spPr>
      </p:pic>
    </p:spTree>
    <p:extLst>
      <p:ext uri="{BB962C8B-B14F-4D97-AF65-F5344CB8AC3E}">
        <p14:creationId xmlns:p14="http://schemas.microsoft.com/office/powerpoint/2010/main" val="1743101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653889"/>
            <a:ext cx="7250202" cy="747396"/>
          </a:xfrm>
        </p:spPr>
        <p:txBody>
          <a:bodyPr/>
          <a:lstStyle/>
          <a:p>
            <a:r>
              <a:rPr lang="en-US" dirty="0"/>
              <a:t>Question #2</a:t>
            </a:r>
          </a:p>
        </p:txBody>
      </p:sp>
      <p:sp>
        <p:nvSpPr>
          <p:cNvPr id="3" name="Content Placeholder 2"/>
          <p:cNvSpPr>
            <a:spLocks noGrp="1"/>
          </p:cNvSpPr>
          <p:nvPr>
            <p:ph idx="4294967295"/>
          </p:nvPr>
        </p:nvSpPr>
        <p:spPr>
          <a:xfrm>
            <a:off x="618494" y="1401285"/>
            <a:ext cx="7793356" cy="4237515"/>
          </a:xfrm>
        </p:spPr>
        <p:txBody>
          <a:bodyPr>
            <a:normAutofit/>
          </a:bodyPr>
          <a:lstStyle/>
          <a:p>
            <a:pPr marL="0" indent="0">
              <a:buNone/>
            </a:pPr>
            <a:r>
              <a:rPr lang="en-US" sz="2500" dirty="0"/>
              <a:t>What are the advantages of using a targeted gene sequencing platform compared to whole genome sequencing for newborn screening?</a:t>
            </a:r>
          </a:p>
        </p:txBody>
      </p:sp>
      <p:sp>
        <p:nvSpPr>
          <p:cNvPr id="4" name="Slide Number Placeholder 3"/>
          <p:cNvSpPr>
            <a:spLocks noGrp="1"/>
          </p:cNvSpPr>
          <p:nvPr>
            <p:ph type="sldNum" sz="quarter" idx="12"/>
          </p:nvPr>
        </p:nvSpPr>
        <p:spPr/>
        <p:txBody>
          <a:bodyPr/>
          <a:lstStyle/>
          <a:p>
            <a:fld id="{B897C2A1-9313-CA4F-AEA9-36A479C1E1AD}" type="slidenum">
              <a:rPr lang="en-US" smtClean="0"/>
              <a:pPr/>
              <a:t>7</a:t>
            </a:fld>
            <a:endParaRPr lang="en-US"/>
          </a:p>
        </p:txBody>
      </p:sp>
    </p:spTree>
    <p:extLst>
      <p:ext uri="{BB962C8B-B14F-4D97-AF65-F5344CB8AC3E}">
        <p14:creationId xmlns:p14="http://schemas.microsoft.com/office/powerpoint/2010/main" val="3016335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4294967295"/>
          </p:nvPr>
        </p:nvSpPr>
        <p:spPr>
          <a:xfrm>
            <a:off x="630433" y="1551138"/>
            <a:ext cx="4153224" cy="3517340"/>
          </a:xfrm>
        </p:spPr>
        <p:txBody>
          <a:bodyPr/>
          <a:lstStyle/>
          <a:p>
            <a:endParaRPr lang="en-US" dirty="0"/>
          </a:p>
          <a:p>
            <a:endParaRPr lang="en-US"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8</a:t>
            </a:fld>
            <a:endParaRPr lang="en-US"/>
          </a:p>
        </p:txBody>
      </p:sp>
      <p:sp>
        <p:nvSpPr>
          <p:cNvPr id="7" name="TextBox 6"/>
          <p:cNvSpPr txBox="1"/>
          <p:nvPr/>
        </p:nvSpPr>
        <p:spPr>
          <a:xfrm>
            <a:off x="522250" y="297091"/>
            <a:ext cx="6614530" cy="1477328"/>
          </a:xfrm>
          <a:prstGeom prst="rect">
            <a:avLst/>
          </a:prstGeom>
          <a:noFill/>
        </p:spPr>
        <p:txBody>
          <a:bodyPr wrap="square" rtlCol="0">
            <a:spAutoFit/>
          </a:bodyPr>
          <a:lstStyle/>
          <a:p>
            <a:r>
              <a:rPr lang="en-US" sz="3000" b="1" dirty="0">
                <a:latin typeface="+mj-lt"/>
              </a:rPr>
              <a:t>Targeted gene sequencing has high sensitivity and specificity for DNA variant detection</a:t>
            </a:r>
          </a:p>
        </p:txBody>
      </p:sp>
      <p:sp>
        <p:nvSpPr>
          <p:cNvPr id="3" name="Rectangle 2"/>
          <p:cNvSpPr/>
          <p:nvPr/>
        </p:nvSpPr>
        <p:spPr>
          <a:xfrm>
            <a:off x="304699" y="4799030"/>
            <a:ext cx="3610968" cy="1015663"/>
          </a:xfrm>
          <a:prstGeom prst="rect">
            <a:avLst/>
          </a:prstGeom>
          <a:solidFill>
            <a:schemeClr val="bg1">
              <a:lumMod val="75000"/>
            </a:schemeClr>
          </a:solidFill>
        </p:spPr>
        <p:txBody>
          <a:bodyPr wrap="square">
            <a:spAutoFit/>
          </a:bodyPr>
          <a:lstStyle/>
          <a:p>
            <a:r>
              <a:rPr lang="en-US" sz="1200" b="1" dirty="0">
                <a:solidFill>
                  <a:srgbClr val="B11F24"/>
                </a:solidFill>
              </a:rPr>
              <a:t>Figure 2. Distribution of </a:t>
            </a:r>
            <a:r>
              <a:rPr lang="en-US" sz="1200" b="1" dirty="0" err="1">
                <a:solidFill>
                  <a:srgbClr val="B11F24"/>
                </a:solidFill>
              </a:rPr>
              <a:t>exonic</a:t>
            </a:r>
            <a:r>
              <a:rPr lang="en-US" sz="1200" b="1" dirty="0">
                <a:solidFill>
                  <a:srgbClr val="B11F24"/>
                </a:solidFill>
              </a:rPr>
              <a:t> variant functions. SNVs accounted for 96% of </a:t>
            </a:r>
            <a:r>
              <a:rPr lang="en-US" sz="1200" b="1" dirty="0" err="1">
                <a:solidFill>
                  <a:srgbClr val="B11F24"/>
                </a:solidFill>
              </a:rPr>
              <a:t>exonic</a:t>
            </a:r>
            <a:r>
              <a:rPr lang="en-US" sz="1200" b="1" dirty="0">
                <a:solidFill>
                  <a:srgbClr val="B11F24"/>
                </a:solidFill>
              </a:rPr>
              <a:t> variants (n=6519), with smaller proportions of small insertions, small deletions, indels, and copy number variants.</a:t>
            </a:r>
            <a:endParaRPr lang="en-US" sz="1200" i="1" dirty="0"/>
          </a:p>
        </p:txBody>
      </p:sp>
      <p:pic>
        <p:nvPicPr>
          <p:cNvPr id="5" name="Picture 4">
            <a:extLst>
              <a:ext uri="{FF2B5EF4-FFF2-40B4-BE49-F238E27FC236}">
                <a16:creationId xmlns:a16="http://schemas.microsoft.com/office/drawing/2014/main" id="{98E46405-3309-4113-0421-EC36089B204E}"/>
              </a:ext>
            </a:extLst>
          </p:cNvPr>
          <p:cNvPicPr>
            <a:picLocks noChangeAspect="1"/>
          </p:cNvPicPr>
          <p:nvPr/>
        </p:nvPicPr>
        <p:blipFill rotWithShape="1">
          <a:blip r:embed="rId2"/>
          <a:srcRect t="8222"/>
          <a:stretch/>
        </p:blipFill>
        <p:spPr>
          <a:xfrm>
            <a:off x="304699" y="1945765"/>
            <a:ext cx="3882096" cy="2728085"/>
          </a:xfrm>
          <a:prstGeom prst="rect">
            <a:avLst/>
          </a:prstGeom>
        </p:spPr>
      </p:pic>
      <p:sp>
        <p:nvSpPr>
          <p:cNvPr id="10" name="Content Placeholder 2">
            <a:extLst>
              <a:ext uri="{FF2B5EF4-FFF2-40B4-BE49-F238E27FC236}">
                <a16:creationId xmlns:a16="http://schemas.microsoft.com/office/drawing/2014/main" id="{04185B61-EA9E-5CF7-8D18-7E207F6FA74B}"/>
              </a:ext>
            </a:extLst>
          </p:cNvPr>
          <p:cNvSpPr txBox="1">
            <a:spLocks/>
          </p:cNvSpPr>
          <p:nvPr/>
        </p:nvSpPr>
        <p:spPr>
          <a:xfrm>
            <a:off x="3963330" y="1945765"/>
            <a:ext cx="4698494" cy="419855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SzPct val="70000"/>
              <a:buFont typeface="Courier New"/>
              <a:buChar char="o"/>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sz="2000" dirty="0"/>
              <a:t>Analytical validation using reference material showed  ≥99% sensitivity and specificity for variant detection.</a:t>
            </a:r>
          </a:p>
          <a:p>
            <a:pPr lvl="1"/>
            <a:r>
              <a:rPr lang="en-US" sz="2000" dirty="0"/>
              <a:t>8267 distinct genetic variants were detected in the entire cohort of 2552 individuals, with 7936 variants (96%) consisting of single nucleotide variants (SNVs) and the remainder 4% being small insertions, deletions, and copy number variants (CNVs). </a:t>
            </a:r>
          </a:p>
        </p:txBody>
      </p:sp>
    </p:spTree>
    <p:extLst>
      <p:ext uri="{BB962C8B-B14F-4D97-AF65-F5344CB8AC3E}">
        <p14:creationId xmlns:p14="http://schemas.microsoft.com/office/powerpoint/2010/main" val="1837902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97C2A1-9313-CA4F-AEA9-36A479C1E1AD}" type="slidenum">
              <a:rPr lang="en-US" smtClean="0"/>
              <a:pPr/>
              <a:t>9</a:t>
            </a:fld>
            <a:endParaRPr lang="en-US"/>
          </a:p>
        </p:txBody>
      </p:sp>
      <p:sp>
        <p:nvSpPr>
          <p:cNvPr id="7" name="TextBox 6"/>
          <p:cNvSpPr txBox="1"/>
          <p:nvPr/>
        </p:nvSpPr>
        <p:spPr>
          <a:xfrm>
            <a:off x="176984" y="214860"/>
            <a:ext cx="6614107" cy="553998"/>
          </a:xfrm>
          <a:prstGeom prst="rect">
            <a:avLst/>
          </a:prstGeom>
          <a:noFill/>
        </p:spPr>
        <p:txBody>
          <a:bodyPr wrap="square" rtlCol="0">
            <a:spAutoFit/>
          </a:bodyPr>
          <a:lstStyle/>
          <a:p>
            <a:r>
              <a:rPr lang="en-US" sz="3000" b="1" dirty="0">
                <a:latin typeface="+mj-lt"/>
              </a:rPr>
              <a:t>Screen positive rate 1.3%</a:t>
            </a:r>
          </a:p>
        </p:txBody>
      </p:sp>
      <p:sp>
        <p:nvSpPr>
          <p:cNvPr id="8" name="Content Placeholder 2">
            <a:extLst>
              <a:ext uri="{FF2B5EF4-FFF2-40B4-BE49-F238E27FC236}">
                <a16:creationId xmlns:a16="http://schemas.microsoft.com/office/drawing/2014/main" id="{D86A3C80-5225-C853-2385-8DB04947A425}"/>
              </a:ext>
            </a:extLst>
          </p:cNvPr>
          <p:cNvSpPr txBox="1">
            <a:spLocks/>
          </p:cNvSpPr>
          <p:nvPr/>
        </p:nvSpPr>
        <p:spPr>
          <a:xfrm>
            <a:off x="-256479" y="888502"/>
            <a:ext cx="4458715" cy="508099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SzPct val="70000"/>
              <a:buFont typeface="Courier New"/>
              <a:buChar char="o"/>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sz="2000" dirty="0"/>
              <a:t>33 (1.3%) individuals had pathogenic or likely pathogenic variants in a disease-causing configuration. </a:t>
            </a:r>
          </a:p>
          <a:p>
            <a:pPr lvl="1"/>
            <a:r>
              <a:rPr lang="en-US" sz="2000" dirty="0"/>
              <a:t>15 screened positive for familial hypercholesterolemia and one with X-linked hemophilia A. </a:t>
            </a:r>
          </a:p>
          <a:p>
            <a:pPr lvl="1"/>
            <a:r>
              <a:rPr lang="en-US" sz="2000" dirty="0"/>
              <a:t>12 potential </a:t>
            </a:r>
            <a:r>
              <a:rPr lang="en-US" sz="2000" i="1" dirty="0"/>
              <a:t>HFE</a:t>
            </a:r>
            <a:r>
              <a:rPr lang="en-US" sz="2000" dirty="0"/>
              <a:t> hemochromatosis cases, 2 with partial </a:t>
            </a:r>
            <a:r>
              <a:rPr lang="en-US" sz="2000" dirty="0" err="1"/>
              <a:t>biotinidase</a:t>
            </a:r>
            <a:r>
              <a:rPr lang="en-US" sz="2000" dirty="0"/>
              <a:t> deficiency, and 1 each with citrullinemia type I, </a:t>
            </a:r>
            <a:r>
              <a:rPr lang="en-US" sz="2000" dirty="0" err="1"/>
              <a:t>phenylkenonuria</a:t>
            </a:r>
            <a:r>
              <a:rPr lang="en-US" sz="2000" dirty="0"/>
              <a:t>, and cystic fibrosis.</a:t>
            </a:r>
          </a:p>
          <a:p>
            <a:pPr marL="457200" lvl="1" indent="0">
              <a:buNone/>
            </a:pPr>
            <a:endParaRPr lang="en-US" sz="1200" dirty="0"/>
          </a:p>
        </p:txBody>
      </p:sp>
      <p:pic>
        <p:nvPicPr>
          <p:cNvPr id="3" name="Picture 2">
            <a:extLst>
              <a:ext uri="{FF2B5EF4-FFF2-40B4-BE49-F238E27FC236}">
                <a16:creationId xmlns:a16="http://schemas.microsoft.com/office/drawing/2014/main" id="{76F1877F-3F4C-E07F-7C03-B487698DC3A4}"/>
              </a:ext>
            </a:extLst>
          </p:cNvPr>
          <p:cNvPicPr>
            <a:picLocks noChangeAspect="1"/>
          </p:cNvPicPr>
          <p:nvPr/>
        </p:nvPicPr>
        <p:blipFill>
          <a:blip r:embed="rId2"/>
          <a:stretch>
            <a:fillRect/>
          </a:stretch>
        </p:blipFill>
        <p:spPr>
          <a:xfrm>
            <a:off x="4139606" y="691168"/>
            <a:ext cx="4335523" cy="5917292"/>
          </a:xfrm>
          <a:prstGeom prst="rect">
            <a:avLst/>
          </a:prstGeom>
        </p:spPr>
      </p:pic>
    </p:spTree>
    <p:extLst>
      <p:ext uri="{BB962C8B-B14F-4D97-AF65-F5344CB8AC3E}">
        <p14:creationId xmlns:p14="http://schemas.microsoft.com/office/powerpoint/2010/main" val="426580197"/>
      </p:ext>
    </p:extLst>
  </p:cSld>
  <p:clrMapOvr>
    <a:masterClrMapping/>
  </p:clrMapOvr>
</p:sld>
</file>

<file path=ppt/theme/theme1.xml><?xml version="1.0" encoding="utf-8"?>
<a:theme xmlns:a="http://schemas.openxmlformats.org/drawingml/2006/main" name="Office Theme">
  <a:themeElements>
    <a:clrScheme name="Custom 32">
      <a:dk1>
        <a:srgbClr val="1F1F1F"/>
      </a:dk1>
      <a:lt1>
        <a:sysClr val="window" lastClr="FFFFFF"/>
      </a:lt1>
      <a:dk2>
        <a:srgbClr val="636463"/>
      </a:dk2>
      <a:lt2>
        <a:srgbClr val="EEECE1"/>
      </a:lt2>
      <a:accent1>
        <a:srgbClr val="B11F24"/>
      </a:accent1>
      <a:accent2>
        <a:srgbClr val="005A84"/>
      </a:accent2>
      <a:accent3>
        <a:srgbClr val="E2A856"/>
      </a:accent3>
      <a:accent4>
        <a:srgbClr val="81ADA8"/>
      </a:accent4>
      <a:accent5>
        <a:srgbClr val="636463"/>
      </a:accent5>
      <a:accent6>
        <a:srgbClr val="328CB6"/>
      </a:accent6>
      <a:hlink>
        <a:srgbClr val="81ADA8"/>
      </a:hlink>
      <a:folHlink>
        <a:srgbClr val="81ADA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FA99CD3DF87B34DA71835D03ADFAC51" ma:contentTypeVersion="11" ma:contentTypeDescription="Create a new document." ma:contentTypeScope="" ma:versionID="a56926fa2cdc5d432fee5c8b275fb49e">
  <xsd:schema xmlns:xsd="http://www.w3.org/2001/XMLSchema" xmlns:xs="http://www.w3.org/2001/XMLSchema" xmlns:p="http://schemas.microsoft.com/office/2006/metadata/properties" xmlns:ns2="5209ea11-3884-410a-a436-0e0e9fa818b1" xmlns:ns3="60253ea7-35f4-4dd6-b378-a686d1967733" targetNamespace="http://schemas.microsoft.com/office/2006/metadata/properties" ma:root="true" ma:fieldsID="f9e2a9ed2e817b8cb1f08c003c6214b4" ns2:_="" ns3:_="">
    <xsd:import namespace="5209ea11-3884-410a-a436-0e0e9fa818b1"/>
    <xsd:import namespace="60253ea7-35f4-4dd6-b378-a686d196773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09ea11-3884-410a-a436-0e0e9fa818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50f3c69-1d6a-4099-826a-1ff1ac42e45d"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0253ea7-35f4-4dd6-b378-a686d196773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8f71eaf-dec7-41b6-bf71-66c8e973adb5}" ma:internalName="TaxCatchAll" ma:showField="CatchAllData" ma:web="60253ea7-35f4-4dd6-b378-a686d196773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0253ea7-35f4-4dd6-b378-a686d1967733" xsi:nil="true"/>
    <lcf76f155ced4ddcb4097134ff3c332f xmlns="5209ea11-3884-410a-a436-0e0e9fa818b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E5D6BD0-8241-49A0-B487-9B122C7AC7BD}">
  <ds:schemaRefs>
    <ds:schemaRef ds:uri="http://schemas.microsoft.com/sharepoint/v3/contenttype/forms"/>
  </ds:schemaRefs>
</ds:datastoreItem>
</file>

<file path=customXml/itemProps2.xml><?xml version="1.0" encoding="utf-8"?>
<ds:datastoreItem xmlns:ds="http://schemas.openxmlformats.org/officeDocument/2006/customXml" ds:itemID="{F88D8361-1DE9-423E-B3A7-1E414FDD29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09ea11-3884-410a-a436-0e0e9fa818b1"/>
    <ds:schemaRef ds:uri="60253ea7-35f4-4dd6-b378-a686d19677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DE470B9-12E1-4B71-B342-BDC898AD4F02}">
  <ds:schemaRefs>
    <ds:schemaRef ds:uri="http://schemas.microsoft.com/office/2006/metadata/properties"/>
    <ds:schemaRef ds:uri="http://schemas.microsoft.com/office/infopath/2007/PartnerControls"/>
    <ds:schemaRef ds:uri="60253ea7-35f4-4dd6-b378-a686d1967733"/>
    <ds:schemaRef ds:uri="5209ea11-3884-410a-a436-0e0e9fa818b1"/>
  </ds:schemaRefs>
</ds:datastoreItem>
</file>

<file path=docProps/app.xml><?xml version="1.0" encoding="utf-8"?>
<Properties xmlns="http://schemas.openxmlformats.org/officeDocument/2006/extended-properties" xmlns:vt="http://schemas.openxmlformats.org/officeDocument/2006/docPropsVTypes">
  <TotalTime>3695</TotalTime>
  <Words>1040</Words>
  <Application>Microsoft Office PowerPoint</Application>
  <PresentationFormat>On-screen Show (4:3)</PresentationFormat>
  <Paragraphs>99</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AvenirLTStd-Heavy</vt:lpstr>
      <vt:lpstr>Calibri</vt:lpstr>
      <vt:lpstr>Courier New</vt:lpstr>
      <vt:lpstr>Times New Roman</vt:lpstr>
      <vt:lpstr>Office Theme</vt:lpstr>
      <vt:lpstr>PowerPoint Presentation</vt:lpstr>
      <vt:lpstr>Population newborn screening</vt:lpstr>
      <vt:lpstr>Next-generation DNA sequencing</vt:lpstr>
      <vt:lpstr>Question #1</vt:lpstr>
      <vt:lpstr>Aim and Methods</vt:lpstr>
      <vt:lpstr>PowerPoint Presentation</vt:lpstr>
      <vt:lpstr>Question #2</vt:lpstr>
      <vt:lpstr>PowerPoint Presentation</vt:lpstr>
      <vt:lpstr>PowerPoint Presentation</vt:lpstr>
      <vt:lpstr>PowerPoint Presentation</vt:lpstr>
      <vt:lpstr>PowerPoint Presentation</vt:lpstr>
      <vt:lpstr>PowerPoint Presentation</vt:lpstr>
      <vt:lpstr>Question #3</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Drought</dc:creator>
  <cp:lastModifiedBy>Heather Drought</cp:lastModifiedBy>
  <cp:revision>50</cp:revision>
  <dcterms:created xsi:type="dcterms:W3CDTF">2014-07-07T15:02:10Z</dcterms:created>
  <dcterms:modified xsi:type="dcterms:W3CDTF">2023-08-31T17:39:22Z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0x010100AFA99CD3DF87B34DA71835D03ADFAC51</vt:lpwstr>
  </property>
  <property fmtid="{D5CDD505-2E9C-101B-9397-08002B2CF9AE}" pid="3" name="Order">
    <vt:r8>97200</vt:r8>
  </property>
  <property fmtid="{D5CDD505-2E9C-101B-9397-08002B2CF9AE}" pid="4" name="MediaServiceImageTags">
    <vt:lpwstr/>
  </property>
</Properties>
</file>