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3"/>
  </p:notesMasterIdLst>
  <p:handoutMasterIdLst>
    <p:handoutMasterId r:id="rId24"/>
  </p:handoutMasterIdLst>
  <p:sldIdLst>
    <p:sldId id="264" r:id="rId6"/>
    <p:sldId id="257" r:id="rId7"/>
    <p:sldId id="282" r:id="rId8"/>
    <p:sldId id="283" r:id="rId9"/>
    <p:sldId id="271" r:id="rId10"/>
    <p:sldId id="285" r:id="rId11"/>
    <p:sldId id="286" r:id="rId12"/>
    <p:sldId id="287" r:id="rId13"/>
    <p:sldId id="269" r:id="rId14"/>
    <p:sldId id="290" r:id="rId15"/>
    <p:sldId id="288" r:id="rId16"/>
    <p:sldId id="293" r:id="rId17"/>
    <p:sldId id="291" r:id="rId18"/>
    <p:sldId id="294" r:id="rId19"/>
    <p:sldId id="279" r:id="rId20"/>
    <p:sldId id="295" r:id="rId21"/>
    <p:sldId id="26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1E25"/>
    <a:srgbClr val="AF292E"/>
    <a:srgbClr val="B11F24"/>
    <a:srgbClr val="DE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A88F2-19C7-47E8-BFEA-3EE4579EF11B}" v="5" dt="2023-11-02T19:52:21.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620"/>
    <p:restoredTop sz="94660"/>
  </p:normalViewPr>
  <p:slideViewPr>
    <p:cSldViewPr snapToGrid="0" snapToObjects="1">
      <p:cViewPr varScale="1">
        <p:scale>
          <a:sx n="77" d="100"/>
          <a:sy n="77" d="100"/>
        </p:scale>
        <p:origin x="792"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8" d="100"/>
          <a:sy n="68" d="100"/>
        </p:scale>
        <p:origin x="-2694"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Drought" userId="49bf4d7f-a3d2-4d42-9981-7a113dffd777" providerId="ADAL" clId="{81FA88F2-19C7-47E8-BFEA-3EE4579EF11B}"/>
    <pc:docChg chg="undo custSel modSld modMainMaster">
      <pc:chgData name="Heather Drought" userId="49bf4d7f-a3d2-4d42-9981-7a113dffd777" providerId="ADAL" clId="{81FA88F2-19C7-47E8-BFEA-3EE4579EF11B}" dt="2023-11-02T19:52:21.636" v="69" actId="166"/>
      <pc:docMkLst>
        <pc:docMk/>
      </pc:docMkLst>
      <pc:sldChg chg="modSp mod">
        <pc:chgData name="Heather Drought" userId="49bf4d7f-a3d2-4d42-9981-7a113dffd777" providerId="ADAL" clId="{81FA88F2-19C7-47E8-BFEA-3EE4579EF11B}" dt="2023-11-02T19:46:58.115" v="31" actId="6549"/>
        <pc:sldMkLst>
          <pc:docMk/>
          <pc:sldMk cId="3227487388" sldId="269"/>
        </pc:sldMkLst>
        <pc:spChg chg="mod">
          <ac:chgData name="Heather Drought" userId="49bf4d7f-a3d2-4d42-9981-7a113dffd777" providerId="ADAL" clId="{81FA88F2-19C7-47E8-BFEA-3EE4579EF11B}" dt="2023-11-02T19:46:58.115" v="31" actId="6549"/>
          <ac:spMkLst>
            <pc:docMk/>
            <pc:sldMk cId="3227487388" sldId="269"/>
            <ac:spMk id="2" creationId="{FA199B52-A8CA-6B86-B508-DB189367DD89}"/>
          </ac:spMkLst>
        </pc:spChg>
        <pc:spChg chg="mod">
          <ac:chgData name="Heather Drought" userId="49bf4d7f-a3d2-4d42-9981-7a113dffd777" providerId="ADAL" clId="{81FA88F2-19C7-47E8-BFEA-3EE4579EF11B}" dt="2023-11-02T19:45:36.332" v="27" actId="6549"/>
          <ac:spMkLst>
            <pc:docMk/>
            <pc:sldMk cId="3227487388" sldId="269"/>
            <ac:spMk id="7" creationId="{00000000-0000-0000-0000-000000000000}"/>
          </ac:spMkLst>
        </pc:spChg>
      </pc:sldChg>
      <pc:sldChg chg="modSp mod">
        <pc:chgData name="Heather Drought" userId="49bf4d7f-a3d2-4d42-9981-7a113dffd777" providerId="ADAL" clId="{81FA88F2-19C7-47E8-BFEA-3EE4579EF11B}" dt="2023-11-02T19:43:41.663" v="3" actId="20577"/>
        <pc:sldMkLst>
          <pc:docMk/>
          <pc:sldMk cId="2731134494" sldId="285"/>
        </pc:sldMkLst>
        <pc:spChg chg="mod">
          <ac:chgData name="Heather Drought" userId="49bf4d7f-a3d2-4d42-9981-7a113dffd777" providerId="ADAL" clId="{81FA88F2-19C7-47E8-BFEA-3EE4579EF11B}" dt="2023-11-02T19:43:41.663" v="3" actId="20577"/>
          <ac:spMkLst>
            <pc:docMk/>
            <pc:sldMk cId="2731134494" sldId="285"/>
            <ac:spMk id="3" creationId="{00000000-0000-0000-0000-000000000000}"/>
          </ac:spMkLst>
        </pc:spChg>
      </pc:sldChg>
      <pc:sldChg chg="modSp mod">
        <pc:chgData name="Heather Drought" userId="49bf4d7f-a3d2-4d42-9981-7a113dffd777" providerId="ADAL" clId="{81FA88F2-19C7-47E8-BFEA-3EE4579EF11B}" dt="2023-11-02T19:44:22.640" v="4" actId="20577"/>
        <pc:sldMkLst>
          <pc:docMk/>
          <pc:sldMk cId="3431628461" sldId="286"/>
        </pc:sldMkLst>
        <pc:spChg chg="mod">
          <ac:chgData name="Heather Drought" userId="49bf4d7f-a3d2-4d42-9981-7a113dffd777" providerId="ADAL" clId="{81FA88F2-19C7-47E8-BFEA-3EE4579EF11B}" dt="2023-11-02T19:44:22.640" v="4" actId="20577"/>
          <ac:spMkLst>
            <pc:docMk/>
            <pc:sldMk cId="3431628461" sldId="286"/>
            <ac:spMk id="6" creationId="{EC211B42-90E4-2F5E-BAB6-42285A1D7438}"/>
          </ac:spMkLst>
        </pc:spChg>
      </pc:sldChg>
      <pc:sldChg chg="modSp mod">
        <pc:chgData name="Heather Drought" userId="49bf4d7f-a3d2-4d42-9981-7a113dffd777" providerId="ADAL" clId="{81FA88F2-19C7-47E8-BFEA-3EE4579EF11B}" dt="2023-11-02T19:48:19.990" v="45" actId="20577"/>
        <pc:sldMkLst>
          <pc:docMk/>
          <pc:sldMk cId="4132666195" sldId="288"/>
        </pc:sldMkLst>
        <pc:spChg chg="mod">
          <ac:chgData name="Heather Drought" userId="49bf4d7f-a3d2-4d42-9981-7a113dffd777" providerId="ADAL" clId="{81FA88F2-19C7-47E8-BFEA-3EE4579EF11B}" dt="2023-11-02T19:48:19.990" v="45" actId="20577"/>
          <ac:spMkLst>
            <pc:docMk/>
            <pc:sldMk cId="4132666195" sldId="288"/>
            <ac:spMk id="7" creationId="{00000000-0000-0000-0000-000000000000}"/>
          </ac:spMkLst>
        </pc:spChg>
      </pc:sldChg>
      <pc:sldChg chg="modSp mod">
        <pc:chgData name="Heather Drought" userId="49bf4d7f-a3d2-4d42-9981-7a113dffd777" providerId="ADAL" clId="{81FA88F2-19C7-47E8-BFEA-3EE4579EF11B}" dt="2023-11-02T19:47:42.828" v="40" actId="20577"/>
        <pc:sldMkLst>
          <pc:docMk/>
          <pc:sldMk cId="3092521367" sldId="290"/>
        </pc:sldMkLst>
        <pc:spChg chg="mod">
          <ac:chgData name="Heather Drought" userId="49bf4d7f-a3d2-4d42-9981-7a113dffd777" providerId="ADAL" clId="{81FA88F2-19C7-47E8-BFEA-3EE4579EF11B}" dt="2023-11-02T19:47:42.828" v="40" actId="20577"/>
          <ac:spMkLst>
            <pc:docMk/>
            <pc:sldMk cId="3092521367" sldId="290"/>
            <ac:spMk id="7" creationId="{00000000-0000-0000-0000-000000000000}"/>
          </ac:spMkLst>
        </pc:spChg>
      </pc:sldChg>
      <pc:sldChg chg="modSp mod">
        <pc:chgData name="Heather Drought" userId="49bf4d7f-a3d2-4d42-9981-7a113dffd777" providerId="ADAL" clId="{81FA88F2-19C7-47E8-BFEA-3EE4579EF11B}" dt="2023-11-02T19:50:40.515" v="59" actId="6549"/>
        <pc:sldMkLst>
          <pc:docMk/>
          <pc:sldMk cId="936769284" sldId="291"/>
        </pc:sldMkLst>
        <pc:spChg chg="mod">
          <ac:chgData name="Heather Drought" userId="49bf4d7f-a3d2-4d42-9981-7a113dffd777" providerId="ADAL" clId="{81FA88F2-19C7-47E8-BFEA-3EE4579EF11B}" dt="2023-11-02T19:50:40.515" v="59" actId="6549"/>
          <ac:spMkLst>
            <pc:docMk/>
            <pc:sldMk cId="936769284" sldId="291"/>
            <ac:spMk id="7" creationId="{00000000-0000-0000-0000-000000000000}"/>
          </ac:spMkLst>
        </pc:spChg>
        <pc:spChg chg="mod">
          <ac:chgData name="Heather Drought" userId="49bf4d7f-a3d2-4d42-9981-7a113dffd777" providerId="ADAL" clId="{81FA88F2-19C7-47E8-BFEA-3EE4579EF11B}" dt="2023-11-02T19:50:17.240" v="53" actId="20577"/>
          <ac:spMkLst>
            <pc:docMk/>
            <pc:sldMk cId="936769284" sldId="291"/>
            <ac:spMk id="10" creationId="{080F418F-CB73-BC6F-2CCF-FA18437CAAED}"/>
          </ac:spMkLst>
        </pc:spChg>
      </pc:sldChg>
      <pc:sldChg chg="modSp mod">
        <pc:chgData name="Heather Drought" userId="49bf4d7f-a3d2-4d42-9981-7a113dffd777" providerId="ADAL" clId="{81FA88F2-19C7-47E8-BFEA-3EE4579EF11B}" dt="2023-11-02T19:49:09.399" v="49" actId="20577"/>
        <pc:sldMkLst>
          <pc:docMk/>
          <pc:sldMk cId="3319497985" sldId="293"/>
        </pc:sldMkLst>
        <pc:spChg chg="mod">
          <ac:chgData name="Heather Drought" userId="49bf4d7f-a3d2-4d42-9981-7a113dffd777" providerId="ADAL" clId="{81FA88F2-19C7-47E8-BFEA-3EE4579EF11B}" dt="2023-11-02T19:49:09.399" v="49" actId="20577"/>
          <ac:spMkLst>
            <pc:docMk/>
            <pc:sldMk cId="3319497985" sldId="293"/>
            <ac:spMk id="7" creationId="{00000000-0000-0000-0000-000000000000}"/>
          </ac:spMkLst>
        </pc:spChg>
      </pc:sldChg>
      <pc:sldChg chg="modSp mod">
        <pc:chgData name="Heather Drought" userId="49bf4d7f-a3d2-4d42-9981-7a113dffd777" providerId="ADAL" clId="{81FA88F2-19C7-47E8-BFEA-3EE4579EF11B}" dt="2023-11-02T19:51:01.252" v="65" actId="20577"/>
        <pc:sldMkLst>
          <pc:docMk/>
          <pc:sldMk cId="2802259917" sldId="294"/>
        </pc:sldMkLst>
        <pc:spChg chg="mod">
          <ac:chgData name="Heather Drought" userId="49bf4d7f-a3d2-4d42-9981-7a113dffd777" providerId="ADAL" clId="{81FA88F2-19C7-47E8-BFEA-3EE4579EF11B}" dt="2023-11-02T19:51:01.252" v="65" actId="20577"/>
          <ac:spMkLst>
            <pc:docMk/>
            <pc:sldMk cId="2802259917" sldId="294"/>
            <ac:spMk id="2" creationId="{00000000-0000-0000-0000-000000000000}"/>
          </ac:spMkLst>
        </pc:spChg>
      </pc:sldChg>
      <pc:sldMasterChg chg="modSldLayout">
        <pc:chgData name="Heather Drought" userId="49bf4d7f-a3d2-4d42-9981-7a113dffd777" providerId="ADAL" clId="{81FA88F2-19C7-47E8-BFEA-3EE4579EF11B}" dt="2023-11-02T19:52:21.636" v="69" actId="166"/>
        <pc:sldMasterMkLst>
          <pc:docMk/>
          <pc:sldMasterMk cId="0" sldId="2147483648"/>
        </pc:sldMasterMkLst>
        <pc:sldLayoutChg chg="modSp">
          <pc:chgData name="Heather Drought" userId="49bf4d7f-a3d2-4d42-9981-7a113dffd777" providerId="ADAL" clId="{81FA88F2-19C7-47E8-BFEA-3EE4579EF11B}" dt="2023-11-02T19:52:21.636" v="69" actId="166"/>
          <pc:sldLayoutMkLst>
            <pc:docMk/>
            <pc:sldMasterMk cId="0" sldId="2147483648"/>
            <pc:sldLayoutMk cId="0" sldId="2147483654"/>
          </pc:sldLayoutMkLst>
          <pc:picChg chg="mod">
            <ac:chgData name="Heather Drought" userId="49bf4d7f-a3d2-4d42-9981-7a113dffd777" providerId="ADAL" clId="{81FA88F2-19C7-47E8-BFEA-3EE4579EF11B}" dt="2023-11-02T19:52:21.636" v="69" actId="166"/>
            <ac:picMkLst>
              <pc:docMk/>
              <pc:sldMasterMk cId="0" sldId="2147483648"/>
              <pc:sldLayoutMk cId="0" sldId="2147483654"/>
              <ac:picMk id="10" creationId="{00000000-0000-0000-0000-000000000000}"/>
            </ac:picMkLst>
          </pc:picChg>
          <pc:picChg chg="mod">
            <ac:chgData name="Heather Drought" userId="49bf4d7f-a3d2-4d42-9981-7a113dffd777" providerId="ADAL" clId="{81FA88F2-19C7-47E8-BFEA-3EE4579EF11B}" dt="2023-11-02T19:52:16.462" v="67" actId="166"/>
            <ac:picMkLst>
              <pc:docMk/>
              <pc:sldMasterMk cId="0" sldId="2147483648"/>
              <pc:sldLayoutMk cId="0" sldId="2147483654"/>
              <ac:picMk id="11" creationId="{00000000-0000-0000-0000-000000000000}"/>
            </ac:picMkLst>
          </pc:picChg>
          <pc:picChg chg="mod">
            <ac:chgData name="Heather Drought" userId="49bf4d7f-a3d2-4d42-9981-7a113dffd777" providerId="ADAL" clId="{81FA88F2-19C7-47E8-BFEA-3EE4579EF11B}" dt="2023-11-02T19:52:19.601" v="68" actId="166"/>
            <ac:picMkLst>
              <pc:docMk/>
              <pc:sldMasterMk cId="0" sldId="2147483648"/>
              <pc:sldLayoutMk cId="0" sldId="2147483654"/>
              <ac:picMk id="12" creationId="{00000000-0000-0000-0000-000000000000}"/>
            </ac:picMkLst>
          </pc:picChg>
          <pc:picChg chg="mod">
            <ac:chgData name="Heather Drought" userId="49bf4d7f-a3d2-4d42-9981-7a113dffd777" providerId="ADAL" clId="{81FA88F2-19C7-47E8-BFEA-3EE4579EF11B}" dt="2023-11-02T19:52:08.442" v="66" actId="166"/>
            <ac:picMkLst>
              <pc:docMk/>
              <pc:sldMasterMk cId="0" sldId="2147483648"/>
              <pc:sldLayoutMk cId="0" sldId="2147483654"/>
              <ac:picMk id="13" creationId="{00000000-0000-0000-0000-000000000000}"/>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9FDFB7-86ED-43C5-BC05-EA6D872A020F}" type="doc">
      <dgm:prSet loTypeId="urn:microsoft.com/office/officeart/2005/8/layout/pyramid3" loCatId="pyramid" qsTypeId="urn:microsoft.com/office/officeart/2005/8/quickstyle/simple3" qsCatId="simple" csTypeId="urn:microsoft.com/office/officeart/2005/8/colors/accent1_2" csCatId="accent1" phldr="1"/>
      <dgm:spPr/>
    </dgm:pt>
    <dgm:pt modelId="{A148A025-A13B-4748-A950-B67CC3C524E4}">
      <dgm:prSet phldrT="[Text]" custT="1"/>
      <dgm:spPr/>
      <dgm:t>
        <a:bodyPr tIns="54864" bIns="54864"/>
        <a:lstStyle/>
        <a:p>
          <a:r>
            <a:rPr lang="en-US" sz="1600" dirty="0"/>
            <a:t>Clinical Outcomes</a:t>
          </a:r>
        </a:p>
      </dgm:t>
    </dgm:pt>
    <dgm:pt modelId="{407EE68F-4BE9-4A09-A753-3714AC22CC7F}" type="parTrans" cxnId="{C8E1F695-0931-4BB7-AA72-99B49FD99F39}">
      <dgm:prSet/>
      <dgm:spPr/>
      <dgm:t>
        <a:bodyPr/>
        <a:lstStyle/>
        <a:p>
          <a:endParaRPr lang="en-US"/>
        </a:p>
      </dgm:t>
    </dgm:pt>
    <dgm:pt modelId="{7BEE0FB4-2DCF-45AD-98C9-4CC3B6EA7095}" type="sibTrans" cxnId="{C8E1F695-0931-4BB7-AA72-99B49FD99F39}">
      <dgm:prSet/>
      <dgm:spPr/>
      <dgm:t>
        <a:bodyPr/>
        <a:lstStyle/>
        <a:p>
          <a:endParaRPr lang="en-US"/>
        </a:p>
      </dgm:t>
    </dgm:pt>
    <dgm:pt modelId="{C69B8037-FF46-47CE-ABCF-15B3A51A4C00}">
      <dgm:prSet phldrT="[Text]" custT="1"/>
      <dgm:spPr/>
      <dgm:t>
        <a:bodyPr/>
        <a:lstStyle/>
        <a:p>
          <a:r>
            <a:rPr lang="en-US" sz="1600" dirty="0"/>
            <a:t>Biological Variability</a:t>
          </a:r>
        </a:p>
      </dgm:t>
    </dgm:pt>
    <dgm:pt modelId="{9A80FE83-A780-4650-B775-DFC3EB74C6CB}" type="parTrans" cxnId="{254C278D-E321-4467-9DD2-F58597414BA0}">
      <dgm:prSet/>
      <dgm:spPr/>
      <dgm:t>
        <a:bodyPr/>
        <a:lstStyle/>
        <a:p>
          <a:endParaRPr lang="en-US"/>
        </a:p>
      </dgm:t>
    </dgm:pt>
    <dgm:pt modelId="{6667315F-D495-435D-B0B2-296DC692BB3A}" type="sibTrans" cxnId="{254C278D-E321-4467-9DD2-F58597414BA0}">
      <dgm:prSet/>
      <dgm:spPr/>
      <dgm:t>
        <a:bodyPr/>
        <a:lstStyle/>
        <a:p>
          <a:endParaRPr lang="en-US"/>
        </a:p>
      </dgm:t>
    </dgm:pt>
    <dgm:pt modelId="{D61CD5C5-14A7-4D86-BDFC-4DFFE32C7A6F}">
      <dgm:prSet phldrT="[Text]" custT="1"/>
      <dgm:spPr/>
      <dgm:t>
        <a:bodyPr bIns="137160"/>
        <a:lstStyle/>
        <a:p>
          <a:pPr>
            <a:spcAft>
              <a:spcPts val="0"/>
            </a:spcAft>
          </a:pPr>
          <a:r>
            <a:rPr lang="en-US" sz="1600" dirty="0"/>
            <a:t>State of</a:t>
          </a:r>
        </a:p>
        <a:p>
          <a:pPr>
            <a:spcAft>
              <a:spcPts val="0"/>
            </a:spcAft>
          </a:pPr>
          <a:r>
            <a:rPr lang="en-US" sz="1600" dirty="0"/>
            <a:t>the</a:t>
          </a:r>
        </a:p>
        <a:p>
          <a:pPr>
            <a:spcAft>
              <a:spcPts val="0"/>
            </a:spcAft>
          </a:pPr>
          <a:r>
            <a:rPr lang="en-US" sz="1600" dirty="0"/>
            <a:t>Art</a:t>
          </a:r>
        </a:p>
      </dgm:t>
    </dgm:pt>
    <dgm:pt modelId="{806A1388-CF8A-44AA-82D1-3D1C8B2959FB}" type="parTrans" cxnId="{D21D5048-9A17-4153-92EC-DC44C1222FAD}">
      <dgm:prSet/>
      <dgm:spPr/>
      <dgm:t>
        <a:bodyPr/>
        <a:lstStyle/>
        <a:p>
          <a:endParaRPr lang="en-US"/>
        </a:p>
      </dgm:t>
    </dgm:pt>
    <dgm:pt modelId="{BE6DBA9E-9C18-4978-B361-D300CA4E0D03}" type="sibTrans" cxnId="{D21D5048-9A17-4153-92EC-DC44C1222FAD}">
      <dgm:prSet/>
      <dgm:spPr/>
      <dgm:t>
        <a:bodyPr/>
        <a:lstStyle/>
        <a:p>
          <a:endParaRPr lang="en-US"/>
        </a:p>
      </dgm:t>
    </dgm:pt>
    <dgm:pt modelId="{F7392FC7-697F-43BD-9B74-5A1B327A0FA1}" type="pres">
      <dgm:prSet presAssocID="{CA9FDFB7-86ED-43C5-BC05-EA6D872A020F}" presName="Name0" presStyleCnt="0">
        <dgm:presLayoutVars>
          <dgm:dir/>
          <dgm:animLvl val="lvl"/>
          <dgm:resizeHandles val="exact"/>
        </dgm:presLayoutVars>
      </dgm:prSet>
      <dgm:spPr/>
    </dgm:pt>
    <dgm:pt modelId="{979FFB30-8AF9-4579-B711-45D15249B1C4}" type="pres">
      <dgm:prSet presAssocID="{A148A025-A13B-4748-A950-B67CC3C524E4}" presName="Name8" presStyleCnt="0"/>
      <dgm:spPr/>
    </dgm:pt>
    <dgm:pt modelId="{AF42E511-065C-425B-A850-50504D24414B}" type="pres">
      <dgm:prSet presAssocID="{A148A025-A13B-4748-A950-B67CC3C524E4}" presName="level" presStyleLbl="node1" presStyleIdx="0" presStyleCnt="3">
        <dgm:presLayoutVars>
          <dgm:chMax val="1"/>
          <dgm:bulletEnabled val="1"/>
        </dgm:presLayoutVars>
      </dgm:prSet>
      <dgm:spPr/>
    </dgm:pt>
    <dgm:pt modelId="{D9134586-DB29-4E1B-A032-8A61491D0955}" type="pres">
      <dgm:prSet presAssocID="{A148A025-A13B-4748-A950-B67CC3C524E4}" presName="levelTx" presStyleLbl="revTx" presStyleIdx="0" presStyleCnt="0">
        <dgm:presLayoutVars>
          <dgm:chMax val="1"/>
          <dgm:bulletEnabled val="1"/>
        </dgm:presLayoutVars>
      </dgm:prSet>
      <dgm:spPr/>
    </dgm:pt>
    <dgm:pt modelId="{C62E68C2-6070-4A37-ABEB-0CFE8600E043}" type="pres">
      <dgm:prSet presAssocID="{C69B8037-FF46-47CE-ABCF-15B3A51A4C00}" presName="Name8" presStyleCnt="0"/>
      <dgm:spPr/>
    </dgm:pt>
    <dgm:pt modelId="{8E5BAF6C-2761-46D5-819A-48F587975381}" type="pres">
      <dgm:prSet presAssocID="{C69B8037-FF46-47CE-ABCF-15B3A51A4C00}" presName="level" presStyleLbl="node1" presStyleIdx="1" presStyleCnt="3">
        <dgm:presLayoutVars>
          <dgm:chMax val="1"/>
          <dgm:bulletEnabled val="1"/>
        </dgm:presLayoutVars>
      </dgm:prSet>
      <dgm:spPr/>
    </dgm:pt>
    <dgm:pt modelId="{1E6555B7-533F-475C-868D-F09F80CD33B0}" type="pres">
      <dgm:prSet presAssocID="{C69B8037-FF46-47CE-ABCF-15B3A51A4C00}" presName="levelTx" presStyleLbl="revTx" presStyleIdx="0" presStyleCnt="0">
        <dgm:presLayoutVars>
          <dgm:chMax val="1"/>
          <dgm:bulletEnabled val="1"/>
        </dgm:presLayoutVars>
      </dgm:prSet>
      <dgm:spPr/>
    </dgm:pt>
    <dgm:pt modelId="{0CE542CF-096C-4BBA-8A9C-A42393CCF606}" type="pres">
      <dgm:prSet presAssocID="{D61CD5C5-14A7-4D86-BDFC-4DFFE32C7A6F}" presName="Name8" presStyleCnt="0"/>
      <dgm:spPr/>
    </dgm:pt>
    <dgm:pt modelId="{D5C05607-59F1-472F-B0BC-CC52A599AB6F}" type="pres">
      <dgm:prSet presAssocID="{D61CD5C5-14A7-4D86-BDFC-4DFFE32C7A6F}" presName="level" presStyleLbl="node1" presStyleIdx="2" presStyleCnt="3">
        <dgm:presLayoutVars>
          <dgm:chMax val="1"/>
          <dgm:bulletEnabled val="1"/>
        </dgm:presLayoutVars>
      </dgm:prSet>
      <dgm:spPr/>
    </dgm:pt>
    <dgm:pt modelId="{E66D9297-801A-41C4-B4E4-BD4856230F0D}" type="pres">
      <dgm:prSet presAssocID="{D61CD5C5-14A7-4D86-BDFC-4DFFE32C7A6F}" presName="levelTx" presStyleLbl="revTx" presStyleIdx="0" presStyleCnt="0">
        <dgm:presLayoutVars>
          <dgm:chMax val="1"/>
          <dgm:bulletEnabled val="1"/>
        </dgm:presLayoutVars>
      </dgm:prSet>
      <dgm:spPr/>
    </dgm:pt>
  </dgm:ptLst>
  <dgm:cxnLst>
    <dgm:cxn modelId="{F681260E-0575-4B9D-8F86-74350ABDAD22}" type="presOf" srcId="{C69B8037-FF46-47CE-ABCF-15B3A51A4C00}" destId="{1E6555B7-533F-475C-868D-F09F80CD33B0}" srcOrd="1" destOrd="0" presId="urn:microsoft.com/office/officeart/2005/8/layout/pyramid3"/>
    <dgm:cxn modelId="{D21D5048-9A17-4153-92EC-DC44C1222FAD}" srcId="{CA9FDFB7-86ED-43C5-BC05-EA6D872A020F}" destId="{D61CD5C5-14A7-4D86-BDFC-4DFFE32C7A6F}" srcOrd="2" destOrd="0" parTransId="{806A1388-CF8A-44AA-82D1-3D1C8B2959FB}" sibTransId="{BE6DBA9E-9C18-4978-B361-D300CA4E0D03}"/>
    <dgm:cxn modelId="{05155C49-BBA4-45C8-B7E7-336107002372}" type="presOf" srcId="{D61CD5C5-14A7-4D86-BDFC-4DFFE32C7A6F}" destId="{D5C05607-59F1-472F-B0BC-CC52A599AB6F}" srcOrd="0" destOrd="0" presId="urn:microsoft.com/office/officeart/2005/8/layout/pyramid3"/>
    <dgm:cxn modelId="{1BFDE979-4AB1-457D-98EE-BCC0020CBAD2}" type="presOf" srcId="{A148A025-A13B-4748-A950-B67CC3C524E4}" destId="{D9134586-DB29-4E1B-A032-8A61491D0955}" srcOrd="1" destOrd="0" presId="urn:microsoft.com/office/officeart/2005/8/layout/pyramid3"/>
    <dgm:cxn modelId="{254C278D-E321-4467-9DD2-F58597414BA0}" srcId="{CA9FDFB7-86ED-43C5-BC05-EA6D872A020F}" destId="{C69B8037-FF46-47CE-ABCF-15B3A51A4C00}" srcOrd="1" destOrd="0" parTransId="{9A80FE83-A780-4650-B775-DFC3EB74C6CB}" sibTransId="{6667315F-D495-435D-B0B2-296DC692BB3A}"/>
    <dgm:cxn modelId="{C8E1F695-0931-4BB7-AA72-99B49FD99F39}" srcId="{CA9FDFB7-86ED-43C5-BC05-EA6D872A020F}" destId="{A148A025-A13B-4748-A950-B67CC3C524E4}" srcOrd="0" destOrd="0" parTransId="{407EE68F-4BE9-4A09-A753-3714AC22CC7F}" sibTransId="{7BEE0FB4-2DCF-45AD-98C9-4CC3B6EA7095}"/>
    <dgm:cxn modelId="{4C3E3ECC-B668-4051-8E47-26CB3AEA6841}" type="presOf" srcId="{C69B8037-FF46-47CE-ABCF-15B3A51A4C00}" destId="{8E5BAF6C-2761-46D5-819A-48F587975381}" srcOrd="0" destOrd="0" presId="urn:microsoft.com/office/officeart/2005/8/layout/pyramid3"/>
    <dgm:cxn modelId="{85F366D5-1A80-49BC-BED8-0411FF38B91B}" type="presOf" srcId="{CA9FDFB7-86ED-43C5-BC05-EA6D872A020F}" destId="{F7392FC7-697F-43BD-9B74-5A1B327A0FA1}" srcOrd="0" destOrd="0" presId="urn:microsoft.com/office/officeart/2005/8/layout/pyramid3"/>
    <dgm:cxn modelId="{6439EDDA-8D05-4204-9E92-92ECBCEB4BE1}" type="presOf" srcId="{D61CD5C5-14A7-4D86-BDFC-4DFFE32C7A6F}" destId="{E66D9297-801A-41C4-B4E4-BD4856230F0D}" srcOrd="1" destOrd="0" presId="urn:microsoft.com/office/officeart/2005/8/layout/pyramid3"/>
    <dgm:cxn modelId="{72C010F2-5F4D-4B82-A883-2913951964DB}" type="presOf" srcId="{A148A025-A13B-4748-A950-B67CC3C524E4}" destId="{AF42E511-065C-425B-A850-50504D24414B}" srcOrd="0" destOrd="0" presId="urn:microsoft.com/office/officeart/2005/8/layout/pyramid3"/>
    <dgm:cxn modelId="{0918140D-48C2-4216-BEA0-DEBD1DD1F333}" type="presParOf" srcId="{F7392FC7-697F-43BD-9B74-5A1B327A0FA1}" destId="{979FFB30-8AF9-4579-B711-45D15249B1C4}" srcOrd="0" destOrd="0" presId="urn:microsoft.com/office/officeart/2005/8/layout/pyramid3"/>
    <dgm:cxn modelId="{C85B47D6-CC22-4F1B-8B77-8561CEEA59B9}" type="presParOf" srcId="{979FFB30-8AF9-4579-B711-45D15249B1C4}" destId="{AF42E511-065C-425B-A850-50504D24414B}" srcOrd="0" destOrd="0" presId="urn:microsoft.com/office/officeart/2005/8/layout/pyramid3"/>
    <dgm:cxn modelId="{EDF8CD61-BD73-47EA-974D-B36B8FC5A578}" type="presParOf" srcId="{979FFB30-8AF9-4579-B711-45D15249B1C4}" destId="{D9134586-DB29-4E1B-A032-8A61491D0955}" srcOrd="1" destOrd="0" presId="urn:microsoft.com/office/officeart/2005/8/layout/pyramid3"/>
    <dgm:cxn modelId="{66D77B8B-F7DF-43A0-8EC3-CE0A046D59B4}" type="presParOf" srcId="{F7392FC7-697F-43BD-9B74-5A1B327A0FA1}" destId="{C62E68C2-6070-4A37-ABEB-0CFE8600E043}" srcOrd="1" destOrd="0" presId="urn:microsoft.com/office/officeart/2005/8/layout/pyramid3"/>
    <dgm:cxn modelId="{09AE7977-50EA-44BB-9622-C756C974339E}" type="presParOf" srcId="{C62E68C2-6070-4A37-ABEB-0CFE8600E043}" destId="{8E5BAF6C-2761-46D5-819A-48F587975381}" srcOrd="0" destOrd="0" presId="urn:microsoft.com/office/officeart/2005/8/layout/pyramid3"/>
    <dgm:cxn modelId="{67DD9CA4-A1FB-4C3E-845B-944C82CFDA11}" type="presParOf" srcId="{C62E68C2-6070-4A37-ABEB-0CFE8600E043}" destId="{1E6555B7-533F-475C-868D-F09F80CD33B0}" srcOrd="1" destOrd="0" presId="urn:microsoft.com/office/officeart/2005/8/layout/pyramid3"/>
    <dgm:cxn modelId="{D452C0D8-EC31-44A5-AAB0-4C5B9A27319A}" type="presParOf" srcId="{F7392FC7-697F-43BD-9B74-5A1B327A0FA1}" destId="{0CE542CF-096C-4BBA-8A9C-A42393CCF606}" srcOrd="2" destOrd="0" presId="urn:microsoft.com/office/officeart/2005/8/layout/pyramid3"/>
    <dgm:cxn modelId="{72C3008C-8E37-4F57-BB70-8308E0667B83}" type="presParOf" srcId="{0CE542CF-096C-4BBA-8A9C-A42393CCF606}" destId="{D5C05607-59F1-472F-B0BC-CC52A599AB6F}" srcOrd="0" destOrd="0" presId="urn:microsoft.com/office/officeart/2005/8/layout/pyramid3"/>
    <dgm:cxn modelId="{A4A488A6-8539-4915-B8E0-F074386B0530}" type="presParOf" srcId="{0CE542CF-096C-4BBA-8A9C-A42393CCF606}" destId="{E66D9297-801A-41C4-B4E4-BD4856230F0D}"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E511-065C-425B-A850-50504D24414B}">
      <dsp:nvSpPr>
        <dsp:cNvPr id="0" name=""/>
        <dsp:cNvSpPr/>
      </dsp:nvSpPr>
      <dsp:spPr>
        <a:xfrm rot="10800000">
          <a:off x="0" y="0"/>
          <a:ext cx="3480179" cy="949277"/>
        </a:xfrm>
        <a:prstGeom prst="trapezoid">
          <a:avLst>
            <a:gd name="adj" fmla="val 61102"/>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54864" rIns="20320" bIns="54864" numCol="1" spcCol="1270" anchor="ctr" anchorCtr="0">
          <a:noAutofit/>
        </a:bodyPr>
        <a:lstStyle/>
        <a:p>
          <a:pPr marL="0" lvl="0" indent="0" algn="ctr" defTabSz="711200">
            <a:lnSpc>
              <a:spcPct val="90000"/>
            </a:lnSpc>
            <a:spcBef>
              <a:spcPct val="0"/>
            </a:spcBef>
            <a:spcAft>
              <a:spcPct val="35000"/>
            </a:spcAft>
            <a:buNone/>
          </a:pPr>
          <a:r>
            <a:rPr lang="en-US" sz="1600" kern="1200" dirty="0"/>
            <a:t>Clinical Outcomes</a:t>
          </a:r>
        </a:p>
      </dsp:txBody>
      <dsp:txXfrm rot="-10800000">
        <a:off x="609031" y="0"/>
        <a:ext cx="2262116" cy="949277"/>
      </dsp:txXfrm>
    </dsp:sp>
    <dsp:sp modelId="{8E5BAF6C-2761-46D5-819A-48F587975381}">
      <dsp:nvSpPr>
        <dsp:cNvPr id="0" name=""/>
        <dsp:cNvSpPr/>
      </dsp:nvSpPr>
      <dsp:spPr>
        <a:xfrm rot="10800000">
          <a:off x="580029" y="949277"/>
          <a:ext cx="2320119" cy="949277"/>
        </a:xfrm>
        <a:prstGeom prst="trapezoid">
          <a:avLst>
            <a:gd name="adj" fmla="val 61102"/>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Biological Variability</a:t>
          </a:r>
        </a:p>
      </dsp:txBody>
      <dsp:txXfrm rot="-10800000">
        <a:off x="986050" y="949277"/>
        <a:ext cx="1508077" cy="949277"/>
      </dsp:txXfrm>
    </dsp:sp>
    <dsp:sp modelId="{D5C05607-59F1-472F-B0BC-CC52A599AB6F}">
      <dsp:nvSpPr>
        <dsp:cNvPr id="0" name=""/>
        <dsp:cNvSpPr/>
      </dsp:nvSpPr>
      <dsp:spPr>
        <a:xfrm rot="10800000">
          <a:off x="1160059" y="1898555"/>
          <a:ext cx="1160059" cy="949277"/>
        </a:xfrm>
        <a:prstGeom prst="trapezoid">
          <a:avLst>
            <a:gd name="adj" fmla="val 61102"/>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137160" numCol="1" spcCol="1270" anchor="ctr" anchorCtr="0">
          <a:noAutofit/>
        </a:bodyPr>
        <a:lstStyle/>
        <a:p>
          <a:pPr marL="0" lvl="0" indent="0" algn="ctr" defTabSz="711200">
            <a:lnSpc>
              <a:spcPct val="90000"/>
            </a:lnSpc>
            <a:spcBef>
              <a:spcPct val="0"/>
            </a:spcBef>
            <a:spcAft>
              <a:spcPts val="0"/>
            </a:spcAft>
            <a:buNone/>
          </a:pPr>
          <a:r>
            <a:rPr lang="en-US" sz="1600" kern="1200" dirty="0"/>
            <a:t>State of</a:t>
          </a:r>
        </a:p>
        <a:p>
          <a:pPr marL="0" lvl="0" indent="0" algn="ctr" defTabSz="711200">
            <a:lnSpc>
              <a:spcPct val="90000"/>
            </a:lnSpc>
            <a:spcBef>
              <a:spcPct val="0"/>
            </a:spcBef>
            <a:spcAft>
              <a:spcPts val="0"/>
            </a:spcAft>
            <a:buNone/>
          </a:pPr>
          <a:r>
            <a:rPr lang="en-US" sz="1600" kern="1200" dirty="0"/>
            <a:t>the</a:t>
          </a:r>
        </a:p>
        <a:p>
          <a:pPr marL="0" lvl="0" indent="0" algn="ctr" defTabSz="711200">
            <a:lnSpc>
              <a:spcPct val="90000"/>
            </a:lnSpc>
            <a:spcBef>
              <a:spcPct val="0"/>
            </a:spcBef>
            <a:spcAft>
              <a:spcPts val="0"/>
            </a:spcAft>
            <a:buNone/>
          </a:pPr>
          <a:r>
            <a:rPr lang="en-US" sz="1600" kern="1200" dirty="0"/>
            <a:t>Art</a:t>
          </a:r>
        </a:p>
      </dsp:txBody>
      <dsp:txXfrm rot="-10800000">
        <a:off x="1160059" y="1898555"/>
        <a:ext cx="1160059" cy="949277"/>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383FFA-3E67-DB41-B3A2-21169D97D067}" type="datetimeFigureOut">
              <a:rPr lang="en-US" smtClean="0"/>
              <a:pPr/>
              <a:t>11/2/2023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0BE9DC-4AA4-B44E-8F32-4AD1D72B1777}" type="slidenum">
              <a:rPr lang="en-US" smtClean="0"/>
              <a:pPr/>
              <a:t>‹#›</a:t>
            </a:fld>
            <a:endParaRPr lang="en-US"/>
          </a:p>
        </p:txBody>
      </p:sp>
    </p:spTree>
    <p:extLst>
      <p:ext uri="{BB962C8B-B14F-4D97-AF65-F5344CB8AC3E}">
        <p14:creationId xmlns:p14="http://schemas.microsoft.com/office/powerpoint/2010/main" val="3094134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1524B2-032A-9342-AADA-6B28D1DAB08B}" type="datetimeFigureOut">
              <a:rPr lang="en-US" smtClean="0"/>
              <a:pPr/>
              <a:t>11/2/2023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CF8BBE-5964-3B4B-9F39-2C8B2758F633}" type="slidenum">
              <a:rPr lang="en-US" smtClean="0"/>
              <a:pPr/>
              <a:t>‹#›</a:t>
            </a:fld>
            <a:endParaRPr lang="en-US"/>
          </a:p>
        </p:txBody>
      </p:sp>
    </p:spTree>
    <p:extLst>
      <p:ext uri="{BB962C8B-B14F-4D97-AF65-F5344CB8AC3E}">
        <p14:creationId xmlns:p14="http://schemas.microsoft.com/office/powerpoint/2010/main" val="13485605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s://www.youtube.com/user/ClinicalChemistry" TargetMode="External"/><Relationship Id="rId3" Type="http://schemas.openxmlformats.org/officeDocument/2006/relationships/image" Target="../media/image5.gif"/><Relationship Id="rId7" Type="http://schemas.openxmlformats.org/officeDocument/2006/relationships/image" Target="../media/image7.png"/><Relationship Id="rId2" Type="http://schemas.openxmlformats.org/officeDocument/2006/relationships/hyperlink" Target="https://www.facebook.com/ClinicalChemistry" TargetMode="External"/><Relationship Id="rId1" Type="http://schemas.openxmlformats.org/officeDocument/2006/relationships/slideMaster" Target="../slideMasters/slideMaster1.xml"/><Relationship Id="rId6" Type="http://schemas.openxmlformats.org/officeDocument/2006/relationships/hyperlink" Target="https://www.linkedin.com/company/myadlm" TargetMode="External"/><Relationship Id="rId5" Type="http://schemas.openxmlformats.org/officeDocument/2006/relationships/image" Target="../media/image6.png"/><Relationship Id="rId4" Type="http://schemas.openxmlformats.org/officeDocument/2006/relationships/hyperlink" Target="https://twitter.com/Clin_Chem_ADLM" TargetMode="External"/><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380" y="3836"/>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sz="2000">
                <a:solidFill>
                  <a:schemeClr val="accent4"/>
                </a:solidFill>
                <a:latin typeface="Arial"/>
                <a:cs typeface="Arial"/>
              </a:defRPr>
            </a:lvl1pPr>
          </a:lstStyle>
          <a:p>
            <a:fld id="{B897C2A1-9313-CA4F-AEA9-36A479C1E1AD}" type="slidenum">
              <a:rPr lang="en-US" smtClean="0"/>
              <a:pPr/>
              <a:t>‹#›</a:t>
            </a:fld>
            <a:endParaRPr lang="en-US" dirty="0"/>
          </a:p>
        </p:txBody>
      </p:sp>
      <p:sp>
        <p:nvSpPr>
          <p:cNvPr id="12" name="Title 1"/>
          <p:cNvSpPr txBox="1">
            <a:spLocks/>
          </p:cNvSpPr>
          <p:nvPr userDrawn="1"/>
        </p:nvSpPr>
        <p:spPr>
          <a:xfrm>
            <a:off x="685800" y="1328968"/>
            <a:ext cx="3304744" cy="391145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600" b="1" kern="1200">
                <a:solidFill>
                  <a:srgbClr val="1F1F1F"/>
                </a:solidFill>
                <a:latin typeface="Arial"/>
                <a:ea typeface="+mj-ea"/>
                <a:cs typeface="Arial"/>
              </a:defRPr>
            </a:lvl1pPr>
          </a:lstStyle>
          <a:p>
            <a:br>
              <a:rPr lang="en-US" sz="4000">
                <a:solidFill>
                  <a:schemeClr val="bg1">
                    <a:lumMod val="50000"/>
                  </a:schemeClr>
                </a:solidFill>
              </a:rPr>
            </a:br>
            <a:endParaRPr lang="en-US" sz="6700" dirty="0">
              <a:solidFill>
                <a:schemeClr val="bg1">
                  <a:lumMod val="50000"/>
                </a:schemeClr>
              </a:solidFill>
            </a:endParaRPr>
          </a:p>
        </p:txBody>
      </p:sp>
      <p:sp>
        <p:nvSpPr>
          <p:cNvPr id="2" name="TextBox 1"/>
          <p:cNvSpPr txBox="1"/>
          <p:nvPr userDrawn="1"/>
        </p:nvSpPr>
        <p:spPr>
          <a:xfrm>
            <a:off x="-1380" y="867303"/>
            <a:ext cx="9144000" cy="769441"/>
          </a:xfrm>
          <a:prstGeom prst="rect">
            <a:avLst/>
          </a:prstGeom>
          <a:solidFill>
            <a:schemeClr val="bg1">
              <a:lumMod val="75000"/>
            </a:schemeClr>
          </a:solidFill>
        </p:spPr>
        <p:txBody>
          <a:bodyPr wrap="square" rtlCol="0">
            <a:spAutoFit/>
          </a:bodyPr>
          <a:lstStyle/>
          <a:p>
            <a:pPr algn="ctr"/>
            <a:r>
              <a:rPr lang="en-US" sz="4400" b="0" i="1" dirty="0">
                <a:solidFill>
                  <a:srgbClr val="AF292E"/>
                </a:solidFill>
              </a:rPr>
              <a:t>Clinical Chemistry </a:t>
            </a:r>
            <a:r>
              <a:rPr lang="en-US" sz="4400" b="0" dirty="0">
                <a:solidFill>
                  <a:srgbClr val="AF292E"/>
                </a:solidFill>
              </a:rPr>
              <a:t>Journal Club</a:t>
            </a:r>
          </a:p>
        </p:txBody>
      </p:sp>
      <p:pic>
        <p:nvPicPr>
          <p:cNvPr id="4" name="Picture 3" descr="A red and white logo&#10;&#10;Description automatically generated">
            <a:extLst>
              <a:ext uri="{FF2B5EF4-FFF2-40B4-BE49-F238E27FC236}">
                <a16:creationId xmlns:a16="http://schemas.microsoft.com/office/drawing/2014/main" id="{808C90CA-974A-6347-911C-07AC0B52B60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63169" y="103658"/>
            <a:ext cx="2754630" cy="712470"/>
          </a:xfrm>
          <a:prstGeom prst="rect">
            <a:avLst/>
          </a:prstGeom>
        </p:spPr>
      </p:pic>
      <p:sp>
        <p:nvSpPr>
          <p:cNvPr id="5" name="TextBox 6">
            <a:extLst>
              <a:ext uri="{FF2B5EF4-FFF2-40B4-BE49-F238E27FC236}">
                <a16:creationId xmlns:a16="http://schemas.microsoft.com/office/drawing/2014/main" id="{65306846-E767-8816-727B-988A9B55CCE4}"/>
              </a:ext>
            </a:extLst>
          </p:cNvPr>
          <p:cNvSpPr txBox="1"/>
          <p:nvPr userDrawn="1"/>
        </p:nvSpPr>
        <p:spPr>
          <a:xfrm>
            <a:off x="5399371" y="254525"/>
            <a:ext cx="2024380" cy="561340"/>
          </a:xfrm>
          <a:prstGeom prst="rect">
            <a:avLst/>
          </a:prstGeom>
          <a:noFill/>
        </p:spPr>
        <p:txBody>
          <a:bodyPr wrap="square">
            <a:spAutoFit/>
          </a:bodyPr>
          <a:lstStyle/>
          <a:p>
            <a:pPr marL="0" marR="0">
              <a:lnSpc>
                <a:spcPct val="107000"/>
              </a:lnSpc>
              <a:spcBef>
                <a:spcPts val="0"/>
              </a:spcBef>
              <a:spcAft>
                <a:spcPts val="800"/>
              </a:spcAft>
            </a:pPr>
            <a:r>
              <a:rPr lang="en-US" sz="1100" i="1" kern="1200" dirty="0">
                <a:solidFill>
                  <a:srgbClr val="58595B"/>
                </a:solidFill>
                <a:effectLst/>
                <a:latin typeface="Calibri" panose="020F0502020204030204" pitchFamily="34" charset="0"/>
                <a:ea typeface="Calibri" panose="020F0502020204030204" pitchFamily="34" charset="0"/>
                <a:cs typeface="Times New Roman" panose="02020603050405020304" pitchFamily="18" charset="0"/>
              </a:rPr>
              <a:t>Better health through</a:t>
            </a:r>
            <a:br>
              <a:rPr lang="en-US" sz="1100" i="1" kern="1200" dirty="0">
                <a:solidFill>
                  <a:srgbClr val="58595B"/>
                </a:solidFill>
                <a:effectLst/>
                <a:latin typeface="Calibri" panose="020F0502020204030204" pitchFamily="34" charset="0"/>
                <a:ea typeface="Calibri" panose="020F0502020204030204" pitchFamily="34" charset="0"/>
                <a:cs typeface="Times New Roman" panose="02020603050405020304" pitchFamily="18" charset="0"/>
              </a:rPr>
            </a:br>
            <a:r>
              <a:rPr lang="en-US" sz="1100" i="1" kern="1200" dirty="0">
                <a:solidFill>
                  <a:srgbClr val="58595B"/>
                </a:solidFill>
                <a:effectLst/>
                <a:latin typeface="Calibri" panose="020F0502020204030204" pitchFamily="34" charset="0"/>
                <a:ea typeface="Calibri" panose="020F0502020204030204" pitchFamily="34" charset="0"/>
                <a:cs typeface="Times New Roman" panose="02020603050405020304" pitchFamily="18" charset="0"/>
              </a:rPr>
              <a:t>laboratory medicine.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red sign with white text&#10;&#10;Description automatically generated">
            <a:extLst>
              <a:ext uri="{FF2B5EF4-FFF2-40B4-BE49-F238E27FC236}">
                <a16:creationId xmlns:a16="http://schemas.microsoft.com/office/drawing/2014/main" id="{7EC5CB20-269E-3BB2-1564-2AA24F27ACEB}"/>
              </a:ext>
            </a:extLst>
          </p:cNvPr>
          <p:cNvPicPr>
            <a:picLocks noChangeAspect="1"/>
          </p:cNvPicPr>
          <p:nvPr userDrawn="1"/>
        </p:nvPicPr>
        <p:blipFill>
          <a:blip r:embed="rId3"/>
          <a:stretch>
            <a:fillRect/>
          </a:stretch>
        </p:blipFill>
        <p:spPr>
          <a:xfrm>
            <a:off x="43772" y="6099715"/>
            <a:ext cx="1762760" cy="7473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20800"/>
            <a:ext cx="2057400" cy="480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20800"/>
            <a:ext cx="6019800" cy="48053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380" y="3836"/>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sz="2000">
                <a:solidFill>
                  <a:schemeClr val="accent4"/>
                </a:solidFill>
                <a:latin typeface="Arial"/>
                <a:cs typeface="Arial"/>
              </a:defRPr>
            </a:lvl1pPr>
          </a:lstStyle>
          <a:p>
            <a:fld id="{B897C2A1-9313-CA4F-AEA9-36A479C1E1AD}" type="slidenum">
              <a:rPr lang="en-US" smtClean="0"/>
              <a:pPr/>
              <a:t>‹#›</a:t>
            </a:fld>
            <a:endParaRPr lang="en-US" dirty="0"/>
          </a:p>
        </p:txBody>
      </p:sp>
      <p:sp>
        <p:nvSpPr>
          <p:cNvPr id="12" name="Title 1"/>
          <p:cNvSpPr txBox="1">
            <a:spLocks/>
          </p:cNvSpPr>
          <p:nvPr userDrawn="1"/>
        </p:nvSpPr>
        <p:spPr>
          <a:xfrm>
            <a:off x="685800" y="1328968"/>
            <a:ext cx="3304744" cy="391145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600" b="1" kern="1200">
                <a:solidFill>
                  <a:srgbClr val="1F1F1F"/>
                </a:solidFill>
                <a:latin typeface="Arial"/>
                <a:ea typeface="+mj-ea"/>
                <a:cs typeface="Arial"/>
              </a:defRPr>
            </a:lvl1pPr>
          </a:lstStyle>
          <a:p>
            <a:br>
              <a:rPr lang="en-US" sz="4000">
                <a:solidFill>
                  <a:schemeClr val="bg1">
                    <a:lumMod val="50000"/>
                  </a:schemeClr>
                </a:solidFill>
              </a:rPr>
            </a:br>
            <a:endParaRPr lang="en-US" sz="6700" dirty="0">
              <a:solidFill>
                <a:schemeClr val="bg1">
                  <a:lumMod val="50000"/>
                </a:schemeClr>
              </a:solidFill>
            </a:endParaRPr>
          </a:p>
        </p:txBody>
      </p:sp>
      <p:sp>
        <p:nvSpPr>
          <p:cNvPr id="2" name="TextBox 1"/>
          <p:cNvSpPr txBox="1"/>
          <p:nvPr userDrawn="1"/>
        </p:nvSpPr>
        <p:spPr>
          <a:xfrm>
            <a:off x="-1380" y="867303"/>
            <a:ext cx="9144000" cy="769441"/>
          </a:xfrm>
          <a:prstGeom prst="rect">
            <a:avLst/>
          </a:prstGeom>
          <a:solidFill>
            <a:schemeClr val="bg1">
              <a:lumMod val="75000"/>
            </a:schemeClr>
          </a:solidFill>
        </p:spPr>
        <p:txBody>
          <a:bodyPr wrap="square" rtlCol="0">
            <a:spAutoFit/>
          </a:bodyPr>
          <a:lstStyle/>
          <a:p>
            <a:pPr algn="ctr"/>
            <a:r>
              <a:rPr lang="en-US" sz="4400" b="0" i="1" dirty="0">
                <a:solidFill>
                  <a:srgbClr val="AF292E"/>
                </a:solidFill>
              </a:rPr>
              <a:t>Clinical Chemistry </a:t>
            </a:r>
            <a:r>
              <a:rPr lang="en-US" sz="4400" b="0" dirty="0">
                <a:solidFill>
                  <a:srgbClr val="AF292E"/>
                </a:solidFill>
              </a:rPr>
              <a:t>Journal Club</a:t>
            </a:r>
          </a:p>
        </p:txBody>
      </p:sp>
      <p:pic>
        <p:nvPicPr>
          <p:cNvPr id="3" name="Picture 2">
            <a:extLst>
              <a:ext uri="{FF2B5EF4-FFF2-40B4-BE49-F238E27FC236}">
                <a16:creationId xmlns:a16="http://schemas.microsoft.com/office/drawing/2014/main" id="{808C90CA-974A-6347-911C-07AC0B52B60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89921" y="79030"/>
            <a:ext cx="2755133" cy="713080"/>
          </a:xfrm>
          <a:prstGeom prst="rect">
            <a:avLst/>
          </a:prstGeom>
        </p:spPr>
      </p:pic>
      <p:sp>
        <p:nvSpPr>
          <p:cNvPr id="7" name="TextBox 6">
            <a:extLst>
              <a:ext uri="{FF2B5EF4-FFF2-40B4-BE49-F238E27FC236}">
                <a16:creationId xmlns:a16="http://schemas.microsoft.com/office/drawing/2014/main" id="{EB20145E-56F7-D16E-A241-B2F242669D88}"/>
              </a:ext>
            </a:extLst>
          </p:cNvPr>
          <p:cNvSpPr txBox="1"/>
          <p:nvPr userDrawn="1"/>
        </p:nvSpPr>
        <p:spPr>
          <a:xfrm>
            <a:off x="5357128" y="218714"/>
            <a:ext cx="2024748" cy="461665"/>
          </a:xfrm>
          <a:prstGeom prst="rect">
            <a:avLst/>
          </a:prstGeom>
          <a:noFill/>
        </p:spPr>
        <p:txBody>
          <a:bodyPr wrap="square">
            <a:spAutoFit/>
          </a:bodyPr>
          <a:lstStyle/>
          <a:p>
            <a:r>
              <a:rPr lang="en-US" sz="1200" i="1" dirty="0">
                <a:solidFill>
                  <a:srgbClr val="58595B"/>
                </a:solidFill>
              </a:rPr>
              <a:t>Better health through</a:t>
            </a:r>
            <a:br>
              <a:rPr lang="en-US" sz="1200" i="1" dirty="0">
                <a:solidFill>
                  <a:srgbClr val="58595B"/>
                </a:solidFill>
              </a:rPr>
            </a:br>
            <a:r>
              <a:rPr lang="en-US" sz="1200" i="1" dirty="0">
                <a:solidFill>
                  <a:srgbClr val="58595B"/>
                </a:solidFill>
              </a:rPr>
              <a:t>laboratory medicine.</a:t>
            </a:r>
          </a:p>
        </p:txBody>
      </p:sp>
    </p:spTree>
    <p:extLst>
      <p:ext uri="{BB962C8B-B14F-4D97-AF65-F5344CB8AC3E}">
        <p14:creationId xmlns:p14="http://schemas.microsoft.com/office/powerpoint/2010/main" val="2829478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
        <p:nvSpPr>
          <p:cNvPr id="7" name="Content Placeholder 2"/>
          <p:cNvSpPr>
            <a:spLocks noGrp="1"/>
          </p:cNvSpPr>
          <p:nvPr>
            <p:ph idx="1"/>
          </p:nvPr>
        </p:nvSpPr>
        <p:spPr>
          <a:xfrm>
            <a:off x="1303175" y="1441251"/>
            <a:ext cx="7250202" cy="3794183"/>
          </a:xfrm>
        </p:spPr>
        <p:txBody>
          <a:bodyPr/>
          <a:lstStyle/>
          <a:p>
            <a:pPr marL="0" indent="0">
              <a:buNone/>
            </a:pPr>
            <a:r>
              <a:rPr lang="en-US" dirty="0"/>
              <a:t>Slide text goes here.</a:t>
            </a:r>
          </a:p>
          <a:p>
            <a:pPr lvl="1"/>
            <a:r>
              <a:rPr lang="en-US" dirty="0"/>
              <a:t>Bulleted list item</a:t>
            </a:r>
          </a:p>
          <a:p>
            <a:pPr lvl="1"/>
            <a:r>
              <a:rPr lang="en-US" dirty="0"/>
              <a:t>Bulleted list item</a:t>
            </a:r>
          </a:p>
          <a:p>
            <a:pPr lvl="1"/>
            <a:r>
              <a:rPr lang="en-US" dirty="0"/>
              <a:t>Bulleted list item</a:t>
            </a:r>
          </a:p>
          <a:p>
            <a:pPr marL="0" indent="0">
              <a:buNone/>
            </a:pPr>
            <a:r>
              <a:rPr lang="en-US" dirty="0"/>
              <a:t>Slide text goes here.</a:t>
            </a:r>
          </a:p>
          <a:p>
            <a:pPr lvl="1"/>
            <a:r>
              <a:rPr lang="en-US" dirty="0"/>
              <a:t>Bulleted list item</a:t>
            </a:r>
          </a:p>
          <a:p>
            <a:pPr lvl="1"/>
            <a:r>
              <a:rPr lang="en-US" dirty="0"/>
              <a:t>Bulleted list item</a:t>
            </a:r>
          </a:p>
          <a:p>
            <a:pPr lvl="1"/>
            <a:r>
              <a:rPr lang="en-US" dirty="0"/>
              <a:t>Bulleted list item</a:t>
            </a:r>
          </a:p>
          <a:p>
            <a:pPr lvl="1"/>
            <a:endParaRPr lang="en-US" dirty="0"/>
          </a:p>
        </p:txBody>
      </p:sp>
      <p:sp>
        <p:nvSpPr>
          <p:cNvPr id="2" name="Title 1">
            <a:extLst>
              <a:ext uri="{FF2B5EF4-FFF2-40B4-BE49-F238E27FC236}">
                <a16:creationId xmlns:a16="http://schemas.microsoft.com/office/drawing/2014/main" id="{8156F504-AF3F-7FC4-8916-57916FD06C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1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pic>
        <p:nvPicPr>
          <p:cNvPr id="3" name="Picture 2">
            <a:extLst>
              <a:ext uri="{FF2B5EF4-FFF2-40B4-BE49-F238E27FC236}">
                <a16:creationId xmlns:a16="http://schemas.microsoft.com/office/drawing/2014/main" id="{FE57D22E-92FF-0A3C-DAC8-241A43399999}"/>
              </a:ext>
            </a:extLst>
          </p:cNvPr>
          <p:cNvPicPr>
            <a:picLocks noChangeAspect="1"/>
          </p:cNvPicPr>
          <p:nvPr userDrawn="1"/>
        </p:nvPicPr>
        <p:blipFill>
          <a:blip r:embed="rId2"/>
          <a:srcRect/>
          <a:stretch/>
        </p:blipFill>
        <p:spPr>
          <a:xfrm>
            <a:off x="5024319" y="285750"/>
            <a:ext cx="1492747" cy="314543"/>
          </a:xfrm>
          <a:prstGeom prst="rect">
            <a:avLst/>
          </a:prstGeom>
        </p:spPr>
      </p:pic>
    </p:spTree>
    <p:extLst>
      <p:ext uri="{BB962C8B-B14F-4D97-AF65-F5344CB8AC3E}">
        <p14:creationId xmlns:p14="http://schemas.microsoft.com/office/powerpoint/2010/main" val="1503989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extLst>
      <p:ext uri="{BB962C8B-B14F-4D97-AF65-F5344CB8AC3E}">
        <p14:creationId xmlns:p14="http://schemas.microsoft.com/office/powerpoint/2010/main" val="398827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897C2A1-9313-CA4F-AEA9-36A479C1E1AD}" type="slidenum">
              <a:rPr lang="en-US" smtClean="0"/>
              <a:pPr/>
              <a:t>‹#›</a:t>
            </a:fld>
            <a:endParaRPr lang="en-US"/>
          </a:p>
        </p:txBody>
      </p:sp>
    </p:spTree>
    <p:extLst>
      <p:ext uri="{BB962C8B-B14F-4D97-AF65-F5344CB8AC3E}">
        <p14:creationId xmlns:p14="http://schemas.microsoft.com/office/powerpoint/2010/main" val="648187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97C2A1-9313-CA4F-AEA9-36A479C1E1AD}" type="slidenum">
              <a:rPr lang="en-US" smtClean="0"/>
              <a:pPr/>
              <a:t>‹#›</a:t>
            </a:fld>
            <a:endParaRPr lang="en-US"/>
          </a:p>
        </p:txBody>
      </p:sp>
      <p:sp>
        <p:nvSpPr>
          <p:cNvPr id="2" name="TextBox 1">
            <a:extLst>
              <a:ext uri="{FF2B5EF4-FFF2-40B4-BE49-F238E27FC236}">
                <a16:creationId xmlns:a16="http://schemas.microsoft.com/office/drawing/2014/main" id="{79E8F6DF-38A9-CC07-8CFF-A50AF2DBCB4E}"/>
              </a:ext>
            </a:extLst>
          </p:cNvPr>
          <p:cNvSpPr txBox="1">
            <a:spLocks noChangeArrowheads="1"/>
          </p:cNvSpPr>
          <p:nvPr userDrawn="1"/>
        </p:nvSpPr>
        <p:spPr bwMode="auto">
          <a:xfrm flipH="1">
            <a:off x="1328939" y="1388341"/>
            <a:ext cx="637558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sz="2000" dirty="0">
              <a:solidFill>
                <a:srgbClr val="7F7F7F"/>
              </a:solidFill>
              <a:latin typeface="Times New Roman" pitchFamily="18" charset="0"/>
              <a:ea typeface="MS PGothic" pitchFamily="34" charset="-128"/>
            </a:endParaRPr>
          </a:p>
          <a:p>
            <a:pPr algn="ctr" defTabSz="914400" eaLnBrk="1" hangingPunct="1">
              <a:defRPr/>
            </a:pPr>
            <a:r>
              <a:rPr lang="en-US" sz="2400" kern="1200" dirty="0">
                <a:solidFill>
                  <a:srgbClr val="000000"/>
                </a:solidFill>
                <a:latin typeface="Arial" charset="0"/>
                <a:ea typeface="+mn-ea"/>
                <a:cs typeface="Arial" charset="0"/>
              </a:rPr>
              <a:t>Thank you for participating in this month’s</a:t>
            </a:r>
          </a:p>
          <a:p>
            <a:pPr algn="ctr" defTabSz="914400" eaLnBrk="1" hangingPunct="1">
              <a:defRPr/>
            </a:pPr>
            <a:r>
              <a:rPr lang="en-US" sz="2400" i="1" kern="1200" dirty="0">
                <a:solidFill>
                  <a:srgbClr val="000000"/>
                </a:solidFill>
                <a:latin typeface="Arial" charset="0"/>
                <a:ea typeface="+mn-ea"/>
                <a:cs typeface="Arial" charset="0"/>
              </a:rPr>
              <a:t>Clinical Chemistry </a:t>
            </a:r>
            <a:r>
              <a:rPr lang="en-US" sz="2400" kern="1200" dirty="0">
                <a:solidFill>
                  <a:srgbClr val="000000"/>
                </a:solidFill>
                <a:latin typeface="Arial" charset="0"/>
                <a:ea typeface="+mn-ea"/>
                <a:cs typeface="Arial" charset="0"/>
              </a:rPr>
              <a:t>Journal Club.</a:t>
            </a:r>
          </a:p>
          <a:p>
            <a:pPr algn="ctr" defTabSz="914400" eaLnBrk="1" hangingPunct="1">
              <a:defRPr/>
            </a:pPr>
            <a:endParaRPr lang="en-US" sz="2400" kern="1200" dirty="0">
              <a:solidFill>
                <a:srgbClr val="000000"/>
              </a:solidFill>
              <a:latin typeface="Arial" charset="0"/>
              <a:ea typeface="+mn-ea"/>
              <a:cs typeface="Arial" charset="0"/>
            </a:endParaRPr>
          </a:p>
          <a:p>
            <a:pPr algn="ctr" defTabSz="914400" eaLnBrk="1" hangingPunct="1">
              <a:defRPr/>
            </a:pPr>
            <a:r>
              <a:rPr lang="en-US" sz="2400" kern="1200" dirty="0">
                <a:solidFill>
                  <a:srgbClr val="000000"/>
                </a:solidFill>
                <a:latin typeface="Arial" charset="0"/>
                <a:ea typeface="+mn-ea"/>
                <a:cs typeface="Arial" charset="0"/>
              </a:rPr>
              <a:t>Additional Journal Clubs are available at</a:t>
            </a:r>
          </a:p>
          <a:p>
            <a:pPr algn="ctr" defTabSz="914400" eaLnBrk="1" hangingPunct="1">
              <a:defRPr/>
            </a:pPr>
            <a:r>
              <a:rPr lang="en-US" sz="2400" kern="1200" dirty="0">
                <a:solidFill>
                  <a:srgbClr val="B11F24"/>
                </a:solidFill>
                <a:latin typeface="Arial" charset="0"/>
                <a:ea typeface="+mn-ea"/>
                <a:cs typeface="Arial" charset="0"/>
              </a:rPr>
              <a:t>www.clinchem.org</a:t>
            </a:r>
          </a:p>
          <a:p>
            <a:pPr algn="ctr" defTabSz="914400" eaLnBrk="1" hangingPunct="1">
              <a:defRPr/>
            </a:pPr>
            <a:endParaRPr lang="en-US" sz="2400" kern="1200" dirty="0">
              <a:solidFill>
                <a:srgbClr val="C00000"/>
              </a:solidFill>
              <a:latin typeface="Arial" charset="0"/>
              <a:ea typeface="+mn-ea"/>
              <a:cs typeface="Arial" charset="0"/>
            </a:endParaRPr>
          </a:p>
        </p:txBody>
      </p:sp>
    </p:spTree>
    <p:extLst>
      <p:ext uri="{BB962C8B-B14F-4D97-AF65-F5344CB8AC3E}">
        <p14:creationId xmlns:p14="http://schemas.microsoft.com/office/powerpoint/2010/main" val="733951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9672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696720"/>
            <a:ext cx="5111750" cy="44294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97200"/>
            <a:ext cx="3008313" cy="3128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extLst>
      <p:ext uri="{BB962C8B-B14F-4D97-AF65-F5344CB8AC3E}">
        <p14:creationId xmlns:p14="http://schemas.microsoft.com/office/powerpoint/2010/main" val="2512997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1798319"/>
            <a:ext cx="5486400" cy="29292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extLst>
      <p:ext uri="{BB962C8B-B14F-4D97-AF65-F5344CB8AC3E}">
        <p14:creationId xmlns:p14="http://schemas.microsoft.com/office/powerpoint/2010/main" val="219231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
        <p:nvSpPr>
          <p:cNvPr id="5" name="Title 1"/>
          <p:cNvSpPr>
            <a:spLocks noGrp="1"/>
          </p:cNvSpPr>
          <p:nvPr>
            <p:ph type="title"/>
          </p:nvPr>
        </p:nvSpPr>
        <p:spPr>
          <a:xfrm>
            <a:off x="1303175" y="693855"/>
            <a:ext cx="7250202" cy="747396"/>
          </a:xfrm>
        </p:spPr>
        <p:txBody>
          <a:bodyPr/>
          <a:lstStyle/>
          <a:p>
            <a:r>
              <a:rPr lang="en-US" dirty="0"/>
              <a:t>Slide headline goes here</a:t>
            </a:r>
          </a:p>
        </p:txBody>
      </p:sp>
      <p:sp>
        <p:nvSpPr>
          <p:cNvPr id="7" name="Content Placeholder 2"/>
          <p:cNvSpPr>
            <a:spLocks noGrp="1"/>
          </p:cNvSpPr>
          <p:nvPr>
            <p:ph idx="1"/>
          </p:nvPr>
        </p:nvSpPr>
        <p:spPr>
          <a:xfrm>
            <a:off x="1303175" y="1441251"/>
            <a:ext cx="7250202" cy="3794183"/>
          </a:xfrm>
        </p:spPr>
        <p:txBody>
          <a:bodyPr/>
          <a:lstStyle/>
          <a:p>
            <a:pPr marL="0" indent="0">
              <a:buNone/>
            </a:pPr>
            <a:r>
              <a:rPr lang="en-US" dirty="0"/>
              <a:t>Slide text goes here.</a:t>
            </a:r>
          </a:p>
          <a:p>
            <a:pPr lvl="1"/>
            <a:r>
              <a:rPr lang="en-US" dirty="0"/>
              <a:t>Bulleted list item</a:t>
            </a:r>
          </a:p>
          <a:p>
            <a:pPr lvl="1"/>
            <a:r>
              <a:rPr lang="en-US" dirty="0"/>
              <a:t>Bulleted list item</a:t>
            </a:r>
          </a:p>
          <a:p>
            <a:pPr lvl="1"/>
            <a:r>
              <a:rPr lang="en-US" dirty="0"/>
              <a:t>Bulleted list item</a:t>
            </a:r>
          </a:p>
          <a:p>
            <a:pPr marL="0" indent="0">
              <a:buNone/>
            </a:pPr>
            <a:r>
              <a:rPr lang="en-US" dirty="0"/>
              <a:t>Slide text goes here.</a:t>
            </a:r>
          </a:p>
          <a:p>
            <a:pPr lvl="1"/>
            <a:r>
              <a:rPr lang="en-US" dirty="0"/>
              <a:t>Bulleted list item</a:t>
            </a:r>
          </a:p>
          <a:p>
            <a:pPr lvl="1"/>
            <a:r>
              <a:rPr lang="en-US" dirty="0"/>
              <a:t>Bulleted list item</a:t>
            </a:r>
          </a:p>
          <a:p>
            <a:pPr lvl="1"/>
            <a:r>
              <a:rPr lang="en-US" dirty="0"/>
              <a:t>Bulleted list item</a:t>
            </a:r>
          </a:p>
          <a:p>
            <a:pPr lvl="1"/>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extLst>
      <p:ext uri="{BB962C8B-B14F-4D97-AF65-F5344CB8AC3E}">
        <p14:creationId xmlns:p14="http://schemas.microsoft.com/office/powerpoint/2010/main" val="3251881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20800"/>
            <a:ext cx="2057400" cy="480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20800"/>
            <a:ext cx="6019800" cy="48053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extLst>
      <p:ext uri="{BB962C8B-B14F-4D97-AF65-F5344CB8AC3E}">
        <p14:creationId xmlns:p14="http://schemas.microsoft.com/office/powerpoint/2010/main" val="12233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897C2A1-9313-CA4F-AEA9-36A479C1E1AD}" type="slidenum">
              <a:rPr lang="en-US" smtClean="0"/>
              <a:pPr/>
              <a:t>‹#›</a:t>
            </a:fld>
            <a:endParaRPr lang="en-US"/>
          </a:p>
        </p:txBody>
      </p:sp>
      <p:sp>
        <p:nvSpPr>
          <p:cNvPr id="4" name="TextBox 1"/>
          <p:cNvSpPr txBox="1">
            <a:spLocks noChangeArrowheads="1"/>
          </p:cNvSpPr>
          <p:nvPr userDrawn="1"/>
        </p:nvSpPr>
        <p:spPr bwMode="auto">
          <a:xfrm flipH="1">
            <a:off x="1333409" y="1388341"/>
            <a:ext cx="637558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en-US" sz="2000" dirty="0">
              <a:solidFill>
                <a:srgbClr val="7F7F7F"/>
              </a:solidFill>
              <a:latin typeface="Times New Roman" pitchFamily="18" charset="0"/>
              <a:ea typeface="MS PGothic" pitchFamily="34" charset="-128"/>
            </a:endParaRPr>
          </a:p>
          <a:p>
            <a:pPr algn="ctr" defTabSz="914400" eaLnBrk="1" hangingPunct="1">
              <a:defRPr/>
            </a:pPr>
            <a:r>
              <a:rPr lang="en-US" sz="2400" kern="1200" dirty="0">
                <a:solidFill>
                  <a:srgbClr val="000000"/>
                </a:solidFill>
                <a:latin typeface="Arial" charset="0"/>
                <a:ea typeface="+mn-ea"/>
                <a:cs typeface="Arial" charset="0"/>
              </a:rPr>
              <a:t>Thank you for participating in this month’s</a:t>
            </a:r>
          </a:p>
          <a:p>
            <a:pPr algn="ctr" defTabSz="914400" eaLnBrk="1" hangingPunct="1">
              <a:defRPr/>
            </a:pPr>
            <a:r>
              <a:rPr lang="en-US" sz="2400" i="1" kern="1200" dirty="0">
                <a:solidFill>
                  <a:srgbClr val="000000"/>
                </a:solidFill>
                <a:latin typeface="Arial" charset="0"/>
                <a:ea typeface="+mn-ea"/>
                <a:cs typeface="Arial" charset="0"/>
              </a:rPr>
              <a:t>Clinical Chemistry </a:t>
            </a:r>
            <a:r>
              <a:rPr lang="en-US" sz="2400" kern="1200" dirty="0">
                <a:solidFill>
                  <a:srgbClr val="000000"/>
                </a:solidFill>
                <a:latin typeface="Arial" charset="0"/>
                <a:ea typeface="+mn-ea"/>
                <a:cs typeface="Arial" charset="0"/>
              </a:rPr>
              <a:t>Journal Club.</a:t>
            </a:r>
          </a:p>
          <a:p>
            <a:pPr algn="ctr" defTabSz="914400" eaLnBrk="1" hangingPunct="1">
              <a:defRPr/>
            </a:pPr>
            <a:endParaRPr lang="en-US" sz="2400" kern="1200" dirty="0">
              <a:solidFill>
                <a:srgbClr val="000000"/>
              </a:solidFill>
              <a:latin typeface="Arial" charset="0"/>
              <a:ea typeface="+mn-ea"/>
              <a:cs typeface="Arial" charset="0"/>
            </a:endParaRPr>
          </a:p>
          <a:p>
            <a:pPr algn="ctr" defTabSz="914400" eaLnBrk="1" hangingPunct="1">
              <a:defRPr/>
            </a:pPr>
            <a:r>
              <a:rPr lang="en-US" sz="2400" kern="1200" dirty="0">
                <a:solidFill>
                  <a:srgbClr val="000000"/>
                </a:solidFill>
                <a:latin typeface="Arial" charset="0"/>
                <a:ea typeface="+mn-ea"/>
                <a:cs typeface="Arial" charset="0"/>
              </a:rPr>
              <a:t>Additional Journal Clubs are available at</a:t>
            </a:r>
          </a:p>
          <a:p>
            <a:pPr algn="ctr" defTabSz="914400" eaLnBrk="1" hangingPunct="1">
              <a:defRPr/>
            </a:pPr>
            <a:r>
              <a:rPr lang="en-US" sz="2400" kern="1200" dirty="0">
                <a:solidFill>
                  <a:srgbClr val="B11F24"/>
                </a:solidFill>
                <a:latin typeface="Arial" charset="0"/>
                <a:ea typeface="+mn-ea"/>
                <a:cs typeface="Arial" charset="0"/>
              </a:rPr>
              <a:t>www.clinchem.org</a:t>
            </a:r>
          </a:p>
          <a:p>
            <a:pPr algn="ctr" defTabSz="914400" eaLnBrk="1" hangingPunct="1">
              <a:defRPr/>
            </a:pPr>
            <a:endParaRPr lang="en-US" sz="2400" kern="1200" dirty="0">
              <a:solidFill>
                <a:srgbClr val="C00000"/>
              </a:solidFill>
              <a:latin typeface="Arial" charset="0"/>
              <a:ea typeface="+mn-ea"/>
              <a:cs typeface="Arial" charset="0"/>
            </a:endParaRPr>
          </a:p>
        </p:txBody>
      </p:sp>
      <p:sp>
        <p:nvSpPr>
          <p:cNvPr id="9" name="TextBox 2"/>
          <p:cNvSpPr txBox="1">
            <a:spLocks noChangeArrowheads="1"/>
          </p:cNvSpPr>
          <p:nvPr userDrawn="1"/>
        </p:nvSpPr>
        <p:spPr bwMode="auto">
          <a:xfrm>
            <a:off x="3881730" y="4300850"/>
            <a:ext cx="1270000" cy="400050"/>
          </a:xfrm>
          <a:prstGeom prst="rect">
            <a:avLst/>
          </a:prstGeom>
          <a:noFill/>
          <a:ln>
            <a:noFill/>
          </a:ln>
        </p:spPr>
        <p:txBody>
          <a:bodyPr wrap="none">
            <a:spAutoFit/>
          </a:bodyPr>
          <a:lstStyle>
            <a:lvl1pPr eaLnBrk="0" hangingPunct="0">
              <a:defRPr>
                <a:solidFill>
                  <a:schemeClr val="tx1"/>
                </a:solidFill>
                <a:latin typeface="Arial" charset="0"/>
                <a:ea typeface="ＭＳ Ｐゴシック" pitchFamily="28" charset="-128"/>
              </a:defRPr>
            </a:lvl1pPr>
            <a:lvl2pPr marL="742950" indent="-285750" eaLnBrk="0" hangingPunct="0">
              <a:defRPr>
                <a:solidFill>
                  <a:schemeClr val="tx1"/>
                </a:solidFill>
                <a:latin typeface="Arial" charset="0"/>
                <a:ea typeface="ＭＳ Ｐゴシック" pitchFamily="28" charset="-128"/>
              </a:defRPr>
            </a:lvl2pPr>
            <a:lvl3pPr marL="1143000" indent="-228600" eaLnBrk="0" hangingPunct="0">
              <a:defRPr>
                <a:solidFill>
                  <a:schemeClr val="tx1"/>
                </a:solidFill>
                <a:latin typeface="Arial" charset="0"/>
                <a:ea typeface="ＭＳ Ｐゴシック" pitchFamily="28" charset="-128"/>
              </a:defRPr>
            </a:lvl3pPr>
            <a:lvl4pPr marL="1600200" indent="-228600" eaLnBrk="0" hangingPunct="0">
              <a:defRPr>
                <a:solidFill>
                  <a:schemeClr val="tx1"/>
                </a:solidFill>
                <a:latin typeface="Arial" charset="0"/>
                <a:ea typeface="ＭＳ Ｐゴシック" pitchFamily="28" charset="-128"/>
              </a:defRPr>
            </a:lvl4pPr>
            <a:lvl5pPr marL="2057400" indent="-228600" eaLnBrk="0" hangingPunct="0">
              <a:defRPr>
                <a:solidFill>
                  <a:schemeClr val="tx1"/>
                </a:solidFill>
                <a:latin typeface="Arial" charset="0"/>
                <a:ea typeface="ＭＳ Ｐゴシック" pitchFamily="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28" charset="-128"/>
              </a:defRPr>
            </a:lvl9pPr>
          </a:lstStyle>
          <a:p>
            <a:pPr defTabSz="914400" eaLnBrk="1" hangingPunct="1">
              <a:defRPr/>
            </a:pPr>
            <a:r>
              <a:rPr lang="en-US" sz="2000" dirty="0">
                <a:solidFill>
                  <a:srgbClr val="000000"/>
                </a:solidFill>
                <a:latin typeface="+mn-lt"/>
              </a:rPr>
              <a:t>Follow us</a:t>
            </a:r>
          </a:p>
        </p:txBody>
      </p:sp>
      <p:pic>
        <p:nvPicPr>
          <p:cNvPr id="13" name="Picture 12">
            <a:hlinkClick r:id="rId2"/>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3454690" y="4852947"/>
            <a:ext cx="457200" cy="48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http://icons.iconarchive.com/icons/limav/flat-gradient-social/512/Twitter-icon.png">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15004" y="4845879"/>
            <a:ext cx="501726" cy="50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6"/>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29409" y="4868062"/>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http://upload.wikimedia.org/wikipedia/commons/4/41/YouTube_icon_block.png">
            <a:hlinkClick r:id="rId8"/>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200942" y="4868949"/>
            <a:ext cx="457200" cy="45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9672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696720"/>
            <a:ext cx="5111750" cy="44294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97200"/>
            <a:ext cx="3008313" cy="3128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1798319"/>
            <a:ext cx="5486400" cy="29292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897C2A1-9313-CA4F-AEA9-36A479C1E1A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3175" y="812591"/>
            <a:ext cx="7250202" cy="74739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03175" y="1559987"/>
            <a:ext cx="7250202" cy="37941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11850" y="6243335"/>
            <a:ext cx="730770" cy="365125"/>
          </a:xfrm>
          <a:prstGeom prst="rect">
            <a:avLst/>
          </a:prstGeom>
        </p:spPr>
        <p:txBody>
          <a:bodyPr vert="horz" lIns="91440" tIns="45720" rIns="91440" bIns="45720" rtlCol="0" anchor="ctr"/>
          <a:lstStyle>
            <a:lvl1pPr algn="l">
              <a:defRPr sz="2000">
                <a:solidFill>
                  <a:srgbClr val="81ADA8"/>
                </a:solidFill>
                <a:latin typeface="Arial"/>
                <a:cs typeface="Arial"/>
              </a:defRPr>
            </a:lvl1pPr>
          </a:lstStyle>
          <a:p>
            <a:fld id="{B897C2A1-9313-CA4F-AEA9-36A479C1E1AD}" type="slidenum">
              <a:rPr lang="en-US" smtClean="0"/>
              <a:pPr/>
              <a:t>‹#›</a:t>
            </a:fld>
            <a:endParaRPr lang="en-US" dirty="0"/>
          </a:p>
        </p:txBody>
      </p:sp>
      <p:cxnSp>
        <p:nvCxnSpPr>
          <p:cNvPr id="14" name="Straight Connector 13"/>
          <p:cNvCxnSpPr/>
          <p:nvPr userDrawn="1"/>
        </p:nvCxnSpPr>
        <p:spPr>
          <a:xfrm>
            <a:off x="1935678" y="6459403"/>
            <a:ext cx="6042561" cy="0"/>
          </a:xfrm>
          <a:prstGeom prst="line">
            <a:avLst/>
          </a:prstGeom>
          <a:ln w="635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ClinChem_2lines_title_B12025.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866" y="6046297"/>
            <a:ext cx="1871134" cy="777838"/>
          </a:xfrm>
          <a:prstGeom prst="rect">
            <a:avLst/>
          </a:prstGeom>
        </p:spPr>
      </p:pic>
      <p:pic>
        <p:nvPicPr>
          <p:cNvPr id="5" name="Picture 4" descr="A red and black letter l&#10;&#10;Description automatically generated">
            <a:extLst>
              <a:ext uri="{FF2B5EF4-FFF2-40B4-BE49-F238E27FC236}">
                <a16:creationId xmlns:a16="http://schemas.microsoft.com/office/drawing/2014/main" id="{9AABDE42-9070-833B-EE68-B36FBECB637E}"/>
              </a:ext>
            </a:extLst>
          </p:cNvPr>
          <p:cNvPicPr>
            <a:picLocks noChangeAspect="1"/>
          </p:cNvPicPr>
          <p:nvPr userDrawn="1"/>
        </p:nvPicPr>
        <p:blipFill>
          <a:blip r:embed="rId14"/>
          <a:srcRect/>
          <a:stretch/>
        </p:blipFill>
        <p:spPr>
          <a:xfrm>
            <a:off x="7559051" y="242421"/>
            <a:ext cx="1147445" cy="241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30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3175" y="812591"/>
            <a:ext cx="7250202" cy="74739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03175" y="1559987"/>
            <a:ext cx="7250202" cy="37941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11850" y="6243335"/>
            <a:ext cx="730770" cy="365125"/>
          </a:xfrm>
          <a:prstGeom prst="rect">
            <a:avLst/>
          </a:prstGeom>
        </p:spPr>
        <p:txBody>
          <a:bodyPr vert="horz" lIns="91440" tIns="45720" rIns="91440" bIns="45720" rtlCol="0" anchor="ctr"/>
          <a:lstStyle>
            <a:lvl1pPr algn="l">
              <a:defRPr sz="2000">
                <a:solidFill>
                  <a:srgbClr val="81ADA8"/>
                </a:solidFill>
                <a:latin typeface="Arial"/>
                <a:cs typeface="Arial"/>
              </a:defRPr>
            </a:lvl1pPr>
          </a:lstStyle>
          <a:p>
            <a:fld id="{B897C2A1-9313-CA4F-AEA9-36A479C1E1AD}" type="slidenum">
              <a:rPr lang="en-US" smtClean="0"/>
              <a:pPr/>
              <a:t>‹#›</a:t>
            </a:fld>
            <a:endParaRPr lang="en-US" dirty="0"/>
          </a:p>
        </p:txBody>
      </p:sp>
      <p:cxnSp>
        <p:nvCxnSpPr>
          <p:cNvPr id="14" name="Straight Connector 13"/>
          <p:cNvCxnSpPr/>
          <p:nvPr userDrawn="1"/>
        </p:nvCxnSpPr>
        <p:spPr>
          <a:xfrm>
            <a:off x="1935678" y="6459403"/>
            <a:ext cx="6042561" cy="0"/>
          </a:xfrm>
          <a:prstGeom prst="line">
            <a:avLst/>
          </a:prstGeom>
          <a:ln w="635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ClinChem_2lines_title_B12025.eps"/>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3866" y="6057055"/>
            <a:ext cx="1871134" cy="777838"/>
          </a:xfrm>
          <a:prstGeom prst="rect">
            <a:avLst/>
          </a:prstGeom>
        </p:spPr>
      </p:pic>
      <p:pic>
        <p:nvPicPr>
          <p:cNvPr id="9" name="Picture 8" descr="A red and black letter l&#10;&#10;Description automatically generated">
            <a:extLst>
              <a:ext uri="{FF2B5EF4-FFF2-40B4-BE49-F238E27FC236}">
                <a16:creationId xmlns:a16="http://schemas.microsoft.com/office/drawing/2014/main" id="{9AABDE42-9070-833B-EE68-B36FBECB637E}"/>
              </a:ext>
            </a:extLst>
          </p:cNvPr>
          <p:cNvPicPr>
            <a:picLocks noChangeAspect="1"/>
          </p:cNvPicPr>
          <p:nvPr userDrawn="1"/>
        </p:nvPicPr>
        <p:blipFill>
          <a:blip r:embed="rId13"/>
          <a:srcRect/>
          <a:stretch/>
        </p:blipFill>
        <p:spPr>
          <a:xfrm>
            <a:off x="7580572" y="231667"/>
            <a:ext cx="1147445" cy="241300"/>
          </a:xfrm>
          <a:prstGeom prst="rect">
            <a:avLst/>
          </a:prstGeom>
        </p:spPr>
      </p:pic>
    </p:spTree>
    <p:extLst>
      <p:ext uri="{BB962C8B-B14F-4D97-AF65-F5344CB8AC3E}">
        <p14:creationId xmlns:p14="http://schemas.microsoft.com/office/powerpoint/2010/main" val="3339657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hf hdr="0" ftr="0" dt="0"/>
  <p:txStyles>
    <p:titleStyle>
      <a:lvl1pPr algn="l" defTabSz="457200" rtl="0" eaLnBrk="1" latinLnBrk="0" hangingPunct="1">
        <a:spcBef>
          <a:spcPct val="0"/>
        </a:spcBef>
        <a:buNone/>
        <a:defRPr sz="3000" b="1"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093/clinchem/hvad109"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161/CIR.000000000000062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184563" y="3317909"/>
            <a:ext cx="6774874" cy="2570922"/>
          </a:xfrm>
          <a:prstGeom prst="rect">
            <a:avLst/>
          </a:prstGeom>
          <a:solidFill>
            <a:schemeClr val="bg1"/>
          </a:solidFill>
          <a:ln w="19050">
            <a:solidFill>
              <a:schemeClr val="tx1"/>
            </a:solidFill>
          </a:ln>
        </p:spPr>
        <p:txBody>
          <a:bodyPr rtlCol="0">
            <a:normAutofit fontScale="3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1F1F1F"/>
              </a:solidFill>
              <a:effectLst/>
              <a:uLnTx/>
              <a:uFillTx/>
              <a:latin typeface="Arial"/>
              <a:ea typeface="+mn-ea"/>
              <a:cs typeface="Arial"/>
            </a:endParaRPr>
          </a:p>
          <a:p>
            <a:pPr marL="0" marR="0" lvl="0" indent="0" algn="l" defTabSz="457200" rtl="0" eaLnBrk="1" fontAlgn="auto" latinLnBrk="0" hangingPunct="1">
              <a:lnSpc>
                <a:spcPct val="120000"/>
              </a:lnSpc>
              <a:spcBef>
                <a:spcPts val="0"/>
              </a:spcBef>
              <a:spcAft>
                <a:spcPts val="0"/>
              </a:spcAft>
              <a:buClrTx/>
              <a:buSzTx/>
              <a:buNone/>
              <a:tabLst/>
              <a:defRPr/>
            </a:pPr>
            <a:r>
              <a:rPr kumimoji="0" lang="sv-SE" sz="6800" b="0" i="0" u="none" strike="noStrike" kern="1200" cap="none" spc="0" normalizeH="0" baseline="0" noProof="0" dirty="0">
                <a:ln>
                  <a:noFill/>
                </a:ln>
                <a:solidFill>
                  <a:srgbClr val="1F1F1F"/>
                </a:solidFill>
                <a:effectLst/>
                <a:uLnTx/>
                <a:uFillTx/>
                <a:latin typeface="Arial" pitchFamily="34" charset="0"/>
                <a:ea typeface="+mn-ea"/>
                <a:cs typeface="Arial" pitchFamily="34" charset="0"/>
              </a:rPr>
              <a:t>J. Cole, M. Sampson, H.E. van Deventer, </a:t>
            </a:r>
          </a:p>
          <a:p>
            <a:pPr marL="0" marR="0" lvl="0" indent="0" algn="l" defTabSz="457200" rtl="0" eaLnBrk="1" fontAlgn="auto" latinLnBrk="0" hangingPunct="1">
              <a:lnSpc>
                <a:spcPct val="120000"/>
              </a:lnSpc>
              <a:spcBef>
                <a:spcPts val="0"/>
              </a:spcBef>
              <a:spcAft>
                <a:spcPts val="0"/>
              </a:spcAft>
              <a:buClrTx/>
              <a:buSzTx/>
              <a:buNone/>
              <a:tabLst/>
              <a:defRPr/>
            </a:pPr>
            <a:r>
              <a:rPr kumimoji="0" lang="sv-SE" sz="6800" b="0" i="0" u="none" strike="noStrike" kern="1200" cap="none" spc="0" normalizeH="0" baseline="0" noProof="0" dirty="0">
                <a:ln>
                  <a:noFill/>
                </a:ln>
                <a:solidFill>
                  <a:srgbClr val="1F1F1F"/>
                </a:solidFill>
                <a:effectLst/>
                <a:uLnTx/>
                <a:uFillTx/>
                <a:latin typeface="Arial" pitchFamily="34" charset="0"/>
                <a:ea typeface="+mn-ea"/>
                <a:cs typeface="Arial" pitchFamily="34" charset="0"/>
              </a:rPr>
              <a:t>A.T. Remaley</a:t>
            </a:r>
          </a:p>
          <a:p>
            <a:pPr marL="0" marR="0" lvl="0" indent="0" algn="l" defTabSz="457200" rtl="0" eaLnBrk="1" fontAlgn="auto" latinLnBrk="0" hangingPunct="1">
              <a:lnSpc>
                <a:spcPct val="120000"/>
              </a:lnSpc>
              <a:spcBef>
                <a:spcPts val="0"/>
              </a:spcBef>
              <a:spcAft>
                <a:spcPts val="0"/>
              </a:spcAft>
              <a:buClrTx/>
              <a:buSzTx/>
              <a:buNone/>
              <a:tabLst/>
              <a:defRPr/>
            </a:pPr>
            <a:endParaRPr kumimoji="0" lang="en-US" sz="6800" b="0" i="0" u="none" strike="noStrike" kern="1200" cap="none" spc="0" normalizeH="0" baseline="0" noProof="0" dirty="0">
              <a:ln>
                <a:noFill/>
              </a:ln>
              <a:solidFill>
                <a:srgbClr val="1F1F1F"/>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ct val="20000"/>
              </a:spcBef>
              <a:spcAft>
                <a:spcPts val="0"/>
              </a:spcAft>
              <a:buClrTx/>
              <a:buSzTx/>
              <a:buFont typeface="Arial" charset="0"/>
              <a:buNone/>
              <a:tabLst/>
              <a:defRPr/>
            </a:pPr>
            <a:r>
              <a:rPr kumimoji="0" lang="en-US" sz="6800" b="0" i="0" u="none" strike="noStrike" kern="1200" cap="none" spc="0" normalizeH="0" baseline="0" noProof="0" dirty="0">
                <a:ln>
                  <a:noFill/>
                </a:ln>
                <a:solidFill>
                  <a:srgbClr val="1F1F1F"/>
                </a:solidFill>
                <a:effectLst/>
                <a:uLnTx/>
                <a:uFillTx/>
                <a:latin typeface="Arial" pitchFamily="34" charset="0"/>
                <a:ea typeface="+mn-ea"/>
                <a:cs typeface="Arial" pitchFamily="34" charset="0"/>
              </a:rPr>
              <a:t>October 2023</a:t>
            </a:r>
            <a:endParaRPr kumimoji="0" lang="en-US" sz="68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7200" b="0" i="0" u="none" strike="noStrike" kern="1200" cap="none" spc="0" normalizeH="0" baseline="0" noProof="0" dirty="0">
              <a:ln>
                <a:noFill/>
              </a:ln>
              <a:solidFill>
                <a:srgbClr val="1F1F1F"/>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6200" b="0" i="0" u="none" strike="noStrike" kern="1200" cap="none" spc="0" normalizeH="0" baseline="0" noProof="0" dirty="0">
                <a:ln>
                  <a:noFill/>
                </a:ln>
                <a:solidFill>
                  <a:srgbClr val="1F1F1F"/>
                </a:solidFill>
                <a:effectLst/>
                <a:uLnTx/>
                <a:uFillTx/>
                <a:latin typeface="Arial"/>
                <a:ea typeface="+mn-ea"/>
                <a:cs typeface="Arial"/>
                <a:hlinkClick r:id="rId2"/>
              </a:rPr>
              <a:t>https://doi.org/10.1093/clinchem/hvad109</a:t>
            </a:r>
            <a:endParaRPr kumimoji="0" lang="en-US" sz="6200" b="0" i="0" u="none" strike="noStrike" kern="1200" cap="none" spc="0" normalizeH="0" baseline="0" noProof="0" dirty="0">
              <a:ln>
                <a:noFill/>
              </a:ln>
              <a:solidFill>
                <a:srgbClr val="1F1F1F"/>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7200" b="0" i="0" u="none" strike="noStrike" kern="1200" cap="none" spc="0" normalizeH="0" baseline="0" noProof="0" dirty="0">
              <a:ln>
                <a:noFill/>
              </a:ln>
              <a:solidFill>
                <a:srgbClr val="1F1F1F"/>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7200" b="0" i="0" u="none" strike="noStrike" kern="1200" cap="none" spc="0" normalizeH="0" baseline="0" noProof="0" dirty="0">
              <a:ln>
                <a:noFill/>
              </a:ln>
              <a:solidFill>
                <a:srgbClr val="1F1F1F"/>
              </a:solidFill>
              <a:effectLst/>
              <a:uLnTx/>
              <a:uFillTx/>
              <a:latin typeface="Arial" pitchFamily="34" charset="0"/>
              <a:ea typeface="+mn-ea"/>
              <a:cs typeface="Arial" pitchFamily="34" charset="0"/>
            </a:endParaRPr>
          </a:p>
        </p:txBody>
      </p:sp>
      <p:sp>
        <p:nvSpPr>
          <p:cNvPr id="2" name="Content Placeholder 3">
            <a:extLst>
              <a:ext uri="{FF2B5EF4-FFF2-40B4-BE49-F238E27FC236}">
                <a16:creationId xmlns:a16="http://schemas.microsoft.com/office/drawing/2014/main" id="{86F7C497-07CE-EC9C-372C-9094820DC797}"/>
              </a:ext>
            </a:extLst>
          </p:cNvPr>
          <p:cNvSpPr txBox="1">
            <a:spLocks/>
          </p:cNvSpPr>
          <p:nvPr/>
        </p:nvSpPr>
        <p:spPr>
          <a:xfrm>
            <a:off x="1184563" y="1892336"/>
            <a:ext cx="6774874" cy="1425566"/>
          </a:xfrm>
          <a:prstGeom prst="rect">
            <a:avLst/>
          </a:prstGeom>
          <a:solidFill>
            <a:srgbClr val="AF292E"/>
          </a:solidFill>
          <a:ln w="19050">
            <a:solidFill>
              <a:schemeClr val="tx1"/>
            </a:solidFill>
          </a:ln>
        </p:spPr>
        <p:txBody>
          <a:bodyPr rtlCol="0" anchor="ctr">
            <a:normAutofit fontScale="3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1F1F1F"/>
              </a:solidFill>
              <a:effectLst/>
              <a:uLnTx/>
              <a:uFillTx/>
              <a:latin typeface="Arial"/>
              <a:ea typeface="+mn-ea"/>
              <a:cs typeface="Arial"/>
            </a:endParaRP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8000" b="1" i="0" u="none" strike="noStrike" kern="1200" cap="none" spc="0" normalizeH="0" baseline="0" noProof="0">
                <a:ln>
                  <a:noFill/>
                </a:ln>
                <a:solidFill>
                  <a:prstClr val="white"/>
                </a:solidFill>
                <a:effectLst/>
                <a:uLnTx/>
                <a:uFillTx/>
                <a:latin typeface="Arial"/>
                <a:ea typeface="+mn-ea"/>
                <a:cs typeface="Arial"/>
              </a:rPr>
              <a:t>Reducing Lipid Panel Error Allowances to Improve the Accuracy of Cardiovascular Risk Stratification</a:t>
            </a:r>
            <a:endParaRPr kumimoji="0" lang="en-US" sz="8000" b="0" i="0" u="none" strike="noStrike" kern="1200" cap="none" spc="0" normalizeH="0" baseline="0" noProof="0" dirty="0">
              <a:ln>
                <a:noFill/>
              </a:ln>
              <a:solidFill>
                <a:srgbClr val="1F1F1F"/>
              </a:solidFill>
              <a:effectLst/>
              <a:uLnTx/>
              <a:uFillTx/>
              <a:latin typeface="Arial" pitchFamily="34" charset="0"/>
              <a:ea typeface="+mn-ea"/>
              <a:cs typeface="Arial" pitchFamily="34" charset="0"/>
            </a:endParaRPr>
          </a:p>
        </p:txBody>
      </p:sp>
      <p:sp>
        <p:nvSpPr>
          <p:cNvPr id="4" name="Content Placeholder 3">
            <a:extLst>
              <a:ext uri="{FF2B5EF4-FFF2-40B4-BE49-F238E27FC236}">
                <a16:creationId xmlns:a16="http://schemas.microsoft.com/office/drawing/2014/main" id="{EA8AC5BF-77EF-0489-0ED8-193A8635FFF0}"/>
              </a:ext>
            </a:extLst>
          </p:cNvPr>
          <p:cNvSpPr txBox="1">
            <a:spLocks/>
          </p:cNvSpPr>
          <p:nvPr/>
        </p:nvSpPr>
        <p:spPr>
          <a:xfrm>
            <a:off x="1184563" y="5888825"/>
            <a:ext cx="6774874" cy="775253"/>
          </a:xfrm>
          <a:prstGeom prst="rect">
            <a:avLst/>
          </a:prstGeom>
          <a:solidFill>
            <a:srgbClr val="AF292E"/>
          </a:solidFill>
          <a:ln w="19050">
            <a:solidFill>
              <a:schemeClr val="tx1"/>
            </a:solidFill>
          </a:ln>
        </p:spPr>
        <p:txBody>
          <a:bodyPr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7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white"/>
                </a:solidFill>
                <a:effectLst/>
                <a:uLnTx/>
                <a:uFillTx/>
                <a:latin typeface="Arial"/>
                <a:ea typeface="Calibri" panose="020F0502020204030204" pitchFamily="34" charset="0"/>
                <a:cs typeface="Times New Roman" panose="02020603050405020304" pitchFamily="18" charset="0"/>
              </a:rPr>
              <a:t>© 2023 Association for Diagnostics &amp; Laboratory Medicine</a:t>
            </a: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7200" b="0" i="0" u="none" strike="noStrike" kern="1200" cap="none" spc="0" normalizeH="0" baseline="0" noProof="0">
              <a:ln>
                <a:noFill/>
              </a:ln>
              <a:solidFill>
                <a:prstClr val="white"/>
              </a:solidFill>
              <a:effectLst/>
              <a:uLnTx/>
              <a:uFillTx/>
              <a:latin typeface="Arial"/>
              <a:ea typeface="+mn-ea"/>
              <a:cs typeface="Arial" pitchFamily="34" charset="0"/>
            </a:endParaRPr>
          </a:p>
          <a:p>
            <a:pPr marL="0" marR="0" lvl="0"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7200" b="0" i="0" u="none" strike="noStrike" kern="1200" cap="none" spc="0" normalizeH="0" baseline="0" noProof="0" dirty="0">
              <a:ln>
                <a:noFill/>
              </a:ln>
              <a:solidFill>
                <a:prstClr val="white"/>
              </a:solidFill>
              <a:effectLst/>
              <a:uLnTx/>
              <a:uFillTx/>
              <a:latin typeface="Arial"/>
              <a:ea typeface="+mn-ea"/>
              <a:cs typeface="Arial" pitchFamily="34" charset="0"/>
            </a:endParaRPr>
          </a:p>
        </p:txBody>
      </p:sp>
    </p:spTree>
    <p:extLst>
      <p:ext uri="{BB962C8B-B14F-4D97-AF65-F5344CB8AC3E}">
        <p14:creationId xmlns:p14="http://schemas.microsoft.com/office/powerpoint/2010/main" val="329991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9B52-A8CA-6B86-B508-DB189367DD89}"/>
              </a:ext>
            </a:extLst>
          </p:cNvPr>
          <p:cNvSpPr>
            <a:spLocks noGrp="1"/>
          </p:cNvSpPr>
          <p:nvPr>
            <p:ph type="title"/>
          </p:nvPr>
        </p:nvSpPr>
        <p:spPr>
          <a:xfrm>
            <a:off x="1919785" y="5510295"/>
            <a:ext cx="6951260" cy="1204403"/>
          </a:xfrm>
        </p:spPr>
        <p:txBody>
          <a:bodyPr anchor="t">
            <a:normAutofit fontScale="90000"/>
          </a:bodyPr>
          <a:lstStyle/>
          <a:p>
            <a:r>
              <a:rPr lang="en-US" sz="1200" dirty="0"/>
              <a:t>Table 1.</a:t>
            </a:r>
            <a:r>
              <a:rPr lang="en-US" sz="1200" b="0" dirty="0"/>
              <a:t> Three error scenarios were simulated using two sets of performance targets: the National Cholesterol Education Program recommendations, and proposed targets that were determined through iteration. Biological variability was taken from the European Federation of Clinical and Laboratory</a:t>
            </a:r>
            <a:br>
              <a:rPr lang="en-US" sz="1200" b="0" dirty="0"/>
            </a:br>
            <a:r>
              <a:rPr lang="en-US" sz="1200" b="0" dirty="0"/>
              <a:t>Medicine Biological Variability database.</a:t>
            </a:r>
            <a:br>
              <a:rPr lang="en-US" sz="1200" b="0" dirty="0"/>
            </a:br>
            <a:r>
              <a:rPr lang="en-US" sz="1200" b="0" dirty="0"/>
              <a:t>Abbreviations: HDL-C, high-density lipoprotein cholesterol; LDL-C, low-density lipoprotein cholesterol.</a:t>
            </a:r>
            <a:endParaRPr lang="en-US" sz="1200"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10</a:t>
            </a:fld>
            <a:endParaRPr lang="en-US"/>
          </a:p>
        </p:txBody>
      </p:sp>
      <p:sp>
        <p:nvSpPr>
          <p:cNvPr id="7" name="TextBox 6"/>
          <p:cNvSpPr txBox="1"/>
          <p:nvPr/>
        </p:nvSpPr>
        <p:spPr>
          <a:xfrm>
            <a:off x="336644" y="437217"/>
            <a:ext cx="8450239" cy="830997"/>
          </a:xfrm>
          <a:prstGeom prst="rect">
            <a:avLst/>
          </a:prstGeom>
          <a:noFill/>
        </p:spPr>
        <p:txBody>
          <a:bodyPr wrap="square" rtlCol="0">
            <a:spAutoFit/>
          </a:bodyPr>
          <a:lstStyle/>
          <a:p>
            <a:pPr algn="l"/>
            <a:r>
              <a:rPr lang="en-US" sz="2400" b="1" i="0" u="none" strike="noStrike" baseline="0" dirty="0">
                <a:latin typeface="+mj-lt"/>
              </a:rPr>
              <a:t>NCEP and Proposed Analytical Performance Recommendations and Hypothetical Error Scenarios</a:t>
            </a:r>
            <a:endParaRPr lang="en-US" sz="2400" b="1" dirty="0">
              <a:latin typeface="+mj-lt"/>
            </a:endParaRPr>
          </a:p>
        </p:txBody>
      </p:sp>
      <p:grpSp>
        <p:nvGrpSpPr>
          <p:cNvPr id="17" name="Group 16">
            <a:extLst>
              <a:ext uri="{FF2B5EF4-FFF2-40B4-BE49-F238E27FC236}">
                <a16:creationId xmlns:a16="http://schemas.microsoft.com/office/drawing/2014/main" id="{9CC6A6A3-32B2-A6AB-026A-5AB28188EA70}"/>
              </a:ext>
            </a:extLst>
          </p:cNvPr>
          <p:cNvGrpSpPr/>
          <p:nvPr/>
        </p:nvGrpSpPr>
        <p:grpSpPr>
          <a:xfrm>
            <a:off x="336645" y="1335768"/>
            <a:ext cx="8450239" cy="4122777"/>
            <a:chOff x="336645" y="1367611"/>
            <a:chExt cx="8450239" cy="4122777"/>
          </a:xfrm>
        </p:grpSpPr>
        <p:pic>
          <p:nvPicPr>
            <p:cNvPr id="13" name="Picture 12">
              <a:extLst>
                <a:ext uri="{FF2B5EF4-FFF2-40B4-BE49-F238E27FC236}">
                  <a16:creationId xmlns:a16="http://schemas.microsoft.com/office/drawing/2014/main" id="{84AD7C35-CC07-A082-DD4E-4A9302F219C5}"/>
                </a:ext>
              </a:extLst>
            </p:cNvPr>
            <p:cNvPicPr>
              <a:picLocks noChangeAspect="1"/>
            </p:cNvPicPr>
            <p:nvPr/>
          </p:nvPicPr>
          <p:blipFill>
            <a:blip r:embed="rId2"/>
            <a:stretch>
              <a:fillRect/>
            </a:stretch>
          </p:blipFill>
          <p:spPr>
            <a:xfrm>
              <a:off x="456843" y="1367611"/>
              <a:ext cx="8230313" cy="4122777"/>
            </a:xfrm>
            <a:prstGeom prst="rect">
              <a:avLst/>
            </a:prstGeom>
          </p:spPr>
        </p:pic>
        <p:cxnSp>
          <p:nvCxnSpPr>
            <p:cNvPr id="15" name="Straight Connector 14">
              <a:extLst>
                <a:ext uri="{FF2B5EF4-FFF2-40B4-BE49-F238E27FC236}">
                  <a16:creationId xmlns:a16="http://schemas.microsoft.com/office/drawing/2014/main" id="{9BE2AB46-A0E9-60C4-FEAD-3080EA978873}"/>
                </a:ext>
              </a:extLst>
            </p:cNvPr>
            <p:cNvCxnSpPr/>
            <p:nvPr/>
          </p:nvCxnSpPr>
          <p:spPr>
            <a:xfrm>
              <a:off x="336645" y="1382969"/>
              <a:ext cx="8393373" cy="0"/>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5EB1C44-7153-4FF9-12E4-B4AE2A8CAEB6}"/>
                </a:ext>
              </a:extLst>
            </p:cNvPr>
            <p:cNvCxnSpPr/>
            <p:nvPr/>
          </p:nvCxnSpPr>
          <p:spPr>
            <a:xfrm>
              <a:off x="393511" y="5488705"/>
              <a:ext cx="8393373" cy="0"/>
            </a:xfrm>
            <a:prstGeom prst="line">
              <a:avLst/>
            </a:prstGeom>
            <a:ln w="28575">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9252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FEFFDC-9952-8204-81FA-9F1D82724FC3}"/>
              </a:ext>
            </a:extLst>
          </p:cNvPr>
          <p:cNvPicPr>
            <a:picLocks noChangeAspect="1"/>
          </p:cNvPicPr>
          <p:nvPr/>
        </p:nvPicPr>
        <p:blipFill rotWithShape="1">
          <a:blip r:embed="rId2"/>
          <a:srcRect l="-1" r="51962" b="1368"/>
          <a:stretch/>
        </p:blipFill>
        <p:spPr>
          <a:xfrm>
            <a:off x="4461914" y="873661"/>
            <a:ext cx="4491018" cy="5527139"/>
          </a:xfrm>
          <a:prstGeom prst="rect">
            <a:avLst/>
          </a:prstGeom>
        </p:spPr>
      </p:pic>
      <p:sp>
        <p:nvSpPr>
          <p:cNvPr id="2" name="Title 1">
            <a:extLst>
              <a:ext uri="{FF2B5EF4-FFF2-40B4-BE49-F238E27FC236}">
                <a16:creationId xmlns:a16="http://schemas.microsoft.com/office/drawing/2014/main" id="{FA199B52-A8CA-6B86-B508-DB189367DD89}"/>
              </a:ext>
            </a:extLst>
          </p:cNvPr>
          <p:cNvSpPr>
            <a:spLocks noGrp="1"/>
          </p:cNvSpPr>
          <p:nvPr>
            <p:ph type="title"/>
          </p:nvPr>
        </p:nvSpPr>
        <p:spPr>
          <a:xfrm>
            <a:off x="457200" y="3525672"/>
            <a:ext cx="3837296" cy="2670411"/>
          </a:xfrm>
        </p:spPr>
        <p:txBody>
          <a:bodyPr anchor="t">
            <a:normAutofit/>
          </a:bodyPr>
          <a:lstStyle/>
          <a:p>
            <a:r>
              <a:rPr lang="en-US" sz="1200" dirty="0"/>
              <a:t>Figure 2. A) </a:t>
            </a:r>
            <a:r>
              <a:rPr lang="en-US" sz="1200" b="0" dirty="0"/>
              <a:t>Average percent of individuals misclassified if the </a:t>
            </a:r>
            <a:r>
              <a:rPr lang="en-US" sz="1200" dirty="0"/>
              <a:t>current NCEP </a:t>
            </a:r>
            <a:r>
              <a:rPr lang="en-US" sz="1200" b="0" dirty="0"/>
              <a:t>performance recommendations for lipid panel assays are met and used to calculate LDL-C by the </a:t>
            </a:r>
            <a:r>
              <a:rPr lang="en-US" sz="1200" b="0" dirty="0" err="1"/>
              <a:t>Friedewald</a:t>
            </a:r>
            <a:r>
              <a:rPr lang="en-US" sz="1200" b="0" dirty="0"/>
              <a:t> equation.</a:t>
            </a:r>
            <a:br>
              <a:rPr lang="en-US" sz="1200" b="0" dirty="0"/>
            </a:br>
            <a:r>
              <a:rPr lang="en-US" sz="1200" b="0" dirty="0"/>
              <a:t>Each row represents one hypothetical scenario, and the columns show results without and with biological variability (BV). The average of 50 replicates of each scenario is displayed, as well as the worst of the 50 replicas in scenario 2.</a:t>
            </a:r>
            <a:br>
              <a:rPr lang="en-US" sz="1200" b="0" dirty="0"/>
            </a:br>
            <a:r>
              <a:rPr lang="en-US" sz="1200" b="0" dirty="0"/>
              <a:t>Colors indicate the “true” risk group classifications of those erroneously classified into each group.</a:t>
            </a:r>
          </a:p>
        </p:txBody>
      </p:sp>
      <p:sp>
        <p:nvSpPr>
          <p:cNvPr id="5" name="Text Placeholder 4">
            <a:extLst>
              <a:ext uri="{FF2B5EF4-FFF2-40B4-BE49-F238E27FC236}">
                <a16:creationId xmlns:a16="http://schemas.microsoft.com/office/drawing/2014/main" id="{A13969A7-B986-B8A0-AD34-889BE93CDA51}"/>
              </a:ext>
            </a:extLst>
          </p:cNvPr>
          <p:cNvSpPr>
            <a:spLocks noGrp="1"/>
          </p:cNvSpPr>
          <p:nvPr>
            <p:ph type="body" sz="half" idx="2"/>
          </p:nvPr>
        </p:nvSpPr>
        <p:spPr>
          <a:xfrm>
            <a:off x="457200" y="1137313"/>
            <a:ext cx="3500651" cy="2233685"/>
          </a:xfrm>
        </p:spPr>
        <p:txBody>
          <a:bodyPr>
            <a:normAutofit/>
          </a:bodyPr>
          <a:lstStyle/>
          <a:p>
            <a:r>
              <a:rPr lang="en-US" sz="1800" dirty="0"/>
              <a:t>Up to 10% of individuals were misclassified in the worst-case scenario.</a:t>
            </a:r>
          </a:p>
          <a:p>
            <a:r>
              <a:rPr lang="en-US" sz="1800" dirty="0"/>
              <a:t>Some individuals that were at lowest risk were classified into the highest risk group, and vice versa.</a:t>
            </a:r>
          </a:p>
        </p:txBody>
      </p:sp>
      <p:sp>
        <p:nvSpPr>
          <p:cNvPr id="4" name="Slide Number Placeholder 3"/>
          <p:cNvSpPr>
            <a:spLocks noGrp="1"/>
          </p:cNvSpPr>
          <p:nvPr>
            <p:ph type="sldNum" sz="quarter" idx="12"/>
          </p:nvPr>
        </p:nvSpPr>
        <p:spPr/>
        <p:txBody>
          <a:bodyPr/>
          <a:lstStyle/>
          <a:p>
            <a:fld id="{B897C2A1-9313-CA4F-AEA9-36A479C1E1AD}" type="slidenum">
              <a:rPr lang="en-US" smtClean="0"/>
              <a:pPr/>
              <a:t>11</a:t>
            </a:fld>
            <a:endParaRPr lang="en-US"/>
          </a:p>
        </p:txBody>
      </p:sp>
      <p:sp>
        <p:nvSpPr>
          <p:cNvPr id="7" name="TextBox 6"/>
          <p:cNvSpPr txBox="1"/>
          <p:nvPr/>
        </p:nvSpPr>
        <p:spPr>
          <a:xfrm>
            <a:off x="211327" y="337743"/>
            <a:ext cx="7499658" cy="507831"/>
          </a:xfrm>
          <a:prstGeom prst="rect">
            <a:avLst/>
          </a:prstGeom>
          <a:noFill/>
        </p:spPr>
        <p:txBody>
          <a:bodyPr wrap="square" rtlCol="0">
            <a:spAutoFit/>
          </a:bodyPr>
          <a:lstStyle/>
          <a:p>
            <a:r>
              <a:rPr lang="en-US" sz="2700" b="1" dirty="0">
                <a:latin typeface="+mj-lt"/>
              </a:rPr>
              <a:t>Misclassification Using Current Targets</a:t>
            </a:r>
          </a:p>
        </p:txBody>
      </p:sp>
    </p:spTree>
    <p:extLst>
      <p:ext uri="{BB962C8B-B14F-4D97-AF65-F5344CB8AC3E}">
        <p14:creationId xmlns:p14="http://schemas.microsoft.com/office/powerpoint/2010/main" val="4132666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FEFFDC-9952-8204-81FA-9F1D82724FC3}"/>
              </a:ext>
            </a:extLst>
          </p:cNvPr>
          <p:cNvPicPr>
            <a:picLocks noChangeAspect="1"/>
          </p:cNvPicPr>
          <p:nvPr/>
        </p:nvPicPr>
        <p:blipFill rotWithShape="1">
          <a:blip r:embed="rId2"/>
          <a:srcRect l="50000" t="352" r="-408" b="2104"/>
          <a:stretch/>
        </p:blipFill>
        <p:spPr>
          <a:xfrm>
            <a:off x="4370928" y="916465"/>
            <a:ext cx="4712549" cy="5466138"/>
          </a:xfrm>
          <a:prstGeom prst="rect">
            <a:avLst/>
          </a:prstGeom>
        </p:spPr>
      </p:pic>
      <p:sp>
        <p:nvSpPr>
          <p:cNvPr id="2" name="Title 1">
            <a:extLst>
              <a:ext uri="{FF2B5EF4-FFF2-40B4-BE49-F238E27FC236}">
                <a16:creationId xmlns:a16="http://schemas.microsoft.com/office/drawing/2014/main" id="{FA199B52-A8CA-6B86-B508-DB189367DD89}"/>
              </a:ext>
            </a:extLst>
          </p:cNvPr>
          <p:cNvSpPr>
            <a:spLocks noGrp="1"/>
          </p:cNvSpPr>
          <p:nvPr>
            <p:ph type="title"/>
          </p:nvPr>
        </p:nvSpPr>
        <p:spPr>
          <a:xfrm>
            <a:off x="457200" y="3525672"/>
            <a:ext cx="3837296" cy="2670411"/>
          </a:xfrm>
        </p:spPr>
        <p:txBody>
          <a:bodyPr anchor="t">
            <a:normAutofit/>
          </a:bodyPr>
          <a:lstStyle/>
          <a:p>
            <a:r>
              <a:rPr lang="en-US" sz="1200" dirty="0"/>
              <a:t>Figure 2. B) </a:t>
            </a:r>
            <a:r>
              <a:rPr lang="en-US" sz="1200" b="0" dirty="0"/>
              <a:t>Average percent of individuals misclassified if the </a:t>
            </a:r>
            <a:r>
              <a:rPr lang="en-US" sz="1200" dirty="0"/>
              <a:t>proposed</a:t>
            </a:r>
            <a:r>
              <a:rPr lang="en-US" sz="1200" b="0" dirty="0"/>
              <a:t> performance recommendations for lipid panel assays are met and used to calculate LDL-C by the </a:t>
            </a:r>
            <a:r>
              <a:rPr lang="en-US" sz="1200" b="0" dirty="0" err="1"/>
              <a:t>Friedewald</a:t>
            </a:r>
            <a:r>
              <a:rPr lang="en-US" sz="1200" b="0" dirty="0"/>
              <a:t> equation.</a:t>
            </a:r>
            <a:br>
              <a:rPr lang="en-US" sz="1200" b="0" dirty="0"/>
            </a:br>
            <a:r>
              <a:rPr lang="en-US" sz="1200" b="0" dirty="0"/>
              <a:t>Each row represents one hypothetical scenario, and the columns show results without and with biological variability (BV). The average of 50 replicates of each scenario is displayed, as well as the worst of the 50 replicas in scenario 2.</a:t>
            </a:r>
            <a:br>
              <a:rPr lang="en-US" sz="1200" b="0" dirty="0"/>
            </a:br>
            <a:r>
              <a:rPr lang="en-US" sz="1200" b="0" dirty="0"/>
              <a:t>Colors indicate the “true” risk group classifications of those erroneously classified into each group.</a:t>
            </a:r>
          </a:p>
        </p:txBody>
      </p:sp>
      <p:sp>
        <p:nvSpPr>
          <p:cNvPr id="5" name="Text Placeholder 4">
            <a:extLst>
              <a:ext uri="{FF2B5EF4-FFF2-40B4-BE49-F238E27FC236}">
                <a16:creationId xmlns:a16="http://schemas.microsoft.com/office/drawing/2014/main" id="{A13969A7-B986-B8A0-AD34-889BE93CDA51}"/>
              </a:ext>
            </a:extLst>
          </p:cNvPr>
          <p:cNvSpPr>
            <a:spLocks noGrp="1"/>
          </p:cNvSpPr>
          <p:nvPr>
            <p:ph type="body" sz="half" idx="2"/>
          </p:nvPr>
        </p:nvSpPr>
        <p:spPr>
          <a:xfrm>
            <a:off x="457200" y="1137313"/>
            <a:ext cx="3500651" cy="2291687"/>
          </a:xfrm>
        </p:spPr>
        <p:txBody>
          <a:bodyPr>
            <a:normAutofit/>
          </a:bodyPr>
          <a:lstStyle/>
          <a:p>
            <a:r>
              <a:rPr lang="en-US" sz="1800" dirty="0"/>
              <a:t>An absolute reduction of ~1% in misclassifications was achieved in the worst-case scenario.</a:t>
            </a:r>
          </a:p>
          <a:p>
            <a:r>
              <a:rPr lang="en-US" sz="1800" dirty="0"/>
              <a:t>The average misclassifications were reduced in all scenarios by up to 10% of the original misclassification rate.</a:t>
            </a:r>
          </a:p>
        </p:txBody>
      </p:sp>
      <p:sp>
        <p:nvSpPr>
          <p:cNvPr id="4" name="Slide Number Placeholder 3"/>
          <p:cNvSpPr>
            <a:spLocks noGrp="1"/>
          </p:cNvSpPr>
          <p:nvPr>
            <p:ph type="sldNum" sz="quarter" idx="12"/>
          </p:nvPr>
        </p:nvSpPr>
        <p:spPr/>
        <p:txBody>
          <a:bodyPr/>
          <a:lstStyle/>
          <a:p>
            <a:fld id="{B897C2A1-9313-CA4F-AEA9-36A479C1E1AD}" type="slidenum">
              <a:rPr lang="en-US" smtClean="0"/>
              <a:pPr/>
              <a:t>12</a:t>
            </a:fld>
            <a:endParaRPr lang="en-US"/>
          </a:p>
        </p:txBody>
      </p:sp>
      <p:sp>
        <p:nvSpPr>
          <p:cNvPr id="7" name="TextBox 6"/>
          <p:cNvSpPr txBox="1"/>
          <p:nvPr/>
        </p:nvSpPr>
        <p:spPr>
          <a:xfrm>
            <a:off x="211327" y="337743"/>
            <a:ext cx="7499658" cy="507831"/>
          </a:xfrm>
          <a:prstGeom prst="rect">
            <a:avLst/>
          </a:prstGeom>
          <a:noFill/>
        </p:spPr>
        <p:txBody>
          <a:bodyPr wrap="square" rtlCol="0">
            <a:spAutoFit/>
          </a:bodyPr>
          <a:lstStyle/>
          <a:p>
            <a:r>
              <a:rPr lang="en-US" sz="2700" b="1" dirty="0">
                <a:latin typeface="+mj-lt"/>
              </a:rPr>
              <a:t>Misclassification Using Proposed Targets</a:t>
            </a:r>
          </a:p>
        </p:txBody>
      </p:sp>
    </p:spTree>
    <p:extLst>
      <p:ext uri="{BB962C8B-B14F-4D97-AF65-F5344CB8AC3E}">
        <p14:creationId xmlns:p14="http://schemas.microsoft.com/office/powerpoint/2010/main" val="3319497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FEFFDC-9952-8204-81FA-9F1D82724FC3}"/>
              </a:ext>
            </a:extLst>
          </p:cNvPr>
          <p:cNvPicPr>
            <a:picLocks noChangeAspect="1"/>
          </p:cNvPicPr>
          <p:nvPr/>
        </p:nvPicPr>
        <p:blipFill>
          <a:blip r:embed="rId2"/>
          <a:srcRect/>
          <a:stretch/>
        </p:blipFill>
        <p:spPr>
          <a:xfrm>
            <a:off x="1120615" y="796824"/>
            <a:ext cx="6902769" cy="4601845"/>
          </a:xfrm>
          <a:prstGeom prst="rect">
            <a:avLst/>
          </a:prstGeom>
        </p:spPr>
      </p:pic>
      <p:sp>
        <p:nvSpPr>
          <p:cNvPr id="2" name="Title 1">
            <a:extLst>
              <a:ext uri="{FF2B5EF4-FFF2-40B4-BE49-F238E27FC236}">
                <a16:creationId xmlns:a16="http://schemas.microsoft.com/office/drawing/2014/main" id="{FA199B52-A8CA-6B86-B508-DB189367DD89}"/>
              </a:ext>
            </a:extLst>
          </p:cNvPr>
          <p:cNvSpPr>
            <a:spLocks noGrp="1"/>
          </p:cNvSpPr>
          <p:nvPr>
            <p:ph type="title"/>
          </p:nvPr>
        </p:nvSpPr>
        <p:spPr>
          <a:xfrm>
            <a:off x="272956" y="5490949"/>
            <a:ext cx="8743666" cy="1849269"/>
          </a:xfrm>
        </p:spPr>
        <p:txBody>
          <a:bodyPr anchor="t">
            <a:normAutofit/>
          </a:bodyPr>
          <a:lstStyle/>
          <a:p>
            <a:r>
              <a:rPr lang="en-US" sz="1200" dirty="0"/>
              <a:t>Figure 3</a:t>
            </a:r>
            <a:r>
              <a:rPr lang="en-US" sz="1200" b="0" dirty="0"/>
              <a:t>. Each scenario was simulated 50 times, and the distributions of results are shown. Imprecision has a minimal role in risk misclassification. </a:t>
            </a:r>
            <a:r>
              <a:rPr lang="en-US" sz="1200" b="0" dirty="0" err="1"/>
              <a:t>NonHDL</a:t>
            </a:r>
            <a:r>
              <a:rPr lang="en-US" sz="1200" b="0" dirty="0"/>
              <a:t>-C was less-affected by error and its use resulted in fewer misclassifications than </a:t>
            </a:r>
            <a:r>
              <a:rPr lang="en-US" sz="1200" b="0" dirty="0" err="1"/>
              <a:t>cLDL</a:t>
            </a:r>
            <a:r>
              <a:rPr lang="en-US" sz="1200" b="0" dirty="0"/>
              <a:t>-C.</a:t>
            </a:r>
            <a:br>
              <a:rPr lang="en-US" sz="1200" b="0" dirty="0"/>
            </a:br>
            <a:endParaRPr lang="en-US" sz="1200" b="0"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13</a:t>
            </a:fld>
            <a:endParaRPr lang="en-US"/>
          </a:p>
        </p:txBody>
      </p:sp>
      <p:sp>
        <p:nvSpPr>
          <p:cNvPr id="7" name="TextBox 6"/>
          <p:cNvSpPr txBox="1"/>
          <p:nvPr/>
        </p:nvSpPr>
        <p:spPr>
          <a:xfrm>
            <a:off x="211326" y="133025"/>
            <a:ext cx="8309425" cy="507831"/>
          </a:xfrm>
          <a:prstGeom prst="rect">
            <a:avLst/>
          </a:prstGeom>
          <a:noFill/>
        </p:spPr>
        <p:txBody>
          <a:bodyPr wrap="square" rtlCol="0">
            <a:spAutoFit/>
          </a:bodyPr>
          <a:lstStyle/>
          <a:p>
            <a:r>
              <a:rPr lang="en-US" sz="2700" b="1" dirty="0">
                <a:latin typeface="+mj-lt"/>
              </a:rPr>
              <a:t>Bias and BV Account for Most Errors</a:t>
            </a:r>
          </a:p>
        </p:txBody>
      </p:sp>
      <p:sp>
        <p:nvSpPr>
          <p:cNvPr id="10" name="Title 1">
            <a:extLst>
              <a:ext uri="{FF2B5EF4-FFF2-40B4-BE49-F238E27FC236}">
                <a16:creationId xmlns:a16="http://schemas.microsoft.com/office/drawing/2014/main" id="{080F418F-CB73-BC6F-2CCF-FA18437CAAED}"/>
              </a:ext>
            </a:extLst>
          </p:cNvPr>
          <p:cNvSpPr txBox="1">
            <a:spLocks/>
          </p:cNvSpPr>
          <p:nvPr/>
        </p:nvSpPr>
        <p:spPr>
          <a:xfrm>
            <a:off x="1897038" y="5967745"/>
            <a:ext cx="6623713" cy="737856"/>
          </a:xfrm>
          <a:prstGeom prst="rect">
            <a:avLst/>
          </a:prstGeom>
          <a:solidFill>
            <a:schemeClr val="bg1"/>
          </a:solidFill>
        </p:spPr>
        <p:txBody>
          <a:bodyPr vert="horz" lIns="91440" tIns="45720" rIns="91440" bIns="45720" rtlCol="0" anchor="t">
            <a:normAutofit fontScale="92500" lnSpcReduction="10000"/>
          </a:bodyPr>
          <a:lstStyle>
            <a:lvl1pPr algn="l" defTabSz="457200" rtl="0" eaLnBrk="1" latinLnBrk="0" hangingPunct="1">
              <a:spcBef>
                <a:spcPct val="0"/>
              </a:spcBef>
              <a:buNone/>
              <a:defRPr sz="2000" b="1" kern="1200">
                <a:solidFill>
                  <a:schemeClr val="tx1"/>
                </a:solidFill>
                <a:latin typeface="Arial"/>
                <a:ea typeface="+mj-ea"/>
                <a:cs typeface="Arial"/>
              </a:defRPr>
            </a:lvl1pPr>
          </a:lstStyle>
          <a:p>
            <a:r>
              <a:rPr lang="en-US" sz="1200" b="0" dirty="0"/>
              <a:t>Abbreviations: BV, biological variability; </a:t>
            </a:r>
            <a:r>
              <a:rPr lang="en-US" sz="1200" b="0" dirty="0" err="1"/>
              <a:t>cLDL_new</a:t>
            </a:r>
            <a:r>
              <a:rPr lang="en-US" sz="1200" b="0" dirty="0"/>
              <a:t>, calculated LDL-C, proposed criteria; </a:t>
            </a:r>
            <a:r>
              <a:rPr lang="en-US" sz="1200" b="0" dirty="0" err="1"/>
              <a:t>cLDL_old</a:t>
            </a:r>
            <a:r>
              <a:rPr lang="en-US" sz="1200" b="0" dirty="0"/>
              <a:t>, calculated LDL-C, current criteria; </a:t>
            </a:r>
            <a:r>
              <a:rPr lang="en-US" sz="1200" b="0" dirty="0" err="1"/>
              <a:t>dLDL</a:t>
            </a:r>
            <a:r>
              <a:rPr lang="en-US" sz="1200" b="0" dirty="0"/>
              <a:t>, direct LDL-C; HDL-C, high-density lipoprotein cholesterol; </a:t>
            </a:r>
          </a:p>
          <a:p>
            <a:r>
              <a:rPr lang="en-US" sz="1200" b="0" dirty="0"/>
              <a:t>LDL-C, low-density lipoprotein cholesterol; </a:t>
            </a:r>
            <a:r>
              <a:rPr lang="en-US" sz="1200" b="0" dirty="0" err="1"/>
              <a:t>NHDL_new</a:t>
            </a:r>
            <a:r>
              <a:rPr lang="en-US" sz="1200" b="0" dirty="0"/>
              <a:t>, non-HDL-C, proposed criteria; </a:t>
            </a:r>
            <a:r>
              <a:rPr lang="en-US" sz="1200" b="0" dirty="0" err="1"/>
              <a:t>NHDL_old</a:t>
            </a:r>
            <a:r>
              <a:rPr lang="en-US" sz="1200" b="0" dirty="0"/>
              <a:t>, </a:t>
            </a:r>
          </a:p>
          <a:p>
            <a:r>
              <a:rPr lang="en-US" sz="1200" b="0" dirty="0"/>
              <a:t>non-HDL-C, current criteria.</a:t>
            </a:r>
          </a:p>
        </p:txBody>
      </p:sp>
    </p:spTree>
    <p:extLst>
      <p:ext uri="{BB962C8B-B14F-4D97-AF65-F5344CB8AC3E}">
        <p14:creationId xmlns:p14="http://schemas.microsoft.com/office/powerpoint/2010/main" val="93676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39" y="653889"/>
            <a:ext cx="8316036" cy="747396"/>
          </a:xfrm>
        </p:spPr>
        <p:txBody>
          <a:bodyPr>
            <a:normAutofit fontScale="90000"/>
          </a:bodyPr>
          <a:lstStyle/>
          <a:p>
            <a:r>
              <a:rPr lang="en-US" sz="2700" dirty="0"/>
              <a:t>Serial Sampling Reduces the Impact of Biological Variability</a:t>
            </a:r>
          </a:p>
        </p:txBody>
      </p:sp>
      <p:pic>
        <p:nvPicPr>
          <p:cNvPr id="6" name="Content Placeholder 5" descr="A graph of different colored lines&#10;&#10;Description automatically generated">
            <a:extLst>
              <a:ext uri="{FF2B5EF4-FFF2-40B4-BE49-F238E27FC236}">
                <a16:creationId xmlns:a16="http://schemas.microsoft.com/office/drawing/2014/main" id="{9FE0DF0C-1D8A-BA9A-01B7-376131EC3F9A}"/>
              </a:ext>
            </a:extLst>
          </p:cNvPr>
          <p:cNvPicPr>
            <a:picLocks noGrp="1" noChangeAspect="1"/>
          </p:cNvPicPr>
          <p:nvPr>
            <p:ph idx="4294967295"/>
          </p:nvPr>
        </p:nvPicPr>
        <p:blipFill rotWithShape="1">
          <a:blip r:embed="rId2"/>
          <a:srcRect t="49860"/>
          <a:stretch/>
        </p:blipFill>
        <p:spPr>
          <a:xfrm>
            <a:off x="297278" y="1824249"/>
            <a:ext cx="6481109" cy="3314273"/>
          </a:xfrm>
        </p:spPr>
      </p:pic>
      <p:sp>
        <p:nvSpPr>
          <p:cNvPr id="4" name="Slide Number Placeholder 3"/>
          <p:cNvSpPr>
            <a:spLocks noGrp="1"/>
          </p:cNvSpPr>
          <p:nvPr>
            <p:ph type="sldNum" sz="quarter" idx="12"/>
          </p:nvPr>
        </p:nvSpPr>
        <p:spPr/>
        <p:txBody>
          <a:bodyPr/>
          <a:lstStyle/>
          <a:p>
            <a:fld id="{B897C2A1-9313-CA4F-AEA9-36A479C1E1AD}" type="slidenum">
              <a:rPr lang="en-US" smtClean="0"/>
              <a:pPr/>
              <a:t>14</a:t>
            </a:fld>
            <a:endParaRPr lang="en-US"/>
          </a:p>
        </p:txBody>
      </p:sp>
      <p:sp>
        <p:nvSpPr>
          <p:cNvPr id="7" name="Title 1">
            <a:extLst>
              <a:ext uri="{FF2B5EF4-FFF2-40B4-BE49-F238E27FC236}">
                <a16:creationId xmlns:a16="http://schemas.microsoft.com/office/drawing/2014/main" id="{DC43D6A0-5E00-FCC2-145C-54D481D733DA}"/>
              </a:ext>
            </a:extLst>
          </p:cNvPr>
          <p:cNvSpPr txBox="1">
            <a:spLocks/>
          </p:cNvSpPr>
          <p:nvPr/>
        </p:nvSpPr>
        <p:spPr>
          <a:xfrm>
            <a:off x="468574" y="5198091"/>
            <a:ext cx="8743666" cy="7267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000" b="1" kern="1200">
                <a:solidFill>
                  <a:schemeClr val="tx1"/>
                </a:solidFill>
                <a:latin typeface="Arial"/>
                <a:ea typeface="+mj-ea"/>
                <a:cs typeface="Arial"/>
              </a:defRPr>
            </a:lvl1pPr>
          </a:lstStyle>
          <a:p>
            <a:r>
              <a:rPr lang="en-US" sz="1200" dirty="0"/>
              <a:t>Figure 4. B)</a:t>
            </a:r>
            <a:r>
              <a:rPr lang="en-US" sz="1200" b="0" dirty="0"/>
              <a:t> Sample replicates were simulated to determine the effect of serial sampling on misclassification rates.</a:t>
            </a:r>
          </a:p>
          <a:p>
            <a:r>
              <a:rPr lang="en-US" sz="1200" b="0" dirty="0"/>
              <a:t>Abbreviations: </a:t>
            </a:r>
            <a:r>
              <a:rPr lang="en-US" sz="1200" b="0" dirty="0" err="1"/>
              <a:t>cLDL</a:t>
            </a:r>
            <a:r>
              <a:rPr lang="en-US" sz="1200" b="0" dirty="0"/>
              <a:t>-C, calculated low-density lipoprotein cholesterol; </a:t>
            </a:r>
            <a:r>
              <a:rPr lang="en-US" sz="1200" b="0" dirty="0" err="1"/>
              <a:t>dLDL</a:t>
            </a:r>
            <a:r>
              <a:rPr lang="en-US" sz="1200" b="0" dirty="0"/>
              <a:t>-C, directly measured low-density lipoprotein cholesterol; </a:t>
            </a:r>
            <a:r>
              <a:rPr lang="en-US" sz="1200" b="0" dirty="0" err="1"/>
              <a:t>nonHDL</a:t>
            </a:r>
            <a:r>
              <a:rPr lang="en-US" sz="1200" b="0" dirty="0"/>
              <a:t>-C, non-high-density lipoprotein cholesterol.</a:t>
            </a:r>
          </a:p>
        </p:txBody>
      </p:sp>
      <p:sp>
        <p:nvSpPr>
          <p:cNvPr id="8" name="Text Placeholder 4">
            <a:extLst>
              <a:ext uri="{FF2B5EF4-FFF2-40B4-BE49-F238E27FC236}">
                <a16:creationId xmlns:a16="http://schemas.microsoft.com/office/drawing/2014/main" id="{9C189367-844A-B9D9-DF67-172AB381D25E}"/>
              </a:ext>
            </a:extLst>
          </p:cNvPr>
          <p:cNvSpPr txBox="1">
            <a:spLocks/>
          </p:cNvSpPr>
          <p:nvPr/>
        </p:nvSpPr>
        <p:spPr>
          <a:xfrm>
            <a:off x="5741158" y="1983475"/>
            <a:ext cx="3216323" cy="1651495"/>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There was a 1.7% absolute reduction in misclassifications using </a:t>
            </a:r>
            <a:r>
              <a:rPr lang="en-US" sz="1800" dirty="0" err="1"/>
              <a:t>cLDL</a:t>
            </a:r>
            <a:r>
              <a:rPr lang="en-US" sz="1800" dirty="0"/>
              <a:t>-C-based risk stratification if sampling was repeated once.</a:t>
            </a:r>
          </a:p>
        </p:txBody>
      </p:sp>
      <p:pic>
        <p:nvPicPr>
          <p:cNvPr id="9" name="Content Placeholder 5" descr="A graph of different colored lines&#10;&#10;Description automatically generated">
            <a:extLst>
              <a:ext uri="{FF2B5EF4-FFF2-40B4-BE49-F238E27FC236}">
                <a16:creationId xmlns:a16="http://schemas.microsoft.com/office/drawing/2014/main" id="{DA19C7F5-E3DE-B150-CB85-9B3510D97417}"/>
              </a:ext>
            </a:extLst>
          </p:cNvPr>
          <p:cNvPicPr>
            <a:picLocks noChangeAspect="1"/>
          </p:cNvPicPr>
          <p:nvPr/>
        </p:nvPicPr>
        <p:blipFill rotWithShape="1">
          <a:blip r:embed="rId2"/>
          <a:srcRect l="9242" t="33308" r="75316" b="58296"/>
          <a:stretch/>
        </p:blipFill>
        <p:spPr>
          <a:xfrm>
            <a:off x="887105" y="3985147"/>
            <a:ext cx="1000836" cy="555009"/>
          </a:xfrm>
          <a:prstGeom prst="rect">
            <a:avLst/>
          </a:prstGeom>
        </p:spPr>
      </p:pic>
      <p:sp>
        <p:nvSpPr>
          <p:cNvPr id="10" name="Rectangle 9">
            <a:extLst>
              <a:ext uri="{FF2B5EF4-FFF2-40B4-BE49-F238E27FC236}">
                <a16:creationId xmlns:a16="http://schemas.microsoft.com/office/drawing/2014/main" id="{A6EE75C9-AA89-451A-778C-4B163B711CF8}"/>
              </a:ext>
            </a:extLst>
          </p:cNvPr>
          <p:cNvSpPr/>
          <p:nvPr/>
        </p:nvSpPr>
        <p:spPr>
          <a:xfrm>
            <a:off x="2888776" y="2069910"/>
            <a:ext cx="1587690" cy="4185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259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939" y="653889"/>
            <a:ext cx="8393374" cy="747396"/>
          </a:xfrm>
        </p:spPr>
        <p:txBody>
          <a:bodyPr>
            <a:normAutofit/>
          </a:bodyPr>
          <a:lstStyle/>
          <a:p>
            <a:pPr algn="ctr"/>
            <a:r>
              <a:rPr lang="en-US" sz="2700" dirty="0"/>
              <a:t>Summary</a:t>
            </a:r>
          </a:p>
        </p:txBody>
      </p:sp>
      <p:sp>
        <p:nvSpPr>
          <p:cNvPr id="3" name="Content Placeholder 2"/>
          <p:cNvSpPr>
            <a:spLocks noGrp="1"/>
          </p:cNvSpPr>
          <p:nvPr>
            <p:ph idx="4294967295"/>
          </p:nvPr>
        </p:nvSpPr>
        <p:spPr>
          <a:xfrm>
            <a:off x="363939" y="1738126"/>
            <a:ext cx="8393374" cy="3889301"/>
          </a:xfrm>
        </p:spPr>
        <p:txBody>
          <a:bodyPr>
            <a:normAutofit fontScale="92500"/>
          </a:bodyPr>
          <a:lstStyle/>
          <a:p>
            <a:r>
              <a:rPr lang="en-US" sz="2200" dirty="0"/>
              <a:t>We used accurate CVD risk classification as an indirect clinical outcome to evaluate and propose performance specifications for lipid assays.</a:t>
            </a:r>
          </a:p>
          <a:p>
            <a:r>
              <a:rPr lang="en-US" sz="2200" dirty="0"/>
              <a:t>Using the current NCEP performance targets resulted in up to 10.1% of individuals’ being misclassified.</a:t>
            </a:r>
          </a:p>
          <a:p>
            <a:r>
              <a:rPr lang="en-US" sz="2200" dirty="0"/>
              <a:t>Achievable reductions in allowable bias (by 1%) and imprecision (to 3%) in all assays would have a clinically meaningful impact for many patients.</a:t>
            </a:r>
          </a:p>
          <a:p>
            <a:r>
              <a:rPr lang="en-US" sz="2200" dirty="0"/>
              <a:t>Serial sampling or using less-error prone risk markers, such as </a:t>
            </a:r>
            <a:r>
              <a:rPr lang="en-US" sz="2200" dirty="0" err="1"/>
              <a:t>nonHDL</a:t>
            </a:r>
            <a:r>
              <a:rPr lang="en-US" sz="2200" dirty="0"/>
              <a:t>-C or apolipoprotein B, instead of LDL-C could further reduce risk misclassification due to analytical errors and biological variability.</a:t>
            </a:r>
          </a:p>
          <a:p>
            <a:pPr lvl="1"/>
            <a:endParaRPr lang="en-US" sz="2200"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15</a:t>
            </a:fld>
            <a:endParaRPr lang="en-US"/>
          </a:p>
        </p:txBody>
      </p:sp>
    </p:spTree>
    <p:extLst>
      <p:ext uri="{BB962C8B-B14F-4D97-AF65-F5344CB8AC3E}">
        <p14:creationId xmlns:p14="http://schemas.microsoft.com/office/powerpoint/2010/main" val="415794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391" y="653889"/>
            <a:ext cx="8402472" cy="747396"/>
          </a:xfrm>
        </p:spPr>
        <p:txBody>
          <a:bodyPr>
            <a:normAutofit/>
          </a:bodyPr>
          <a:lstStyle/>
          <a:p>
            <a:pPr algn="ctr"/>
            <a:r>
              <a:rPr lang="en-US" sz="2700" dirty="0"/>
              <a:t>Discussion Question 3</a:t>
            </a:r>
          </a:p>
        </p:txBody>
      </p:sp>
      <p:sp>
        <p:nvSpPr>
          <p:cNvPr id="3" name="Content Placeholder 2"/>
          <p:cNvSpPr>
            <a:spLocks noGrp="1"/>
          </p:cNvSpPr>
          <p:nvPr>
            <p:ph idx="4294967295"/>
          </p:nvPr>
        </p:nvSpPr>
        <p:spPr>
          <a:xfrm>
            <a:off x="100084" y="2788693"/>
            <a:ext cx="8930185" cy="2743616"/>
          </a:xfrm>
        </p:spPr>
        <p:txBody>
          <a:bodyPr/>
          <a:lstStyle/>
          <a:p>
            <a:pPr marL="0" indent="0" algn="ctr">
              <a:buNone/>
            </a:pPr>
            <a:r>
              <a:rPr lang="en-US" sz="2200" dirty="0"/>
              <a:t>What steps would you take to promote and bring about change, such as adjusting performance targets, encouraging serial testing or introducing an alternative risk marker in your clinical practice? </a:t>
            </a:r>
          </a:p>
        </p:txBody>
      </p:sp>
      <p:sp>
        <p:nvSpPr>
          <p:cNvPr id="4" name="Slide Number Placeholder 3"/>
          <p:cNvSpPr>
            <a:spLocks noGrp="1"/>
          </p:cNvSpPr>
          <p:nvPr>
            <p:ph type="sldNum" sz="quarter" idx="12"/>
          </p:nvPr>
        </p:nvSpPr>
        <p:spPr/>
        <p:txBody>
          <a:bodyPr/>
          <a:lstStyle/>
          <a:p>
            <a:fld id="{B897C2A1-9313-CA4F-AEA9-36A479C1E1AD}" type="slidenum">
              <a:rPr lang="en-US" smtClean="0"/>
              <a:pPr/>
              <a:t>16</a:t>
            </a:fld>
            <a:endParaRPr lang="en-US"/>
          </a:p>
        </p:txBody>
      </p:sp>
    </p:spTree>
    <p:extLst>
      <p:ext uri="{BB962C8B-B14F-4D97-AF65-F5344CB8AC3E}">
        <p14:creationId xmlns:p14="http://schemas.microsoft.com/office/powerpoint/2010/main" val="231318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97C2A1-9313-CA4F-AEA9-36A479C1E1AD}" type="slidenum">
              <a:rPr lang="en-US" smtClean="0"/>
              <a:pPr/>
              <a:t>17</a:t>
            </a:fld>
            <a:endParaRPr lang="en-US"/>
          </a:p>
        </p:txBody>
      </p:sp>
    </p:spTree>
    <p:extLst>
      <p:ext uri="{BB962C8B-B14F-4D97-AF65-F5344CB8AC3E}">
        <p14:creationId xmlns:p14="http://schemas.microsoft.com/office/powerpoint/2010/main" val="404185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39" y="653889"/>
            <a:ext cx="8316036" cy="747396"/>
          </a:xfrm>
        </p:spPr>
        <p:txBody>
          <a:bodyPr>
            <a:normAutofit/>
          </a:bodyPr>
          <a:lstStyle/>
          <a:p>
            <a:r>
              <a:rPr lang="en-US" sz="2700" dirty="0"/>
              <a:t>The Standard Lipid Panel</a:t>
            </a:r>
          </a:p>
        </p:txBody>
      </p:sp>
      <p:sp>
        <p:nvSpPr>
          <p:cNvPr id="3" name="Content Placeholder 2"/>
          <p:cNvSpPr>
            <a:spLocks noGrp="1"/>
          </p:cNvSpPr>
          <p:nvPr>
            <p:ph idx="4294967295"/>
          </p:nvPr>
        </p:nvSpPr>
        <p:spPr>
          <a:xfrm>
            <a:off x="40944" y="1355678"/>
            <a:ext cx="8889241" cy="4667534"/>
          </a:xfrm>
        </p:spPr>
        <p:txBody>
          <a:bodyPr>
            <a:normAutofit fontScale="92500"/>
          </a:bodyPr>
          <a:lstStyle/>
          <a:p>
            <a:pPr lvl="1"/>
            <a:r>
              <a:rPr lang="en-US" dirty="0"/>
              <a:t>Despite great effort and major advances, cardiovascular disease (CVD) remains the leading cause of death worldwide.</a:t>
            </a:r>
          </a:p>
          <a:p>
            <a:pPr lvl="1"/>
            <a:r>
              <a:rPr lang="en-US" dirty="0"/>
              <a:t>Measurement of the standard lipid panel parameters is the cornerstone of CVD risk assessment and of assessing the need for, and adequacy of, lipid-lowering therapy.</a:t>
            </a:r>
          </a:p>
          <a:p>
            <a:pPr lvl="1"/>
            <a:r>
              <a:rPr lang="en-US" dirty="0"/>
              <a:t>The lipid panel consists of:</a:t>
            </a:r>
          </a:p>
          <a:p>
            <a:pPr lvl="2"/>
            <a:r>
              <a:rPr lang="en-US" dirty="0"/>
              <a:t>Total cholesterol (TC)</a:t>
            </a:r>
          </a:p>
          <a:p>
            <a:pPr lvl="2"/>
            <a:r>
              <a:rPr lang="en-US" dirty="0"/>
              <a:t>HDL-C						measured</a:t>
            </a:r>
          </a:p>
          <a:p>
            <a:pPr lvl="2"/>
            <a:r>
              <a:rPr lang="en-US" dirty="0"/>
              <a:t>Triglycerides (TG)</a:t>
            </a:r>
          </a:p>
          <a:p>
            <a:pPr marL="914400" lvl="2" indent="0">
              <a:buNone/>
            </a:pPr>
            <a:endParaRPr lang="en-US" sz="1500" dirty="0"/>
          </a:p>
          <a:p>
            <a:pPr lvl="2"/>
            <a:r>
              <a:rPr lang="en-US" dirty="0"/>
              <a:t>LDL-C (usually calculated)</a:t>
            </a:r>
          </a:p>
          <a:p>
            <a:pPr lvl="2"/>
            <a:r>
              <a:rPr lang="en-US" dirty="0" err="1"/>
              <a:t>NonHDL</a:t>
            </a:r>
            <a:r>
              <a:rPr lang="en-US" dirty="0"/>
              <a:t>-C (calculated)</a:t>
            </a:r>
          </a:p>
          <a:p>
            <a:pPr lvl="1"/>
            <a:endParaRPr lang="en-US"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2</a:t>
            </a:fld>
            <a:endParaRPr lang="en-US"/>
          </a:p>
        </p:txBody>
      </p:sp>
      <p:sp>
        <p:nvSpPr>
          <p:cNvPr id="5" name="Right Brace 4">
            <a:extLst>
              <a:ext uri="{FF2B5EF4-FFF2-40B4-BE49-F238E27FC236}">
                <a16:creationId xmlns:a16="http://schemas.microsoft.com/office/drawing/2014/main" id="{F891CB3D-2751-0003-FC5A-458F60AFD042}"/>
              </a:ext>
            </a:extLst>
          </p:cNvPr>
          <p:cNvSpPr/>
          <p:nvPr/>
        </p:nvSpPr>
        <p:spPr>
          <a:xfrm>
            <a:off x="4198957" y="3689447"/>
            <a:ext cx="272955" cy="108272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39" y="653889"/>
            <a:ext cx="8316036" cy="747396"/>
          </a:xfrm>
        </p:spPr>
        <p:txBody>
          <a:bodyPr>
            <a:normAutofit/>
          </a:bodyPr>
          <a:lstStyle/>
          <a:p>
            <a:r>
              <a:rPr lang="en-US" sz="2700" dirty="0"/>
              <a:t>Analytical Performance of Lipid Assays</a:t>
            </a:r>
          </a:p>
        </p:txBody>
      </p:sp>
      <p:sp>
        <p:nvSpPr>
          <p:cNvPr id="3" name="Content Placeholder 2"/>
          <p:cNvSpPr>
            <a:spLocks noGrp="1"/>
          </p:cNvSpPr>
          <p:nvPr>
            <p:ph idx="4294967295"/>
          </p:nvPr>
        </p:nvSpPr>
        <p:spPr>
          <a:xfrm>
            <a:off x="40944" y="1501254"/>
            <a:ext cx="8889241" cy="4403677"/>
          </a:xfrm>
        </p:spPr>
        <p:txBody>
          <a:bodyPr>
            <a:normAutofit/>
          </a:bodyPr>
          <a:lstStyle/>
          <a:p>
            <a:pPr marL="457200" lvl="1" indent="0" algn="ctr">
              <a:buNone/>
            </a:pPr>
            <a:r>
              <a:rPr lang="en-US" sz="2200" dirty="0"/>
              <a:t>Total analytical error = bias + 2x imprecision</a:t>
            </a:r>
          </a:p>
          <a:p>
            <a:pPr lvl="1"/>
            <a:endParaRPr lang="en-US" sz="1400" dirty="0"/>
          </a:p>
          <a:p>
            <a:pPr lvl="1"/>
            <a:r>
              <a:rPr lang="en-US" sz="2200" dirty="0"/>
              <a:t>Lipoproteins and triglycerides are heterogeneous analytes. Thus, measurement of these lipids cannot be fully standardized.</a:t>
            </a:r>
          </a:p>
          <a:p>
            <a:pPr lvl="1"/>
            <a:r>
              <a:rPr lang="en-US" sz="2200" dirty="0"/>
              <a:t>Reliable lipid measurement poses numerous challenges.</a:t>
            </a:r>
          </a:p>
          <a:p>
            <a:pPr lvl="1"/>
            <a:r>
              <a:rPr lang="en-US" sz="2200" dirty="0"/>
              <a:t>Homogeneous assays of HDL-C and LDL-C perform poorly in highly </a:t>
            </a:r>
            <a:r>
              <a:rPr lang="en-US" sz="2200" dirty="0" err="1"/>
              <a:t>dyslipidemic</a:t>
            </a:r>
            <a:r>
              <a:rPr lang="en-US" sz="2200" dirty="0"/>
              <a:t> samples.</a:t>
            </a:r>
          </a:p>
          <a:p>
            <a:pPr lvl="1"/>
            <a:r>
              <a:rPr lang="en-US" sz="2200" dirty="0"/>
              <a:t>Calculated LDL-C and </a:t>
            </a:r>
            <a:r>
              <a:rPr lang="en-US" sz="2200" dirty="0" err="1"/>
              <a:t>nonHDL</a:t>
            </a:r>
            <a:r>
              <a:rPr lang="en-US" sz="2200" dirty="0"/>
              <a:t>-C are subject to the additive analytical errors of the parameters used in their calculation.</a:t>
            </a:r>
          </a:p>
          <a:p>
            <a:pPr lvl="1"/>
            <a:r>
              <a:rPr lang="en-US" sz="2200" dirty="0"/>
              <a:t>Progressive advances in technology continue to occur as the challenges to reliable measurement are tackled.</a:t>
            </a:r>
            <a:endParaRPr lang="en-US" dirty="0"/>
          </a:p>
        </p:txBody>
      </p:sp>
      <p:sp>
        <p:nvSpPr>
          <p:cNvPr id="4" name="Slide Number Placeholder 3"/>
          <p:cNvSpPr>
            <a:spLocks noGrp="1"/>
          </p:cNvSpPr>
          <p:nvPr>
            <p:ph type="sldNum" sz="quarter" idx="12"/>
          </p:nvPr>
        </p:nvSpPr>
        <p:spPr/>
        <p:txBody>
          <a:bodyPr/>
          <a:lstStyle/>
          <a:p>
            <a:fld id="{B897C2A1-9313-CA4F-AEA9-36A479C1E1AD}" type="slidenum">
              <a:rPr lang="en-US" smtClean="0"/>
              <a:pPr/>
              <a:t>3</a:t>
            </a:fld>
            <a:endParaRPr lang="en-US"/>
          </a:p>
        </p:txBody>
      </p:sp>
    </p:spTree>
    <p:extLst>
      <p:ext uri="{BB962C8B-B14F-4D97-AF65-F5344CB8AC3E}">
        <p14:creationId xmlns:p14="http://schemas.microsoft.com/office/powerpoint/2010/main" val="282606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39" y="653889"/>
            <a:ext cx="8316036" cy="747396"/>
          </a:xfrm>
        </p:spPr>
        <p:txBody>
          <a:bodyPr>
            <a:normAutofit/>
          </a:bodyPr>
          <a:lstStyle/>
          <a:p>
            <a:r>
              <a:rPr lang="en-US" sz="2700" dirty="0"/>
              <a:t>The 2015 Milan Hierarchy</a:t>
            </a:r>
          </a:p>
        </p:txBody>
      </p:sp>
      <p:sp>
        <p:nvSpPr>
          <p:cNvPr id="3" name="Content Placeholder 2"/>
          <p:cNvSpPr>
            <a:spLocks noGrp="1"/>
          </p:cNvSpPr>
          <p:nvPr>
            <p:ph idx="4294967295"/>
          </p:nvPr>
        </p:nvSpPr>
        <p:spPr>
          <a:xfrm>
            <a:off x="-118279" y="1678670"/>
            <a:ext cx="5495498" cy="2997957"/>
          </a:xfrm>
        </p:spPr>
        <p:txBody>
          <a:bodyPr>
            <a:normAutofit/>
          </a:bodyPr>
          <a:lstStyle/>
          <a:p>
            <a:pPr lvl="1"/>
            <a:r>
              <a:rPr lang="en-US" sz="2200" dirty="0"/>
              <a:t>Analytical performance goals are determined using the best and most applicable of 3 models.</a:t>
            </a:r>
          </a:p>
        </p:txBody>
      </p:sp>
      <p:sp>
        <p:nvSpPr>
          <p:cNvPr id="4" name="Slide Number Placeholder 3"/>
          <p:cNvSpPr>
            <a:spLocks noGrp="1"/>
          </p:cNvSpPr>
          <p:nvPr>
            <p:ph type="sldNum" sz="quarter" idx="12"/>
          </p:nvPr>
        </p:nvSpPr>
        <p:spPr/>
        <p:txBody>
          <a:bodyPr/>
          <a:lstStyle/>
          <a:p>
            <a:fld id="{B897C2A1-9313-CA4F-AEA9-36A479C1E1AD}" type="slidenum">
              <a:rPr lang="en-US" smtClean="0"/>
              <a:pPr/>
              <a:t>4</a:t>
            </a:fld>
            <a:endParaRPr lang="en-US"/>
          </a:p>
        </p:txBody>
      </p:sp>
      <p:graphicFrame>
        <p:nvGraphicFramePr>
          <p:cNvPr id="5" name="Diagram 4">
            <a:extLst>
              <a:ext uri="{FF2B5EF4-FFF2-40B4-BE49-F238E27FC236}">
                <a16:creationId xmlns:a16="http://schemas.microsoft.com/office/drawing/2014/main" id="{7BB99C3E-28F0-2EEE-9ECA-EBC4487DC49B}"/>
              </a:ext>
            </a:extLst>
          </p:cNvPr>
          <p:cNvGraphicFramePr/>
          <p:nvPr>
            <p:extLst>
              <p:ext uri="{D42A27DB-BD31-4B8C-83A1-F6EECF244321}">
                <p14:modId xmlns:p14="http://schemas.microsoft.com/office/powerpoint/2010/main" val="4182132398"/>
              </p:ext>
            </p:extLst>
          </p:nvPr>
        </p:nvGraphicFramePr>
        <p:xfrm>
          <a:off x="5540992" y="2160439"/>
          <a:ext cx="3480179" cy="2847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a:extLst>
              <a:ext uri="{FF2B5EF4-FFF2-40B4-BE49-F238E27FC236}">
                <a16:creationId xmlns:a16="http://schemas.microsoft.com/office/drawing/2014/main" id="{2FC00EE1-9AAB-8845-1839-87534C060784}"/>
              </a:ext>
            </a:extLst>
          </p:cNvPr>
          <p:cNvSpPr txBox="1">
            <a:spLocks/>
          </p:cNvSpPr>
          <p:nvPr/>
        </p:nvSpPr>
        <p:spPr>
          <a:xfrm>
            <a:off x="-118280" y="2790545"/>
            <a:ext cx="6168787" cy="40583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200" dirty="0"/>
              <a:t>The current performance goals for the lipid panel were set ~28 years ago based on the state of the art at that time.</a:t>
            </a:r>
          </a:p>
          <a:p>
            <a:pPr lvl="1"/>
            <a:r>
              <a:rPr lang="en-US" sz="2200" dirty="0"/>
              <a:t>They have not been updated despite numerous advances in technology and treatment.</a:t>
            </a:r>
          </a:p>
          <a:p>
            <a:pPr lvl="1"/>
            <a:r>
              <a:rPr lang="en-US" sz="2200" dirty="0"/>
              <a:t>No clinical outcomes studies have been performed to date.</a:t>
            </a:r>
          </a:p>
        </p:txBody>
      </p:sp>
    </p:spTree>
    <p:extLst>
      <p:ext uri="{BB962C8B-B14F-4D97-AF65-F5344CB8AC3E}">
        <p14:creationId xmlns:p14="http://schemas.microsoft.com/office/powerpoint/2010/main" val="226446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391" y="653889"/>
            <a:ext cx="8402472" cy="747396"/>
          </a:xfrm>
        </p:spPr>
        <p:txBody>
          <a:bodyPr>
            <a:normAutofit/>
          </a:bodyPr>
          <a:lstStyle/>
          <a:p>
            <a:pPr algn="ctr"/>
            <a:r>
              <a:rPr lang="en-US" sz="2700" dirty="0"/>
              <a:t>Discussion Question 1</a:t>
            </a:r>
          </a:p>
        </p:txBody>
      </p:sp>
      <p:sp>
        <p:nvSpPr>
          <p:cNvPr id="3" name="Content Placeholder 2"/>
          <p:cNvSpPr>
            <a:spLocks noGrp="1"/>
          </p:cNvSpPr>
          <p:nvPr>
            <p:ph idx="4294967295"/>
          </p:nvPr>
        </p:nvSpPr>
        <p:spPr>
          <a:xfrm>
            <a:off x="100084" y="2788693"/>
            <a:ext cx="8930185" cy="2743616"/>
          </a:xfrm>
        </p:spPr>
        <p:txBody>
          <a:bodyPr/>
          <a:lstStyle/>
          <a:p>
            <a:pPr marL="0" indent="0" algn="ctr">
              <a:buNone/>
            </a:pPr>
            <a:r>
              <a:rPr lang="en-US" sz="2200" dirty="0"/>
              <a:t>What are the challenges and limitations in triglyceride, LDL-C, and HDL-C measurement?</a:t>
            </a:r>
          </a:p>
        </p:txBody>
      </p:sp>
      <p:sp>
        <p:nvSpPr>
          <p:cNvPr id="4" name="Slide Number Placeholder 3"/>
          <p:cNvSpPr>
            <a:spLocks noGrp="1"/>
          </p:cNvSpPr>
          <p:nvPr>
            <p:ph type="sldNum" sz="quarter" idx="12"/>
          </p:nvPr>
        </p:nvSpPr>
        <p:spPr/>
        <p:txBody>
          <a:bodyPr/>
          <a:lstStyle/>
          <a:p>
            <a:fld id="{B897C2A1-9313-CA4F-AEA9-36A479C1E1AD}" type="slidenum">
              <a:rPr lang="en-US" smtClean="0"/>
              <a:pPr/>
              <a:t>5</a:t>
            </a:fld>
            <a:endParaRPr lang="en-US"/>
          </a:p>
        </p:txBody>
      </p:sp>
    </p:spTree>
    <p:extLst>
      <p:ext uri="{BB962C8B-B14F-4D97-AF65-F5344CB8AC3E}">
        <p14:creationId xmlns:p14="http://schemas.microsoft.com/office/powerpoint/2010/main" val="2253655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39" y="653889"/>
            <a:ext cx="8316036" cy="747396"/>
          </a:xfrm>
        </p:spPr>
        <p:txBody>
          <a:bodyPr>
            <a:normAutofit/>
          </a:bodyPr>
          <a:lstStyle/>
          <a:p>
            <a:r>
              <a:rPr lang="en-US" sz="2700" dirty="0"/>
              <a:t>Hypothesis</a:t>
            </a:r>
          </a:p>
        </p:txBody>
      </p:sp>
      <p:sp>
        <p:nvSpPr>
          <p:cNvPr id="3" name="Content Placeholder 2"/>
          <p:cNvSpPr>
            <a:spLocks noGrp="1"/>
          </p:cNvSpPr>
          <p:nvPr>
            <p:ph idx="4294967295"/>
          </p:nvPr>
        </p:nvSpPr>
        <p:spPr>
          <a:xfrm>
            <a:off x="40944" y="1355678"/>
            <a:ext cx="8889241" cy="4667534"/>
          </a:xfrm>
        </p:spPr>
        <p:txBody>
          <a:bodyPr>
            <a:normAutofit/>
          </a:bodyPr>
          <a:lstStyle/>
          <a:p>
            <a:pPr lvl="1"/>
            <a:r>
              <a:rPr lang="en-US" sz="2200" dirty="0"/>
              <a:t>The current analytical performance specifications allow errors in CVD risk stratification that may lead to mismanagement of a large number of individuals.</a:t>
            </a:r>
          </a:p>
        </p:txBody>
      </p:sp>
      <p:sp>
        <p:nvSpPr>
          <p:cNvPr id="4" name="Slide Number Placeholder 3"/>
          <p:cNvSpPr>
            <a:spLocks noGrp="1"/>
          </p:cNvSpPr>
          <p:nvPr>
            <p:ph type="sldNum" sz="quarter" idx="12"/>
          </p:nvPr>
        </p:nvSpPr>
        <p:spPr/>
        <p:txBody>
          <a:bodyPr/>
          <a:lstStyle/>
          <a:p>
            <a:fld id="{B897C2A1-9313-CA4F-AEA9-36A479C1E1AD}" type="slidenum">
              <a:rPr lang="en-US" smtClean="0"/>
              <a:pPr/>
              <a:t>6</a:t>
            </a:fld>
            <a:endParaRPr lang="en-US"/>
          </a:p>
        </p:txBody>
      </p:sp>
      <p:sp>
        <p:nvSpPr>
          <p:cNvPr id="6" name="Title 1">
            <a:extLst>
              <a:ext uri="{FF2B5EF4-FFF2-40B4-BE49-F238E27FC236}">
                <a16:creationId xmlns:a16="http://schemas.microsoft.com/office/drawing/2014/main" id="{DEC6019A-A5E8-586A-1522-C8904AFB2049}"/>
              </a:ext>
            </a:extLst>
          </p:cNvPr>
          <p:cNvSpPr txBox="1">
            <a:spLocks/>
          </p:cNvSpPr>
          <p:nvPr/>
        </p:nvSpPr>
        <p:spPr>
          <a:xfrm>
            <a:off x="377588" y="3153723"/>
            <a:ext cx="8316036" cy="74739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000" b="1" kern="1200">
                <a:solidFill>
                  <a:schemeClr val="tx1"/>
                </a:solidFill>
                <a:latin typeface="Arial"/>
                <a:ea typeface="+mj-ea"/>
                <a:cs typeface="Arial"/>
              </a:defRPr>
            </a:lvl1pPr>
          </a:lstStyle>
          <a:p>
            <a:r>
              <a:rPr lang="en-US" sz="2700" dirty="0"/>
              <a:t>Aims</a:t>
            </a:r>
          </a:p>
        </p:txBody>
      </p:sp>
      <p:sp>
        <p:nvSpPr>
          <p:cNvPr id="7" name="Content Placeholder 2">
            <a:extLst>
              <a:ext uri="{FF2B5EF4-FFF2-40B4-BE49-F238E27FC236}">
                <a16:creationId xmlns:a16="http://schemas.microsoft.com/office/drawing/2014/main" id="{21656911-45C7-1E98-6F5F-D4CED962791D}"/>
              </a:ext>
            </a:extLst>
          </p:cNvPr>
          <p:cNvSpPr txBox="1">
            <a:spLocks/>
          </p:cNvSpPr>
          <p:nvPr/>
        </p:nvSpPr>
        <p:spPr>
          <a:xfrm>
            <a:off x="45493" y="3855512"/>
            <a:ext cx="8889241" cy="4667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SzPct val="70000"/>
              <a:buFont typeface="Courier New"/>
              <a:buChar char="o"/>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200" dirty="0"/>
              <a:t>Determine the degree to which current performance specifications may lead to misclassification of CVD risk.</a:t>
            </a:r>
          </a:p>
          <a:p>
            <a:pPr lvl="1"/>
            <a:r>
              <a:rPr lang="en-US" sz="2200" dirty="0"/>
              <a:t>Determine the degree to which achievable improvements in analytical performance targets would reduce this.</a:t>
            </a:r>
          </a:p>
        </p:txBody>
      </p:sp>
    </p:spTree>
    <p:extLst>
      <p:ext uri="{BB962C8B-B14F-4D97-AF65-F5344CB8AC3E}">
        <p14:creationId xmlns:p14="http://schemas.microsoft.com/office/powerpoint/2010/main" val="2731134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39" y="653889"/>
            <a:ext cx="8316036" cy="747396"/>
          </a:xfrm>
        </p:spPr>
        <p:txBody>
          <a:bodyPr>
            <a:normAutofit/>
          </a:bodyPr>
          <a:lstStyle/>
          <a:p>
            <a:r>
              <a:rPr lang="en-US" sz="2700" dirty="0"/>
              <a:t>Methods</a:t>
            </a:r>
          </a:p>
        </p:txBody>
      </p:sp>
      <p:sp>
        <p:nvSpPr>
          <p:cNvPr id="3" name="Content Placeholder 2"/>
          <p:cNvSpPr>
            <a:spLocks noGrp="1"/>
          </p:cNvSpPr>
          <p:nvPr>
            <p:ph idx="4294967295"/>
          </p:nvPr>
        </p:nvSpPr>
        <p:spPr>
          <a:xfrm>
            <a:off x="40944" y="1278340"/>
            <a:ext cx="8889241" cy="4626592"/>
          </a:xfrm>
        </p:spPr>
        <p:txBody>
          <a:bodyPr>
            <a:normAutofit/>
          </a:bodyPr>
          <a:lstStyle/>
          <a:p>
            <a:pPr lvl="1"/>
            <a:r>
              <a:rPr lang="en-US" sz="2000" dirty="0"/>
              <a:t>Lipid parameter measurements from 8506 individuals in NHANES were used as “true” values to stratify participants into 4 risk groups according to the US guidelines*.</a:t>
            </a:r>
          </a:p>
          <a:p>
            <a:pPr lvl="1"/>
            <a:r>
              <a:rPr lang="en-US" sz="2000" dirty="0"/>
              <a:t>LDL-C was calculated using the </a:t>
            </a:r>
            <a:r>
              <a:rPr lang="en-US" sz="2000" dirty="0" err="1"/>
              <a:t>Friedewald</a:t>
            </a:r>
            <a:r>
              <a:rPr lang="en-US" sz="2000" dirty="0"/>
              <a:t> equation.</a:t>
            </a:r>
          </a:p>
          <a:p>
            <a:pPr lvl="1"/>
            <a:r>
              <a:rPr lang="en-US" sz="2000" dirty="0"/>
              <a:t>3 hypothetical error scenarios were devised:</a:t>
            </a:r>
          </a:p>
          <a:p>
            <a:pPr lvl="2"/>
            <a:r>
              <a:rPr lang="en-US" sz="1400" dirty="0"/>
              <a:t>maximum positive bias on LDL-C, maximum negative bias on LDL-C, no bias</a:t>
            </a:r>
          </a:p>
          <a:p>
            <a:pPr lvl="2"/>
            <a:r>
              <a:rPr lang="en-US" sz="1400" dirty="0"/>
              <a:t>each scenario was examined with and without biological variability</a:t>
            </a:r>
          </a:p>
          <a:p>
            <a:pPr lvl="1"/>
            <a:r>
              <a:rPr lang="en-US" sz="2000" dirty="0"/>
              <a:t>Current targets for bias and imprecision were applied to the measured parameter results and individuals were stratified based on the error-affected values.</a:t>
            </a:r>
          </a:p>
          <a:p>
            <a:pPr lvl="1"/>
            <a:r>
              <a:rPr lang="en-US" sz="2000" dirty="0"/>
              <a:t>The same was done with slightly stricter performance targets determined by iteration and with consideration for what is achievable.</a:t>
            </a:r>
          </a:p>
          <a:p>
            <a:pPr lvl="1"/>
            <a:r>
              <a:rPr lang="en-US" sz="2000" dirty="0"/>
              <a:t>The percentage of the cohort that changed risk groups in each scenario was compared between the two sets of targets.</a:t>
            </a:r>
          </a:p>
        </p:txBody>
      </p:sp>
      <p:sp>
        <p:nvSpPr>
          <p:cNvPr id="4" name="Slide Number Placeholder 3"/>
          <p:cNvSpPr>
            <a:spLocks noGrp="1"/>
          </p:cNvSpPr>
          <p:nvPr>
            <p:ph type="sldNum" sz="quarter" idx="12"/>
          </p:nvPr>
        </p:nvSpPr>
        <p:spPr/>
        <p:txBody>
          <a:bodyPr/>
          <a:lstStyle/>
          <a:p>
            <a:fld id="{B897C2A1-9313-CA4F-AEA9-36A479C1E1AD}" type="slidenum">
              <a:rPr lang="en-US" smtClean="0"/>
              <a:pPr/>
              <a:t>7</a:t>
            </a:fld>
            <a:endParaRPr lang="en-US"/>
          </a:p>
        </p:txBody>
      </p:sp>
      <p:sp>
        <p:nvSpPr>
          <p:cNvPr id="6" name="TextBox 5">
            <a:extLst>
              <a:ext uri="{FF2B5EF4-FFF2-40B4-BE49-F238E27FC236}">
                <a16:creationId xmlns:a16="http://schemas.microsoft.com/office/drawing/2014/main" id="{EC211B42-90E4-2F5E-BAB6-42285A1D7438}"/>
              </a:ext>
            </a:extLst>
          </p:cNvPr>
          <p:cNvSpPr txBox="1"/>
          <p:nvPr/>
        </p:nvSpPr>
        <p:spPr>
          <a:xfrm>
            <a:off x="2195016" y="5989088"/>
            <a:ext cx="6157414" cy="738664"/>
          </a:xfrm>
          <a:prstGeom prst="rect">
            <a:avLst/>
          </a:prstGeom>
          <a:solidFill>
            <a:schemeClr val="bg1"/>
          </a:solidFill>
        </p:spPr>
        <p:txBody>
          <a:bodyPr wrap="square">
            <a:spAutoFit/>
          </a:bodyPr>
          <a:lstStyle/>
          <a:p>
            <a:r>
              <a:rPr lang="en-US" sz="1050" dirty="0"/>
              <a:t>*2018 AHA/ACC/AACVPR/AAPA/ABC/ACPM/ADA/AGS/</a:t>
            </a:r>
            <a:r>
              <a:rPr lang="en-US" sz="1050" dirty="0" err="1"/>
              <a:t>APhA</a:t>
            </a:r>
            <a:r>
              <a:rPr lang="en-US" sz="1050" dirty="0"/>
              <a:t>/ASPC/NLA/PCNA Guideline on the Management of Blood Cholesterol: A Report of the American College of Cardiology/American Heart Association Task Force on Clinical Practice Guidelines, </a:t>
            </a:r>
            <a:r>
              <a:rPr lang="en-US" sz="1050" dirty="0">
                <a:hlinkClick r:id="rId2"/>
              </a:rPr>
              <a:t>https://doi.org/10.1161/CIR.0000000000000625</a:t>
            </a:r>
            <a:r>
              <a:rPr lang="en-US" sz="1050" dirty="0"/>
              <a:t> </a:t>
            </a:r>
          </a:p>
        </p:txBody>
      </p:sp>
    </p:spTree>
    <p:extLst>
      <p:ext uri="{BB962C8B-B14F-4D97-AF65-F5344CB8AC3E}">
        <p14:creationId xmlns:p14="http://schemas.microsoft.com/office/powerpoint/2010/main" val="3431628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391" y="653889"/>
            <a:ext cx="8402472" cy="747396"/>
          </a:xfrm>
        </p:spPr>
        <p:txBody>
          <a:bodyPr>
            <a:normAutofit/>
          </a:bodyPr>
          <a:lstStyle/>
          <a:p>
            <a:pPr algn="ctr"/>
            <a:r>
              <a:rPr lang="en-US" sz="2700" dirty="0"/>
              <a:t>Discussion Question 2</a:t>
            </a:r>
          </a:p>
        </p:txBody>
      </p:sp>
      <p:sp>
        <p:nvSpPr>
          <p:cNvPr id="3" name="Content Placeholder 2"/>
          <p:cNvSpPr>
            <a:spLocks noGrp="1"/>
          </p:cNvSpPr>
          <p:nvPr>
            <p:ph idx="4294967295"/>
          </p:nvPr>
        </p:nvSpPr>
        <p:spPr>
          <a:xfrm>
            <a:off x="227463" y="2788693"/>
            <a:ext cx="8639033" cy="2743616"/>
          </a:xfrm>
        </p:spPr>
        <p:txBody>
          <a:bodyPr/>
          <a:lstStyle/>
          <a:p>
            <a:pPr marL="0" indent="0" algn="ctr">
              <a:buNone/>
            </a:pPr>
            <a:r>
              <a:rPr lang="en-US" sz="2200" dirty="0"/>
              <a:t>When calculating total variance of </a:t>
            </a:r>
            <a:r>
              <a:rPr lang="en-US" sz="2200" b="1" dirty="0"/>
              <a:t>an assay</a:t>
            </a:r>
            <a:r>
              <a:rPr lang="en-US" sz="2200" dirty="0"/>
              <a:t>, variance is additive. How would you apply both analytical variability and biological variability to </a:t>
            </a:r>
            <a:r>
              <a:rPr lang="en-US" sz="2200" b="1" dirty="0"/>
              <a:t>individual results</a:t>
            </a:r>
            <a:r>
              <a:rPr lang="en-US" sz="2200" dirty="0"/>
              <a:t> in a simulation of reality? </a:t>
            </a:r>
          </a:p>
        </p:txBody>
      </p:sp>
      <p:sp>
        <p:nvSpPr>
          <p:cNvPr id="4" name="Slide Number Placeholder 3"/>
          <p:cNvSpPr>
            <a:spLocks noGrp="1"/>
          </p:cNvSpPr>
          <p:nvPr>
            <p:ph type="sldNum" sz="quarter" idx="12"/>
          </p:nvPr>
        </p:nvSpPr>
        <p:spPr/>
        <p:txBody>
          <a:bodyPr/>
          <a:lstStyle/>
          <a:p>
            <a:fld id="{B897C2A1-9313-CA4F-AEA9-36A479C1E1AD}" type="slidenum">
              <a:rPr lang="en-US" smtClean="0"/>
              <a:pPr/>
              <a:t>8</a:t>
            </a:fld>
            <a:endParaRPr lang="en-US"/>
          </a:p>
        </p:txBody>
      </p:sp>
    </p:spTree>
    <p:extLst>
      <p:ext uri="{BB962C8B-B14F-4D97-AF65-F5344CB8AC3E}">
        <p14:creationId xmlns:p14="http://schemas.microsoft.com/office/powerpoint/2010/main" val="195154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test&#10;&#10;Description automatically generated with medium confidence">
            <a:extLst>
              <a:ext uri="{FF2B5EF4-FFF2-40B4-BE49-F238E27FC236}">
                <a16:creationId xmlns:a16="http://schemas.microsoft.com/office/drawing/2014/main" id="{B0FEFFDC-9952-8204-81FA-9F1D82724FC3}"/>
              </a:ext>
            </a:extLst>
          </p:cNvPr>
          <p:cNvPicPr>
            <a:picLocks noChangeAspect="1"/>
          </p:cNvPicPr>
          <p:nvPr/>
        </p:nvPicPr>
        <p:blipFill>
          <a:blip r:embed="rId2"/>
          <a:stretch>
            <a:fillRect/>
          </a:stretch>
        </p:blipFill>
        <p:spPr>
          <a:xfrm>
            <a:off x="4430071" y="845574"/>
            <a:ext cx="4288574" cy="5601667"/>
          </a:xfrm>
          <a:prstGeom prst="rect">
            <a:avLst/>
          </a:prstGeom>
        </p:spPr>
      </p:pic>
      <p:sp>
        <p:nvSpPr>
          <p:cNvPr id="2" name="Title 1">
            <a:extLst>
              <a:ext uri="{FF2B5EF4-FFF2-40B4-BE49-F238E27FC236}">
                <a16:creationId xmlns:a16="http://schemas.microsoft.com/office/drawing/2014/main" id="{FA199B52-A8CA-6B86-B508-DB189367DD89}"/>
              </a:ext>
            </a:extLst>
          </p:cNvPr>
          <p:cNvSpPr>
            <a:spLocks noGrp="1"/>
          </p:cNvSpPr>
          <p:nvPr>
            <p:ph type="title"/>
          </p:nvPr>
        </p:nvSpPr>
        <p:spPr>
          <a:xfrm>
            <a:off x="457200" y="3525672"/>
            <a:ext cx="3837296" cy="2670411"/>
          </a:xfrm>
        </p:spPr>
        <p:txBody>
          <a:bodyPr anchor="t">
            <a:normAutofit/>
          </a:bodyPr>
          <a:lstStyle/>
          <a:p>
            <a:r>
              <a:rPr lang="en-US" sz="1200" dirty="0"/>
              <a:t>Figure 1. A)</a:t>
            </a:r>
            <a:r>
              <a:rPr lang="en-US" sz="1200" b="0" dirty="0"/>
              <a:t> Stratification scheme, based on the US guideline, to classify individuals into four CVD risk groups A-D. To convert to SI units: Multiply cholesterol measures by 0.02586; multiply TG by 0.01129.</a:t>
            </a:r>
            <a:br>
              <a:rPr lang="en-US" sz="1200" b="0" dirty="0"/>
            </a:br>
            <a:r>
              <a:rPr lang="en-US" sz="1200" dirty="0"/>
              <a:t>B) </a:t>
            </a:r>
            <a:r>
              <a:rPr lang="en-US" sz="1200" b="0" dirty="0"/>
              <a:t>Classification of the cohort based on original NHANES results. Colors indicate which criteria were met to be classified into each group.</a:t>
            </a:r>
            <a:br>
              <a:rPr lang="en-US" sz="1200" b="0" dirty="0"/>
            </a:br>
            <a:br>
              <a:rPr lang="en-US" sz="1200" b="0" dirty="0"/>
            </a:br>
            <a:r>
              <a:rPr lang="en-US" sz="1200" b="0" dirty="0"/>
              <a:t>Abbreviations: L, LDL-C only; LDL-C, low-density lipoprotein cholesterol; LP, LDL-C and PCE; LPT, LDL-C, PCE, and TG; P, PCE only; PCE, pooled cohort equation; PT, PCE and TG; TG, triglycerides.</a:t>
            </a:r>
            <a:endParaRPr lang="en-US" sz="1200" dirty="0"/>
          </a:p>
        </p:txBody>
      </p:sp>
      <p:sp>
        <p:nvSpPr>
          <p:cNvPr id="6" name="Content Placeholder 5"/>
          <p:cNvSpPr>
            <a:spLocks noGrp="1"/>
          </p:cNvSpPr>
          <p:nvPr>
            <p:ph idx="1"/>
          </p:nvPr>
        </p:nvSpPr>
        <p:spPr/>
        <p:txBody>
          <a:bodyPr/>
          <a:lstStyle/>
          <a:p>
            <a:endParaRPr lang="en-US" dirty="0"/>
          </a:p>
          <a:p>
            <a:endParaRPr lang="en-US" dirty="0"/>
          </a:p>
        </p:txBody>
      </p:sp>
      <p:sp>
        <p:nvSpPr>
          <p:cNvPr id="5" name="Text Placeholder 4">
            <a:extLst>
              <a:ext uri="{FF2B5EF4-FFF2-40B4-BE49-F238E27FC236}">
                <a16:creationId xmlns:a16="http://schemas.microsoft.com/office/drawing/2014/main" id="{A13969A7-B986-B8A0-AD34-889BE93CDA51}"/>
              </a:ext>
            </a:extLst>
          </p:cNvPr>
          <p:cNvSpPr>
            <a:spLocks noGrp="1"/>
          </p:cNvSpPr>
          <p:nvPr>
            <p:ph type="body" sz="half" idx="2"/>
          </p:nvPr>
        </p:nvSpPr>
        <p:spPr>
          <a:xfrm>
            <a:off x="457200" y="1500490"/>
            <a:ext cx="3500651" cy="1870508"/>
          </a:xfrm>
        </p:spPr>
        <p:txBody>
          <a:bodyPr>
            <a:normAutofit/>
          </a:bodyPr>
          <a:lstStyle/>
          <a:p>
            <a:r>
              <a:rPr lang="en-US" sz="1800" dirty="0"/>
              <a:t>&gt;65% of individuals are in the lowest risk group, based on a 10-year risk score &lt;7.5%.</a:t>
            </a:r>
          </a:p>
          <a:p>
            <a:r>
              <a:rPr lang="en-US" sz="1800" dirty="0"/>
              <a:t>A small, but important percentage of individuals have LDL-C &lt;70 mg/dL.</a:t>
            </a:r>
          </a:p>
        </p:txBody>
      </p:sp>
      <p:sp>
        <p:nvSpPr>
          <p:cNvPr id="4" name="Slide Number Placeholder 3"/>
          <p:cNvSpPr>
            <a:spLocks noGrp="1"/>
          </p:cNvSpPr>
          <p:nvPr>
            <p:ph type="sldNum" sz="quarter" idx="12"/>
          </p:nvPr>
        </p:nvSpPr>
        <p:spPr/>
        <p:txBody>
          <a:bodyPr/>
          <a:lstStyle/>
          <a:p>
            <a:fld id="{B897C2A1-9313-CA4F-AEA9-36A479C1E1AD}" type="slidenum">
              <a:rPr lang="en-US" smtClean="0"/>
              <a:pPr/>
              <a:t>9</a:t>
            </a:fld>
            <a:endParaRPr lang="en-US"/>
          </a:p>
        </p:txBody>
      </p:sp>
      <p:sp>
        <p:nvSpPr>
          <p:cNvPr id="7" name="TextBox 6"/>
          <p:cNvSpPr txBox="1"/>
          <p:nvPr/>
        </p:nvSpPr>
        <p:spPr>
          <a:xfrm>
            <a:off x="211327" y="337743"/>
            <a:ext cx="7499658" cy="461665"/>
          </a:xfrm>
          <a:prstGeom prst="rect">
            <a:avLst/>
          </a:prstGeom>
          <a:noFill/>
        </p:spPr>
        <p:txBody>
          <a:bodyPr wrap="square" rtlCol="0">
            <a:spAutoFit/>
          </a:bodyPr>
          <a:lstStyle/>
          <a:p>
            <a:r>
              <a:rPr lang="en-US" sz="2400" b="1" dirty="0">
                <a:latin typeface="+mj-lt"/>
              </a:rPr>
              <a:t>Most Individuals Fall into the Lowest Risk Group</a:t>
            </a:r>
          </a:p>
        </p:txBody>
      </p:sp>
    </p:spTree>
    <p:extLst>
      <p:ext uri="{BB962C8B-B14F-4D97-AF65-F5344CB8AC3E}">
        <p14:creationId xmlns:p14="http://schemas.microsoft.com/office/powerpoint/2010/main" val="3227487388"/>
      </p:ext>
    </p:extLst>
  </p:cSld>
  <p:clrMapOvr>
    <a:masterClrMapping/>
  </p:clrMapOvr>
</p:sld>
</file>

<file path=ppt/theme/theme1.xml><?xml version="1.0" encoding="utf-8"?>
<a:theme xmlns:a="http://schemas.openxmlformats.org/drawingml/2006/main" name="Office Theme">
  <a:themeElements>
    <a:clrScheme name="Custom 32">
      <a:dk1>
        <a:srgbClr val="1F1F1F"/>
      </a:dk1>
      <a:lt1>
        <a:sysClr val="window" lastClr="FFFFFF"/>
      </a:lt1>
      <a:dk2>
        <a:srgbClr val="636463"/>
      </a:dk2>
      <a:lt2>
        <a:srgbClr val="EEECE1"/>
      </a:lt2>
      <a:accent1>
        <a:srgbClr val="B11F24"/>
      </a:accent1>
      <a:accent2>
        <a:srgbClr val="005A84"/>
      </a:accent2>
      <a:accent3>
        <a:srgbClr val="E2A856"/>
      </a:accent3>
      <a:accent4>
        <a:srgbClr val="81ADA8"/>
      </a:accent4>
      <a:accent5>
        <a:srgbClr val="636463"/>
      </a:accent5>
      <a:accent6>
        <a:srgbClr val="328CB6"/>
      </a:accent6>
      <a:hlink>
        <a:srgbClr val="81ADA8"/>
      </a:hlink>
      <a:folHlink>
        <a:srgbClr val="81ADA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32">
      <a:dk1>
        <a:srgbClr val="1F1F1F"/>
      </a:dk1>
      <a:lt1>
        <a:sysClr val="window" lastClr="FFFFFF"/>
      </a:lt1>
      <a:dk2>
        <a:srgbClr val="636463"/>
      </a:dk2>
      <a:lt2>
        <a:srgbClr val="EEECE1"/>
      </a:lt2>
      <a:accent1>
        <a:srgbClr val="B11F24"/>
      </a:accent1>
      <a:accent2>
        <a:srgbClr val="005A84"/>
      </a:accent2>
      <a:accent3>
        <a:srgbClr val="E2A856"/>
      </a:accent3>
      <a:accent4>
        <a:srgbClr val="81ADA8"/>
      </a:accent4>
      <a:accent5>
        <a:srgbClr val="636463"/>
      </a:accent5>
      <a:accent6>
        <a:srgbClr val="328CB6"/>
      </a:accent6>
      <a:hlink>
        <a:srgbClr val="81ADA8"/>
      </a:hlink>
      <a:folHlink>
        <a:srgbClr val="81ADA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A99CD3DF87B34DA71835D03ADFAC51" ma:contentTypeVersion="12" ma:contentTypeDescription="Create a new document." ma:contentTypeScope="" ma:versionID="c9a71cdf85880a4f7cfb8c543cde4677">
  <xsd:schema xmlns:xsd="http://www.w3.org/2001/XMLSchema" xmlns:xs="http://www.w3.org/2001/XMLSchema" xmlns:p="http://schemas.microsoft.com/office/2006/metadata/properties" xmlns:ns2="5209ea11-3884-410a-a436-0e0e9fa818b1" xmlns:ns3="60253ea7-35f4-4dd6-b378-a686d1967733" targetNamespace="http://schemas.microsoft.com/office/2006/metadata/properties" ma:root="true" ma:fieldsID="de0d4ab9fbeff714e491f86f9408fdfd" ns2:_="" ns3:_="">
    <xsd:import namespace="5209ea11-3884-410a-a436-0e0e9fa818b1"/>
    <xsd:import namespace="60253ea7-35f4-4dd6-b378-a686d19677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9ea11-3884-410a-a436-0e0e9fa818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50f3c69-1d6a-4099-826a-1ff1ac42e45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253ea7-35f4-4dd6-b378-a686d196773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8f71eaf-dec7-41b6-bf71-66c8e973adb5}" ma:internalName="TaxCatchAll" ma:showField="CatchAllData" ma:web="60253ea7-35f4-4dd6-b378-a686d19677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0253ea7-35f4-4dd6-b378-a686d1967733" xsi:nil="true"/>
    <lcf76f155ced4ddcb4097134ff3c332f xmlns="5209ea11-3884-410a-a436-0e0e9fa818b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F529AE-D59F-49C2-A945-C177731D56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09ea11-3884-410a-a436-0e0e9fa818b1"/>
    <ds:schemaRef ds:uri="60253ea7-35f4-4dd6-b378-a686d19677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E470B9-12E1-4B71-B342-BDC898AD4F02}">
  <ds:schemaRefs>
    <ds:schemaRef ds:uri="http://schemas.microsoft.com/office/2006/metadata/properties"/>
    <ds:schemaRef ds:uri="http://schemas.microsoft.com/office/infopath/2007/PartnerControls"/>
    <ds:schemaRef ds:uri="60253ea7-35f4-4dd6-b378-a686d1967733"/>
    <ds:schemaRef ds:uri="5209ea11-3884-410a-a436-0e0e9fa818b1"/>
  </ds:schemaRefs>
</ds:datastoreItem>
</file>

<file path=customXml/itemProps3.xml><?xml version="1.0" encoding="utf-8"?>
<ds:datastoreItem xmlns:ds="http://schemas.openxmlformats.org/officeDocument/2006/customXml" ds:itemID="{6E5D6BD0-8241-49A0-B487-9B122C7AC7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5850</TotalTime>
  <Words>1435</Words>
  <Application>Microsoft Office PowerPoint</Application>
  <PresentationFormat>On-screen Show (4:3)</PresentationFormat>
  <Paragraphs>104</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Courier New</vt:lpstr>
      <vt:lpstr>Times New Roman</vt:lpstr>
      <vt:lpstr>Office Theme</vt:lpstr>
      <vt:lpstr>1_Office Theme</vt:lpstr>
      <vt:lpstr>PowerPoint Presentation</vt:lpstr>
      <vt:lpstr>The Standard Lipid Panel</vt:lpstr>
      <vt:lpstr>Analytical Performance of Lipid Assays</vt:lpstr>
      <vt:lpstr>The 2015 Milan Hierarchy</vt:lpstr>
      <vt:lpstr>Discussion Question 1</vt:lpstr>
      <vt:lpstr>Hypothesis</vt:lpstr>
      <vt:lpstr>Methods</vt:lpstr>
      <vt:lpstr>Discussion Question 2</vt:lpstr>
      <vt:lpstr>Figure 1. A) Stratification scheme, based on the US guideline, to classify individuals into four CVD risk groups A-D. To convert to SI units: Multiply cholesterol measures by 0.02586; multiply TG by 0.01129. B) Classification of the cohort based on original NHANES results. Colors indicate which criteria were met to be classified into each group.  Abbreviations: L, LDL-C only; LDL-C, low-density lipoprotein cholesterol; LP, LDL-C and PCE; LPT, LDL-C, PCE, and TG; P, PCE only; PCE, pooled cohort equation; PT, PCE and TG; TG, triglycerides.</vt:lpstr>
      <vt:lpstr>Table 1. Three error scenarios were simulated using two sets of performance targets: the National Cholesterol Education Program recommendations, and proposed targets that were determined through iteration. Biological variability was taken from the European Federation of Clinical and Laboratory Medicine Biological Variability database. Abbreviations: HDL-C, high-density lipoprotein cholesterol; LDL-C, low-density lipoprotein cholesterol.</vt:lpstr>
      <vt:lpstr>Figure 2. A) Average percent of individuals misclassified if the current NCEP performance recommendations for lipid panel assays are met and used to calculate LDL-C by the Friedewald equation. Each row represents one hypothetical scenario, and the columns show results without and with biological variability (BV). The average of 50 replicates of each scenario is displayed, as well as the worst of the 50 replicas in scenario 2. Colors indicate the “true” risk group classifications of those erroneously classified into each group.</vt:lpstr>
      <vt:lpstr>Figure 2. B) Average percent of individuals misclassified if the proposed performance recommendations for lipid panel assays are met and used to calculate LDL-C by the Friedewald equation. Each row represents one hypothetical scenario, and the columns show results without and with biological variability (BV). The average of 50 replicates of each scenario is displayed, as well as the worst of the 50 replicas in scenario 2. Colors indicate the “true” risk group classifications of those erroneously classified into each group.</vt:lpstr>
      <vt:lpstr>Figure 3. Each scenario was simulated 50 times, and the distributions of results are shown. Imprecision has a minimal role in risk misclassification. NonHDL-C was less-affected by error and its use resulted in fewer misclassifications than cLDL-C. </vt:lpstr>
      <vt:lpstr>Serial Sampling Reduces the Impact of Biological Variability</vt:lpstr>
      <vt:lpstr>Summary</vt:lpstr>
      <vt:lpstr>Discussion Question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Drought</dc:creator>
  <cp:lastModifiedBy>Heather Drought</cp:lastModifiedBy>
  <cp:revision>39</cp:revision>
  <dcterms:created xsi:type="dcterms:W3CDTF">2014-07-07T15:02:10Z</dcterms:created>
  <dcterms:modified xsi:type="dcterms:W3CDTF">2023-11-02T19:52:25Z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0x010100AFA99CD3DF87B34DA71835D03ADFAC51</vt:lpwstr>
  </property>
  <property fmtid="{D5CDD505-2E9C-101B-9397-08002B2CF9AE}" pid="3" name="Order">
    <vt:r8>97200</vt:r8>
  </property>
  <property fmtid="{D5CDD505-2E9C-101B-9397-08002B2CF9AE}" pid="4" name="MediaServiceImageTags">
    <vt:lpwstr/>
  </property>
</Properties>
</file>