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0"/>
  </p:notesMasterIdLst>
  <p:handoutMasterIdLst>
    <p:handoutMasterId r:id="rId21"/>
  </p:handoutMasterIdLst>
  <p:sldIdLst>
    <p:sldId id="264" r:id="rId5"/>
    <p:sldId id="271" r:id="rId6"/>
    <p:sldId id="272" r:id="rId7"/>
    <p:sldId id="266" r:id="rId8"/>
    <p:sldId id="279" r:id="rId9"/>
    <p:sldId id="278" r:id="rId10"/>
    <p:sldId id="267" r:id="rId11"/>
    <p:sldId id="269" r:id="rId12"/>
    <p:sldId id="270" r:id="rId13"/>
    <p:sldId id="273" r:id="rId14"/>
    <p:sldId id="274" r:id="rId15"/>
    <p:sldId id="275" r:id="rId16"/>
    <p:sldId id="263" r:id="rId17"/>
    <p:sldId id="276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1E25"/>
    <a:srgbClr val="AF292E"/>
    <a:srgbClr val="B11F24"/>
    <a:srgbClr val="DE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BD1DAA-1DA0-4341-BDEC-E8A7114A916C}" v="7" dt="2023-09-26T17:44:32.1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84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8" d="100"/>
          <a:sy n="68" d="100"/>
        </p:scale>
        <p:origin x="-2694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ather Drought" userId="49bf4d7f-a3d2-4d42-9981-7a113dffd777" providerId="ADAL" clId="{27BD1DAA-1DA0-4341-BDEC-E8A7114A916C}"/>
    <pc:docChg chg="custSel modSld modMainMaster">
      <pc:chgData name="Heather Drought" userId="49bf4d7f-a3d2-4d42-9981-7a113dffd777" providerId="ADAL" clId="{27BD1DAA-1DA0-4341-BDEC-E8A7114A916C}" dt="2023-09-26T17:46:03.052" v="15" actId="20577"/>
      <pc:docMkLst>
        <pc:docMk/>
      </pc:docMkLst>
      <pc:sldChg chg="modSp mod">
        <pc:chgData name="Heather Drought" userId="49bf4d7f-a3d2-4d42-9981-7a113dffd777" providerId="ADAL" clId="{27BD1DAA-1DA0-4341-BDEC-E8A7114A916C}" dt="2023-09-26T17:39:58.657" v="6" actId="20577"/>
        <pc:sldMkLst>
          <pc:docMk/>
          <pc:sldMk cId="1743101776" sldId="263"/>
        </pc:sldMkLst>
        <pc:spChg chg="mod">
          <ac:chgData name="Heather Drought" userId="49bf4d7f-a3d2-4d42-9981-7a113dffd777" providerId="ADAL" clId="{27BD1DAA-1DA0-4341-BDEC-E8A7114A916C}" dt="2023-09-26T17:39:58.657" v="6" actId="20577"/>
          <ac:spMkLst>
            <pc:docMk/>
            <pc:sldMk cId="1743101776" sldId="263"/>
            <ac:spMk id="3" creationId="{00000000-0000-0000-0000-000000000000}"/>
          </ac:spMkLst>
        </pc:spChg>
      </pc:sldChg>
      <pc:sldChg chg="modSp mod">
        <pc:chgData name="Heather Drought" userId="49bf4d7f-a3d2-4d42-9981-7a113dffd777" providerId="ADAL" clId="{27BD1DAA-1DA0-4341-BDEC-E8A7114A916C}" dt="2023-09-26T17:45:55.941" v="14" actId="20577"/>
        <pc:sldMkLst>
          <pc:docMk/>
          <pc:sldMk cId="1774070737" sldId="266"/>
        </pc:sldMkLst>
        <pc:spChg chg="mod">
          <ac:chgData name="Heather Drought" userId="49bf4d7f-a3d2-4d42-9981-7a113dffd777" providerId="ADAL" clId="{27BD1DAA-1DA0-4341-BDEC-E8A7114A916C}" dt="2023-09-26T17:45:55.941" v="14" actId="20577"/>
          <ac:spMkLst>
            <pc:docMk/>
            <pc:sldMk cId="1774070737" sldId="266"/>
            <ac:spMk id="3" creationId="{00000000-0000-0000-0000-000000000000}"/>
          </ac:spMkLst>
        </pc:spChg>
      </pc:sldChg>
      <pc:sldChg chg="modSp mod">
        <pc:chgData name="Heather Drought" userId="49bf4d7f-a3d2-4d42-9981-7a113dffd777" providerId="ADAL" clId="{27BD1DAA-1DA0-4341-BDEC-E8A7114A916C}" dt="2023-09-26T17:37:08.796" v="2" actId="20577"/>
        <pc:sldMkLst>
          <pc:docMk/>
          <pc:sldMk cId="3778893297" sldId="269"/>
        </pc:sldMkLst>
        <pc:spChg chg="mod">
          <ac:chgData name="Heather Drought" userId="49bf4d7f-a3d2-4d42-9981-7a113dffd777" providerId="ADAL" clId="{27BD1DAA-1DA0-4341-BDEC-E8A7114A916C}" dt="2023-09-26T17:37:08.796" v="2" actId="20577"/>
          <ac:spMkLst>
            <pc:docMk/>
            <pc:sldMk cId="3778893297" sldId="269"/>
            <ac:spMk id="3" creationId="{00000000-0000-0000-0000-000000000000}"/>
          </ac:spMkLst>
        </pc:spChg>
      </pc:sldChg>
      <pc:sldChg chg="modSp mod">
        <pc:chgData name="Heather Drought" userId="49bf4d7f-a3d2-4d42-9981-7a113dffd777" providerId="ADAL" clId="{27BD1DAA-1DA0-4341-BDEC-E8A7114A916C}" dt="2023-09-26T17:37:20.948" v="3" actId="20577"/>
        <pc:sldMkLst>
          <pc:docMk/>
          <pc:sldMk cId="2205119144" sldId="270"/>
        </pc:sldMkLst>
        <pc:spChg chg="mod">
          <ac:chgData name="Heather Drought" userId="49bf4d7f-a3d2-4d42-9981-7a113dffd777" providerId="ADAL" clId="{27BD1DAA-1DA0-4341-BDEC-E8A7114A916C}" dt="2023-09-26T17:37:20.948" v="3" actId="20577"/>
          <ac:spMkLst>
            <pc:docMk/>
            <pc:sldMk cId="2205119144" sldId="270"/>
            <ac:spMk id="5" creationId="{CECDE85D-C457-8DFD-20F7-E739D0B5E2D0}"/>
          </ac:spMkLst>
        </pc:spChg>
      </pc:sldChg>
      <pc:sldChg chg="modSp mod">
        <pc:chgData name="Heather Drought" userId="49bf4d7f-a3d2-4d42-9981-7a113dffd777" providerId="ADAL" clId="{27BD1DAA-1DA0-4341-BDEC-E8A7114A916C}" dt="2023-09-26T17:35:00.742" v="0" actId="20577"/>
        <pc:sldMkLst>
          <pc:docMk/>
          <pc:sldMk cId="2320260695" sldId="271"/>
        </pc:sldMkLst>
        <pc:spChg chg="mod">
          <ac:chgData name="Heather Drought" userId="49bf4d7f-a3d2-4d42-9981-7a113dffd777" providerId="ADAL" clId="{27BD1DAA-1DA0-4341-BDEC-E8A7114A916C}" dt="2023-09-26T17:35:00.742" v="0" actId="20577"/>
          <ac:spMkLst>
            <pc:docMk/>
            <pc:sldMk cId="2320260695" sldId="271"/>
            <ac:spMk id="3" creationId="{00000000-0000-0000-0000-000000000000}"/>
          </ac:spMkLst>
        </pc:spChg>
      </pc:sldChg>
      <pc:sldChg chg="modSp mod">
        <pc:chgData name="Heather Drought" userId="49bf4d7f-a3d2-4d42-9981-7a113dffd777" providerId="ADAL" clId="{27BD1DAA-1DA0-4341-BDEC-E8A7114A916C}" dt="2023-09-26T17:35:47.195" v="1" actId="207"/>
        <pc:sldMkLst>
          <pc:docMk/>
          <pc:sldMk cId="1805803257" sldId="272"/>
        </pc:sldMkLst>
        <pc:spChg chg="mod">
          <ac:chgData name="Heather Drought" userId="49bf4d7f-a3d2-4d42-9981-7a113dffd777" providerId="ADAL" clId="{27BD1DAA-1DA0-4341-BDEC-E8A7114A916C}" dt="2023-09-26T17:35:47.195" v="1" actId="207"/>
          <ac:spMkLst>
            <pc:docMk/>
            <pc:sldMk cId="1805803257" sldId="272"/>
            <ac:spMk id="3" creationId="{00000000-0000-0000-0000-000000000000}"/>
          </ac:spMkLst>
        </pc:spChg>
      </pc:sldChg>
      <pc:sldChg chg="modSp mod">
        <pc:chgData name="Heather Drought" userId="49bf4d7f-a3d2-4d42-9981-7a113dffd777" providerId="ADAL" clId="{27BD1DAA-1DA0-4341-BDEC-E8A7114A916C}" dt="2023-09-26T17:37:58.802" v="4" actId="33524"/>
        <pc:sldMkLst>
          <pc:docMk/>
          <pc:sldMk cId="3052567141" sldId="274"/>
        </pc:sldMkLst>
        <pc:spChg chg="mod">
          <ac:chgData name="Heather Drought" userId="49bf4d7f-a3d2-4d42-9981-7a113dffd777" providerId="ADAL" clId="{27BD1DAA-1DA0-4341-BDEC-E8A7114A916C}" dt="2023-09-26T17:37:58.802" v="4" actId="33524"/>
          <ac:spMkLst>
            <pc:docMk/>
            <pc:sldMk cId="3052567141" sldId="274"/>
            <ac:spMk id="6" creationId="{D69857CC-0CFA-41BE-7249-B102DF3CD777}"/>
          </ac:spMkLst>
        </pc:spChg>
      </pc:sldChg>
      <pc:sldChg chg="modSp mod">
        <pc:chgData name="Heather Drought" userId="49bf4d7f-a3d2-4d42-9981-7a113dffd777" providerId="ADAL" clId="{27BD1DAA-1DA0-4341-BDEC-E8A7114A916C}" dt="2023-09-26T17:46:03.052" v="15" actId="20577"/>
        <pc:sldMkLst>
          <pc:docMk/>
          <pc:sldMk cId="1522523900" sldId="278"/>
        </pc:sldMkLst>
        <pc:spChg chg="mod">
          <ac:chgData name="Heather Drought" userId="49bf4d7f-a3d2-4d42-9981-7a113dffd777" providerId="ADAL" clId="{27BD1DAA-1DA0-4341-BDEC-E8A7114A916C}" dt="2023-09-26T17:46:03.052" v="15" actId="20577"/>
          <ac:spMkLst>
            <pc:docMk/>
            <pc:sldMk cId="1522523900" sldId="278"/>
            <ac:spMk id="3" creationId="{00000000-0000-0000-0000-000000000000}"/>
          </ac:spMkLst>
        </pc:spChg>
      </pc:sldChg>
      <pc:sldMasterChg chg="modSldLayout">
        <pc:chgData name="Heather Drought" userId="49bf4d7f-a3d2-4d42-9981-7a113dffd777" providerId="ADAL" clId="{27BD1DAA-1DA0-4341-BDEC-E8A7114A916C}" dt="2023-09-26T17:44:32.112" v="13"/>
        <pc:sldMasterMkLst>
          <pc:docMk/>
          <pc:sldMasterMk cId="3339657378" sldId="2147483660"/>
        </pc:sldMasterMkLst>
        <pc:sldLayoutChg chg="modSp">
          <pc:chgData name="Heather Drought" userId="49bf4d7f-a3d2-4d42-9981-7a113dffd777" providerId="ADAL" clId="{27BD1DAA-1DA0-4341-BDEC-E8A7114A916C}" dt="2023-09-26T17:44:32.112" v="13"/>
          <pc:sldLayoutMkLst>
            <pc:docMk/>
            <pc:sldMasterMk cId="3339657378" sldId="2147483660"/>
            <pc:sldLayoutMk cId="707152166" sldId="2147483666"/>
          </pc:sldLayoutMkLst>
          <pc:picChg chg="mod">
            <ac:chgData name="Heather Drought" userId="49bf4d7f-a3d2-4d42-9981-7a113dffd777" providerId="ADAL" clId="{27BD1DAA-1DA0-4341-BDEC-E8A7114A916C}" dt="2023-09-26T17:40:48.477" v="10" actId="166"/>
            <ac:picMkLst>
              <pc:docMk/>
              <pc:sldMasterMk cId="3339657378" sldId="2147483660"/>
              <pc:sldLayoutMk cId="707152166" sldId="2147483666"/>
              <ac:picMk id="10" creationId="{00000000-0000-0000-0000-000000000000}"/>
            </ac:picMkLst>
          </pc:picChg>
          <pc:picChg chg="mod">
            <ac:chgData name="Heather Drought" userId="49bf4d7f-a3d2-4d42-9981-7a113dffd777" providerId="ADAL" clId="{27BD1DAA-1DA0-4341-BDEC-E8A7114A916C}" dt="2023-09-26T17:43:22.570" v="11"/>
            <ac:picMkLst>
              <pc:docMk/>
              <pc:sldMasterMk cId="3339657378" sldId="2147483660"/>
              <pc:sldLayoutMk cId="707152166" sldId="2147483666"/>
              <ac:picMk id="11" creationId="{00000000-0000-0000-0000-000000000000}"/>
            </ac:picMkLst>
          </pc:picChg>
          <pc:picChg chg="mod">
            <ac:chgData name="Heather Drought" userId="49bf4d7f-a3d2-4d42-9981-7a113dffd777" providerId="ADAL" clId="{27BD1DAA-1DA0-4341-BDEC-E8A7114A916C}" dt="2023-09-26T17:44:32.112" v="13"/>
            <ac:picMkLst>
              <pc:docMk/>
              <pc:sldMasterMk cId="3339657378" sldId="2147483660"/>
              <pc:sldLayoutMk cId="707152166" sldId="2147483666"/>
              <ac:picMk id="12" creationId="{00000000-0000-0000-0000-000000000000}"/>
            </ac:picMkLst>
          </pc:picChg>
          <pc:picChg chg="mod">
            <ac:chgData name="Heather Drought" userId="49bf4d7f-a3d2-4d42-9981-7a113dffd777" providerId="ADAL" clId="{27BD1DAA-1DA0-4341-BDEC-E8A7114A916C}" dt="2023-09-26T17:44:14.579" v="12"/>
            <ac:picMkLst>
              <pc:docMk/>
              <pc:sldMasterMk cId="3339657378" sldId="2147483660"/>
              <pc:sldLayoutMk cId="707152166" sldId="2147483666"/>
              <ac:picMk id="13" creationId="{00000000-0000-0000-0000-000000000000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83FFA-3E67-DB41-B3A2-21169D97D067}" type="datetimeFigureOut">
              <a:rPr lang="en-US" smtClean="0"/>
              <a:pPr/>
              <a:t>9/26/2023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BE9DC-4AA4-B44E-8F32-4AD1D72B17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34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524B2-032A-9342-AADA-6B28D1DAB08B}" type="datetimeFigureOut">
              <a:rPr lang="en-US" smtClean="0"/>
              <a:pPr/>
              <a:t>9/26/2023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F8BBE-5964-3B4B-9F39-2C8B2758F6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605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user/ClinicalChemistry" TargetMode="External"/><Relationship Id="rId3" Type="http://schemas.openxmlformats.org/officeDocument/2006/relationships/image" Target="../media/image4.gif"/><Relationship Id="rId7" Type="http://schemas.openxmlformats.org/officeDocument/2006/relationships/image" Target="../media/image6.png"/><Relationship Id="rId2" Type="http://schemas.openxmlformats.org/officeDocument/2006/relationships/hyperlink" Target="http://www.facebook.com/AACCJournals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linkedin.com/company/myadlm" TargetMode="External"/><Relationship Id="rId5" Type="http://schemas.openxmlformats.org/officeDocument/2006/relationships/image" Target="../media/image5.png"/><Relationship Id="rId4" Type="http://schemas.openxmlformats.org/officeDocument/2006/relationships/hyperlink" Target="https://twitter.com/Clin_Chem_ADLM" TargetMode="External"/><Relationship Id="rId9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380" y="3836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accent4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685800" y="1328968"/>
            <a:ext cx="3304744" cy="39114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1F1F1F"/>
                </a:solidFill>
                <a:latin typeface="Arial"/>
                <a:ea typeface="+mj-ea"/>
                <a:cs typeface="Arial"/>
              </a:defRPr>
            </a:lvl1pPr>
          </a:lstStyle>
          <a:p>
            <a:br>
              <a:rPr lang="en-US" sz="4000">
                <a:solidFill>
                  <a:schemeClr val="bg1">
                    <a:lumMod val="50000"/>
                  </a:schemeClr>
                </a:solidFill>
              </a:rPr>
            </a:br>
            <a:endParaRPr lang="en-US" sz="67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-1380" y="867303"/>
            <a:ext cx="9144000" cy="76944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0" i="1" dirty="0">
                <a:solidFill>
                  <a:srgbClr val="AF292E"/>
                </a:solidFill>
              </a:rPr>
              <a:t>Clinical Chemistry </a:t>
            </a:r>
            <a:r>
              <a:rPr lang="en-US" sz="4400" b="0" dirty="0">
                <a:solidFill>
                  <a:srgbClr val="AF292E"/>
                </a:solidFill>
              </a:rPr>
              <a:t>Journal Club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8C90CA-974A-6347-911C-07AC0B52B6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89921" y="79030"/>
            <a:ext cx="2755133" cy="71308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B20145E-56F7-D16E-A241-B2F242669D88}"/>
              </a:ext>
            </a:extLst>
          </p:cNvPr>
          <p:cNvSpPr txBox="1"/>
          <p:nvPr userDrawn="1"/>
        </p:nvSpPr>
        <p:spPr>
          <a:xfrm>
            <a:off x="5357128" y="218714"/>
            <a:ext cx="20247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rgbClr val="58595B"/>
                </a:solidFill>
              </a:rPr>
              <a:t>Better health through</a:t>
            </a:r>
            <a:br>
              <a:rPr lang="en-US" sz="1200" i="1" dirty="0">
                <a:solidFill>
                  <a:srgbClr val="58595B"/>
                </a:solidFill>
              </a:rPr>
            </a:br>
            <a:r>
              <a:rPr lang="en-US" sz="1200" i="1" dirty="0">
                <a:solidFill>
                  <a:srgbClr val="58595B"/>
                </a:solidFill>
              </a:rPr>
              <a:t>laboratory medicine.</a:t>
            </a:r>
          </a:p>
        </p:txBody>
      </p:sp>
    </p:spTree>
    <p:extLst>
      <p:ext uri="{BB962C8B-B14F-4D97-AF65-F5344CB8AC3E}">
        <p14:creationId xmlns:p14="http://schemas.microsoft.com/office/powerpoint/2010/main" val="2829478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88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20800"/>
            <a:ext cx="2057400" cy="4805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20800"/>
            <a:ext cx="6019800" cy="480536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39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303175" y="1441251"/>
            <a:ext cx="7250202" cy="37941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Slide text goes here.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marL="0" indent="0">
              <a:buNone/>
            </a:pPr>
            <a:r>
              <a:rPr lang="en-US" dirty="0"/>
              <a:t>Slide text goes here.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56F504-AF3F-7FC4-8916-57916FD06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9116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57D22E-92FF-0A3C-DAC8-241A433999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024319" y="285750"/>
            <a:ext cx="1492747" cy="314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989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72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187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Box 1"/>
          <p:cNvSpPr txBox="1">
            <a:spLocks noChangeArrowheads="1"/>
          </p:cNvSpPr>
          <p:nvPr userDrawn="1"/>
        </p:nvSpPr>
        <p:spPr bwMode="auto">
          <a:xfrm flipH="1">
            <a:off x="1328939" y="1388341"/>
            <a:ext cx="6375581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7F7F7F"/>
              </a:solidFill>
              <a:latin typeface="Times New Roman" pitchFamily="18" charset="0"/>
              <a:ea typeface="MS PGothic" pitchFamily="34" charset="-128"/>
            </a:endParaRP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Thank you for participating in this month’s</a:t>
            </a:r>
          </a:p>
          <a:p>
            <a:pPr algn="ctr" defTabSz="914400" eaLnBrk="1" hangingPunct="1">
              <a:defRPr/>
            </a:pPr>
            <a:r>
              <a:rPr lang="en-US" sz="2400" i="1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Journal Club.</a:t>
            </a:r>
          </a:p>
          <a:p>
            <a:pPr algn="ctr" defTabSz="914400" eaLnBrk="1" hangingPunct="1">
              <a:defRPr/>
            </a:pPr>
            <a:endParaRPr lang="en-US" sz="2400" kern="1200" dirty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Additional Journal Clubs are available at</a:t>
            </a: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B11F24"/>
                </a:solidFill>
                <a:latin typeface="Arial" charset="0"/>
                <a:ea typeface="+mn-ea"/>
                <a:cs typeface="Arial" charset="0"/>
              </a:rPr>
              <a:t>www.clinchem.org</a:t>
            </a:r>
          </a:p>
          <a:p>
            <a:pPr algn="ctr" defTabSz="914400" eaLnBrk="1" hangingPunct="1">
              <a:defRPr/>
            </a:pPr>
            <a:endParaRPr lang="en-US" sz="2400" kern="1200" dirty="0">
              <a:solidFill>
                <a:srgbClr val="C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" name="TextBox 2"/>
          <p:cNvSpPr txBox="1">
            <a:spLocks noChangeArrowheads="1"/>
          </p:cNvSpPr>
          <p:nvPr userDrawn="1"/>
        </p:nvSpPr>
        <p:spPr bwMode="auto">
          <a:xfrm>
            <a:off x="3881730" y="4300850"/>
            <a:ext cx="1270000" cy="4000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9pPr>
          </a:lstStyle>
          <a:p>
            <a:pPr defTabSz="914400"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+mn-lt"/>
              </a:rPr>
              <a:t>Follow us</a:t>
            </a:r>
          </a:p>
        </p:txBody>
      </p:sp>
      <p:pic>
        <p:nvPicPr>
          <p:cNvPr id="13" name="Picture 12">
            <a:hlinkClick r:id="rId2"/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54690" y="4852947"/>
            <a:ext cx="457200" cy="489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0" descr="http://icons.iconarchive.com/icons/limav/flat-gradient-social/512/Twitter-icon.png">
            <a:hlinkClick r:id="rId4"/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004" y="4845879"/>
            <a:ext cx="501726" cy="501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>
            <a:hlinkClick r:id="rId6"/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409" y="4868062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 descr="http://upload.wikimedia.org/wikipedia/commons/4/41/YouTube_icon_block.png">
            <a:hlinkClick r:id="rId8"/>
          </p:cNvPr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942" y="4868949"/>
            <a:ext cx="457200" cy="457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7152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E8F6DF-38A9-CC07-8CFF-A50AF2DBCB4E}"/>
              </a:ext>
            </a:extLst>
          </p:cNvPr>
          <p:cNvSpPr txBox="1">
            <a:spLocks noChangeArrowheads="1"/>
          </p:cNvSpPr>
          <p:nvPr userDrawn="1"/>
        </p:nvSpPr>
        <p:spPr bwMode="auto">
          <a:xfrm flipH="1">
            <a:off x="1328939" y="1388341"/>
            <a:ext cx="6375581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7F7F7F"/>
              </a:solidFill>
              <a:latin typeface="Times New Roman" pitchFamily="18" charset="0"/>
              <a:ea typeface="MS PGothic" pitchFamily="34" charset="-128"/>
            </a:endParaRP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Thank you for participating in this month’s</a:t>
            </a:r>
          </a:p>
          <a:p>
            <a:pPr algn="ctr" defTabSz="914400" eaLnBrk="1" hangingPunct="1">
              <a:defRPr/>
            </a:pPr>
            <a:r>
              <a:rPr lang="en-US" sz="2400" i="1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Journal Club.</a:t>
            </a:r>
          </a:p>
          <a:p>
            <a:pPr algn="ctr" defTabSz="914400" eaLnBrk="1" hangingPunct="1">
              <a:defRPr/>
            </a:pPr>
            <a:endParaRPr lang="en-US" sz="2400" kern="1200" dirty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Additional Journal Clubs are available at</a:t>
            </a: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B11F24"/>
                </a:solidFill>
                <a:latin typeface="Arial" charset="0"/>
                <a:ea typeface="+mn-ea"/>
                <a:cs typeface="Arial" charset="0"/>
              </a:rPr>
              <a:t>www.clinchem.org</a:t>
            </a:r>
          </a:p>
          <a:p>
            <a:pPr algn="ctr" defTabSz="914400" eaLnBrk="1" hangingPunct="1">
              <a:defRPr/>
            </a:pPr>
            <a:endParaRPr lang="en-US" sz="2400" kern="1200" dirty="0">
              <a:solidFill>
                <a:srgbClr val="C00000"/>
              </a:solidFill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951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672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96720"/>
            <a:ext cx="5111750" cy="442944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97200"/>
            <a:ext cx="3008313" cy="3128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997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798319"/>
            <a:ext cx="5486400" cy="29292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312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03175" y="812591"/>
            <a:ext cx="7250202" cy="7473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175" y="1559987"/>
            <a:ext cx="7250202" cy="3794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850" y="6243335"/>
            <a:ext cx="730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rgbClr val="81ADA8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935678" y="6459403"/>
            <a:ext cx="6042561" cy="0"/>
          </a:xfrm>
          <a:prstGeom prst="line">
            <a:avLst/>
          </a:prstGeom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ClinChem_2lines_title_B12025.eps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" y="6057055"/>
            <a:ext cx="1871134" cy="777838"/>
          </a:xfrm>
          <a:prstGeom prst="rect">
            <a:avLst/>
          </a:prstGeom>
        </p:spPr>
      </p:pic>
      <p:pic>
        <p:nvPicPr>
          <p:cNvPr id="9" name="Picture 8" descr="A red and black letter l&#10;&#10;Description automatically generated">
            <a:extLst>
              <a:ext uri="{FF2B5EF4-FFF2-40B4-BE49-F238E27FC236}">
                <a16:creationId xmlns:a16="http://schemas.microsoft.com/office/drawing/2014/main" id="{9AABDE42-9070-833B-EE68-B36FBECB637E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7580572" y="231667"/>
            <a:ext cx="1147445" cy="24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657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SzPct val="70000"/>
        <a:buFont typeface="Courier New"/>
        <a:buChar char="o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093/clinchem/hvad100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3"/>
          <p:cNvSpPr txBox="1">
            <a:spLocks/>
          </p:cNvSpPr>
          <p:nvPr/>
        </p:nvSpPr>
        <p:spPr>
          <a:xfrm>
            <a:off x="1184563" y="3317909"/>
            <a:ext cx="6774874" cy="25709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70000"/>
              <a:buFont typeface="Courier New"/>
              <a:buChar char="o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1F1F1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sv-SE" b="0" i="0" u="none" strike="noStrike" kern="1200" cap="none" spc="0" normalizeH="0" baseline="0" noProof="0" dirty="0">
                <a:ln>
                  <a:noFill/>
                </a:ln>
                <a:solidFill>
                  <a:srgbClr val="1F1F1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C-J. Farrell, C. Makuni, A. Keenan, E. Maeder,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sv-SE" b="0" i="0" u="none" strike="noStrike" kern="1200" cap="none" spc="0" normalizeH="0" baseline="0" noProof="0" dirty="0">
                <a:ln>
                  <a:noFill/>
                </a:ln>
                <a:solidFill>
                  <a:srgbClr val="1F1F1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G. Davies, J. Giannoutsos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1F1F1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1F1F1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September 2023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1F1F1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1F1F1F"/>
                </a:solidFill>
                <a:effectLst/>
                <a:uLnTx/>
                <a:uFillTx/>
                <a:latin typeface="Arial"/>
                <a:ea typeface="+mn-ea"/>
                <a:cs typeface="Arial"/>
                <a:hlinkClick r:id="rId2"/>
              </a:rPr>
              <a:t>https://doi.org/10.1093/clinchem/hvad100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1F1F1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1F1F1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1F1F1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86F7C497-07CE-EC9C-372C-9094820DC797}"/>
              </a:ext>
            </a:extLst>
          </p:cNvPr>
          <p:cNvSpPr txBox="1">
            <a:spLocks/>
          </p:cNvSpPr>
          <p:nvPr/>
        </p:nvSpPr>
        <p:spPr>
          <a:xfrm>
            <a:off x="1184563" y="1892336"/>
            <a:ext cx="6774874" cy="1425566"/>
          </a:xfrm>
          <a:prstGeom prst="rect">
            <a:avLst/>
          </a:prstGeom>
          <a:solidFill>
            <a:srgbClr val="AF292E"/>
          </a:solidFill>
          <a:ln w="19050">
            <a:solidFill>
              <a:schemeClr val="tx1"/>
            </a:solidFill>
          </a:ln>
        </p:spPr>
        <p:txBody>
          <a:bodyPr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70000"/>
              <a:buFont typeface="Courier New"/>
              <a:buChar char="o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1F1F1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8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 Machine Learning Model for the Routine Detection of “Wrong Blood in Complete Blood Count Tube” Errors</a:t>
            </a:r>
            <a:endParaRPr kumimoji="0" lang="en-US" sz="8400" b="0" i="0" u="none" strike="noStrike" kern="1200" cap="none" spc="0" normalizeH="0" baseline="0" noProof="0" dirty="0">
              <a:ln>
                <a:noFill/>
              </a:ln>
              <a:solidFill>
                <a:srgbClr val="1F1F1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8AC5BF-77EF-0489-0ED8-193A8635FFF0}"/>
              </a:ext>
            </a:extLst>
          </p:cNvPr>
          <p:cNvSpPr txBox="1">
            <a:spLocks/>
          </p:cNvSpPr>
          <p:nvPr/>
        </p:nvSpPr>
        <p:spPr>
          <a:xfrm>
            <a:off x="1184563" y="5888825"/>
            <a:ext cx="6774874" cy="775253"/>
          </a:xfrm>
          <a:prstGeom prst="rect">
            <a:avLst/>
          </a:prstGeom>
          <a:solidFill>
            <a:srgbClr val="AF292E"/>
          </a:solidFill>
          <a:ln w="19050">
            <a:solidFill>
              <a:schemeClr val="tx1"/>
            </a:solidFill>
          </a:ln>
        </p:spPr>
        <p:txBody>
          <a:bodyPr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70000"/>
              <a:buFont typeface="Courier New"/>
              <a:buChar char="o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Times New Roman" panose="02020603050405020304" pitchFamily="18" charset="0"/>
              </a:rPr>
              <a:t>© 2023 Association for Diagnostics &amp; Laboratory Medicine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7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9197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/>
              <a:t>Discussion question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/>
          <a:lstStyle/>
          <a:p>
            <a:pPr marL="0" indent="0">
              <a:buNone/>
            </a:pPr>
            <a:r>
              <a:rPr lang="en-US" sz="2500" dirty="0"/>
              <a:t>What is the minimum positive predictive value that would make the model useful in your laboratory?</a:t>
            </a:r>
          </a:p>
          <a:p>
            <a:pPr marL="0" indent="0">
              <a:buNone/>
            </a:pPr>
            <a:endParaRPr lang="en-US" sz="25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379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8470250" cy="747396"/>
          </a:xfrm>
        </p:spPr>
        <p:txBody>
          <a:bodyPr>
            <a:normAutofit fontScale="90000"/>
          </a:bodyPr>
          <a:lstStyle/>
          <a:p>
            <a:r>
              <a:rPr lang="en-US" dirty="0"/>
              <a:t>The model outperformed standard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ML model</a:t>
            </a:r>
          </a:p>
          <a:p>
            <a:pPr lvl="1"/>
            <a:r>
              <a:rPr lang="en-US" sz="2100" dirty="0"/>
              <a:t>110 samples were flagged for further investigation</a:t>
            </a:r>
          </a:p>
          <a:p>
            <a:pPr lvl="1"/>
            <a:r>
              <a:rPr lang="en-US" sz="2100" dirty="0"/>
              <a:t>12 WBIT errors were identified. These had all been missed by standard procedures</a:t>
            </a:r>
          </a:p>
          <a:p>
            <a:pPr lvl="1"/>
            <a:endParaRPr lang="en-US" sz="2100" dirty="0"/>
          </a:p>
          <a:p>
            <a:pPr marL="0" indent="0">
              <a:buNone/>
            </a:pPr>
            <a:r>
              <a:rPr lang="en-US" sz="2400" dirty="0"/>
              <a:t>Standard procedures</a:t>
            </a:r>
            <a:endParaRPr lang="en-US" sz="2100" dirty="0"/>
          </a:p>
          <a:p>
            <a:pPr lvl="1"/>
            <a:r>
              <a:rPr lang="en-US" sz="2100" dirty="0"/>
              <a:t>2 WBIT detected errors during the study period* </a:t>
            </a:r>
          </a:p>
          <a:p>
            <a:pPr lvl="1"/>
            <a:r>
              <a:rPr lang="en-US" sz="2100" dirty="0"/>
              <a:t>Of the 12 WBIT errors that were missed</a:t>
            </a:r>
          </a:p>
          <a:p>
            <a:pPr lvl="2"/>
            <a:r>
              <a:rPr lang="en-US" sz="2100" dirty="0"/>
              <a:t>Delta checks did not flag for 6</a:t>
            </a:r>
          </a:p>
          <a:p>
            <a:pPr lvl="2"/>
            <a:r>
              <a:rPr lang="en-US" sz="2100" dirty="0"/>
              <a:t>Laboratory staff review failed to detect the other 6</a:t>
            </a:r>
          </a:p>
          <a:p>
            <a:pPr marL="914400" lvl="2" indent="0">
              <a:buNone/>
            </a:pPr>
            <a:r>
              <a:rPr lang="en-US" sz="2100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9857CC-0CFA-41BE-7249-B102DF3CD777}"/>
              </a:ext>
            </a:extLst>
          </p:cNvPr>
          <p:cNvSpPr txBox="1"/>
          <p:nvPr/>
        </p:nvSpPr>
        <p:spPr>
          <a:xfrm>
            <a:off x="1903445" y="5942501"/>
            <a:ext cx="68737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sz="1600" dirty="0"/>
              <a:t>*Results from these samples were not reported and </a:t>
            </a:r>
          </a:p>
          <a:p>
            <a:pPr lvl="1"/>
            <a:r>
              <a:rPr lang="en-US" sz="1600" dirty="0"/>
              <a:t> therefore, were not extracted for analysis by the model</a:t>
            </a:r>
          </a:p>
        </p:txBody>
      </p:sp>
    </p:spTree>
    <p:extLst>
      <p:ext uri="{BB962C8B-B14F-4D97-AF65-F5344CB8AC3E}">
        <p14:creationId xmlns:p14="http://schemas.microsoft.com/office/powerpoint/2010/main" val="3052567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>
            <a:normAutofit fontScale="90000"/>
          </a:bodyPr>
          <a:lstStyle/>
          <a:p>
            <a:r>
              <a:rPr lang="en-US" dirty="0"/>
              <a:t>What threshold of probability should trigger real-time investigation of samples?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2144889"/>
            <a:ext cx="7793356" cy="33874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500" dirty="0"/>
              <a:t>Prioritizing sensitivity, &gt;0.914</a:t>
            </a:r>
          </a:p>
          <a:p>
            <a:pPr lvl="1"/>
            <a:r>
              <a:rPr lang="en-US" sz="2100" dirty="0"/>
              <a:t>All WBIT errors were above this threshold</a:t>
            </a:r>
          </a:p>
          <a:p>
            <a:pPr lvl="1"/>
            <a:r>
              <a:rPr lang="en-US" sz="2100" dirty="0"/>
              <a:t>Positive predictive value of at least 12%</a:t>
            </a:r>
          </a:p>
          <a:p>
            <a:pPr lvl="1"/>
            <a:r>
              <a:rPr lang="en-US" sz="2100" dirty="0"/>
              <a:t>Flags 0.26% of routine samples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sz="2500" dirty="0"/>
              <a:t>Prioritizing specificity, &gt;0.996</a:t>
            </a:r>
          </a:p>
          <a:p>
            <a:pPr lvl="1"/>
            <a:r>
              <a:rPr lang="en-US" sz="2100" dirty="0"/>
              <a:t>9/12 (75%) WBIT errors were above this threshold</a:t>
            </a:r>
          </a:p>
          <a:p>
            <a:pPr lvl="1"/>
            <a:r>
              <a:rPr lang="en-US" sz="2100" dirty="0"/>
              <a:t>Positive predictive value 60%</a:t>
            </a:r>
          </a:p>
          <a:p>
            <a:pPr lvl="1"/>
            <a:r>
              <a:rPr lang="en-US" sz="2100" dirty="0"/>
              <a:t>Flags 0.04% of routine samples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691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716" y="229673"/>
            <a:ext cx="69908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200" b="1" i="0" u="none" strike="noStrike" baseline="0" dirty="0">
                <a:latin typeface="AvenirLTStd-Heavy"/>
              </a:rPr>
              <a:t>Histogram of the predicted probability of WBIT error assigned by the model to all samples during the study</a:t>
            </a:r>
          </a:p>
        </p:txBody>
      </p:sp>
      <p:sp>
        <p:nvSpPr>
          <p:cNvPr id="3" name="Rectangle 2"/>
          <p:cNvSpPr/>
          <p:nvPr/>
        </p:nvSpPr>
        <p:spPr>
          <a:xfrm>
            <a:off x="1987420" y="5502567"/>
            <a:ext cx="6424430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B11F24"/>
                </a:solidFill>
              </a:rPr>
              <a:t>Figure 1. </a:t>
            </a:r>
            <a:r>
              <a:rPr lang="en-US" dirty="0"/>
              <a:t>Probabilities assigned to confirmed WBIT errors are shown in red. Solid vertical line - sensitivity threshold, 0.914; dashed vertical line - specificity threshold, 0.996.</a:t>
            </a:r>
            <a:endParaRPr lang="en-US" i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7B4CF1-CD9E-103A-29BD-8AC9FDA364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4362" y="1107323"/>
            <a:ext cx="5855275" cy="4417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1017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/>
              <a:t>Discussion question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/>
          <a:lstStyle/>
          <a:p>
            <a:pPr marL="0" indent="0">
              <a:buNone/>
            </a:pPr>
            <a:r>
              <a:rPr lang="en-US" sz="2500" dirty="0"/>
              <a:t>What issues need to be addressed before the model is ready for routine use?</a:t>
            </a:r>
            <a:endParaRPr lang="en-US" sz="2100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516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12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558644" cy="978968"/>
          </a:xfrm>
        </p:spPr>
        <p:txBody>
          <a:bodyPr>
            <a:normAutofit/>
          </a:bodyPr>
          <a:lstStyle/>
          <a:p>
            <a:r>
              <a:rPr lang="en-US" sz="2400" dirty="0"/>
              <a:t>Wrong blood in tube (WBIT) errors are a significant problem for clinical laboratories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‘WBIT error’ - the blood in a specimen tube is not from the patient identified on the label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sz="2000" dirty="0"/>
              <a:t>WBIT errors are low prevalence </a:t>
            </a:r>
          </a:p>
          <a:p>
            <a:pPr lvl="1">
              <a:spcBef>
                <a:spcPts val="0"/>
              </a:spcBef>
            </a:pPr>
            <a:r>
              <a:rPr lang="en-US" sz="1800" dirty="0"/>
              <a:t>Approximately 1 in every 3000 samples (estimates vary)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sz="2000" dirty="0"/>
              <a:t>WBIT errors are high impact</a:t>
            </a:r>
          </a:p>
          <a:p>
            <a:pPr lvl="1"/>
            <a:r>
              <a:rPr lang="en-US" sz="1800" dirty="0"/>
              <a:t>Leading cause of laboratory-related patient safety events</a:t>
            </a:r>
          </a:p>
          <a:p>
            <a:pPr lvl="1"/>
            <a:r>
              <a:rPr lang="en-US" sz="1800" dirty="0"/>
              <a:t>May cause misdiagnoses, inappropriate treatment decisions, or life-threatening transfusion reactions</a:t>
            </a:r>
          </a:p>
          <a:p>
            <a:pPr lvl="1"/>
            <a:endParaRPr lang="en-US" sz="1800" dirty="0"/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260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>
            <a:normAutofit/>
          </a:bodyPr>
          <a:lstStyle/>
          <a:p>
            <a:r>
              <a:rPr lang="en-US" sz="2400" dirty="0"/>
              <a:t>WBIT errors are challenging to detect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en-US" sz="2200" dirty="0"/>
              <a:t>As a single episode of testing, results are consistent with valid patient results</a:t>
            </a:r>
          </a:p>
          <a:p>
            <a:pPr marL="0" indent="0">
              <a:spcBef>
                <a:spcPts val="2400"/>
              </a:spcBef>
              <a:spcAft>
                <a:spcPts val="800"/>
              </a:spcAft>
              <a:buNone/>
            </a:pPr>
            <a:r>
              <a:rPr lang="en-US" sz="2200" dirty="0"/>
              <a:t>Detection depends on identifying suspicious changes in previous results for the patient</a:t>
            </a:r>
          </a:p>
          <a:p>
            <a:pPr lvl="1"/>
            <a:r>
              <a:rPr lang="en-US" sz="1800" dirty="0"/>
              <a:t>A combination of delta checks and review by laboratory staff is typically used</a:t>
            </a:r>
          </a:p>
          <a:p>
            <a:pPr lvl="1"/>
            <a:r>
              <a:rPr lang="en-US" sz="1800" dirty="0"/>
              <a:t>It is often difficult to distinguish WBIT errors from genuine changes in results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03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6" y="579240"/>
            <a:ext cx="7633289" cy="932315"/>
          </a:xfrm>
        </p:spPr>
        <p:txBody>
          <a:bodyPr>
            <a:noAutofit/>
          </a:bodyPr>
          <a:lstStyle/>
          <a:p>
            <a:r>
              <a:rPr lang="en-US" sz="2400" dirty="0"/>
              <a:t>Machine learning (ML) appears well-suited to detecting WBIT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4261458"/>
          </a:xfrm>
          <a:effectLst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ML models can learn complex relationships</a:t>
            </a:r>
          </a:p>
          <a:p>
            <a:pPr lvl="1">
              <a:spcBef>
                <a:spcPts val="0"/>
              </a:spcBef>
            </a:pPr>
            <a:r>
              <a:rPr lang="en-US" sz="1800" dirty="0"/>
              <a:t>WBIT detection is complex – assessment of changes in multiple analytes in the context of the patient’s age and sex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sz="2000" dirty="0"/>
              <a:t>ML models perform best when trained on large data sets</a:t>
            </a:r>
          </a:p>
          <a:p>
            <a:pPr lvl="1">
              <a:spcBef>
                <a:spcPts val="0"/>
              </a:spcBef>
            </a:pPr>
            <a:r>
              <a:rPr lang="en-US" sz="1800" dirty="0"/>
              <a:t>Large data sets can be generated by computer simulation of WBIT errors</a:t>
            </a:r>
          </a:p>
          <a:p>
            <a:pPr marL="0" indent="0">
              <a:lnSpc>
                <a:spcPct val="120000"/>
              </a:lnSpc>
              <a:spcBef>
                <a:spcPts val="2400"/>
              </a:spcBef>
              <a:buNone/>
            </a:pPr>
            <a:r>
              <a:rPr lang="en-US" sz="2000" dirty="0"/>
              <a:t>ML models can be used to make binary predictions                               </a:t>
            </a:r>
          </a:p>
          <a:p>
            <a:pPr lvl="1">
              <a:spcBef>
                <a:spcPts val="0"/>
              </a:spcBef>
            </a:pPr>
            <a:r>
              <a:rPr lang="en-US" sz="1800" dirty="0"/>
              <a:t>Model learns to predict probability that error is present</a:t>
            </a:r>
          </a:p>
          <a:p>
            <a:pPr lvl="1"/>
            <a:r>
              <a:rPr lang="en-US" sz="1800" dirty="0"/>
              <a:t>Predicted probabilities converted into binary prediction using a threshold (e.g., probability &gt;0.50     ‘WBIT error present’)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4</a:t>
            </a:fld>
            <a:endParaRPr lang="en-US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71DF5EC-749E-5B15-B802-B864DFDD6838}"/>
              </a:ext>
            </a:extLst>
          </p:cNvPr>
          <p:cNvCxnSpPr/>
          <p:nvPr/>
        </p:nvCxnSpPr>
        <p:spPr>
          <a:xfrm>
            <a:off x="4870585" y="5215812"/>
            <a:ext cx="19594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4070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8034506" cy="857670"/>
          </a:xfrm>
        </p:spPr>
        <p:txBody>
          <a:bodyPr>
            <a:noAutofit/>
          </a:bodyPr>
          <a:lstStyle/>
          <a:p>
            <a:r>
              <a:rPr lang="en-GB" sz="2400" dirty="0"/>
              <a:t>Proof-of-concept studies have demonstrated the potential of ML for WBIT error detection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940764"/>
            <a:ext cx="7793356" cy="351689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500" dirty="0"/>
              <a:t>Compared to current procedures, ML models</a:t>
            </a:r>
          </a:p>
          <a:p>
            <a:pPr lvl="1"/>
            <a:r>
              <a:rPr lang="en-US" sz="2100" dirty="0"/>
              <a:t>Outperformed delta checks</a:t>
            </a:r>
          </a:p>
          <a:p>
            <a:pPr lvl="1"/>
            <a:r>
              <a:rPr lang="en-US" sz="2100" dirty="0"/>
              <a:t>Outperformed laboratory staff</a:t>
            </a: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en-US" sz="2500" dirty="0"/>
              <a:t>Among ML models, best performance from</a:t>
            </a:r>
          </a:p>
          <a:p>
            <a:pPr lvl="1"/>
            <a:r>
              <a:rPr lang="en-US" sz="2100" dirty="0"/>
              <a:t>More complex ML algorithms</a:t>
            </a:r>
          </a:p>
          <a:p>
            <a:pPr lvl="1"/>
            <a:r>
              <a:rPr lang="en-US" sz="2100" dirty="0"/>
              <a:t>Models applied to complete blood count (CBC) results rather than common biochemistry panels</a:t>
            </a: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en-US" sz="2500" dirty="0"/>
              <a:t>An extreme gradient boosting model applied to CBC results was used for this study</a:t>
            </a:r>
          </a:p>
          <a:p>
            <a:pPr lvl="1"/>
            <a:endParaRPr lang="en-US" sz="2100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692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>
            <a:noAutofit/>
          </a:bodyPr>
          <a:lstStyle/>
          <a:p>
            <a:r>
              <a:rPr lang="en-US" sz="2400" dirty="0"/>
              <a:t>The models developed in proof-of-concept studies have practical limitations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29209" y="1940767"/>
            <a:ext cx="7982642" cy="3591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/>
              <a:t>They had no strategy for handling missing values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This is a frequent event in practice, e.</a:t>
            </a:r>
            <a:r>
              <a:rPr lang="en-US" sz="2000"/>
              <a:t>g., </a:t>
            </a:r>
            <a:r>
              <a:rPr lang="en-US" sz="2000" dirty="0"/>
              <a:t>platelet count not reported due to platelet clumping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Proof-of-concept studies had to exclude samples with one or more missing values</a:t>
            </a:r>
          </a:p>
          <a:p>
            <a:pPr marL="0" indent="0">
              <a:lnSpc>
                <a:spcPct val="110000"/>
              </a:lnSpc>
              <a:spcBef>
                <a:spcPts val="3600"/>
              </a:spcBef>
              <a:buNone/>
            </a:pPr>
            <a:r>
              <a:rPr lang="en-US" sz="2200" dirty="0"/>
              <a:t>The models would have very low positive predictive value (PPV) in practice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Expected to be 3%, at best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Low PPV caused by the low WBIT error prevalence</a:t>
            </a:r>
          </a:p>
          <a:p>
            <a:pPr lvl="1"/>
            <a:endParaRPr lang="en-US" sz="2100" dirty="0"/>
          </a:p>
          <a:p>
            <a:pPr lvl="1"/>
            <a:endParaRPr lang="en-US" sz="2100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23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/>
              <a:t>Discussion question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/>
          <a:lstStyle/>
          <a:p>
            <a:pPr marL="0" indent="0">
              <a:buNone/>
            </a:pPr>
            <a:r>
              <a:rPr lang="en-US" sz="2500" dirty="0"/>
              <a:t>What general strategies can be used to improve the positive predictive value of a test?</a:t>
            </a:r>
            <a:endParaRPr lang="en-US" sz="2100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924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6" y="653889"/>
            <a:ext cx="8557021" cy="747396"/>
          </a:xfrm>
        </p:spPr>
        <p:txBody>
          <a:bodyPr>
            <a:normAutofit/>
          </a:bodyPr>
          <a:lstStyle/>
          <a:p>
            <a:r>
              <a:rPr lang="en-US" sz="2400" dirty="0"/>
              <a:t>Two approaches to missing values were evaluated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dirty="0"/>
              <a:t>1. Entirely exclude from the model parameters that often have missing values, if they do not significantly contribute to performance</a:t>
            </a:r>
            <a:endParaRPr lang="en-US" sz="2200" dirty="0"/>
          </a:p>
          <a:p>
            <a:pPr lvl="1"/>
            <a:r>
              <a:rPr lang="en-GB" sz="2000" dirty="0"/>
              <a:t>Monocyte and neutrophil count could be excluded (together contributed 19% of missing values) </a:t>
            </a:r>
          </a:p>
          <a:p>
            <a:pPr marL="0" indent="0">
              <a:lnSpc>
                <a:spcPct val="110000"/>
              </a:lnSpc>
              <a:spcBef>
                <a:spcPts val="3600"/>
              </a:spcBef>
              <a:buNone/>
            </a:pPr>
            <a:r>
              <a:rPr lang="en-GB" sz="2200" dirty="0"/>
              <a:t>2. Imputation for remaining parameters</a:t>
            </a:r>
          </a:p>
          <a:p>
            <a:pPr lvl="1"/>
            <a:r>
              <a:rPr lang="en-GB" sz="2000" dirty="0"/>
              <a:t>Mean, median, and k-nearest </a:t>
            </a:r>
            <a:r>
              <a:rPr lang="en-GB" sz="2000" dirty="0" err="1"/>
              <a:t>neighbors</a:t>
            </a:r>
            <a:r>
              <a:rPr lang="en-GB" sz="2000" dirty="0"/>
              <a:t> imputation           were evaluated</a:t>
            </a:r>
          </a:p>
          <a:p>
            <a:pPr lvl="1"/>
            <a:r>
              <a:rPr lang="en-US" sz="2000" dirty="0"/>
              <a:t>Mean imputation demonstrated the best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893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>
            <a:noAutofit/>
          </a:bodyPr>
          <a:lstStyle/>
          <a:p>
            <a:r>
              <a:rPr lang="en-US" sz="2400" dirty="0"/>
              <a:t>The model was applied prospectively to routine CBC samples over 22 weeks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BC95E4-01C8-64D6-815E-CA5E93EA6EAC}"/>
              </a:ext>
            </a:extLst>
          </p:cNvPr>
          <p:cNvSpPr txBox="1"/>
          <p:nvPr/>
        </p:nvSpPr>
        <p:spPr>
          <a:xfrm>
            <a:off x="1140666" y="5880945"/>
            <a:ext cx="74901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>
              <a:spcBef>
                <a:spcPts val="0"/>
              </a:spcBef>
            </a:pPr>
            <a:r>
              <a:rPr lang="en-US" sz="1600" dirty="0"/>
              <a:t>*Further investigation involved blood group testing ± red cell  </a:t>
            </a:r>
          </a:p>
          <a:p>
            <a:pPr lvl="2">
              <a:spcBef>
                <a:spcPts val="0"/>
              </a:spcBef>
            </a:pPr>
            <a:r>
              <a:rPr lang="en-US" sz="1600" dirty="0"/>
              <a:t> phenotyping the patients’ current and previous samples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ECDE85D-C457-8DFD-20F7-E739D0B5E2D0}"/>
              </a:ext>
            </a:extLst>
          </p:cNvPr>
          <p:cNvSpPr txBox="1">
            <a:spLocks/>
          </p:cNvSpPr>
          <p:nvPr/>
        </p:nvSpPr>
        <p:spPr>
          <a:xfrm>
            <a:off x="326571" y="1794300"/>
            <a:ext cx="7987005" cy="3319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70000"/>
              <a:buFont typeface="Courier New"/>
              <a:buChar char="o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2400"/>
              </a:spcBef>
            </a:pPr>
            <a:r>
              <a:rPr lang="en-US" sz="2000" dirty="0"/>
              <a:t>Daily extract of all reported results (i.e., had passed all routine checks)</a:t>
            </a:r>
          </a:p>
          <a:p>
            <a:pPr lvl="1">
              <a:spcBef>
                <a:spcPts val="2400"/>
              </a:spcBef>
            </a:pPr>
            <a:r>
              <a:rPr lang="en-US" sz="2000" dirty="0"/>
              <a:t>Samples with previous CBC results (within 6 days) given to the model</a:t>
            </a:r>
          </a:p>
          <a:p>
            <a:pPr lvl="1">
              <a:spcBef>
                <a:spcPts val="2400"/>
              </a:spcBef>
            </a:pPr>
            <a:r>
              <a:rPr lang="en-US" sz="2000" dirty="0"/>
              <a:t>Model’s predicted probability of WBIT for each sample recorded</a:t>
            </a:r>
          </a:p>
          <a:p>
            <a:pPr lvl="1">
              <a:spcBef>
                <a:spcPts val="2400"/>
              </a:spcBef>
            </a:pPr>
            <a:r>
              <a:rPr lang="en-US" sz="2000" dirty="0"/>
              <a:t>Each week, the five samples given the highest probabilities were flagged for further investigation* </a:t>
            </a:r>
          </a:p>
          <a:p>
            <a:pPr lvl="1"/>
            <a:endParaRPr lang="en-US" sz="2100" u="sng" dirty="0"/>
          </a:p>
          <a:p>
            <a:pPr lvl="1"/>
            <a:endParaRPr lang="en-US" sz="21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11914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2">
      <a:dk1>
        <a:srgbClr val="1F1F1F"/>
      </a:dk1>
      <a:lt1>
        <a:sysClr val="window" lastClr="FFFFFF"/>
      </a:lt1>
      <a:dk2>
        <a:srgbClr val="636463"/>
      </a:dk2>
      <a:lt2>
        <a:srgbClr val="EEECE1"/>
      </a:lt2>
      <a:accent1>
        <a:srgbClr val="B11F24"/>
      </a:accent1>
      <a:accent2>
        <a:srgbClr val="005A84"/>
      </a:accent2>
      <a:accent3>
        <a:srgbClr val="E2A856"/>
      </a:accent3>
      <a:accent4>
        <a:srgbClr val="81ADA8"/>
      </a:accent4>
      <a:accent5>
        <a:srgbClr val="636463"/>
      </a:accent5>
      <a:accent6>
        <a:srgbClr val="328CB6"/>
      </a:accent6>
      <a:hlink>
        <a:srgbClr val="81ADA8"/>
      </a:hlink>
      <a:folHlink>
        <a:srgbClr val="81ADA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A99CD3DF87B34DA71835D03ADFAC51" ma:contentTypeVersion="11" ma:contentTypeDescription="Create a new document." ma:contentTypeScope="" ma:versionID="a56926fa2cdc5d432fee5c8b275fb49e">
  <xsd:schema xmlns:xsd="http://www.w3.org/2001/XMLSchema" xmlns:xs="http://www.w3.org/2001/XMLSchema" xmlns:p="http://schemas.microsoft.com/office/2006/metadata/properties" xmlns:ns2="5209ea11-3884-410a-a436-0e0e9fa818b1" xmlns:ns3="60253ea7-35f4-4dd6-b378-a686d1967733" targetNamespace="http://schemas.microsoft.com/office/2006/metadata/properties" ma:root="true" ma:fieldsID="f9e2a9ed2e817b8cb1f08c003c6214b4" ns2:_="" ns3:_="">
    <xsd:import namespace="5209ea11-3884-410a-a436-0e0e9fa818b1"/>
    <xsd:import namespace="60253ea7-35f4-4dd6-b378-a686d19677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09ea11-3884-410a-a436-0e0e9fa818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50f3c69-1d6a-4099-826a-1ff1ac42e4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253ea7-35f4-4dd6-b378-a686d196773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8f71eaf-dec7-41b6-bf71-66c8e973adb5}" ma:internalName="TaxCatchAll" ma:showField="CatchAllData" ma:web="60253ea7-35f4-4dd6-b378-a686d19677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0253ea7-35f4-4dd6-b378-a686d1967733" xsi:nil="true"/>
    <lcf76f155ced4ddcb4097134ff3c332f xmlns="5209ea11-3884-410a-a436-0e0e9fa818b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BDE49F4-4134-4183-B57A-EB4A163CB3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09ea11-3884-410a-a436-0e0e9fa818b1"/>
    <ds:schemaRef ds:uri="60253ea7-35f4-4dd6-b378-a686d19677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E5D6BD0-8241-49A0-B487-9B122C7AC7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E470B9-12E1-4B71-B342-BDC898AD4F02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dcmitype/"/>
    <ds:schemaRef ds:uri="60253ea7-35f4-4dd6-b378-a686d1967733"/>
    <ds:schemaRef ds:uri="http://schemas.microsoft.com/office/infopath/2007/PartnerControls"/>
    <ds:schemaRef ds:uri="5209ea11-3884-410a-a436-0e0e9fa818b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2511</TotalTime>
  <Words>859</Words>
  <Application>Microsoft Office PowerPoint</Application>
  <PresentationFormat>On-screen Show (4:3)</PresentationFormat>
  <Paragraphs>106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AvenirLTStd-Heavy</vt:lpstr>
      <vt:lpstr>Calibri</vt:lpstr>
      <vt:lpstr>Courier New</vt:lpstr>
      <vt:lpstr>Times New Roman</vt:lpstr>
      <vt:lpstr>1_Office Theme</vt:lpstr>
      <vt:lpstr>PowerPoint Presentation</vt:lpstr>
      <vt:lpstr>Wrong blood in tube (WBIT) errors are a significant problem for clinical laboratories</vt:lpstr>
      <vt:lpstr>WBIT errors are challenging to detect</vt:lpstr>
      <vt:lpstr>Machine learning (ML) appears well-suited to detecting WBIT</vt:lpstr>
      <vt:lpstr>Proof-of-concept studies have demonstrated the potential of ML for WBIT error detection</vt:lpstr>
      <vt:lpstr>The models developed in proof-of-concept studies have practical limitations</vt:lpstr>
      <vt:lpstr>Discussion question 1</vt:lpstr>
      <vt:lpstr>Two approaches to missing values were evaluated</vt:lpstr>
      <vt:lpstr>The model was applied prospectively to routine CBC samples over 22 weeks</vt:lpstr>
      <vt:lpstr>Discussion question 2</vt:lpstr>
      <vt:lpstr>The model outperformed standard procedures</vt:lpstr>
      <vt:lpstr>What threshold of probability should trigger real-time investigation of samples?</vt:lpstr>
      <vt:lpstr>PowerPoint Presentation</vt:lpstr>
      <vt:lpstr>Discussion question 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Drought</dc:creator>
  <cp:lastModifiedBy>Heather Drought</cp:lastModifiedBy>
  <cp:revision>115</cp:revision>
  <dcterms:created xsi:type="dcterms:W3CDTF">2014-07-07T15:02:10Z</dcterms:created>
  <dcterms:modified xsi:type="dcterms:W3CDTF">2023-09-26T17:46:04Z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0x010100AFA99CD3DF87B34DA71835D03ADFAC51</vt:lpwstr>
  </property>
  <property fmtid="{D5CDD505-2E9C-101B-9397-08002B2CF9AE}" pid="3" name="Order">
    <vt:r8>97200</vt:r8>
  </property>
  <property fmtid="{D5CDD505-2E9C-101B-9397-08002B2CF9AE}" pid="4" name="MediaServiceImageTags">
    <vt:lpwstr/>
  </property>
</Properties>
</file>