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0" r:id="rId5"/>
    <p:sldId id="264" r:id="rId6"/>
    <p:sldId id="271" r:id="rId7"/>
    <p:sldId id="272" r:id="rId8"/>
    <p:sldId id="265" r:id="rId9"/>
    <p:sldId id="273" r:id="rId10"/>
    <p:sldId id="266" r:id="rId11"/>
    <p:sldId id="274" r:id="rId12"/>
    <p:sldId id="267" r:id="rId13"/>
    <p:sldId id="275" r:id="rId14"/>
    <p:sldId id="277" r:id="rId15"/>
    <p:sldId id="279" r:id="rId16"/>
    <p:sldId id="269" r:id="rId17"/>
    <p:sldId id="270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92E"/>
    <a:srgbClr val="B11F24"/>
    <a:srgbClr val="D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3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Drought" userId="49bf4d7f-a3d2-4d42-9981-7a113dffd777" providerId="ADAL" clId="{C57FA2FF-8119-434C-A73A-AE5246C49876}"/>
    <pc:docChg chg="modSld">
      <pc:chgData name="Heather Drought" userId="49bf4d7f-a3d2-4d42-9981-7a113dffd777" providerId="ADAL" clId="{C57FA2FF-8119-434C-A73A-AE5246C49876}" dt="2023-05-31T15:11:49.744" v="4" actId="20577"/>
      <pc:docMkLst>
        <pc:docMk/>
      </pc:docMkLst>
      <pc:sldChg chg="modSp mod">
        <pc:chgData name="Heather Drought" userId="49bf4d7f-a3d2-4d42-9981-7a113dffd777" providerId="ADAL" clId="{C57FA2FF-8119-434C-A73A-AE5246C49876}" dt="2023-05-31T15:11:49.744" v="4" actId="20577"/>
        <pc:sldMkLst>
          <pc:docMk/>
          <pc:sldMk cId="736035860" sldId="266"/>
        </pc:sldMkLst>
        <pc:spChg chg="mod">
          <ac:chgData name="Heather Drought" userId="49bf4d7f-a3d2-4d42-9981-7a113dffd777" providerId="ADAL" clId="{C57FA2FF-8119-434C-A73A-AE5246C49876}" dt="2023-05-31T15:11:49.744" v="4" actId="20577"/>
          <ac:spMkLst>
            <pc:docMk/>
            <pc:sldMk cId="736035860" sldId="266"/>
            <ac:spMk id="3" creationId="{00000000-0000-0000-0000-000000000000}"/>
          </ac:spMkLst>
        </pc:spChg>
      </pc:sldChg>
      <pc:sldChg chg="modSp mod">
        <pc:chgData name="Heather Drought" userId="49bf4d7f-a3d2-4d42-9981-7a113dffd777" providerId="ADAL" clId="{C57FA2FF-8119-434C-A73A-AE5246C49876}" dt="2023-05-31T15:10:48.249" v="1" actId="20577"/>
        <pc:sldMkLst>
          <pc:docMk/>
          <pc:sldMk cId="3917440118" sldId="272"/>
        </pc:sldMkLst>
        <pc:spChg chg="mod">
          <ac:chgData name="Heather Drought" userId="49bf4d7f-a3d2-4d42-9981-7a113dffd777" providerId="ADAL" clId="{C57FA2FF-8119-434C-A73A-AE5246C49876}" dt="2023-05-31T15:10:48.249" v="1" actId="20577"/>
          <ac:spMkLst>
            <pc:docMk/>
            <pc:sldMk cId="3917440118" sldId="27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0" i="1" dirty="0">
                <a:solidFill>
                  <a:srgbClr val="AF292E"/>
                </a:solidFill>
              </a:rPr>
              <a:t>Clinical Chemistry </a:t>
            </a:r>
            <a:r>
              <a:rPr lang="en-US" sz="4400" b="0" dirty="0">
                <a:solidFill>
                  <a:srgbClr val="AF292E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clinchem/hvad03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184563" y="3317909"/>
            <a:ext cx="6774874" cy="25709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sv-SE" sz="2800" dirty="0">
                <a:latin typeface="Arial" pitchFamily="34" charset="0"/>
                <a:cs typeface="Arial" pitchFamily="34" charset="0"/>
              </a:rPr>
              <a:t>J.Q. Thomassen, B.G. Nordestgaard, </a:t>
            </a:r>
          </a:p>
          <a:p>
            <a:pPr marL="0" indent="0">
              <a:buNone/>
            </a:pPr>
            <a:r>
              <a:rPr lang="sv-SE" sz="2800" dirty="0">
                <a:latin typeface="Arial" pitchFamily="34" charset="0"/>
                <a:cs typeface="Arial" pitchFamily="34" charset="0"/>
              </a:rPr>
              <a:t>A. Tybjærg-Hansen, R. Frikke-Schmidt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May 2023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dirty="0">
                <a:hlinkClick r:id="rId2"/>
              </a:rPr>
              <a:t>https://doi.org/10.1093/clinchem/hvad030</a:t>
            </a:r>
            <a:endParaRPr lang="en-US" sz="2800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6F7C497-07CE-EC9C-372C-9094820DC797}"/>
              </a:ext>
            </a:extLst>
          </p:cNvPr>
          <p:cNvSpPr txBox="1">
            <a:spLocks/>
          </p:cNvSpPr>
          <p:nvPr/>
        </p:nvSpPr>
        <p:spPr>
          <a:xfrm>
            <a:off x="1184563" y="1892336"/>
            <a:ext cx="6774874" cy="1425566"/>
          </a:xfrm>
          <a:prstGeom prst="rect">
            <a:avLst/>
          </a:prstGeom>
          <a:solidFill>
            <a:srgbClr val="AF292E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9600" b="1" dirty="0">
                <a:solidFill>
                  <a:schemeClr val="bg1"/>
                </a:solidFill>
              </a:rPr>
              <a:t>Plasma Concentrations of Calcium and Risk of Alzheimer Disease - Observational and Genetic Studies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AC5BF-77EF-0489-0ED8-193A8635FFF0}"/>
              </a:ext>
            </a:extLst>
          </p:cNvPr>
          <p:cNvSpPr txBox="1">
            <a:spLocks/>
          </p:cNvSpPr>
          <p:nvPr/>
        </p:nvSpPr>
        <p:spPr>
          <a:xfrm>
            <a:off x="1184563" y="5888825"/>
            <a:ext cx="6774874" cy="775253"/>
          </a:xfrm>
          <a:prstGeom prst="rect">
            <a:avLst/>
          </a:prstGeom>
          <a:solidFill>
            <a:srgbClr val="AF292E"/>
          </a:solidFill>
          <a:ln w="19050"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© 2023 American Association for Clinical Chemistry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608" y="53115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Observational study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608" y="732774"/>
            <a:ext cx="2180586" cy="50783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B11F24"/>
                </a:solidFill>
              </a:rPr>
              <a:t>Figure 2.</a:t>
            </a:r>
          </a:p>
          <a:p>
            <a:r>
              <a:rPr lang="en-US" sz="1200" b="1" dirty="0">
                <a:solidFill>
                  <a:srgbClr val="B11F24"/>
                </a:solidFill>
              </a:rPr>
              <a:t>Spline plots of risk of Alzheimer disease and vascular related dementia as a function of plasma calcium-ion.</a:t>
            </a:r>
          </a:p>
          <a:p>
            <a:endParaRPr lang="en-US" sz="1200" b="1" dirty="0">
              <a:solidFill>
                <a:srgbClr val="B11F24"/>
              </a:solidFill>
            </a:endParaRPr>
          </a:p>
          <a:p>
            <a:r>
              <a:rPr lang="en-US" sz="1200" b="1" dirty="0">
                <a:solidFill>
                  <a:srgbClr val="B11F24"/>
                </a:solidFill>
              </a:rPr>
              <a:t>Upper plots adjusted for age (underlying age) and sex. Model 1 adjusted further for eGFR, weight, education, alcohol consumption and systolic blood pressure. Model 2 adjusted further for </a:t>
            </a:r>
            <a:r>
              <a:rPr lang="en-US" sz="1200" b="1" i="1" dirty="0">
                <a:solidFill>
                  <a:srgbClr val="B11F24"/>
                </a:solidFill>
              </a:rPr>
              <a:t>APOE</a:t>
            </a:r>
            <a:r>
              <a:rPr lang="en-US" sz="1200" b="1" dirty="0">
                <a:solidFill>
                  <a:srgbClr val="B11F24"/>
                </a:solidFill>
              </a:rPr>
              <a:t> genotype, plasma potassium, magnesium and sodium concentrations and smoking.</a:t>
            </a:r>
          </a:p>
          <a:p>
            <a:endParaRPr lang="en-US" sz="1200" b="1" dirty="0">
              <a:solidFill>
                <a:srgbClr val="B11F24"/>
              </a:solidFill>
            </a:endParaRPr>
          </a:p>
          <a:p>
            <a:r>
              <a:rPr lang="en-US" sz="1200" b="1" dirty="0">
                <a:solidFill>
                  <a:srgbClr val="B11F24"/>
                </a:solidFill>
              </a:rPr>
              <a:t>Red lines are hazard ratios, dashed lines indicating 95% confidence intervals and blue indicates density plots of the plasma calcium-ion concentrations.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6" name="Billede 5" descr="Et billede, der indeholder tekst, diagram, linje/række, origami&#10;&#10;Automatisk genereret beskrivelse">
            <a:extLst>
              <a:ext uri="{FF2B5EF4-FFF2-40B4-BE49-F238E27FC236}">
                <a16:creationId xmlns:a16="http://schemas.microsoft.com/office/drawing/2014/main" id="{5F72E43E-6DD4-452A-A48B-C56D93DD6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0" r="21376" b="1896"/>
          <a:stretch/>
        </p:blipFill>
        <p:spPr>
          <a:xfrm>
            <a:off x="2472445" y="755009"/>
            <a:ext cx="5939405" cy="60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5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607" y="53115"/>
            <a:ext cx="666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GWAS plasma calcium ion concentration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0239" y="5562583"/>
            <a:ext cx="5662883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B11F24"/>
                </a:solidFill>
              </a:rPr>
              <a:t>Figure 4. Manhattan plot of </a:t>
            </a:r>
            <a:r>
              <a:rPr lang="en-US" sz="1200" b="1" i="1" dirty="0">
                <a:solidFill>
                  <a:srgbClr val="B11F24"/>
                </a:solidFill>
              </a:rPr>
              <a:t>P</a:t>
            </a:r>
            <a:r>
              <a:rPr lang="en-US" sz="1200" b="1" dirty="0">
                <a:solidFill>
                  <a:srgbClr val="B11F24"/>
                </a:solidFill>
              </a:rPr>
              <a:t> values for the association between genomic markers and plasma concentrations of calcium ions.</a:t>
            </a:r>
          </a:p>
        </p:txBody>
      </p:sp>
      <p:pic>
        <p:nvPicPr>
          <p:cNvPr id="8" name="Billede 7" descr="Et billede, der indeholder tekst, diagram, skærmbillede, Kurve&#10;&#10;Automatisk genereret beskrivelse">
            <a:extLst>
              <a:ext uri="{FF2B5EF4-FFF2-40B4-BE49-F238E27FC236}">
                <a16:creationId xmlns:a16="http://schemas.microsoft.com/office/drawing/2014/main" id="{0A76E5EA-B3DA-4BCF-8977-9E8C51F6E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62" b="22202"/>
          <a:stretch/>
        </p:blipFill>
        <p:spPr>
          <a:xfrm>
            <a:off x="0" y="1249797"/>
            <a:ext cx="9144000" cy="38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9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607" y="53115"/>
            <a:ext cx="666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Mendelian randomization estimates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607" y="2117769"/>
            <a:ext cx="2096752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B11F24"/>
                </a:solidFill>
              </a:rPr>
              <a:t>Figure 5.</a:t>
            </a:r>
          </a:p>
          <a:p>
            <a:r>
              <a:rPr lang="en-US" sz="1200" b="1" dirty="0">
                <a:solidFill>
                  <a:srgbClr val="B11F24"/>
                </a:solidFill>
              </a:rPr>
              <a:t>Mendelian randomization estimates: Genetically determined calcium-ion and total calcium concentrations and risk of Alzheimer disease.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06E0357-EF28-4F43-8B53-18C63390B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5" t="1282" r="11806" b="2697"/>
          <a:stretch/>
        </p:blipFill>
        <p:spPr>
          <a:xfrm>
            <a:off x="2353844" y="604662"/>
            <a:ext cx="6542384" cy="620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8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DB610E-6F93-477A-A819-D23581A7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5C83C5-888E-4F11-BA52-AF88483A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99" y="982924"/>
            <a:ext cx="7250202" cy="747396"/>
          </a:xfrm>
        </p:spPr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3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CD5CFB3-C023-41F3-90CD-BAF2F34C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99" y="2390713"/>
            <a:ext cx="7250202" cy="207657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What can explain the finding that the observational study did show an association between plasma calcium ion concentration and Alzheimer Disease risk while the Mendelian randomization study did not?</a:t>
            </a:r>
          </a:p>
        </p:txBody>
      </p:sp>
    </p:spTree>
    <p:extLst>
      <p:ext uri="{BB962C8B-B14F-4D97-AF65-F5344CB8AC3E}">
        <p14:creationId xmlns:p14="http://schemas.microsoft.com/office/powerpoint/2010/main" val="111272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21" y="518204"/>
            <a:ext cx="6573308" cy="747396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527933"/>
            <a:ext cx="7793356" cy="4300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/>
              <a:t>Observational association between high plasma concentrations of calcium ion and increased risk of Alzheimer disease.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The association was not confirmed in comprehensive Mendelian randomization studies, suggesting reverse causation or confounding.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No association was found between plasma concentrations of calcium-ion and vascular related dementia.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21" y="653889"/>
            <a:ext cx="6573308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401286"/>
            <a:ext cx="7793356" cy="4580064"/>
          </a:xfrm>
        </p:spPr>
        <p:txBody>
          <a:bodyPr/>
          <a:lstStyle/>
          <a:p>
            <a:pPr algn="l"/>
            <a:r>
              <a:rPr lang="en-US" sz="2500" dirty="0"/>
              <a:t>Neuronal </a:t>
            </a:r>
            <a:r>
              <a:rPr lang="en-US" sz="2500" b="0" i="0" u="none" strike="noStrike" baseline="0" dirty="0">
                <a:latin typeface="+mn-lt"/>
              </a:rPr>
              <a:t>calcium-ion dysregulation appears in both familial and late-onset sporadic Alzheimer disease (AD). </a:t>
            </a:r>
            <a:br>
              <a:rPr lang="en-US" sz="2500" b="0" i="0" u="none" strike="noStrike" baseline="0" dirty="0">
                <a:latin typeface="+mn-lt"/>
              </a:rPr>
            </a:br>
            <a:endParaRPr lang="en-US" sz="2500" b="0" i="0" u="none" strike="noStrike" baseline="0" dirty="0">
              <a:latin typeface="+mn-lt"/>
            </a:endParaRPr>
          </a:p>
          <a:p>
            <a:pPr algn="l"/>
            <a:r>
              <a:rPr lang="en-US" sz="2500" b="0" i="0" u="none" strike="noStrike" baseline="0" dirty="0">
                <a:latin typeface="+mn-lt"/>
              </a:rPr>
              <a:t>Disruption of normal neuronal cytosolic calcium-ion regulation may be a necessary step for initiation of the neuronal degeneration cascade</a:t>
            </a:r>
            <a:r>
              <a:rPr lang="en-US" sz="2500" dirty="0">
                <a:latin typeface="+mn-lt"/>
              </a:rPr>
              <a:t>.</a:t>
            </a:r>
            <a:br>
              <a:rPr lang="en-US" sz="2500" dirty="0">
                <a:latin typeface="+mn-lt"/>
              </a:rPr>
            </a:br>
            <a:endParaRPr lang="en-US" sz="2500" dirty="0">
              <a:latin typeface="+mn-lt"/>
            </a:endParaRPr>
          </a:p>
          <a:p>
            <a:pPr algn="l"/>
            <a:r>
              <a:rPr lang="en-US" sz="2500" dirty="0">
                <a:latin typeface="+mn-lt"/>
              </a:rPr>
              <a:t>Whether plasma concentrations of calcium-ion associate with AD or vascular related dementia (</a:t>
            </a:r>
            <a:r>
              <a:rPr lang="en-US" sz="2500" dirty="0" err="1">
                <a:latin typeface="+mn-lt"/>
              </a:rPr>
              <a:t>VaRD</a:t>
            </a:r>
            <a:r>
              <a:rPr lang="en-US" sz="2500" dirty="0">
                <a:latin typeface="+mn-lt"/>
              </a:rPr>
              <a:t>) is unknown.</a:t>
            </a:r>
          </a:p>
          <a:p>
            <a:pPr algn="l"/>
            <a:endParaRPr lang="en-US" sz="2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21" y="653889"/>
            <a:ext cx="6573308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2046914"/>
            <a:ext cx="7793356" cy="3934436"/>
          </a:xfrm>
        </p:spPr>
        <p:txBody>
          <a:bodyPr/>
          <a:lstStyle/>
          <a:p>
            <a:pPr algn="l"/>
            <a:r>
              <a:rPr lang="en-US" sz="2500" b="0" i="0" u="none" strike="noStrike" baseline="0" dirty="0">
                <a:latin typeface="+mn-lt"/>
              </a:rPr>
              <a:t>Free calcium-ion is the physiological active calcium in plasma comprising approximately 50% of the total calcium.</a:t>
            </a:r>
            <a:br>
              <a:rPr lang="en-US" sz="2500" b="0" i="0" u="none" strike="noStrike" baseline="0" dirty="0">
                <a:latin typeface="+mn-lt"/>
              </a:rPr>
            </a:br>
            <a:endParaRPr lang="en-US" sz="2500" b="0" i="0" u="none" strike="noStrike" baseline="0" dirty="0">
              <a:latin typeface="+mn-lt"/>
            </a:endParaRPr>
          </a:p>
          <a:p>
            <a:pPr algn="l"/>
            <a:r>
              <a:rPr lang="en-US" sz="2500" dirty="0">
                <a:latin typeface="+mn-lt"/>
              </a:rPr>
              <a:t>Free calcium-ion concentrations in cerebrospinal fluid correlate with plasma calcium-ion concentrations.</a:t>
            </a:r>
            <a:br>
              <a:rPr lang="en-US" sz="2500" dirty="0">
                <a:latin typeface="+mn-lt"/>
              </a:rPr>
            </a:br>
            <a:endParaRPr lang="en-US" sz="2500" dirty="0">
              <a:latin typeface="+mn-lt"/>
            </a:endParaRPr>
          </a:p>
          <a:p>
            <a:pPr algn="l"/>
            <a:endParaRPr lang="en-US" sz="2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3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21" y="653889"/>
            <a:ext cx="6573308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912690"/>
            <a:ext cx="7793356" cy="357371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500" dirty="0">
                <a:latin typeface="+mn-lt"/>
              </a:rPr>
              <a:t>Study investigates observational associations between plasma calcium-ion concentrations and AD/</a:t>
            </a:r>
            <a:r>
              <a:rPr lang="en-US" sz="2500" dirty="0" err="1">
                <a:latin typeface="+mn-lt"/>
              </a:rPr>
              <a:t>VaRD</a:t>
            </a:r>
            <a:r>
              <a:rPr lang="en-US" sz="2500" dirty="0">
                <a:latin typeface="+mn-lt"/>
              </a:rPr>
              <a:t>.</a:t>
            </a:r>
          </a:p>
          <a:p>
            <a:pPr algn="l"/>
            <a:endParaRPr lang="en-US" sz="2500" dirty="0">
              <a:latin typeface="+mn-lt"/>
            </a:endParaRPr>
          </a:p>
          <a:p>
            <a:pPr algn="l"/>
            <a:r>
              <a:rPr lang="en-US" sz="2500" dirty="0">
                <a:latin typeface="+mn-lt"/>
              </a:rPr>
              <a:t>Study tests observational associations using Mendelian randomization (MR).</a:t>
            </a:r>
          </a:p>
          <a:p>
            <a:pPr algn="l"/>
            <a:endParaRPr lang="en-US" sz="2500" dirty="0">
              <a:latin typeface="+mn-lt"/>
            </a:endParaRPr>
          </a:p>
          <a:p>
            <a:pPr algn="l"/>
            <a:r>
              <a:rPr lang="en-US" sz="2500" dirty="0">
                <a:latin typeface="+mn-lt"/>
              </a:rPr>
              <a:t>Study performs genome wide association study (GWAS) for plasma calcium concentrations, which is used in the MR part of the study.</a:t>
            </a:r>
            <a:br>
              <a:rPr lang="en-US" sz="2500" dirty="0">
                <a:latin typeface="+mn-lt"/>
              </a:rPr>
            </a:br>
            <a:endParaRPr lang="en-US" sz="2500" dirty="0">
              <a:latin typeface="+mn-lt"/>
            </a:endParaRPr>
          </a:p>
          <a:p>
            <a:pPr algn="l"/>
            <a:endParaRPr lang="en-US" sz="2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DB610E-6F93-477A-A819-D23581A7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5C83C5-888E-4F11-BA52-AF88483A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175" y="953427"/>
            <a:ext cx="7250202" cy="747396"/>
          </a:xfrm>
        </p:spPr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1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CD5CFB3-C023-41F3-90CD-BAF2F34C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175" y="2503933"/>
            <a:ext cx="7250202" cy="2511555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Why might using plasma calcium-ion concentrations improve sensitivity of an association study compared to using plasma total-calcium concentrations?</a:t>
            </a:r>
          </a:p>
        </p:txBody>
      </p:sp>
    </p:spTree>
    <p:extLst>
      <p:ext uri="{BB962C8B-B14F-4D97-AF65-F5344CB8AC3E}">
        <p14:creationId xmlns:p14="http://schemas.microsoft.com/office/powerpoint/2010/main" val="45010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608" y="53115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Study flowchart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781670"/>
            <a:ext cx="597034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B11F24"/>
                </a:solidFill>
              </a:rPr>
              <a:t>Figure 1. Flowchart of cohorts, summary data and analyses in the study. Black arrows indicate a MR-study. CGPS: Copenhagen General Population Study, IGAP: The International </a:t>
            </a:r>
            <a:r>
              <a:rPr lang="en-US" sz="1200" b="1" dirty="0">
                <a:solidFill>
                  <a:srgbClr val="C00000"/>
                </a:solidFill>
              </a:rPr>
              <a:t>Genomics of Alzheimer’s Project consortium.</a:t>
            </a:r>
          </a:p>
        </p:txBody>
      </p:sp>
      <p:pic>
        <p:nvPicPr>
          <p:cNvPr id="5" name="Billede 4" descr="Et billede, der indeholder tekst, diagram, skærmbillede, linje/række&#10;&#10;Automatisk genereret beskrivelse">
            <a:extLst>
              <a:ext uri="{FF2B5EF4-FFF2-40B4-BE49-F238E27FC236}">
                <a16:creationId xmlns:a16="http://schemas.microsoft.com/office/drawing/2014/main" id="{A9450B59-E144-48E0-A157-CBE6D0EFD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0" b="18654"/>
          <a:stretch/>
        </p:blipFill>
        <p:spPr>
          <a:xfrm>
            <a:off x="21042" y="783825"/>
            <a:ext cx="9122958" cy="499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4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21" y="653889"/>
            <a:ext cx="6573308" cy="747396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/>
              <a:t>Observational study:</a:t>
            </a:r>
          </a:p>
          <a:p>
            <a:pPr lvl="1"/>
            <a:r>
              <a:rPr lang="en-US" sz="2100" dirty="0"/>
              <a:t>Cause-specific Cox regression.</a:t>
            </a:r>
          </a:p>
          <a:p>
            <a:pPr lvl="1"/>
            <a:r>
              <a:rPr lang="en-US" sz="2100" dirty="0"/>
              <a:t>Copenhagen General </a:t>
            </a:r>
            <a:r>
              <a:rPr lang="en-US" sz="2100"/>
              <a:t>Population Study </a:t>
            </a:r>
            <a:r>
              <a:rPr lang="en-US" sz="2100" dirty="0"/>
              <a:t>(CGPS) (N=97,968).</a:t>
            </a:r>
          </a:p>
          <a:p>
            <a:pPr lvl="1"/>
            <a:r>
              <a:rPr lang="en-US" sz="2100" dirty="0"/>
              <a:t>Endpoints: AD and </a:t>
            </a:r>
            <a:r>
              <a:rPr lang="en-US" sz="2100" dirty="0" err="1"/>
              <a:t>VaRD</a:t>
            </a:r>
            <a:r>
              <a:rPr lang="en-US" sz="2100" dirty="0"/>
              <a:t>. 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GWAS plasma calcium-ion concentration</a:t>
            </a:r>
          </a:p>
          <a:p>
            <a:pPr lvl="1"/>
            <a:r>
              <a:rPr lang="en-US" sz="2100" dirty="0"/>
              <a:t>Discovery and replication in different unrelated subgroups in CGPS.</a:t>
            </a:r>
          </a:p>
          <a:p>
            <a:pPr lvl="1"/>
            <a:r>
              <a:rPr lang="en-US" sz="2100" dirty="0"/>
              <a:t>3 loci reached genome-wide significance.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3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21" y="653889"/>
            <a:ext cx="6573308" cy="747396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41006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/>
              <a:t>Mendelian randomization study:</a:t>
            </a:r>
          </a:p>
          <a:p>
            <a:pPr lvl="1"/>
            <a:r>
              <a:rPr lang="en-US" sz="2100" dirty="0"/>
              <a:t>Two-sample Mendelian randomization approach.</a:t>
            </a:r>
          </a:p>
          <a:p>
            <a:pPr lvl="1"/>
            <a:r>
              <a:rPr lang="en-US" sz="2100" dirty="0"/>
              <a:t>Three genetic instruments based on GWASs from different cohorts.</a:t>
            </a:r>
          </a:p>
          <a:p>
            <a:pPr lvl="2"/>
            <a:r>
              <a:rPr lang="en-US" sz="2100" dirty="0"/>
              <a:t>2 associated with plasma total calcium concentration.</a:t>
            </a:r>
          </a:p>
          <a:p>
            <a:pPr lvl="2"/>
            <a:r>
              <a:rPr lang="en-US" sz="2100" dirty="0"/>
              <a:t>1 associated with plasma calcium-ion concentration.</a:t>
            </a:r>
          </a:p>
          <a:p>
            <a:pPr lvl="1"/>
            <a:r>
              <a:rPr lang="en-US" sz="2100" dirty="0"/>
              <a:t>AD GWAS summary data as endpoint.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One main and three sensitivity MR-methods.</a:t>
            </a:r>
          </a:p>
          <a:p>
            <a:pPr lvl="1"/>
            <a:r>
              <a:rPr lang="en-US" sz="2100" dirty="0"/>
              <a:t>Sensitivity analysis investigating the role of the </a:t>
            </a:r>
            <a:r>
              <a:rPr lang="en-US" sz="2100" i="1" dirty="0"/>
              <a:t>CASR</a:t>
            </a:r>
            <a:r>
              <a:rPr lang="en-US" sz="2100" dirty="0"/>
              <a:t> gene.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3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0DB610E-6F93-477A-A819-D23581A7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5C83C5-888E-4F11-BA52-AF88483A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175" y="904625"/>
            <a:ext cx="7250202" cy="747396"/>
          </a:xfrm>
        </p:spPr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2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CD5CFB3-C023-41F3-90CD-BAF2F34C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175" y="2634746"/>
            <a:ext cx="7250202" cy="218502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Why are Mendelian randomization studies less prone to confounding and reverse causation compared to observational studies?</a:t>
            </a:r>
          </a:p>
        </p:txBody>
      </p:sp>
    </p:spTree>
    <p:extLst>
      <p:ext uri="{BB962C8B-B14F-4D97-AF65-F5344CB8AC3E}">
        <p14:creationId xmlns:p14="http://schemas.microsoft.com/office/powerpoint/2010/main" val="281820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253ea7-35f4-4dd6-b378-a686d1967733" xsi:nil="true"/>
    <lcf76f155ced4ddcb4097134ff3c332f xmlns="5209ea11-3884-410a-a436-0e0e9fa818b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99CD3DF87B34DA71835D03ADFAC51" ma:contentTypeVersion="10" ma:contentTypeDescription="Create a new document." ma:contentTypeScope="" ma:versionID="2b0dc1cb388965465a85991a5b3ed890">
  <xsd:schema xmlns:xsd="http://www.w3.org/2001/XMLSchema" xmlns:xs="http://www.w3.org/2001/XMLSchema" xmlns:p="http://schemas.microsoft.com/office/2006/metadata/properties" xmlns:ns2="5209ea11-3884-410a-a436-0e0e9fa818b1" xmlns:ns3="60253ea7-35f4-4dd6-b378-a686d1967733" targetNamespace="http://schemas.microsoft.com/office/2006/metadata/properties" ma:root="true" ma:fieldsID="3ab72a2167c06157f901cebd4367d047" ns2:_="" ns3:_="">
    <xsd:import namespace="5209ea11-3884-410a-a436-0e0e9fa818b1"/>
    <xsd:import namespace="60253ea7-35f4-4dd6-b378-a686d1967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9ea11-3884-410a-a436-0e0e9fa81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0f3c69-1d6a-4099-826a-1ff1ac42e4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53ea7-35f4-4dd6-b378-a686d196773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8f71eaf-dec7-41b6-bf71-66c8e973adb5}" ma:internalName="TaxCatchAll" ma:showField="CatchAllData" ma:web="60253ea7-35f4-4dd6-b378-a686d19677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D6BD0-8241-49A0-B487-9B122C7AC7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E470B9-12E1-4B71-B342-BDC898AD4F02}">
  <ds:schemaRefs>
    <ds:schemaRef ds:uri="http://purl.org/dc/elements/1.1/"/>
    <ds:schemaRef ds:uri="http://schemas.microsoft.com/office/2006/metadata/properties"/>
    <ds:schemaRef ds:uri="60253ea7-35f4-4dd6-b378-a686d196773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5209ea11-3884-410a-a436-0e0e9fa818b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6660E7-D74E-4038-B335-349A80FA5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9ea11-3884-410a-a436-0e0e9fa818b1"/>
    <ds:schemaRef ds:uri="60253ea7-35f4-4dd6-b378-a686d19677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619</Words>
  <Application>Microsoft Office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Introduction</vt:lpstr>
      <vt:lpstr>Introduction</vt:lpstr>
      <vt:lpstr>Question 1</vt:lpstr>
      <vt:lpstr>PowerPoint Presentation</vt:lpstr>
      <vt:lpstr>Materials and methods</vt:lpstr>
      <vt:lpstr>Materials and methods</vt:lpstr>
      <vt:lpstr>Question 2</vt:lpstr>
      <vt:lpstr>PowerPoint Presentation</vt:lpstr>
      <vt:lpstr>PowerPoint Presentation</vt:lpstr>
      <vt:lpstr>PowerPoint Presentation</vt:lpstr>
      <vt:lpstr>Question 3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Drought</dc:creator>
  <cp:lastModifiedBy>Heather Drought</cp:lastModifiedBy>
  <cp:revision>55</cp:revision>
  <dcterms:created xsi:type="dcterms:W3CDTF">2014-07-07T15:02:10Z</dcterms:created>
  <dcterms:modified xsi:type="dcterms:W3CDTF">2023-05-31T15:11:59Z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0x010100AFA99CD3DF87B34DA71835D03ADFAC51</vt:lpwstr>
  </property>
  <property fmtid="{D5CDD505-2E9C-101B-9397-08002B2CF9AE}" pid="3" name="Order">
    <vt:r8>97200</vt:r8>
  </property>
  <property fmtid="{D5CDD505-2E9C-101B-9397-08002B2CF9AE}" pid="4" name="MediaServiceImageTags">
    <vt:lpwstr/>
  </property>
</Properties>
</file>