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60" r:id="rId4"/>
    <p:sldId id="257" r:id="rId5"/>
    <p:sldId id="264" r:id="rId6"/>
    <p:sldId id="265" r:id="rId7"/>
    <p:sldId id="258" r:id="rId8"/>
    <p:sldId id="263" r:id="rId9"/>
    <p:sldId id="267" r:id="rId10"/>
    <p:sldId id="274" r:id="rId11"/>
    <p:sldId id="269" r:id="rId12"/>
    <p:sldId id="275" r:id="rId13"/>
    <p:sldId id="266" r:id="rId14"/>
    <p:sldId id="272" r:id="rId15"/>
    <p:sldId id="270" r:id="rId16"/>
    <p:sldId id="271" r:id="rId17"/>
    <p:sldId id="27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Young" initials="IY" lastIdx="9" clrIdx="0">
    <p:extLst>
      <p:ext uri="{19B8F6BF-5375-455C-9EA6-DF929625EA0E}">
        <p15:presenceInfo xmlns:p15="http://schemas.microsoft.com/office/powerpoint/2012/main" userId="Ian Young" providerId="None"/>
      </p:ext>
    </p:extLst>
  </p:cmAuthor>
  <p:cmAuthor id="2" name="Heather Drought" initials="HD" lastIdx="1" clrIdx="1">
    <p:extLst>
      <p:ext uri="{19B8F6BF-5375-455C-9EA6-DF929625EA0E}">
        <p15:presenceInfo xmlns:p15="http://schemas.microsoft.com/office/powerpoint/2012/main" userId="S::hdrought@aacc.org::49bf4d7f-a3d2-4d42-9981-7a113dffd777" providerId="AD"/>
      </p:ext>
    </p:extLst>
  </p:cmAuthor>
  <p:cmAuthor id="3" name="Liz Selvin" initials="LS" lastIdx="4" clrIdx="2">
    <p:extLst>
      <p:ext uri="{19B8F6BF-5375-455C-9EA6-DF929625EA0E}">
        <p15:presenceInfo xmlns:p15="http://schemas.microsoft.com/office/powerpoint/2012/main" userId="S::eselvin1@jh.edu::3e590067-9eae-421b-9418-ac99ff059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92E"/>
    <a:srgbClr val="B11F24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2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Drought" userId="49bf4d7f-a3d2-4d42-9981-7a113dffd777" providerId="ADAL" clId="{91FBF7B0-11FA-45D4-8D3C-3BC07E942811}"/>
    <pc:docChg chg="undo custSel modSld">
      <pc:chgData name="Heather Drought" userId="49bf4d7f-a3d2-4d42-9981-7a113dffd777" providerId="ADAL" clId="{91FBF7B0-11FA-45D4-8D3C-3BC07E942811}" dt="2023-02-27T18:58:20.590" v="24" actId="1592"/>
      <pc:docMkLst>
        <pc:docMk/>
      </pc:docMkLst>
      <pc:sldChg chg="delCm">
        <pc:chgData name="Heather Drought" userId="49bf4d7f-a3d2-4d42-9981-7a113dffd777" providerId="ADAL" clId="{91FBF7B0-11FA-45D4-8D3C-3BC07E942811}" dt="2023-02-27T18:57:57.771" v="21" actId="1592"/>
        <pc:sldMkLst>
          <pc:docMk/>
          <pc:sldMk cId="1743101776" sldId="263"/>
        </pc:sldMkLst>
      </pc:sldChg>
      <pc:sldChg chg="modSp mod">
        <pc:chgData name="Heather Drought" userId="49bf4d7f-a3d2-4d42-9981-7a113dffd777" providerId="ADAL" clId="{91FBF7B0-11FA-45D4-8D3C-3BC07E942811}" dt="2023-02-27T18:56:56.876" v="20" actId="6549"/>
        <pc:sldMkLst>
          <pc:docMk/>
          <pc:sldMk cId="3445337339" sldId="266"/>
        </pc:sldMkLst>
        <pc:spChg chg="mod">
          <ac:chgData name="Heather Drought" userId="49bf4d7f-a3d2-4d42-9981-7a113dffd777" providerId="ADAL" clId="{91FBF7B0-11FA-45D4-8D3C-3BC07E942811}" dt="2023-02-27T18:56:56.876" v="20" actId="6549"/>
          <ac:spMkLst>
            <pc:docMk/>
            <pc:sldMk cId="3445337339" sldId="266"/>
            <ac:spMk id="3" creationId="{00000000-0000-0000-0000-000000000000}"/>
          </ac:spMkLst>
        </pc:spChg>
      </pc:sldChg>
      <pc:sldChg chg="delCm">
        <pc:chgData name="Heather Drought" userId="49bf4d7f-a3d2-4d42-9981-7a113dffd777" providerId="ADAL" clId="{91FBF7B0-11FA-45D4-8D3C-3BC07E942811}" dt="2023-02-27T18:58:09.557" v="22" actId="1592"/>
        <pc:sldMkLst>
          <pc:docMk/>
          <pc:sldMk cId="3137359151" sldId="267"/>
        </pc:sldMkLst>
      </pc:sldChg>
      <pc:sldChg chg="delCm">
        <pc:chgData name="Heather Drought" userId="49bf4d7f-a3d2-4d42-9981-7a113dffd777" providerId="ADAL" clId="{91FBF7B0-11FA-45D4-8D3C-3BC07E942811}" dt="2023-02-27T18:58:16.714" v="23" actId="1592"/>
        <pc:sldMkLst>
          <pc:docMk/>
          <pc:sldMk cId="3054738148" sldId="269"/>
        </pc:sldMkLst>
      </pc:sldChg>
      <pc:sldChg chg="delCm">
        <pc:chgData name="Heather Drought" userId="49bf4d7f-a3d2-4d42-9981-7a113dffd777" providerId="ADAL" clId="{91FBF7B0-11FA-45D4-8D3C-3BC07E942811}" dt="2023-02-27T18:58:20.590" v="24" actId="1592"/>
        <pc:sldMkLst>
          <pc:docMk/>
          <pc:sldMk cId="3119011928" sldId="270"/>
        </pc:sldMkLst>
      </pc:sldChg>
      <pc:sldChg chg="modSp mod">
        <pc:chgData name="Heather Drought" userId="49bf4d7f-a3d2-4d42-9981-7a113dffd777" providerId="ADAL" clId="{91FBF7B0-11FA-45D4-8D3C-3BC07E942811}" dt="2023-02-27T18:56:16.008" v="18" actId="20577"/>
        <pc:sldMkLst>
          <pc:docMk/>
          <pc:sldMk cId="1249546676" sldId="274"/>
        </pc:sldMkLst>
        <pc:spChg chg="mod">
          <ac:chgData name="Heather Drought" userId="49bf4d7f-a3d2-4d42-9981-7a113dffd777" providerId="ADAL" clId="{91FBF7B0-11FA-45D4-8D3C-3BC07E942811}" dt="2023-02-27T18:56:16.008" v="18" actId="20577"/>
          <ac:spMkLst>
            <pc:docMk/>
            <pc:sldMk cId="1249546676" sldId="274"/>
            <ac:spMk id="4" creationId="{A94D2250-B073-709F-E0B0-637AD6EFF76D}"/>
          </ac:spMkLst>
        </pc:spChg>
      </pc:sldChg>
      <pc:sldChg chg="modSp mod">
        <pc:chgData name="Heather Drought" userId="49bf4d7f-a3d2-4d42-9981-7a113dffd777" providerId="ADAL" clId="{91FBF7B0-11FA-45D4-8D3C-3BC07E942811}" dt="2023-02-27T18:56:25.680" v="19" actId="20577"/>
        <pc:sldMkLst>
          <pc:docMk/>
          <pc:sldMk cId="440732963" sldId="275"/>
        </pc:sldMkLst>
        <pc:spChg chg="mod">
          <ac:chgData name="Heather Drought" userId="49bf4d7f-a3d2-4d42-9981-7a113dffd777" providerId="ADAL" clId="{91FBF7B0-11FA-45D4-8D3C-3BC07E942811}" dt="2023-02-27T18:56:25.680" v="19" actId="20577"/>
          <ac:spMkLst>
            <pc:docMk/>
            <pc:sldMk cId="440732963" sldId="275"/>
            <ac:spMk id="4" creationId="{A94D2250-B073-709F-E0B0-637AD6EFF7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1" dirty="0">
                <a:solidFill>
                  <a:srgbClr val="AF292E"/>
                </a:solidFill>
              </a:rPr>
              <a:t>Clinical Chemistry </a:t>
            </a:r>
            <a:r>
              <a:rPr lang="en-US" sz="4400" b="0" dirty="0">
                <a:solidFill>
                  <a:srgbClr val="AF292E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clinchem/hvac19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184563" y="3317909"/>
            <a:ext cx="6774874" cy="25709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sv-SE" sz="5000" dirty="0">
                <a:latin typeface="Arial" pitchFamily="34" charset="0"/>
                <a:cs typeface="Arial" pitchFamily="34" charset="0"/>
              </a:rPr>
              <a:t>E. Selvin, D. Wang, M.R. Rooney, M. Fang, </a:t>
            </a:r>
          </a:p>
          <a:p>
            <a:pPr marL="0" indent="0">
              <a:buNone/>
            </a:pPr>
            <a:r>
              <a:rPr lang="sv-SE" sz="5000" dirty="0">
                <a:latin typeface="Arial" pitchFamily="34" charset="0"/>
                <a:cs typeface="Arial" pitchFamily="34" charset="0"/>
              </a:rPr>
              <a:t>J.B. Echouffo-Tcheugui, S. Zeger, J. Sartini, O. Tang, </a:t>
            </a:r>
          </a:p>
          <a:p>
            <a:pPr marL="0" indent="0">
              <a:buNone/>
            </a:pPr>
            <a:r>
              <a:rPr lang="sv-SE" sz="5000" dirty="0">
                <a:latin typeface="Arial" pitchFamily="34" charset="0"/>
                <a:cs typeface="Arial" pitchFamily="34" charset="0"/>
              </a:rPr>
              <a:t>J. Coresh, R.N. Aurora, N.M. Punjabi</a:t>
            </a:r>
          </a:p>
          <a:p>
            <a:pPr marL="0" indent="0">
              <a:buNone/>
            </a:pPr>
            <a:endParaRPr lang="en-US" sz="5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000" dirty="0">
                <a:latin typeface="Arial" pitchFamily="34" charset="0"/>
                <a:cs typeface="Arial" pitchFamily="34" charset="0"/>
              </a:rPr>
              <a:t>February 2023</a:t>
            </a:r>
            <a:endParaRPr lang="en-US" sz="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5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000" dirty="0">
                <a:hlinkClick r:id="rId2"/>
              </a:rPr>
              <a:t>https://doi.org/10.1093/clinchem/hvac192</a:t>
            </a:r>
            <a:endParaRPr lang="en-US" sz="50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6F7C497-07CE-EC9C-372C-9094820DC797}"/>
              </a:ext>
            </a:extLst>
          </p:cNvPr>
          <p:cNvSpPr txBox="1">
            <a:spLocks/>
          </p:cNvSpPr>
          <p:nvPr/>
        </p:nvSpPr>
        <p:spPr>
          <a:xfrm>
            <a:off x="1184563" y="1892336"/>
            <a:ext cx="6774874" cy="1425566"/>
          </a:xfrm>
          <a:prstGeom prst="rect">
            <a:avLst/>
          </a:prstGeom>
          <a:solidFill>
            <a:srgbClr val="AF292E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</a:rPr>
              <a:t>Within-Person and Between-Sensor Variability in Continuous Glucose Monitoring Metrics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C5BF-77EF-0489-0ED8-193A8635FFF0}"/>
              </a:ext>
            </a:extLst>
          </p:cNvPr>
          <p:cNvSpPr txBox="1">
            <a:spLocks/>
          </p:cNvSpPr>
          <p:nvPr/>
        </p:nvSpPr>
        <p:spPr>
          <a:xfrm>
            <a:off x="1184563" y="5888825"/>
            <a:ext cx="6774874" cy="775253"/>
          </a:xfrm>
          <a:prstGeom prst="rect">
            <a:avLst/>
          </a:prstGeom>
          <a:solidFill>
            <a:srgbClr val="AF292E"/>
          </a:solidFill>
          <a:ln w="190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2023 American Association for Clinical Chemistry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5D8E8-CC1E-C9C0-3E1F-80D4CD08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CA6C5-5680-2B4F-6ACF-78582E32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07934"/>
            <a:ext cx="7250202" cy="747396"/>
          </a:xfrm>
        </p:spPr>
        <p:txBody>
          <a:bodyPr/>
          <a:lstStyle/>
          <a:p>
            <a:r>
              <a:rPr lang="en-US" dirty="0"/>
              <a:t>Fig 2 (cont’d).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D2250-B073-709F-E0B0-637AD6EF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708660"/>
            <a:ext cx="8812529" cy="55926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Scatterplots and Bland-Altman plots of mean glucose and percent time in range (glucose 70–</a:t>
            </a: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180 mg/dL) from 2 CGM devices worn simultaneously (approximately 2 weeks), n=172.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Two weeks of data (mean wear time 12.4 days; SD 3.0 days). Mean glucose and percent time in range (70–180 mg/dL) from the Dexcom sensor was calculated, on average, from approximately 3572 readings (every 5 min). Mean glucose and percent time in range (70–180 mg/dL) from the Abbott sensor was calculated, on average, from approximately 1190 readings (every 15 min). Errors-in-variables regression line (dotted blue) and line of identity (solid blue) are shown.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(A), Errors-in-variables regression: Mean glucose (Dexcom), mg/dl=0.904 x [Mean glucose (Abbott), mg/dl]+ 16.906;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(B), Bland-Altman: Mean (SD) of difference in mean glucose (Abbott minus Dexcom)=−2.4 (20.0) mg/dl;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(C), Errors-in-variables regression: Percent time in range (Dexcom)=0.993 x [Percent time in range (Abbott)]+ 1.981;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" pitchFamily="2" charset="0"/>
              </a:rPr>
              <a:t>(D), Bland-Altman: Mean (SD) of difference in percent time in range (Abbott minus Dexcom)=−1.4 (11.2).  </a:t>
            </a:r>
          </a:p>
          <a:p>
            <a:pPr marL="0" indent="0"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To convert glucose from mg/dL to SI (in mmol/L), multiply by 0.0555. </a:t>
            </a: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RMSE, root mean squared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6" y="205104"/>
            <a:ext cx="7250202" cy="747396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187" y="742385"/>
            <a:ext cx="8662876" cy="56033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dirty="0"/>
              <a:t>Mean glucose (2-week) from 2 different CGM sensors worn simultaneously, had a strong correlation (</a:t>
            </a:r>
            <a:r>
              <a:rPr lang="en-US" sz="2300" i="1" dirty="0"/>
              <a:t>r </a:t>
            </a:r>
            <a:r>
              <a:rPr lang="en-US" sz="2300" dirty="0"/>
              <a:t>=0.86) but high variability:</a:t>
            </a:r>
          </a:p>
          <a:p>
            <a:pPr lvl="1">
              <a:buFont typeface="Calibri"/>
              <a:buChar char="-"/>
            </a:pPr>
            <a:r>
              <a:rPr lang="en-US" sz="2300" dirty="0"/>
              <a:t>RMSE, 13.3 mg/dL [0.7 mmol/L] (Fig. 2, Panel A). </a:t>
            </a:r>
          </a:p>
          <a:p>
            <a:pPr lvl="1">
              <a:buFont typeface="Calibri"/>
              <a:buChar char="-"/>
            </a:pPr>
            <a:r>
              <a:rPr lang="en-US" sz="2300" dirty="0"/>
              <a:t>SD of the differences, 20.0 mg/dL (1.1 mmol/L) (Fig. 2, Panel B).</a:t>
            </a:r>
          </a:p>
          <a:p>
            <a:r>
              <a:rPr lang="en-US" sz="2300" dirty="0"/>
              <a:t>High variability for glucose readings from the 2 sensors matched on time of occurrence: </a:t>
            </a:r>
          </a:p>
          <a:p>
            <a:pPr lvl="1">
              <a:buFont typeface="Calibri"/>
              <a:buChar char="-"/>
            </a:pPr>
            <a:r>
              <a:rPr lang="en-US" sz="2300" dirty="0"/>
              <a:t>71% of the Abbott (or Dexcom) CGM individual sensor readings were within 20% of the Dexcom (or Abbott). </a:t>
            </a:r>
          </a:p>
          <a:p>
            <a:pPr marL="0" indent="0">
              <a:buNone/>
            </a:pPr>
            <a:r>
              <a:rPr lang="en-US" sz="2300" u="sng" dirty="0"/>
              <a:t>NOTE</a:t>
            </a:r>
            <a:r>
              <a:rPr lang="en-US" sz="2300" dirty="0"/>
              <a:t>: Food and Drug Administration standards of accuracy for CGM sensors are roughly based on reading being within ±15-20% of reference glucose values.</a:t>
            </a:r>
          </a:p>
          <a:p>
            <a:pPr marL="0" indent="0">
              <a:buNone/>
            </a:pPr>
            <a:endParaRPr lang="en-US" sz="2300" dirty="0"/>
          </a:p>
          <a:p>
            <a:pPr lvl="1"/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1236" y="1331415"/>
            <a:ext cx="8242141" cy="420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dirty="0"/>
              <a:t>For the same sensor worn at 2 different time points,</a:t>
            </a:r>
            <a:endParaRPr lang="en-US" dirty="0"/>
          </a:p>
          <a:p>
            <a:pPr>
              <a:buNone/>
            </a:pPr>
            <a:r>
              <a:rPr lang="en-US" sz="2500" dirty="0"/>
              <a:t>3 months apart:</a:t>
            </a:r>
            <a:endParaRPr lang="en-US" dirty="0"/>
          </a:p>
          <a:p>
            <a:pPr>
              <a:buFont typeface="Calibri"/>
              <a:buChar char="-"/>
            </a:pPr>
            <a:r>
              <a:rPr lang="en-US" dirty="0"/>
              <a:t>Typical differences in mean glucose were ±29 and 23 mg/dL (±1.6 and 1.3 mmol/L) for the Abbott and Dexcom sensors.</a:t>
            </a:r>
          </a:p>
          <a:p>
            <a:pPr>
              <a:buFont typeface="Calibri"/>
              <a:buChar char="-"/>
            </a:pPr>
            <a:r>
              <a:rPr lang="en-US" dirty="0"/>
              <a:t>Within-person CVs were 17.4% and 14.2% for the Abbott and Dexcom sensors.</a:t>
            </a:r>
          </a:p>
          <a:p>
            <a:pPr>
              <a:buFont typeface="Calibri"/>
              <a:buChar char="-"/>
            </a:pPr>
            <a:r>
              <a:rPr lang="en-US" dirty="0"/>
              <a:t>Within-person CVs for time in range was ~20% for the Abbott and Dexcom sensors.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2" y="205103"/>
            <a:ext cx="7250202" cy="747396"/>
          </a:xfrm>
        </p:spPr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7089" y="917691"/>
            <a:ext cx="8690925" cy="5414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/>
              <a:t>There was meaningful within-person variability (same sensor, 2 assessments, approximately 3 months apart) across the systems in </a:t>
            </a:r>
            <a:r>
              <a:rPr lang="en-US" sz="2200" b="1" dirty="0"/>
              <a:t>mean glucose</a:t>
            </a:r>
            <a:r>
              <a:rPr lang="en-US" sz="2200" dirty="0"/>
              <a:t>, </a:t>
            </a:r>
            <a:r>
              <a:rPr lang="en-US" sz="2200" b="1" dirty="0"/>
              <a:t>time in range</a:t>
            </a:r>
            <a:r>
              <a:rPr lang="en-US" sz="2200" dirty="0"/>
              <a:t>, and </a:t>
            </a:r>
            <a:r>
              <a:rPr lang="en-US" sz="2200" b="1" dirty="0"/>
              <a:t>time above range</a:t>
            </a:r>
            <a:r>
              <a:rPr lang="en-US" sz="2200" dirty="0"/>
              <a:t>. </a:t>
            </a:r>
          </a:p>
          <a:p>
            <a:r>
              <a:rPr lang="en-US" sz="2200" dirty="0"/>
              <a:t>There were no major differences in within-person performance for the Abbott and Dexcom sensors (similar results for each).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When comparing two different CGM sensors, there were high correlations of mean glucose and individual glucose values, but the RMSE and standard deviation of the differences was high and % agreement was relatively low.</a:t>
            </a:r>
          </a:p>
          <a:p>
            <a:pPr lvl="1"/>
            <a:endParaRPr lang="en-US" sz="10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366386"/>
            <a:ext cx="7250202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942" y="952753"/>
            <a:ext cx="8761048" cy="553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extent of variability within and across CGM sensors is not well recognized.</a:t>
            </a:r>
          </a:p>
          <a:p>
            <a:pPr lvl="1"/>
            <a:r>
              <a:rPr lang="en-US" dirty="0"/>
              <a:t>We document clinically significant within- and between-sensor variability. </a:t>
            </a:r>
          </a:p>
          <a:p>
            <a:pPr marL="0" indent="0">
              <a:buNone/>
            </a:pPr>
            <a:r>
              <a:rPr lang="en-US" dirty="0"/>
              <a:t>Underlying reasons for variability are poorly understood but reflect limitations of CGM technology</a:t>
            </a:r>
          </a:p>
          <a:p>
            <a:pPr lvl="1"/>
            <a:r>
              <a:rPr lang="en-US" dirty="0"/>
              <a:t>Lack of standardization of interstitial glucose methods</a:t>
            </a:r>
          </a:p>
          <a:p>
            <a:pPr lvl="1"/>
            <a:r>
              <a:rPr lang="en-US" dirty="0"/>
              <a:t>Different approaches to calibration and proprietary algorithms which generate glucose readings</a:t>
            </a:r>
          </a:p>
          <a:p>
            <a:pPr lvl="1"/>
            <a:r>
              <a:rPr lang="en-US" dirty="0"/>
              <a:t>Nonglycemic factors that may influence interstitial glucose (e.g., sensor placement, blood flow, and other local conditions ). 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27969"/>
            <a:ext cx="7250202" cy="747396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942" y="665250"/>
            <a:ext cx="8761048" cy="553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Our study demonstrates clinically significant random error in CGM metrics. 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r>
              <a:rPr lang="en-US" dirty="0"/>
              <a:t>CGM technology has revolutionized diabetes management for many patients on insulin therapy, especially patients with type 1 diabetes. 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r>
              <a:rPr lang="en-US" dirty="0"/>
              <a:t>CGM summaries from 2 different sensors are highly correlated, but substantial variation was observed within and across sensors.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r>
              <a:rPr lang="en-US" dirty="0"/>
              <a:t>Clinicians should be aware of this variability when using CGM technology to make clinical decisions.</a:t>
            </a:r>
          </a:p>
          <a:p>
            <a:pPr marL="5715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6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294" y="1404133"/>
            <a:ext cx="8327745" cy="45883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500" dirty="0"/>
              <a:t>Growing use of continuous glucose monitoring (CGM) technology for diabetes management</a:t>
            </a:r>
          </a:p>
          <a:p>
            <a:pPr lvl="1"/>
            <a:r>
              <a:rPr lang="en-US" sz="2100" dirty="0"/>
              <a:t>Majority of studies are in type 1 diabetes</a:t>
            </a:r>
          </a:p>
          <a:p>
            <a:pPr lvl="1"/>
            <a:r>
              <a:rPr lang="en-US" sz="2100" dirty="0"/>
              <a:t>Limited data in type 2 diabetes</a:t>
            </a:r>
          </a:p>
          <a:p>
            <a:pPr lvl="1"/>
            <a:r>
              <a:rPr lang="en-US" sz="2100" dirty="0"/>
              <a:t>Few studies documenting within-person and between-sensor variability of CGM metrics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dirty="0"/>
              <a:t>Within-person error and between-sensor variability in CGM data are important for: </a:t>
            </a:r>
          </a:p>
          <a:p>
            <a:pPr lvl="1"/>
            <a:r>
              <a:rPr lang="en-US" sz="2100" dirty="0"/>
              <a:t>Interpretation of CGM data by patients and providers</a:t>
            </a:r>
          </a:p>
          <a:p>
            <a:pPr lvl="1"/>
            <a:r>
              <a:rPr lang="en-US" sz="2100" dirty="0"/>
              <a:t>Use of CGM metrics for management of diabetes 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Study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294" y="1411555"/>
            <a:ext cx="8327745" cy="4580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dirty="0"/>
              <a:t>The Hyperglycemic Profiles in Obstructive Sleep Apnea (HYPNOS) randomized clinical trial</a:t>
            </a:r>
          </a:p>
          <a:p>
            <a:pPr lvl="1"/>
            <a:r>
              <a:rPr lang="en-US" sz="2800" dirty="0"/>
              <a:t>186 participants with type 2 diabetes who were not receiving insulin therapy and who had sleep apnea. </a:t>
            </a:r>
          </a:p>
          <a:p>
            <a:pPr lvl="1"/>
            <a:r>
              <a:rPr lang="en-US" sz="2800" dirty="0"/>
              <a:t>2 weeks of CGM data at baseline and after 3-months using 2 different CGM devices (worn simultaneously).</a:t>
            </a:r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294" y="1411555"/>
            <a:ext cx="8327745" cy="4580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dirty="0"/>
              <a:t>To characterize how CGM metrics compare within and across sensors in adults with type 2 diabetes who were not receiving insulin.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CGM metrics: </a:t>
            </a:r>
          </a:p>
          <a:p>
            <a:pPr>
              <a:buFont typeface="Calibri"/>
              <a:buChar char="-"/>
            </a:pPr>
            <a:r>
              <a:rPr lang="en-US" sz="2800" dirty="0"/>
              <a:t>mean glucose</a:t>
            </a:r>
          </a:p>
          <a:p>
            <a:pPr>
              <a:buFont typeface="Calibri"/>
              <a:buChar char="-"/>
            </a:pPr>
            <a:r>
              <a:rPr lang="en-US" sz="2800" dirty="0"/>
              <a:t>time in range</a:t>
            </a:r>
          </a:p>
          <a:p>
            <a:pPr>
              <a:buFont typeface="Calibri"/>
              <a:buChar char="-"/>
            </a:pPr>
            <a:r>
              <a:rPr lang="en-US" sz="2800" dirty="0"/>
              <a:t>time above range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191302"/>
            <a:ext cx="749332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latin typeface="+mj-lt"/>
              </a:rPr>
              <a:t>Title 1. Summary Statistics of Data from Abbott and Dexcom CGM Sensors</a:t>
            </a:r>
            <a:endParaRPr lang="en-US" sz="3000" b="1" dirty="0">
              <a:latin typeface="+mj-lt"/>
              <a:cs typeface="Arial"/>
            </a:endParaRPr>
          </a:p>
        </p:txBody>
      </p:sp>
      <p:pic>
        <p:nvPicPr>
          <p:cNvPr id="2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641768-FD96-AB92-646B-EC2F98B54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1" y="1205060"/>
            <a:ext cx="8858990" cy="468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651" y="531205"/>
            <a:ext cx="85685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+mj-lt"/>
                <a:cs typeface="Arial"/>
              </a:rPr>
              <a:t>Table 2. Pearson Correlations and within-person coefficient of variation (</a:t>
            </a:r>
            <a:r>
              <a:rPr lang="en-US" b="1" dirty="0" err="1">
                <a:latin typeface="+mj-lt"/>
                <a:cs typeface="Arial"/>
              </a:rPr>
              <a:t>CVw</a:t>
            </a:r>
            <a:r>
              <a:rPr lang="en-US" b="1" dirty="0">
                <a:latin typeface="+mj-lt"/>
                <a:cs typeface="Arial"/>
              </a:rPr>
              <a:t>)</a:t>
            </a:r>
            <a:endParaRPr lang="en-US" b="1" dirty="0">
              <a:latin typeface="+mj-lt"/>
            </a:endParaRPr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A51BA970-A741-8B7E-6399-74F5E25B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4" y="1184699"/>
            <a:ext cx="8012874" cy="48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561" y="169036"/>
            <a:ext cx="783474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latin typeface="+mj-lt"/>
                <a:cs typeface="Arial"/>
              </a:rPr>
              <a:t>Fig 1. Scatterplots and BA Plots</a:t>
            </a:r>
          </a:p>
        </p:txBody>
      </p:sp>
      <p:pic>
        <p:nvPicPr>
          <p:cNvPr id="3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FEBAADA-EC7B-DE22-1D0F-06860B9D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1" y="714560"/>
            <a:ext cx="6083134" cy="5978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28DFDD-0F5B-79E0-6B62-EA04B1FF1F98}"/>
              </a:ext>
            </a:extLst>
          </p:cNvPr>
          <p:cNvSpPr txBox="1"/>
          <p:nvPr/>
        </p:nvSpPr>
        <p:spPr>
          <a:xfrm>
            <a:off x="29241" y="831273"/>
            <a:ext cx="303003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ea typeface="+mn-lt"/>
                <a:cs typeface="+mn-lt"/>
              </a:rPr>
              <a:t>Scatterplots and Bland-Altman (BA)</a:t>
            </a:r>
            <a:endParaRPr lang="en-US" sz="2200" b="1" dirty="0">
              <a:cs typeface="Arial"/>
            </a:endParaRPr>
          </a:p>
          <a:p>
            <a:endParaRPr lang="en-US" sz="2200" b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Within-person variability in CGM mean glucose. </a:t>
            </a:r>
          </a:p>
          <a:p>
            <a:endParaRPr lang="en-US" sz="22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Comparison</a:t>
            </a:r>
            <a:endParaRPr lang="en-US" sz="2000" dirty="0">
              <a:cs typeface="Arial"/>
            </a:endParaRPr>
          </a:p>
          <a:p>
            <a:r>
              <a:rPr lang="en-US" sz="2000" dirty="0">
                <a:ea typeface="+mn-lt"/>
                <a:cs typeface="+mn-lt"/>
              </a:rPr>
              <a:t>of two 2-week wear periods, 3 months apart, Abbott Libre Pro and Dexcom G4 Platinum sensors, n=153.</a:t>
            </a:r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5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5D8E8-CC1E-C9C0-3E1F-80D4CD08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CA6C5-5680-2B4F-6ACF-78582E32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07934"/>
            <a:ext cx="7250202" cy="747396"/>
          </a:xfrm>
        </p:spPr>
        <p:txBody>
          <a:bodyPr/>
          <a:lstStyle/>
          <a:p>
            <a:r>
              <a:rPr lang="en-US" dirty="0"/>
              <a:t>Fig 1 (cont’d).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D2250-B073-709F-E0B0-637AD6EF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708660"/>
            <a:ext cx="8812529" cy="55926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Scatterplots and Bland-Altman plots of the within-person variability in CGM mean glucose (comparison of two 2-week wear periods, 3 months apart), Abbott Libre Pro and Dexcom G4 Platinum sensors, n= 153.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Two weeks of data at baseline (mean wear time 12.4 days; SD 3.0 days) is compared to 2 weeks of data at follow-up (mean wear time 12.3 days; SD 3.1 days).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Mean glucose from the Dexcom sensor was calculated, on average, from 3572 readings (every 5 min) at baseline and 3542 readings (every 5 min) at follow-up. Mean glucose from the Abbott sensor at baseline was calculated from 1190 readings (every 15 min) at baseline and 1181 readings (every 15 min) at follow-up. In the scatterplots, the errors-in-variables regression line (dotted blue) and line of identity (solid blue) are shown.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Panel A (Abbott), errors-in-variables regression line: Mean glucose, mg/dl (at 3 months) = 1.304 x Mean glucose, mg/dl (at baseline) – 36.012.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Bland-Altman: Mean (SD) of difference in mean glucose: 10.1 (36.8) mg/dl. Panel B (Dexcom), errors-in-variables regression line: Mean glucose, mg/dl (at 3 months) = 1.263 x Mean glucose, mg/dl (at baseline) – 31.712.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Bland-Altman: Mean (SD) of difference in mean glucose: 8.7 (31.4) mg/dl.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To convert glucose from mg/dL to SI (in mmol/L), multiply by 0.0555. </a:t>
            </a:r>
          </a:p>
          <a:p>
            <a:pPr marL="0" indent="0">
              <a:buNone/>
            </a:pPr>
            <a:r>
              <a:rPr lang="en-US" sz="4000" dirty="0">
                <a:effectLst/>
                <a:latin typeface="Helvetica" pitchFamily="2" charset="0"/>
              </a:rPr>
              <a:t>RMSE, root mean squared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561" y="169036"/>
            <a:ext cx="783474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latin typeface="+mj-lt"/>
                <a:cs typeface="Arial"/>
              </a:rPr>
              <a:t>Fig 2. Scatterplots and BA Plots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8DFDD-0F5B-79E0-6B62-EA04B1FF1F98}"/>
              </a:ext>
            </a:extLst>
          </p:cNvPr>
          <p:cNvSpPr txBox="1"/>
          <p:nvPr/>
        </p:nvSpPr>
        <p:spPr>
          <a:xfrm>
            <a:off x="103909" y="831273"/>
            <a:ext cx="293954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Scatterplots and Bland-Altman (BA)</a:t>
            </a:r>
            <a:endParaRPr lang="en-US" sz="2400" b="1" dirty="0">
              <a:cs typeface="Arial"/>
            </a:endParaRPr>
          </a:p>
          <a:p>
            <a:endParaRPr lang="en-US" sz="2400" b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Mean glucose and percent time in range (glucose 70–180 mg/dL) from 2 CGM devices worn simultaneously (approximately 2 weeks), n=172.</a:t>
            </a:r>
            <a:endParaRPr lang="en-US" sz="2000" dirty="0">
              <a:cs typeface="Arial"/>
            </a:endParaRPr>
          </a:p>
          <a:p>
            <a:endParaRPr lang="en-US" sz="2400" b="1" dirty="0">
              <a:cs typeface="Arial"/>
            </a:endParaRPr>
          </a:p>
          <a:p>
            <a:endParaRPr lang="en-US" sz="2400" dirty="0">
              <a:cs typeface="Arial"/>
            </a:endParaRPr>
          </a:p>
        </p:txBody>
      </p:sp>
      <p:pic>
        <p:nvPicPr>
          <p:cNvPr id="2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34AD199C-3F67-D6AB-6620-4F916527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83" y="674363"/>
            <a:ext cx="5996893" cy="6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99CD3DF87B34DA71835D03ADFAC51" ma:contentTypeVersion="10" ma:contentTypeDescription="Create a new document." ma:contentTypeScope="" ma:versionID="2b0dc1cb388965465a85991a5b3ed890">
  <xsd:schema xmlns:xsd="http://www.w3.org/2001/XMLSchema" xmlns:xs="http://www.w3.org/2001/XMLSchema" xmlns:p="http://schemas.microsoft.com/office/2006/metadata/properties" xmlns:ns2="5209ea11-3884-410a-a436-0e0e9fa818b1" xmlns:ns3="60253ea7-35f4-4dd6-b378-a686d1967733" targetNamespace="http://schemas.microsoft.com/office/2006/metadata/properties" ma:root="true" ma:fieldsID="3ab72a2167c06157f901cebd4367d047" ns2:_="" ns3:_="">
    <xsd:import namespace="5209ea11-3884-410a-a436-0e0e9fa818b1"/>
    <xsd:import namespace="60253ea7-35f4-4dd6-b378-a686d1967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a11-3884-410a-a436-0e0e9fa81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0f3c69-1d6a-4099-826a-1ff1ac42e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3ea7-35f4-4dd6-b378-a686d19677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f71eaf-dec7-41b6-bf71-66c8e973adb5}" ma:internalName="TaxCatchAll" ma:showField="CatchAllData" ma:web="60253ea7-35f4-4dd6-b378-a686d1967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2D3D9-B707-47CE-A5D7-86940D8BA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9ea11-3884-410a-a436-0e0e9fa818b1"/>
    <ds:schemaRef ds:uri="60253ea7-35f4-4dd6-b378-a686d1967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2A7F1-07EB-40F0-9D45-27BDEB7F7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1387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Times New Roman</vt:lpstr>
      <vt:lpstr>Office Theme</vt:lpstr>
      <vt:lpstr>PowerPoint Presentation</vt:lpstr>
      <vt:lpstr>Introduction</vt:lpstr>
      <vt:lpstr>Study Population</vt:lpstr>
      <vt:lpstr>Study Objective</vt:lpstr>
      <vt:lpstr>PowerPoint Presentation</vt:lpstr>
      <vt:lpstr>PowerPoint Presentation</vt:lpstr>
      <vt:lpstr>PowerPoint Presentation</vt:lpstr>
      <vt:lpstr>Fig 1 (cont’d). </vt:lpstr>
      <vt:lpstr>PowerPoint Presentation</vt:lpstr>
      <vt:lpstr>Fig 2 (cont’d). </vt:lpstr>
      <vt:lpstr>Findings</vt:lpstr>
      <vt:lpstr>Findings</vt:lpstr>
      <vt:lpstr>Summary of Findings</vt:lpstr>
      <vt:lpstr>Conclusions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Drought</dc:creator>
  <cp:lastModifiedBy>Heather Drought</cp:lastModifiedBy>
  <cp:revision>312</cp:revision>
  <dcterms:created xsi:type="dcterms:W3CDTF">2014-07-07T15:02:10Z</dcterms:created>
  <dcterms:modified xsi:type="dcterms:W3CDTF">2023-02-27T18:58:23Z</dcterms:modified>
  <cp:contentStatus/>
</cp:coreProperties>
</file>