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3"/>
  </p:notesMasterIdLst>
  <p:handoutMasterIdLst>
    <p:handoutMasterId r:id="rId14"/>
  </p:handoutMasterIdLst>
  <p:sldIdLst>
    <p:sldId id="260" r:id="rId4"/>
    <p:sldId id="257" r:id="rId5"/>
    <p:sldId id="264" r:id="rId6"/>
    <p:sldId id="265" r:id="rId7"/>
    <p:sldId id="267" r:id="rId8"/>
    <p:sldId id="258" r:id="rId9"/>
    <p:sldId id="263" r:id="rId10"/>
    <p:sldId id="268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292E"/>
    <a:srgbClr val="B11F24"/>
    <a:srgbClr val="D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7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Drought" userId="49bf4d7f-a3d2-4d42-9981-7a113dffd777" providerId="ADAL" clId="{B67FF620-820F-4677-8E41-23FC24DF495C}"/>
    <pc:docChg chg="custSel modSld">
      <pc:chgData name="Heather Drought" userId="49bf4d7f-a3d2-4d42-9981-7a113dffd777" providerId="ADAL" clId="{B67FF620-820F-4677-8E41-23FC24DF495C}" dt="2023-03-24T14:47:59.668" v="61" actId="1036"/>
      <pc:docMkLst>
        <pc:docMk/>
      </pc:docMkLst>
      <pc:sldChg chg="modSp mod">
        <pc:chgData name="Heather Drought" userId="49bf4d7f-a3d2-4d42-9981-7a113dffd777" providerId="ADAL" clId="{B67FF620-820F-4677-8E41-23FC24DF495C}" dt="2023-03-24T14:42:10.494" v="0" actId="14100"/>
        <pc:sldMkLst>
          <pc:docMk/>
          <pc:sldMk cId="0" sldId="257"/>
        </pc:sldMkLst>
        <pc:spChg chg="mod">
          <ac:chgData name="Heather Drought" userId="49bf4d7f-a3d2-4d42-9981-7a113dffd777" providerId="ADAL" clId="{B67FF620-820F-4677-8E41-23FC24DF495C}" dt="2023-03-24T14:42:10.494" v="0" actId="1410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B67FF620-820F-4677-8E41-23FC24DF495C}" dt="2023-03-24T14:43:59.011" v="10" actId="255"/>
        <pc:sldMkLst>
          <pc:docMk/>
          <pc:sldMk cId="0" sldId="258"/>
        </pc:sldMkLst>
        <pc:spChg chg="mod">
          <ac:chgData name="Heather Drought" userId="49bf4d7f-a3d2-4d42-9981-7a113dffd777" providerId="ADAL" clId="{B67FF620-820F-4677-8E41-23FC24DF495C}" dt="2023-03-24T14:43:59.011" v="10" actId="255"/>
          <ac:spMkLst>
            <pc:docMk/>
            <pc:sldMk cId="0" sldId="258"/>
            <ac:spMk id="7" creationId="{00000000-0000-0000-0000-000000000000}"/>
          </ac:spMkLst>
        </pc:spChg>
      </pc:sldChg>
      <pc:sldChg chg="modSp mod">
        <pc:chgData name="Heather Drought" userId="49bf4d7f-a3d2-4d42-9981-7a113dffd777" providerId="ADAL" clId="{B67FF620-820F-4677-8E41-23FC24DF495C}" dt="2023-03-24T14:44:54.056" v="17" actId="20577"/>
        <pc:sldMkLst>
          <pc:docMk/>
          <pc:sldMk cId="1743101776" sldId="263"/>
        </pc:sldMkLst>
        <pc:spChg chg="mod">
          <ac:chgData name="Heather Drought" userId="49bf4d7f-a3d2-4d42-9981-7a113dffd777" providerId="ADAL" clId="{B67FF620-820F-4677-8E41-23FC24DF495C}" dt="2023-03-24T14:44:54.056" v="17" actId="20577"/>
          <ac:spMkLst>
            <pc:docMk/>
            <pc:sldMk cId="1743101776" sldId="263"/>
            <ac:spMk id="2" creationId="{00000000-0000-0000-0000-000000000000}"/>
          </ac:spMkLst>
        </pc:spChg>
        <pc:spChg chg="mod">
          <ac:chgData name="Heather Drought" userId="49bf4d7f-a3d2-4d42-9981-7a113dffd777" providerId="ADAL" clId="{B67FF620-820F-4677-8E41-23FC24DF495C}" dt="2023-03-24T14:44:27.147" v="11" actId="255"/>
          <ac:spMkLst>
            <pc:docMk/>
            <pc:sldMk cId="1743101776" sldId="263"/>
            <ac:spMk id="7" creationId="{00000000-0000-0000-0000-000000000000}"/>
          </ac:spMkLst>
        </pc:spChg>
        <pc:picChg chg="mod">
          <ac:chgData name="Heather Drought" userId="49bf4d7f-a3d2-4d42-9981-7a113dffd777" providerId="ADAL" clId="{B67FF620-820F-4677-8E41-23FC24DF495C}" dt="2023-03-24T14:44:46.904" v="15" actId="1035"/>
          <ac:picMkLst>
            <pc:docMk/>
            <pc:sldMk cId="1743101776" sldId="263"/>
            <ac:picMk id="9" creationId="{425711F3-7343-3A94-CEDE-872BB0C62AAB}"/>
          </ac:picMkLst>
        </pc:picChg>
      </pc:sldChg>
      <pc:sldChg chg="modSp mod">
        <pc:chgData name="Heather Drought" userId="49bf4d7f-a3d2-4d42-9981-7a113dffd777" providerId="ADAL" clId="{B67FF620-820F-4677-8E41-23FC24DF495C}" dt="2023-03-24T14:43:15.407" v="6" actId="114"/>
        <pc:sldMkLst>
          <pc:docMk/>
          <pc:sldMk cId="906542591" sldId="265"/>
        </pc:sldMkLst>
        <pc:spChg chg="mod">
          <ac:chgData name="Heather Drought" userId="49bf4d7f-a3d2-4d42-9981-7a113dffd777" providerId="ADAL" clId="{B67FF620-820F-4677-8E41-23FC24DF495C}" dt="2023-03-24T14:43:15.407" v="6" actId="114"/>
          <ac:spMkLst>
            <pc:docMk/>
            <pc:sldMk cId="906542591" sldId="265"/>
            <ac:spMk id="3" creationId="{00000000-0000-0000-0000-000000000000}"/>
          </ac:spMkLst>
        </pc:spChg>
      </pc:sldChg>
      <pc:sldChg chg="modSp mod">
        <pc:chgData name="Heather Drought" userId="49bf4d7f-a3d2-4d42-9981-7a113dffd777" providerId="ADAL" clId="{B67FF620-820F-4677-8E41-23FC24DF495C}" dt="2023-03-24T14:43:34.079" v="9" actId="114"/>
        <pc:sldMkLst>
          <pc:docMk/>
          <pc:sldMk cId="2064177262" sldId="267"/>
        </pc:sldMkLst>
        <pc:spChg chg="mod">
          <ac:chgData name="Heather Drought" userId="49bf4d7f-a3d2-4d42-9981-7a113dffd777" providerId="ADAL" clId="{B67FF620-820F-4677-8E41-23FC24DF495C}" dt="2023-03-24T14:43:34.079" v="9" actId="114"/>
          <ac:spMkLst>
            <pc:docMk/>
            <pc:sldMk cId="2064177262" sldId="267"/>
            <ac:spMk id="8" creationId="{97724FDC-10FD-ADCA-8CC8-81F458294AAC}"/>
          </ac:spMkLst>
        </pc:spChg>
      </pc:sldChg>
      <pc:sldChg chg="modSp mod">
        <pc:chgData name="Heather Drought" userId="49bf4d7f-a3d2-4d42-9981-7a113dffd777" providerId="ADAL" clId="{B67FF620-820F-4677-8E41-23FC24DF495C}" dt="2023-03-24T14:47:59.668" v="61" actId="1036"/>
        <pc:sldMkLst>
          <pc:docMk/>
          <pc:sldMk cId="1206787948" sldId="268"/>
        </pc:sldMkLst>
        <pc:spChg chg="mod">
          <ac:chgData name="Heather Drought" userId="49bf4d7f-a3d2-4d42-9981-7a113dffd777" providerId="ADAL" clId="{B67FF620-820F-4677-8E41-23FC24DF495C}" dt="2023-03-24T14:47:59.668" v="61" actId="1036"/>
          <ac:spMkLst>
            <pc:docMk/>
            <pc:sldMk cId="1206787948" sldId="268"/>
            <ac:spMk id="2" creationId="{00000000-0000-0000-0000-000000000000}"/>
          </ac:spMkLst>
        </pc:spChg>
        <pc:spChg chg="mod">
          <ac:chgData name="Heather Drought" userId="49bf4d7f-a3d2-4d42-9981-7a113dffd777" providerId="ADAL" clId="{B67FF620-820F-4677-8E41-23FC24DF495C}" dt="2023-03-24T14:47:54.422" v="51" actId="14100"/>
          <ac:spMkLst>
            <pc:docMk/>
            <pc:sldMk cId="1206787948" sldId="26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3/24/2023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76944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0" i="1" dirty="0">
                <a:solidFill>
                  <a:srgbClr val="AF292E"/>
                </a:solidFill>
              </a:rPr>
              <a:t>Clinical Chemistry </a:t>
            </a:r>
            <a:r>
              <a:rPr lang="en-US" sz="4400" b="0" dirty="0">
                <a:solidFill>
                  <a:srgbClr val="AF292E"/>
                </a:solidFill>
              </a:rPr>
              <a:t>Journal Club</a:t>
            </a: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/>
              <a:t>Slide headline goes here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93/clinchem/hvac21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1184563" y="3657600"/>
            <a:ext cx="6774874" cy="22312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sv-SE" sz="6200" dirty="0">
                <a:latin typeface="Arial" pitchFamily="34" charset="0"/>
                <a:cs typeface="Arial" pitchFamily="34" charset="0"/>
              </a:rPr>
              <a:t>C. Nitschke, B. Markmann, P. Walter, A. Badbaran, M. Tölle, </a:t>
            </a:r>
          </a:p>
          <a:p>
            <a:pPr marL="0" indent="0">
              <a:buNone/>
            </a:pPr>
            <a:r>
              <a:rPr lang="sv-SE" sz="6200" dirty="0">
                <a:latin typeface="Arial" pitchFamily="34" charset="0"/>
                <a:cs typeface="Arial" pitchFamily="34" charset="0"/>
              </a:rPr>
              <a:t>J. Kropidlowski, Y. Belloum, M.R. Goetz, J. Bardenhagen, L. Stern, </a:t>
            </a:r>
          </a:p>
          <a:p>
            <a:pPr marL="0" indent="0">
              <a:buNone/>
            </a:pPr>
            <a:r>
              <a:rPr lang="sv-SE" sz="6200" dirty="0">
                <a:latin typeface="Arial" pitchFamily="34" charset="0"/>
                <a:cs typeface="Arial" pitchFamily="34" charset="0"/>
              </a:rPr>
              <a:t>J. Tintelnot, M. Schönlein, M. Sinn, P. van der Leest, R. Simon, </a:t>
            </a:r>
          </a:p>
          <a:p>
            <a:pPr marL="0" indent="0">
              <a:buNone/>
            </a:pPr>
            <a:r>
              <a:rPr lang="sv-SE" sz="6200" dirty="0">
                <a:latin typeface="Arial" pitchFamily="34" charset="0"/>
                <a:cs typeface="Arial" pitchFamily="34" charset="0"/>
              </a:rPr>
              <a:t>A. Heumann, J.R. Izbicki, K. Pantel, H. Wikman, F.G. Uzunoglu</a:t>
            </a:r>
          </a:p>
          <a:p>
            <a:pPr marL="0" indent="0">
              <a:buNone/>
            </a:pPr>
            <a:endParaRPr lang="en-US" sz="6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200" dirty="0">
                <a:latin typeface="Arial" pitchFamily="34" charset="0"/>
                <a:cs typeface="Arial" pitchFamily="34" charset="0"/>
              </a:rPr>
              <a:t>March 2023</a:t>
            </a:r>
            <a:endParaRPr lang="en-US" sz="62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200" dirty="0">
                <a:hlinkClick r:id="rId2"/>
              </a:rPr>
              <a:t>https://doi.org/10.1093/clinchem/hvac214</a:t>
            </a:r>
            <a:endParaRPr lang="en-US" sz="6200" dirty="0"/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86F7C497-07CE-EC9C-372C-9094820DC797}"/>
              </a:ext>
            </a:extLst>
          </p:cNvPr>
          <p:cNvSpPr txBox="1">
            <a:spLocks/>
          </p:cNvSpPr>
          <p:nvPr/>
        </p:nvSpPr>
        <p:spPr>
          <a:xfrm>
            <a:off x="1184563" y="1892335"/>
            <a:ext cx="6774874" cy="1765265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600" b="1" dirty="0">
                <a:solidFill>
                  <a:schemeClr val="bg1"/>
                </a:solidFill>
              </a:rPr>
              <a:t>Peripheral and Portal Venous KRAS ctDNA Detection as Independent Prognostic Markers of Early Tumor Recurrence in Pancreatic Ductal Adenocarcinoma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AC5BF-77EF-0489-0ED8-193A8635FFF0}"/>
              </a:ext>
            </a:extLst>
          </p:cNvPr>
          <p:cNvSpPr txBox="1">
            <a:spLocks/>
          </p:cNvSpPr>
          <p:nvPr/>
        </p:nvSpPr>
        <p:spPr>
          <a:xfrm>
            <a:off x="1184563" y="5888825"/>
            <a:ext cx="6774874" cy="775253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latin typeface="+mj-lt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© 2023 American Association for Clinical Chemistry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536700"/>
            <a:ext cx="7793356" cy="431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i="1" dirty="0"/>
              <a:t>KRAS </a:t>
            </a:r>
            <a:r>
              <a:rPr lang="en-US" sz="2800" dirty="0"/>
              <a:t>circulating tumor (</a:t>
            </a:r>
            <a:r>
              <a:rPr lang="en-US" sz="2800" dirty="0" err="1"/>
              <a:t>ct</a:t>
            </a:r>
            <a:r>
              <a:rPr lang="en-US" sz="2800" dirty="0"/>
              <a:t>)DNA </a:t>
            </a:r>
          </a:p>
          <a:p>
            <a:pPr lvl="1"/>
            <a:r>
              <a:rPr lang="en-US" sz="2000" i="1" dirty="0"/>
              <a:t>KRAS </a:t>
            </a:r>
            <a:r>
              <a:rPr lang="en-US" sz="2000" dirty="0"/>
              <a:t>is a driver gene in pancreatic ductal adenocarcinomas (PDAC) and mutated in about 80–90% of tumors.</a:t>
            </a:r>
          </a:p>
          <a:p>
            <a:pPr lvl="1"/>
            <a:r>
              <a:rPr lang="en-US" sz="2000" dirty="0"/>
              <a:t>Liquid biopsy-based biomarker potential for PDAC</a:t>
            </a:r>
          </a:p>
          <a:p>
            <a:pPr lvl="1"/>
            <a:endParaRPr lang="en-US" sz="2000" dirty="0"/>
          </a:p>
          <a:p>
            <a:pPr marL="0" indent="0">
              <a:buNone/>
            </a:pPr>
            <a:r>
              <a:rPr lang="en-US" sz="2800" dirty="0"/>
              <a:t>Study Aims</a:t>
            </a:r>
            <a:endParaRPr lang="en-US" sz="2500" dirty="0"/>
          </a:p>
          <a:p>
            <a:pPr lvl="1"/>
            <a:r>
              <a:rPr lang="en-US" sz="2000" dirty="0"/>
              <a:t>To improve clinical applicability of ctDNA detection in PDAC. </a:t>
            </a:r>
          </a:p>
          <a:p>
            <a:pPr lvl="1"/>
            <a:r>
              <a:rPr lang="en-US" sz="2000" dirty="0"/>
              <a:t>To study the impact of blood-draw site and time point on the detectability and prognostic role of </a:t>
            </a:r>
            <a:r>
              <a:rPr lang="en-US" sz="2000" i="1" dirty="0"/>
              <a:t>KRAS</a:t>
            </a:r>
            <a:r>
              <a:rPr lang="en-US" sz="2000" dirty="0"/>
              <a:t> mutations in ctDNA.</a:t>
            </a:r>
          </a:p>
          <a:p>
            <a:pPr marL="457200" lvl="1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dirty="0">
                <a:sym typeface="Wingdings" panose="05000000000000000000" pitchFamily="2" charset="2"/>
              </a:rPr>
              <a:t> Could </a:t>
            </a:r>
            <a:r>
              <a:rPr lang="en-US" i="1" dirty="0">
                <a:sym typeface="Wingdings" panose="05000000000000000000" pitchFamily="2" charset="2"/>
              </a:rPr>
              <a:t>KRAS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ctDNA</a:t>
            </a:r>
            <a:r>
              <a:rPr lang="en-US" dirty="0">
                <a:sym typeface="Wingdings" panose="05000000000000000000" pitchFamily="2" charset="2"/>
              </a:rPr>
              <a:t> serve as a future clinical biomarker for prognosis in PDAC?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Materials &amp; 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F39844-1B95-D479-2455-A2662A362040}"/>
              </a:ext>
            </a:extLst>
          </p:cNvPr>
          <p:cNvSpPr txBox="1">
            <a:spLocks/>
          </p:cNvSpPr>
          <p:nvPr/>
        </p:nvSpPr>
        <p:spPr>
          <a:xfrm>
            <a:off x="760021" y="1401286"/>
            <a:ext cx="7793356" cy="48028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dirty="0"/>
              <a:t>Sample collection &amp; procession</a:t>
            </a:r>
          </a:p>
          <a:p>
            <a:pPr lvl="1"/>
            <a:r>
              <a:rPr lang="en-US" sz="2200" b="0" i="0" u="none" strike="noStrike" baseline="0" dirty="0">
                <a:latin typeface="+mj-lt"/>
              </a:rPr>
              <a:t>221 EDTA blood samples from 108 PDAC patients (65 curative, 43 palliative patients) </a:t>
            </a:r>
            <a:endParaRPr lang="en-US" sz="2200" dirty="0">
              <a:latin typeface="+mj-lt"/>
            </a:endParaRPr>
          </a:p>
          <a:p>
            <a:pPr lvl="1"/>
            <a:r>
              <a:rPr lang="en-US" sz="2200" dirty="0">
                <a:latin typeface="+mj-lt"/>
              </a:rPr>
              <a:t>Including baseline peripheral </a:t>
            </a:r>
            <a:r>
              <a:rPr lang="en-US" sz="2200" dirty="0"/>
              <a:t>and tumor-draining portal venous (PV), postoperative, and follow-up blood samples </a:t>
            </a:r>
          </a:p>
          <a:p>
            <a:pPr lvl="1"/>
            <a:r>
              <a:rPr lang="en-US" sz="2200" dirty="0"/>
              <a:t>Plasma isolation was followed by cfDNA isolation, quantification and digital-droplet PCR (ddPCR) for </a:t>
            </a:r>
            <a:r>
              <a:rPr lang="en-US" sz="2200" i="1" dirty="0"/>
              <a:t>KRAS G12D, G12V, G12R, G12C, </a:t>
            </a:r>
            <a:r>
              <a:rPr lang="en-US" sz="2200" dirty="0"/>
              <a:t>and</a:t>
            </a:r>
            <a:r>
              <a:rPr lang="en-US" sz="2200" i="1" dirty="0"/>
              <a:t> Q61H </a:t>
            </a:r>
            <a:r>
              <a:rPr lang="en-US" sz="2200" dirty="0"/>
              <a:t>hot spot mutations</a:t>
            </a:r>
          </a:p>
          <a:p>
            <a:pPr marL="0" indent="0">
              <a:buFont typeface="Arial"/>
              <a:buNone/>
            </a:pPr>
            <a:r>
              <a:rPr lang="en-US" sz="2800" dirty="0"/>
              <a:t>Clinical correlation</a:t>
            </a:r>
          </a:p>
          <a:p>
            <a:pPr lvl="1"/>
            <a:r>
              <a:rPr lang="en-US" sz="2200" dirty="0"/>
              <a:t>Correlation with recurrence-free (RFS) and overall survival (OS)</a:t>
            </a:r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r>
              <a:rPr lang="en-US" sz="2800" dirty="0">
                <a:sym typeface="Wingdings" panose="05000000000000000000" pitchFamily="2" charset="2"/>
              </a:rPr>
              <a:t> </a:t>
            </a:r>
            <a:r>
              <a:rPr lang="en-US" sz="2100" dirty="0">
                <a:sym typeface="Wingdings" panose="05000000000000000000" pitchFamily="2" charset="2"/>
              </a:rPr>
              <a:t>Can we increase </a:t>
            </a:r>
            <a:r>
              <a:rPr lang="en-US" sz="2100" i="1" dirty="0">
                <a:sym typeface="Wingdings" panose="05000000000000000000" pitchFamily="2" charset="2"/>
              </a:rPr>
              <a:t>KRAS </a:t>
            </a:r>
            <a:r>
              <a:rPr lang="en-US" sz="2100" dirty="0" err="1">
                <a:sym typeface="Wingdings" panose="05000000000000000000" pitchFamily="2" charset="2"/>
              </a:rPr>
              <a:t>ctDNA</a:t>
            </a:r>
            <a:r>
              <a:rPr lang="en-US" sz="2100" dirty="0">
                <a:sym typeface="Wingdings" panose="05000000000000000000" pitchFamily="2" charset="2"/>
              </a:rPr>
              <a:t> detectability or increase prognostic impact by analyzing tumor-draining PV blood?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20521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875" y="276856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Main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795177"/>
            <a:ext cx="7793356" cy="530353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latin typeface="+mj-lt"/>
              </a:rPr>
              <a:t>Comparison of palliative and curative patients</a:t>
            </a:r>
          </a:p>
          <a:p>
            <a:pPr algn="l">
              <a:lnSpc>
                <a:spcPct val="120000"/>
              </a:lnSpc>
            </a:pPr>
            <a:r>
              <a:rPr lang="en-US" sz="3500" b="0" i="0" u="none" strike="noStrike" baseline="0" dirty="0">
                <a:latin typeface="+mj-lt"/>
              </a:rPr>
              <a:t>Significantly higher </a:t>
            </a:r>
            <a:r>
              <a:rPr lang="en-US" sz="3500" b="0" i="1" u="none" strike="noStrike" baseline="0" dirty="0">
                <a:latin typeface="+mj-lt"/>
              </a:rPr>
              <a:t>KRAS</a:t>
            </a:r>
            <a:r>
              <a:rPr lang="en-US" sz="3500" b="0" i="0" u="none" strike="noStrike" baseline="0" dirty="0">
                <a:latin typeface="+mj-lt"/>
              </a:rPr>
              <a:t> mutant detection rates and copy numbers were observed in palliative patients’ baseline blood </a:t>
            </a:r>
            <a:r>
              <a:rPr lang="de-DE" sz="3500" b="0" i="0" u="none" strike="noStrike" baseline="0" dirty="0">
                <a:latin typeface="+mj-lt"/>
              </a:rPr>
              <a:t>(58.1% </a:t>
            </a:r>
            <a:r>
              <a:rPr lang="de-DE" sz="3500" b="0" i="0" u="none" strike="noStrike" baseline="0" dirty="0" err="1">
                <a:latin typeface="+mj-lt"/>
              </a:rPr>
              <a:t>vs</a:t>
            </a:r>
            <a:r>
              <a:rPr lang="de-DE" sz="3500" b="0" i="0" u="none" strike="noStrike" baseline="0" dirty="0">
                <a:latin typeface="+mj-lt"/>
              </a:rPr>
              <a:t> </a:t>
            </a:r>
            <a:r>
              <a:rPr lang="en-US" sz="3500" b="0" i="0" u="none" strike="noStrike" baseline="0" dirty="0">
                <a:latin typeface="+mj-lt"/>
              </a:rPr>
              <a:t>24.6%; </a:t>
            </a:r>
            <a:r>
              <a:rPr lang="en-US" sz="3500" b="0" i="1" u="none" strike="noStrike" baseline="0" dirty="0">
                <a:latin typeface="+mj-lt"/>
              </a:rPr>
              <a:t>P</a:t>
            </a:r>
            <a:r>
              <a:rPr lang="en-US" sz="3500" b="0" i="0" u="none" strike="noStrike" baseline="0" dirty="0">
                <a:latin typeface="+mj-lt"/>
              </a:rPr>
              <a:t>=0.002; and </a:t>
            </a:r>
            <a:r>
              <a:rPr lang="en-US" sz="3500" b="0" i="1" u="none" strike="noStrike" baseline="0" dirty="0">
                <a:latin typeface="+mj-lt"/>
              </a:rPr>
              <a:t>P</a:t>
            </a:r>
            <a:r>
              <a:rPr lang="en-US" sz="3500" b="0" i="0" u="none" strike="noStrike" baseline="0" dirty="0">
                <a:latin typeface="+mj-lt"/>
              </a:rPr>
              <a:t>&lt;0.001)</a:t>
            </a:r>
          </a:p>
          <a:p>
            <a:pPr marL="0" indent="0">
              <a:buNone/>
            </a:pPr>
            <a:r>
              <a:rPr lang="en-US" sz="3700" dirty="0">
                <a:latin typeface="+mj-lt"/>
              </a:rPr>
              <a:t>Comparison of PV and baseline blood</a:t>
            </a:r>
          </a:p>
          <a:p>
            <a:pPr algn="l">
              <a:lnSpc>
                <a:spcPct val="120000"/>
              </a:lnSpc>
            </a:pPr>
            <a:r>
              <a:rPr lang="en-US" sz="3500" b="0" i="0" u="none" strike="noStrike" baseline="0" dirty="0">
                <a:latin typeface="+mj-lt"/>
              </a:rPr>
              <a:t>Significantly higher </a:t>
            </a:r>
            <a:r>
              <a:rPr lang="en-US" sz="3500" b="0" i="1" u="none" strike="noStrike" baseline="0" dirty="0">
                <a:latin typeface="+mj-lt"/>
              </a:rPr>
              <a:t>KRAS</a:t>
            </a:r>
            <a:r>
              <a:rPr lang="en-US" sz="3500" b="0" i="0" u="none" strike="noStrike" baseline="0" dirty="0">
                <a:latin typeface="+mj-lt"/>
              </a:rPr>
              <a:t> mutant copies were found in PV blood samples (</a:t>
            </a:r>
            <a:r>
              <a:rPr lang="en-US" sz="3500" b="0" i="1" u="none" strike="noStrike" baseline="0" dirty="0">
                <a:latin typeface="+mj-lt"/>
              </a:rPr>
              <a:t>P</a:t>
            </a:r>
            <a:r>
              <a:rPr lang="en-US" sz="3500" b="0" i="0" u="none" strike="noStrike" baseline="0" dirty="0">
                <a:latin typeface="+mj-lt"/>
              </a:rPr>
              <a:t>&lt;0.05) </a:t>
            </a:r>
          </a:p>
          <a:p>
            <a:pPr marL="0" indent="0">
              <a:buNone/>
            </a:pPr>
            <a:r>
              <a:rPr lang="en-US" sz="3700" i="1" dirty="0">
                <a:latin typeface="+mj-lt"/>
              </a:rPr>
              <a:t>KRAS</a:t>
            </a:r>
            <a:r>
              <a:rPr lang="en-US" sz="3700" dirty="0">
                <a:latin typeface="+mj-lt"/>
              </a:rPr>
              <a:t> as an independent prognostic marker for shorter recurrence-free survival (RFS)</a:t>
            </a:r>
          </a:p>
          <a:p>
            <a:pPr algn="l">
              <a:lnSpc>
                <a:spcPct val="120000"/>
              </a:lnSpc>
            </a:pPr>
            <a:r>
              <a:rPr lang="en-US" sz="3500" b="0" i="0" u="none" strike="noStrike" baseline="0" dirty="0">
                <a:latin typeface="+mj-lt"/>
              </a:rPr>
              <a:t>KRAS </a:t>
            </a:r>
            <a:r>
              <a:rPr lang="en-US" sz="3500" b="0" i="0" u="none" strike="noStrike" baseline="0" dirty="0" err="1">
                <a:latin typeface="+mj-lt"/>
              </a:rPr>
              <a:t>ctDNA</a:t>
            </a:r>
            <a:r>
              <a:rPr lang="en-US" sz="3500" b="0" i="0" u="none" strike="noStrike" baseline="0" dirty="0">
                <a:latin typeface="+mj-lt"/>
              </a:rPr>
              <a:t> detection in pre-, postoperative, and PV blood was significantly associated with shorter RFS and identified as independent prognostic markers (all </a:t>
            </a:r>
            <a:r>
              <a:rPr lang="en-US" sz="3500" b="0" i="1" u="none" strike="noStrike" baseline="0" dirty="0">
                <a:latin typeface="+mj-lt"/>
              </a:rPr>
              <a:t>P</a:t>
            </a:r>
            <a:r>
              <a:rPr lang="en-US" sz="3500" b="0" i="0" u="none" strike="noStrike" baseline="0" dirty="0">
                <a:latin typeface="+mj-lt"/>
              </a:rPr>
              <a:t>&lt;0.015)</a:t>
            </a:r>
          </a:p>
          <a:p>
            <a:pPr marL="0" indent="0">
              <a:buNone/>
            </a:pPr>
            <a:r>
              <a:rPr lang="en-US" sz="3700" i="1" dirty="0">
                <a:latin typeface="+mj-lt"/>
              </a:rPr>
              <a:t>KRAS</a:t>
            </a:r>
            <a:r>
              <a:rPr lang="en-US" sz="3700" dirty="0">
                <a:latin typeface="+mj-lt"/>
              </a:rPr>
              <a:t> as an independent prognostic marker for shorter overall survival (OS)</a:t>
            </a:r>
          </a:p>
          <a:p>
            <a:pPr algn="l">
              <a:lnSpc>
                <a:spcPct val="120000"/>
              </a:lnSpc>
            </a:pPr>
            <a:r>
              <a:rPr lang="en-US" sz="3500" b="0" i="0" u="none" strike="noStrike" baseline="0" dirty="0">
                <a:latin typeface="+mj-lt"/>
              </a:rPr>
              <a:t>KRAS </a:t>
            </a:r>
            <a:r>
              <a:rPr lang="en-US" sz="3500" b="0" i="0" u="none" strike="noStrike" baseline="0" dirty="0" err="1">
                <a:latin typeface="+mj-lt"/>
              </a:rPr>
              <a:t>ctDNA</a:t>
            </a:r>
            <a:r>
              <a:rPr lang="en-US" sz="3500" b="0" i="0" u="none" strike="noStrike" baseline="0" dirty="0">
                <a:latin typeface="+mj-lt"/>
              </a:rPr>
              <a:t> detection in the palliative and curative cohorts was an independent unfavorable prognostic factor for shorter OS  (hazard ratio </a:t>
            </a:r>
            <a:r>
              <a:rPr lang="de-DE" sz="3500" b="0" i="0" u="none" strike="noStrike" baseline="0" dirty="0">
                <a:latin typeface="+mj-lt"/>
              </a:rPr>
              <a:t>[HR] 4.9, </a:t>
            </a:r>
            <a:r>
              <a:rPr lang="de-DE" sz="3500" b="0" i="1" u="none" strike="noStrike" baseline="0" dirty="0">
                <a:latin typeface="+mj-lt"/>
              </a:rPr>
              <a:t>P</a:t>
            </a:r>
            <a:r>
              <a:rPr lang="de-DE" sz="3500" b="0" i="0" u="none" strike="noStrike" baseline="0" dirty="0">
                <a:latin typeface="+mj-lt"/>
              </a:rPr>
              <a:t>=0.011; HR 6.9, </a:t>
            </a:r>
            <a:r>
              <a:rPr lang="de-DE" sz="3500" b="0" i="1" u="none" strike="noStrike" baseline="0" dirty="0">
                <a:latin typeface="+mj-lt"/>
              </a:rPr>
              <a:t>P</a:t>
            </a:r>
            <a:r>
              <a:rPr lang="de-DE" sz="3500" b="0" i="0" u="none" strike="noStrike" baseline="0" dirty="0">
                <a:latin typeface="+mj-lt"/>
              </a:rPr>
              <a:t>=0.008)</a:t>
            </a:r>
          </a:p>
          <a:p>
            <a:pPr algn="l"/>
            <a:endParaRPr lang="en-US" sz="2400" b="0" i="0" u="none" strike="noStrike" baseline="0" dirty="0">
              <a:latin typeface="+mj-lt"/>
            </a:endParaRPr>
          </a:p>
          <a:p>
            <a:pPr marL="0" indent="0" algn="l">
              <a:buNone/>
            </a:pPr>
            <a:r>
              <a:rPr lang="en-US" sz="3700" b="0" i="0" u="none" strike="noStrike" baseline="0" dirty="0">
                <a:latin typeface="+mj-lt"/>
                <a:sym typeface="Wingdings" panose="05000000000000000000" pitchFamily="2" charset="2"/>
              </a:rPr>
              <a:t> Could PV blood be an effective novel tool for identifying prognostic borderline patients?</a:t>
            </a:r>
            <a:endParaRPr lang="en-US" sz="3700" b="0" i="0" u="none" strike="noStrike" baseline="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4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833" y="696003"/>
            <a:ext cx="86591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Site dependent </a:t>
            </a:r>
            <a:r>
              <a:rPr lang="en-US" sz="3000" b="1" i="1" dirty="0">
                <a:latin typeface="+mj-lt"/>
              </a:rPr>
              <a:t>KRAS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ctDNA</a:t>
            </a:r>
            <a:r>
              <a:rPr lang="en-US" sz="3000" b="1" dirty="0">
                <a:latin typeface="+mj-lt"/>
              </a:rPr>
              <a:t> analyses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7724FDC-10FD-ADCA-8CC8-81F458294AAC}"/>
              </a:ext>
            </a:extLst>
          </p:cNvPr>
          <p:cNvSpPr txBox="1"/>
          <p:nvPr/>
        </p:nvSpPr>
        <p:spPr>
          <a:xfrm>
            <a:off x="242405" y="4684140"/>
            <a:ext cx="86591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lphaUcParenR"/>
            </a:pPr>
            <a:r>
              <a:rPr lang="de-DE" sz="1400" b="0" i="0" u="none" strike="noStrike" baseline="0" dirty="0">
                <a:latin typeface="+mj-lt"/>
              </a:rPr>
              <a:t>ctDNA </a:t>
            </a:r>
            <a:r>
              <a:rPr lang="de-DE" sz="1400" b="0" i="0" u="none" strike="noStrike" baseline="0" dirty="0" err="1">
                <a:latin typeface="+mj-lt"/>
              </a:rPr>
              <a:t>copies</a:t>
            </a:r>
            <a:r>
              <a:rPr lang="de-DE" sz="1400" b="0" i="0" u="none" strike="noStrike" baseline="0" dirty="0">
                <a:latin typeface="+mj-lt"/>
              </a:rPr>
              <a:t> per ml of </a:t>
            </a:r>
            <a:r>
              <a:rPr lang="de-DE" sz="1400" b="0" i="0" u="none" strike="noStrike" baseline="0" dirty="0" err="1">
                <a:latin typeface="+mj-lt"/>
              </a:rPr>
              <a:t>plasma</a:t>
            </a:r>
            <a:r>
              <a:rPr lang="de-DE" sz="1400" b="0" i="0" u="none" strike="noStrike" baseline="0" dirty="0">
                <a:latin typeface="+mj-lt"/>
              </a:rPr>
              <a:t>; </a:t>
            </a:r>
            <a:r>
              <a:rPr lang="en-US" sz="1400" b="0" i="0" u="none" strike="noStrike" baseline="0" dirty="0">
                <a:latin typeface="+mj-lt"/>
              </a:rPr>
              <a:t>significant difference between the palliative preoperative blood and all timepoints of the curative cohort </a:t>
            </a:r>
            <a:r>
              <a:rPr lang="de-DE" sz="1400" b="0" i="0" u="none" strike="noStrike" baseline="0" dirty="0">
                <a:latin typeface="+mj-lt"/>
              </a:rPr>
              <a:t>(****</a:t>
            </a:r>
            <a:r>
              <a:rPr lang="de-DE" sz="1400" b="0" i="1" u="none" strike="noStrike" baseline="0" dirty="0">
                <a:latin typeface="+mj-lt"/>
              </a:rPr>
              <a:t>P</a:t>
            </a:r>
            <a:r>
              <a:rPr lang="de-DE" sz="1400" b="0" i="0" u="none" strike="noStrike" baseline="0" dirty="0">
                <a:latin typeface="+mj-lt"/>
              </a:rPr>
              <a:t>&lt;0.0001; ***</a:t>
            </a:r>
            <a:r>
              <a:rPr lang="de-DE" sz="1400" b="0" i="1" u="none" strike="noStrike" baseline="0" dirty="0">
                <a:latin typeface="+mj-lt"/>
              </a:rPr>
              <a:t>P</a:t>
            </a:r>
            <a:r>
              <a:rPr lang="de-DE" sz="1400" b="0" i="0" u="none" strike="noStrike" baseline="0" dirty="0">
                <a:latin typeface="+mj-lt"/>
              </a:rPr>
              <a:t>&lt;0.001).</a:t>
            </a:r>
          </a:p>
          <a:p>
            <a:pPr marL="342900" indent="-342900" algn="l">
              <a:buAutoNum type="alphaUcParenR"/>
            </a:pPr>
            <a:endParaRPr lang="en-US" sz="1400" dirty="0">
              <a:latin typeface="+mj-lt"/>
            </a:endParaRPr>
          </a:p>
          <a:p>
            <a:pPr algn="l"/>
            <a:r>
              <a:rPr lang="de-DE" sz="1400" dirty="0">
                <a:latin typeface="+mj-lt"/>
              </a:rPr>
              <a:t>B)   </a:t>
            </a:r>
            <a:r>
              <a:rPr lang="de-DE" sz="1400" b="0" i="0" u="none" strike="noStrike" baseline="0" dirty="0">
                <a:latin typeface="+mj-lt"/>
              </a:rPr>
              <a:t>The significant difference in ctDNA copies</a:t>
            </a:r>
            <a:r>
              <a:rPr lang="de-DE" sz="1400" dirty="0">
                <a:latin typeface="+mj-lt"/>
              </a:rPr>
              <a:t> </a:t>
            </a:r>
            <a:r>
              <a:rPr lang="en-US" sz="1400" b="0" i="0" u="none" strike="noStrike" baseline="0" dirty="0">
                <a:latin typeface="+mj-lt"/>
              </a:rPr>
              <a:t>per ml of plasma in matched pairs of baseline and PV blood (*</a:t>
            </a:r>
            <a:r>
              <a:rPr lang="en-US" sz="1400" b="0" i="1" u="none" strike="noStrike" baseline="0" dirty="0">
                <a:latin typeface="+mj-lt"/>
              </a:rPr>
              <a:t>P</a:t>
            </a:r>
            <a:r>
              <a:rPr lang="en-US" sz="1400" b="0" i="0" u="none" strike="noStrike" baseline="0" dirty="0">
                <a:latin typeface="+mj-lt"/>
              </a:rPr>
              <a:t>&lt;0.05).</a:t>
            </a:r>
            <a:endParaRPr lang="de-DE" sz="1400" dirty="0">
              <a:latin typeface="+mj-lt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0D20209-991B-263C-F6AF-996286B887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00"/>
          <a:stretch/>
        </p:blipFill>
        <p:spPr>
          <a:xfrm>
            <a:off x="1181786" y="1663337"/>
            <a:ext cx="6010017" cy="2977937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1012509" y="1406167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326150" y="1406167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064177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26715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75343"/>
            <a:ext cx="8246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u="none" strike="noStrike" baseline="0" dirty="0">
                <a:latin typeface="+mj-lt"/>
              </a:rPr>
              <a:t>Overall and recurrence-free Survival </a:t>
            </a:r>
            <a:br>
              <a:rPr lang="en-US" sz="2800" b="1" i="0" u="none" strike="noStrike" baseline="0" dirty="0">
                <a:latin typeface="+mj-lt"/>
              </a:rPr>
            </a:br>
            <a:r>
              <a:rPr lang="en-US" sz="2800" b="1" i="0" u="none" strike="noStrike" baseline="0" dirty="0">
                <a:latin typeface="+mj-lt"/>
              </a:rPr>
              <a:t>(OS; RFS) correlated to </a:t>
            </a:r>
            <a:r>
              <a:rPr lang="en-US" sz="2800" b="1" i="1" u="none" strike="noStrike" baseline="0" dirty="0">
                <a:latin typeface="+mj-lt"/>
              </a:rPr>
              <a:t>KRAS</a:t>
            </a:r>
            <a:r>
              <a:rPr lang="en-US" sz="2800" b="1" i="0" u="none" strike="noStrike" baseline="0" dirty="0">
                <a:latin typeface="+mj-lt"/>
              </a:rPr>
              <a:t> plasma status</a:t>
            </a:r>
            <a:endParaRPr lang="en-US" sz="2800" b="1" dirty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8B4BF6-B90A-6CEF-115A-91AD78169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78" y="1162050"/>
            <a:ext cx="6267450" cy="4533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0D5D5B-8339-7A8B-60B4-CBA95C2B5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1357" y="1121168"/>
            <a:ext cx="2952750" cy="22002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162E827-1B36-DAC9-709F-2D2A33F2F0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975" y="5726112"/>
            <a:ext cx="6496050" cy="10191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6" y="373786"/>
            <a:ext cx="81613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</a:rPr>
              <a:t>Correlation between the occurrence </a:t>
            </a:r>
          </a:p>
          <a:p>
            <a:r>
              <a:rPr lang="en-US" sz="2800" b="1" dirty="0">
                <a:latin typeface="+mj-lt"/>
              </a:rPr>
              <a:t>of relapse and </a:t>
            </a:r>
            <a:r>
              <a:rPr lang="en-US" sz="2800" b="1" i="1" dirty="0">
                <a:latin typeface="+mj-lt"/>
              </a:rPr>
              <a:t>KRAS</a:t>
            </a:r>
            <a:r>
              <a:rPr lang="en-US" sz="2800" b="1" dirty="0">
                <a:latin typeface="+mj-lt"/>
              </a:rPr>
              <a:t> ctDNA positivity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25711F3-7343-3A94-CEDE-872BB0C62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040" y="1401585"/>
            <a:ext cx="7190119" cy="4352992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1967345" y="5859103"/>
            <a:ext cx="57758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anose="05000000000000000000" pitchFamily="2" charset="2"/>
              </a:rPr>
              <a:t> In all resected patients, a </a:t>
            </a:r>
            <a:r>
              <a:rPr lang="en-US" i="1" dirty="0">
                <a:sym typeface="Wingdings" panose="05000000000000000000" pitchFamily="2" charset="2"/>
              </a:rPr>
              <a:t>KRAS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ctDNA</a:t>
            </a:r>
            <a:r>
              <a:rPr lang="en-US" dirty="0">
                <a:sym typeface="Wingdings" panose="05000000000000000000" pitchFamily="2" charset="2"/>
              </a:rPr>
              <a:t> positivity before or at the time of relapse was observed.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875" y="530856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Summary &amp;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8494" y="1346200"/>
            <a:ext cx="7793356" cy="489713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i="1" dirty="0">
                <a:latin typeface="+mj-lt"/>
              </a:rPr>
              <a:t>KRAS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ctDNA</a:t>
            </a:r>
            <a:r>
              <a:rPr lang="en-US" dirty="0">
                <a:latin typeface="+mj-lt"/>
              </a:rPr>
              <a:t> detection is an independent adverse prognostic marker in curative and palliative PDAC patients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At all sites of blood draw and a strong follow-up marker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The most substantial prognostic impact was seen for PV blood, which could be an effective novel tool for identifying prognostic borderline patients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dirty="0">
                <a:latin typeface="+mj-lt"/>
              </a:rPr>
              <a:t>Guiding future decision-making on neoadjuvant treatment despite anatomical </a:t>
            </a:r>
            <a:r>
              <a:rPr lang="en-US" sz="2200" dirty="0" err="1">
                <a:latin typeface="+mj-lt"/>
              </a:rPr>
              <a:t>resectability</a:t>
            </a:r>
            <a:r>
              <a:rPr lang="en-US" sz="2200" dirty="0">
                <a:latin typeface="+mj-lt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Higher PV mutant copy numbers contribute to an improved technical feasibility.</a:t>
            </a:r>
            <a:endParaRPr lang="en-US" b="0" i="0" u="none" strike="noStrike" baseline="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8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A99CD3DF87B34DA71835D03ADFAC51" ma:contentTypeVersion="10" ma:contentTypeDescription="Create a new document." ma:contentTypeScope="" ma:versionID="2b0dc1cb388965465a85991a5b3ed890">
  <xsd:schema xmlns:xsd="http://www.w3.org/2001/XMLSchema" xmlns:xs="http://www.w3.org/2001/XMLSchema" xmlns:p="http://schemas.microsoft.com/office/2006/metadata/properties" xmlns:ns2="5209ea11-3884-410a-a436-0e0e9fa818b1" xmlns:ns3="60253ea7-35f4-4dd6-b378-a686d1967733" targetNamespace="http://schemas.microsoft.com/office/2006/metadata/properties" ma:root="true" ma:fieldsID="3ab72a2167c06157f901cebd4367d047" ns2:_="" ns3:_="">
    <xsd:import namespace="5209ea11-3884-410a-a436-0e0e9fa818b1"/>
    <xsd:import namespace="60253ea7-35f4-4dd6-b378-a686d1967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9ea11-3884-410a-a436-0e0e9fa818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50f3c69-1d6a-4099-826a-1ff1ac42e4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53ea7-35f4-4dd6-b378-a686d19677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f71eaf-dec7-41b6-bf71-66c8e973adb5}" ma:internalName="TaxCatchAll" ma:showField="CatchAllData" ma:web="60253ea7-35f4-4dd6-b378-a686d19677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6FAA93-3BC2-4E55-9E51-E29DC05049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9ea11-3884-410a-a436-0e0e9fa818b1"/>
    <ds:schemaRef ds:uri="60253ea7-35f4-4dd6-b378-a686d19677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99BD63-A6BA-4F63-97E1-384BA514C6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670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Office Theme</vt:lpstr>
      <vt:lpstr>PowerPoint Presentation</vt:lpstr>
      <vt:lpstr> Introduction</vt:lpstr>
      <vt:lpstr>Materials &amp; Methods</vt:lpstr>
      <vt:lpstr>Main Results</vt:lpstr>
      <vt:lpstr>PowerPoint Presentation</vt:lpstr>
      <vt:lpstr>PowerPoint Presentation</vt:lpstr>
      <vt:lpstr>PowerPoint Presentation</vt:lpstr>
      <vt:lpstr>Summary &amp; 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Drought</dc:creator>
  <cp:lastModifiedBy>Heather Drought</cp:lastModifiedBy>
  <cp:revision>46</cp:revision>
  <dcterms:created xsi:type="dcterms:W3CDTF">2014-07-07T15:02:10Z</dcterms:created>
  <dcterms:modified xsi:type="dcterms:W3CDTF">2023-03-24T14:48:04Z</dcterms:modified>
  <cp:contentStatus/>
</cp:coreProperties>
</file>