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5"/>
  </p:notesMasterIdLst>
  <p:handoutMasterIdLst>
    <p:handoutMasterId r:id="rId26"/>
  </p:handoutMasterIdLst>
  <p:sldIdLst>
    <p:sldId id="264" r:id="rId6"/>
    <p:sldId id="257" r:id="rId7"/>
    <p:sldId id="265" r:id="rId8"/>
    <p:sldId id="266" r:id="rId9"/>
    <p:sldId id="267" r:id="rId10"/>
    <p:sldId id="527" r:id="rId11"/>
    <p:sldId id="529" r:id="rId12"/>
    <p:sldId id="531" r:id="rId13"/>
    <p:sldId id="533" r:id="rId14"/>
    <p:sldId id="532" r:id="rId15"/>
    <p:sldId id="263" r:id="rId16"/>
    <p:sldId id="534" r:id="rId17"/>
    <p:sldId id="535" r:id="rId18"/>
    <p:sldId id="539" r:id="rId19"/>
    <p:sldId id="536" r:id="rId20"/>
    <p:sldId id="537" r:id="rId21"/>
    <p:sldId id="540" r:id="rId22"/>
    <p:sldId id="268" r:id="rId23"/>
    <p:sldId id="26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1E25"/>
    <a:srgbClr val="AF292E"/>
    <a:srgbClr val="B11F24"/>
    <a:srgbClr val="DE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FCD8F5-C89D-49A0-89F6-B444C7D47F1B}" v="2" dt="2023-11-21T17:01:41.1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varScale="1">
        <p:scale>
          <a:sx n="74" d="100"/>
          <a:sy n="74" d="100"/>
        </p:scale>
        <p:origin x="60" y="16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8" d="100"/>
          <a:sy n="68" d="100"/>
        </p:scale>
        <p:origin x="-26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Drought" userId="49bf4d7f-a3d2-4d42-9981-7a113dffd777" providerId="ADAL" clId="{D2FCD8F5-C89D-49A0-89F6-B444C7D47F1B}"/>
    <pc:docChg chg="undo custSel modSld">
      <pc:chgData name="Heather Drought" userId="49bf4d7f-a3d2-4d42-9981-7a113dffd777" providerId="ADAL" clId="{D2FCD8F5-C89D-49A0-89F6-B444C7D47F1B}" dt="2023-11-21T17:01:50.304" v="14" actId="20577"/>
      <pc:docMkLst>
        <pc:docMk/>
      </pc:docMkLst>
      <pc:sldChg chg="modSp mod">
        <pc:chgData name="Heather Drought" userId="49bf4d7f-a3d2-4d42-9981-7a113dffd777" providerId="ADAL" clId="{D2FCD8F5-C89D-49A0-89F6-B444C7D47F1B}" dt="2023-11-21T17:01:50.304" v="14" actId="20577"/>
        <pc:sldMkLst>
          <pc:docMk/>
          <pc:sldMk cId="935721243" sldId="265"/>
        </pc:sldMkLst>
        <pc:spChg chg="mod">
          <ac:chgData name="Heather Drought" userId="49bf4d7f-a3d2-4d42-9981-7a113dffd777" providerId="ADAL" clId="{D2FCD8F5-C89D-49A0-89F6-B444C7D47F1B}" dt="2023-11-21T17:01:50.304" v="14" actId="20577"/>
          <ac:spMkLst>
            <pc:docMk/>
            <pc:sldMk cId="935721243" sldId="265"/>
            <ac:spMk id="3" creationId="{00000000-0000-0000-0000-000000000000}"/>
          </ac:spMkLst>
        </pc:spChg>
      </pc:sldChg>
      <pc:sldChg chg="addSp delSp modSp mod">
        <pc:chgData name="Heather Drought" userId="49bf4d7f-a3d2-4d42-9981-7a113dffd777" providerId="ADAL" clId="{D2FCD8F5-C89D-49A0-89F6-B444C7D47F1B}" dt="2023-11-21T17:01:01.362" v="13" actId="20577"/>
        <pc:sldMkLst>
          <pc:docMk/>
          <pc:sldMk cId="1757405775" sldId="540"/>
        </pc:sldMkLst>
        <pc:spChg chg="add del">
          <ac:chgData name="Heather Drought" userId="49bf4d7f-a3d2-4d42-9981-7a113dffd777" providerId="ADAL" clId="{D2FCD8F5-C89D-49A0-89F6-B444C7D47F1B}" dt="2023-11-21T17:00:05.877" v="1" actId="22"/>
          <ac:spMkLst>
            <pc:docMk/>
            <pc:sldMk cId="1757405775" sldId="540"/>
            <ac:spMk id="5" creationId="{297B5080-7ADE-BD70-B3A8-D6F065295475}"/>
          </ac:spMkLst>
        </pc:spChg>
        <pc:spChg chg="add mod">
          <ac:chgData name="Heather Drought" userId="49bf4d7f-a3d2-4d42-9981-7a113dffd777" providerId="ADAL" clId="{D2FCD8F5-C89D-49A0-89F6-B444C7D47F1B}" dt="2023-11-21T17:01:01.362" v="13" actId="20577"/>
          <ac:spMkLst>
            <pc:docMk/>
            <pc:sldMk cId="1757405775" sldId="540"/>
            <ac:spMk id="6" creationId="{A68D1F79-4B70-DCE7-0195-92C0C6F929C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383FFA-3E67-DB41-B3A2-21169D97D067}" type="datetimeFigureOut">
              <a:rPr lang="en-US" smtClean="0"/>
              <a:pPr/>
              <a:t>11/21/2023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0BE9DC-4AA4-B44E-8F32-4AD1D72B1777}" type="slidenum">
              <a:rPr lang="en-US" smtClean="0"/>
              <a:pPr/>
              <a:t>‹#›</a:t>
            </a:fld>
            <a:endParaRPr lang="en-US"/>
          </a:p>
        </p:txBody>
      </p:sp>
    </p:spTree>
    <p:extLst>
      <p:ext uri="{BB962C8B-B14F-4D97-AF65-F5344CB8AC3E}">
        <p14:creationId xmlns:p14="http://schemas.microsoft.com/office/powerpoint/2010/main" val="3094134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524B2-032A-9342-AADA-6B28D1DAB08B}" type="datetimeFigureOut">
              <a:rPr lang="en-US" smtClean="0"/>
              <a:pPr/>
              <a:t>11/21/2023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F8BBE-5964-3B4B-9F39-2C8B2758F633}" type="slidenum">
              <a:rPr lang="en-US" smtClean="0"/>
              <a:pPr/>
              <a:t>‹#›</a:t>
            </a:fld>
            <a:endParaRPr lang="en-US"/>
          </a:p>
        </p:txBody>
      </p:sp>
    </p:spTree>
    <p:extLst>
      <p:ext uri="{BB962C8B-B14F-4D97-AF65-F5344CB8AC3E}">
        <p14:creationId xmlns:p14="http://schemas.microsoft.com/office/powerpoint/2010/main" val="13485605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hyperlink" Target="https://www.facebook.com/ClinicalChemistry" TargetMode="Externa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hyperlink" Target="https://www.youtube.com/user/ClinicalChemistry" TargetMode="External"/><Relationship Id="rId1" Type="http://schemas.openxmlformats.org/officeDocument/2006/relationships/slideMaster" Target="../slideMasters/slideMaster1.xml"/><Relationship Id="rId6" Type="http://schemas.openxmlformats.org/officeDocument/2006/relationships/hyperlink" Target="https://www.linkedin.com/company/myadlm" TargetMode="External"/><Relationship Id="rId5" Type="http://schemas.openxmlformats.org/officeDocument/2006/relationships/image" Target="../media/image6.png"/><Relationship Id="rId4" Type="http://schemas.openxmlformats.org/officeDocument/2006/relationships/hyperlink" Target="https://twitter.com/Clin_Chem_ADLM" TargetMode="External"/><Relationship Id="rId9" Type="http://schemas.openxmlformats.org/officeDocument/2006/relationships/image" Target="../media/image8.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380" y="3836"/>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sz="2000">
                <a:solidFill>
                  <a:schemeClr val="accent4"/>
                </a:solidFill>
                <a:latin typeface="Arial"/>
                <a:cs typeface="Arial"/>
              </a:defRPr>
            </a:lvl1pPr>
          </a:lstStyle>
          <a:p>
            <a:fld id="{B897C2A1-9313-CA4F-AEA9-36A479C1E1AD}" type="slidenum">
              <a:rPr lang="en-US" smtClean="0"/>
              <a:pPr/>
              <a:t>‹#›</a:t>
            </a:fld>
            <a:endParaRPr lang="en-US" dirty="0"/>
          </a:p>
        </p:txBody>
      </p:sp>
      <p:sp>
        <p:nvSpPr>
          <p:cNvPr id="12" name="Title 1"/>
          <p:cNvSpPr txBox="1">
            <a:spLocks/>
          </p:cNvSpPr>
          <p:nvPr userDrawn="1"/>
        </p:nvSpPr>
        <p:spPr>
          <a:xfrm>
            <a:off x="685800" y="1328968"/>
            <a:ext cx="3304744" cy="391145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600" b="1" kern="1200">
                <a:solidFill>
                  <a:srgbClr val="1F1F1F"/>
                </a:solidFill>
                <a:latin typeface="Arial"/>
                <a:ea typeface="+mj-ea"/>
                <a:cs typeface="Arial"/>
              </a:defRPr>
            </a:lvl1pPr>
          </a:lstStyle>
          <a:p>
            <a:br>
              <a:rPr lang="en-US" sz="4000">
                <a:solidFill>
                  <a:schemeClr val="bg1">
                    <a:lumMod val="50000"/>
                  </a:schemeClr>
                </a:solidFill>
              </a:rPr>
            </a:br>
            <a:endParaRPr lang="en-US" sz="6700" dirty="0">
              <a:solidFill>
                <a:schemeClr val="bg1">
                  <a:lumMod val="50000"/>
                </a:schemeClr>
              </a:solidFill>
            </a:endParaRPr>
          </a:p>
        </p:txBody>
      </p:sp>
      <p:sp>
        <p:nvSpPr>
          <p:cNvPr id="2" name="TextBox 1"/>
          <p:cNvSpPr txBox="1"/>
          <p:nvPr userDrawn="1"/>
        </p:nvSpPr>
        <p:spPr>
          <a:xfrm>
            <a:off x="-1380" y="867303"/>
            <a:ext cx="9144000" cy="769441"/>
          </a:xfrm>
          <a:prstGeom prst="rect">
            <a:avLst/>
          </a:prstGeom>
          <a:solidFill>
            <a:schemeClr val="bg1">
              <a:lumMod val="75000"/>
            </a:schemeClr>
          </a:solidFill>
        </p:spPr>
        <p:txBody>
          <a:bodyPr wrap="square" rtlCol="0">
            <a:spAutoFit/>
          </a:bodyPr>
          <a:lstStyle/>
          <a:p>
            <a:pPr algn="ctr"/>
            <a:r>
              <a:rPr lang="en-US" sz="4400" b="0" i="1" dirty="0">
                <a:solidFill>
                  <a:srgbClr val="AF292E"/>
                </a:solidFill>
              </a:rPr>
              <a:t>Clinical Chemistry </a:t>
            </a:r>
            <a:r>
              <a:rPr lang="en-US" sz="4400" b="0" dirty="0">
                <a:solidFill>
                  <a:srgbClr val="AF292E"/>
                </a:solidFill>
              </a:rPr>
              <a:t>Journal Club</a:t>
            </a:r>
          </a:p>
        </p:txBody>
      </p:sp>
      <p:pic>
        <p:nvPicPr>
          <p:cNvPr id="4" name="Picture 3" descr="A red and white logo&#10;&#10;Description automatically generated">
            <a:extLst>
              <a:ext uri="{FF2B5EF4-FFF2-40B4-BE49-F238E27FC236}">
                <a16:creationId xmlns:a16="http://schemas.microsoft.com/office/drawing/2014/main" id="{808C90CA-974A-6347-911C-07AC0B52B60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463169" y="103658"/>
            <a:ext cx="2754630" cy="712470"/>
          </a:xfrm>
          <a:prstGeom prst="rect">
            <a:avLst/>
          </a:prstGeom>
        </p:spPr>
      </p:pic>
      <p:sp>
        <p:nvSpPr>
          <p:cNvPr id="5" name="TextBox 6">
            <a:extLst>
              <a:ext uri="{FF2B5EF4-FFF2-40B4-BE49-F238E27FC236}">
                <a16:creationId xmlns:a16="http://schemas.microsoft.com/office/drawing/2014/main" id="{65306846-E767-8816-727B-988A9B55CCE4}"/>
              </a:ext>
            </a:extLst>
          </p:cNvPr>
          <p:cNvSpPr txBox="1"/>
          <p:nvPr userDrawn="1"/>
        </p:nvSpPr>
        <p:spPr>
          <a:xfrm>
            <a:off x="5399371" y="254525"/>
            <a:ext cx="2024380" cy="561340"/>
          </a:xfrm>
          <a:prstGeom prst="rect">
            <a:avLst/>
          </a:prstGeom>
          <a:noFill/>
        </p:spPr>
        <p:txBody>
          <a:bodyPr wrap="square">
            <a:spAutoFit/>
          </a:bodyPr>
          <a:lstStyle/>
          <a:p>
            <a:pPr marL="0" marR="0">
              <a:lnSpc>
                <a:spcPct val="107000"/>
              </a:lnSpc>
              <a:spcBef>
                <a:spcPts val="0"/>
              </a:spcBef>
              <a:spcAft>
                <a:spcPts val="800"/>
              </a:spcAft>
            </a:pPr>
            <a:r>
              <a:rPr lang="en-US" sz="1100" i="1" kern="1200" dirty="0">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Better health through</a:t>
            </a:r>
            <a:br>
              <a:rPr lang="en-US" sz="1100" i="1" kern="1200" dirty="0">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br>
            <a:r>
              <a:rPr lang="en-US" sz="1100" i="1" kern="1200" dirty="0">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laboratory medicine.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 red sign with white text&#10;&#10;Description automatically generated">
            <a:extLst>
              <a:ext uri="{FF2B5EF4-FFF2-40B4-BE49-F238E27FC236}">
                <a16:creationId xmlns:a16="http://schemas.microsoft.com/office/drawing/2014/main" id="{7EC5CB20-269E-3BB2-1564-2AA24F27ACEB}"/>
              </a:ext>
            </a:extLst>
          </p:cNvPr>
          <p:cNvPicPr>
            <a:picLocks noChangeAspect="1"/>
          </p:cNvPicPr>
          <p:nvPr userDrawn="1"/>
        </p:nvPicPr>
        <p:blipFill>
          <a:blip r:embed="rId3"/>
          <a:stretch>
            <a:fillRect/>
          </a:stretch>
        </p:blipFill>
        <p:spPr>
          <a:xfrm>
            <a:off x="43772" y="6099715"/>
            <a:ext cx="1762760" cy="74739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20800"/>
            <a:ext cx="2057400" cy="4805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20800"/>
            <a:ext cx="6019800" cy="48053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380" y="3836"/>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sz="2000">
                <a:solidFill>
                  <a:schemeClr val="accent4"/>
                </a:solidFill>
                <a:latin typeface="Arial"/>
                <a:cs typeface="Arial"/>
              </a:defRPr>
            </a:lvl1pPr>
          </a:lstStyle>
          <a:p>
            <a:fld id="{B897C2A1-9313-CA4F-AEA9-36A479C1E1AD}" type="slidenum">
              <a:rPr lang="en-US" smtClean="0"/>
              <a:pPr/>
              <a:t>‹#›</a:t>
            </a:fld>
            <a:endParaRPr lang="en-US" dirty="0"/>
          </a:p>
        </p:txBody>
      </p:sp>
      <p:sp>
        <p:nvSpPr>
          <p:cNvPr id="12" name="Title 1"/>
          <p:cNvSpPr txBox="1">
            <a:spLocks/>
          </p:cNvSpPr>
          <p:nvPr userDrawn="1"/>
        </p:nvSpPr>
        <p:spPr>
          <a:xfrm>
            <a:off x="685800" y="1328968"/>
            <a:ext cx="3304744" cy="391145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600" b="1" kern="1200">
                <a:solidFill>
                  <a:srgbClr val="1F1F1F"/>
                </a:solidFill>
                <a:latin typeface="Arial"/>
                <a:ea typeface="+mj-ea"/>
                <a:cs typeface="Arial"/>
              </a:defRPr>
            </a:lvl1pPr>
          </a:lstStyle>
          <a:p>
            <a:br>
              <a:rPr lang="en-US" sz="4000">
                <a:solidFill>
                  <a:schemeClr val="bg1">
                    <a:lumMod val="50000"/>
                  </a:schemeClr>
                </a:solidFill>
              </a:rPr>
            </a:br>
            <a:endParaRPr lang="en-US" sz="6700" dirty="0">
              <a:solidFill>
                <a:schemeClr val="bg1">
                  <a:lumMod val="50000"/>
                </a:schemeClr>
              </a:solidFill>
            </a:endParaRPr>
          </a:p>
        </p:txBody>
      </p:sp>
      <p:sp>
        <p:nvSpPr>
          <p:cNvPr id="2" name="TextBox 1"/>
          <p:cNvSpPr txBox="1"/>
          <p:nvPr userDrawn="1"/>
        </p:nvSpPr>
        <p:spPr>
          <a:xfrm>
            <a:off x="-1380" y="867303"/>
            <a:ext cx="9144000" cy="769441"/>
          </a:xfrm>
          <a:prstGeom prst="rect">
            <a:avLst/>
          </a:prstGeom>
          <a:solidFill>
            <a:schemeClr val="bg1">
              <a:lumMod val="75000"/>
            </a:schemeClr>
          </a:solidFill>
        </p:spPr>
        <p:txBody>
          <a:bodyPr wrap="square" rtlCol="0">
            <a:spAutoFit/>
          </a:bodyPr>
          <a:lstStyle/>
          <a:p>
            <a:pPr algn="ctr"/>
            <a:r>
              <a:rPr lang="en-US" sz="4400" b="0" i="1" dirty="0">
                <a:solidFill>
                  <a:srgbClr val="AF292E"/>
                </a:solidFill>
              </a:rPr>
              <a:t>Clinical Chemistry </a:t>
            </a:r>
            <a:r>
              <a:rPr lang="en-US" sz="4400" b="0" dirty="0">
                <a:solidFill>
                  <a:srgbClr val="AF292E"/>
                </a:solidFill>
              </a:rPr>
              <a:t>Journal Club</a:t>
            </a:r>
          </a:p>
        </p:txBody>
      </p:sp>
      <p:pic>
        <p:nvPicPr>
          <p:cNvPr id="3" name="Picture 2">
            <a:extLst>
              <a:ext uri="{FF2B5EF4-FFF2-40B4-BE49-F238E27FC236}">
                <a16:creationId xmlns:a16="http://schemas.microsoft.com/office/drawing/2014/main" id="{808C90CA-974A-6347-911C-07AC0B52B60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289921" y="79030"/>
            <a:ext cx="2755133" cy="713080"/>
          </a:xfrm>
          <a:prstGeom prst="rect">
            <a:avLst/>
          </a:prstGeom>
        </p:spPr>
      </p:pic>
      <p:sp>
        <p:nvSpPr>
          <p:cNvPr id="7" name="TextBox 6">
            <a:extLst>
              <a:ext uri="{FF2B5EF4-FFF2-40B4-BE49-F238E27FC236}">
                <a16:creationId xmlns:a16="http://schemas.microsoft.com/office/drawing/2014/main" id="{EB20145E-56F7-D16E-A241-B2F242669D88}"/>
              </a:ext>
            </a:extLst>
          </p:cNvPr>
          <p:cNvSpPr txBox="1"/>
          <p:nvPr userDrawn="1"/>
        </p:nvSpPr>
        <p:spPr>
          <a:xfrm>
            <a:off x="5357128" y="218714"/>
            <a:ext cx="2024748" cy="461665"/>
          </a:xfrm>
          <a:prstGeom prst="rect">
            <a:avLst/>
          </a:prstGeom>
          <a:noFill/>
        </p:spPr>
        <p:txBody>
          <a:bodyPr wrap="square">
            <a:spAutoFit/>
          </a:bodyPr>
          <a:lstStyle/>
          <a:p>
            <a:r>
              <a:rPr lang="en-US" sz="1200" i="1" dirty="0">
                <a:solidFill>
                  <a:srgbClr val="58595B"/>
                </a:solidFill>
              </a:rPr>
              <a:t>Better health through</a:t>
            </a:r>
            <a:br>
              <a:rPr lang="en-US" sz="1200" i="1" dirty="0">
                <a:solidFill>
                  <a:srgbClr val="58595B"/>
                </a:solidFill>
              </a:rPr>
            </a:br>
            <a:r>
              <a:rPr lang="en-US" sz="1200" i="1" dirty="0">
                <a:solidFill>
                  <a:srgbClr val="58595B"/>
                </a:solidFill>
              </a:rPr>
              <a:t>laboratory medicine.</a:t>
            </a:r>
          </a:p>
        </p:txBody>
      </p:sp>
    </p:spTree>
    <p:extLst>
      <p:ext uri="{BB962C8B-B14F-4D97-AF65-F5344CB8AC3E}">
        <p14:creationId xmlns:p14="http://schemas.microsoft.com/office/powerpoint/2010/main" val="2829478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
        <p:nvSpPr>
          <p:cNvPr id="7" name="Content Placeholder 2"/>
          <p:cNvSpPr>
            <a:spLocks noGrp="1"/>
          </p:cNvSpPr>
          <p:nvPr>
            <p:ph idx="1"/>
          </p:nvPr>
        </p:nvSpPr>
        <p:spPr>
          <a:xfrm>
            <a:off x="1303175" y="1441251"/>
            <a:ext cx="7250202" cy="3794183"/>
          </a:xfrm>
        </p:spPr>
        <p:txBody>
          <a:bodyPr/>
          <a:lstStyle/>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lvl="1"/>
            <a:endParaRPr lang="en-US" dirty="0"/>
          </a:p>
        </p:txBody>
      </p:sp>
      <p:sp>
        <p:nvSpPr>
          <p:cNvPr id="2" name="Title 1">
            <a:extLst>
              <a:ext uri="{FF2B5EF4-FFF2-40B4-BE49-F238E27FC236}">
                <a16:creationId xmlns:a16="http://schemas.microsoft.com/office/drawing/2014/main" id="{8156F504-AF3F-7FC4-8916-57916FD06CE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9116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pic>
        <p:nvPicPr>
          <p:cNvPr id="3" name="Picture 2">
            <a:extLst>
              <a:ext uri="{FF2B5EF4-FFF2-40B4-BE49-F238E27FC236}">
                <a16:creationId xmlns:a16="http://schemas.microsoft.com/office/drawing/2014/main" id="{FE57D22E-92FF-0A3C-DAC8-241A43399999}"/>
              </a:ext>
            </a:extLst>
          </p:cNvPr>
          <p:cNvPicPr>
            <a:picLocks noChangeAspect="1"/>
          </p:cNvPicPr>
          <p:nvPr userDrawn="1"/>
        </p:nvPicPr>
        <p:blipFill>
          <a:blip r:embed="rId2"/>
          <a:srcRect/>
          <a:stretch/>
        </p:blipFill>
        <p:spPr>
          <a:xfrm>
            <a:off x="5024319" y="285750"/>
            <a:ext cx="1492747" cy="314543"/>
          </a:xfrm>
          <a:prstGeom prst="rect">
            <a:avLst/>
          </a:prstGeom>
        </p:spPr>
      </p:pic>
    </p:spTree>
    <p:extLst>
      <p:ext uri="{BB962C8B-B14F-4D97-AF65-F5344CB8AC3E}">
        <p14:creationId xmlns:p14="http://schemas.microsoft.com/office/powerpoint/2010/main" val="1503989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extLst>
      <p:ext uri="{BB962C8B-B14F-4D97-AF65-F5344CB8AC3E}">
        <p14:creationId xmlns:p14="http://schemas.microsoft.com/office/powerpoint/2010/main" val="3988272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897C2A1-9313-CA4F-AEA9-36A479C1E1AD}" type="slidenum">
              <a:rPr lang="en-US" smtClean="0"/>
              <a:pPr/>
              <a:t>‹#›</a:t>
            </a:fld>
            <a:endParaRPr lang="en-US"/>
          </a:p>
        </p:txBody>
      </p:sp>
    </p:spTree>
    <p:extLst>
      <p:ext uri="{BB962C8B-B14F-4D97-AF65-F5344CB8AC3E}">
        <p14:creationId xmlns:p14="http://schemas.microsoft.com/office/powerpoint/2010/main" val="648187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a:t>
            </a:fld>
            <a:endParaRPr lang="en-US"/>
          </a:p>
        </p:txBody>
      </p:sp>
      <p:sp>
        <p:nvSpPr>
          <p:cNvPr id="2" name="TextBox 1">
            <a:extLst>
              <a:ext uri="{FF2B5EF4-FFF2-40B4-BE49-F238E27FC236}">
                <a16:creationId xmlns:a16="http://schemas.microsoft.com/office/drawing/2014/main" id="{79E8F6DF-38A9-CC07-8CFF-A50AF2DBCB4E}"/>
              </a:ext>
            </a:extLst>
          </p:cNvPr>
          <p:cNvSpPr txBox="1">
            <a:spLocks noChangeArrowheads="1"/>
          </p:cNvSpPr>
          <p:nvPr userDrawn="1"/>
        </p:nvSpPr>
        <p:spPr bwMode="auto">
          <a:xfrm flipH="1">
            <a:off x="1328939" y="1388341"/>
            <a:ext cx="6375581"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sz="2000" dirty="0">
              <a:solidFill>
                <a:srgbClr val="7F7F7F"/>
              </a:solidFill>
              <a:latin typeface="Times New Roman" pitchFamily="18" charset="0"/>
              <a:ea typeface="MS PGothic" pitchFamily="34" charset="-128"/>
            </a:endParaRPr>
          </a:p>
          <a:p>
            <a:pPr algn="ctr" defTabSz="914400" eaLnBrk="1" hangingPunct="1">
              <a:defRPr/>
            </a:pPr>
            <a:r>
              <a:rPr lang="en-US" sz="2400" kern="1200" dirty="0">
                <a:solidFill>
                  <a:srgbClr val="000000"/>
                </a:solidFill>
                <a:latin typeface="Arial" charset="0"/>
                <a:ea typeface="+mn-ea"/>
                <a:cs typeface="Arial" charset="0"/>
              </a:rPr>
              <a:t>Thank you for participating in this month’s</a:t>
            </a:r>
          </a:p>
          <a:p>
            <a:pPr algn="ctr" defTabSz="914400" eaLnBrk="1" hangingPunct="1">
              <a:defRPr/>
            </a:pP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Journal Club.</a:t>
            </a:r>
          </a:p>
          <a:p>
            <a:pPr algn="ctr" defTabSz="914400" eaLnBrk="1" hangingPunct="1">
              <a:defRPr/>
            </a:pPr>
            <a:endParaRPr lang="en-US" sz="2400" kern="1200" dirty="0">
              <a:solidFill>
                <a:srgbClr val="0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Additional Journal Clubs are available at</a:t>
            </a:r>
          </a:p>
          <a:p>
            <a:pPr algn="ctr" defTabSz="914400" eaLnBrk="1" hangingPunct="1">
              <a:defRPr/>
            </a:pPr>
            <a:r>
              <a:rPr lang="en-US" sz="2400" kern="1200" dirty="0">
                <a:solidFill>
                  <a:srgbClr val="B11F24"/>
                </a:solidFill>
                <a:latin typeface="Arial" charset="0"/>
                <a:ea typeface="+mn-ea"/>
                <a:cs typeface="Arial" charset="0"/>
              </a:rPr>
              <a:t>www.clinchem.org</a:t>
            </a:r>
          </a:p>
          <a:p>
            <a:pPr algn="ctr" defTabSz="914400" eaLnBrk="1" hangingPunct="1">
              <a:defRPr/>
            </a:pPr>
            <a:endParaRPr lang="en-US" sz="2400" kern="1200" dirty="0">
              <a:solidFill>
                <a:srgbClr val="C00000"/>
              </a:solidFill>
              <a:latin typeface="Arial" charset="0"/>
              <a:ea typeface="+mn-ea"/>
              <a:cs typeface="Arial" charset="0"/>
            </a:endParaRPr>
          </a:p>
        </p:txBody>
      </p:sp>
    </p:spTree>
    <p:extLst>
      <p:ext uri="{BB962C8B-B14F-4D97-AF65-F5344CB8AC3E}">
        <p14:creationId xmlns:p14="http://schemas.microsoft.com/office/powerpoint/2010/main" val="733951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9672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696720"/>
            <a:ext cx="5111750" cy="4429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97200"/>
            <a:ext cx="3008313" cy="3128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extLst>
      <p:ext uri="{BB962C8B-B14F-4D97-AF65-F5344CB8AC3E}">
        <p14:creationId xmlns:p14="http://schemas.microsoft.com/office/powerpoint/2010/main" val="2512997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798319"/>
            <a:ext cx="5486400" cy="2929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extLst>
      <p:ext uri="{BB962C8B-B14F-4D97-AF65-F5344CB8AC3E}">
        <p14:creationId xmlns:p14="http://schemas.microsoft.com/office/powerpoint/2010/main" val="2192312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
        <p:nvSpPr>
          <p:cNvPr id="5" name="Title 1"/>
          <p:cNvSpPr>
            <a:spLocks noGrp="1"/>
          </p:cNvSpPr>
          <p:nvPr>
            <p:ph type="title"/>
          </p:nvPr>
        </p:nvSpPr>
        <p:spPr>
          <a:xfrm>
            <a:off x="1303175" y="693855"/>
            <a:ext cx="7250202" cy="747396"/>
          </a:xfrm>
        </p:spPr>
        <p:txBody>
          <a:bodyPr/>
          <a:lstStyle/>
          <a:p>
            <a:r>
              <a:rPr lang="en-US" dirty="0"/>
              <a:t>Slide headline goes here</a:t>
            </a:r>
          </a:p>
        </p:txBody>
      </p:sp>
      <p:sp>
        <p:nvSpPr>
          <p:cNvPr id="7" name="Content Placeholder 2"/>
          <p:cNvSpPr>
            <a:spLocks noGrp="1"/>
          </p:cNvSpPr>
          <p:nvPr>
            <p:ph idx="1"/>
          </p:nvPr>
        </p:nvSpPr>
        <p:spPr>
          <a:xfrm>
            <a:off x="1303175" y="1441251"/>
            <a:ext cx="7250202" cy="3794183"/>
          </a:xfrm>
        </p:spPr>
        <p:txBody>
          <a:bodyPr/>
          <a:lstStyle/>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lvl="1"/>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extLst>
      <p:ext uri="{BB962C8B-B14F-4D97-AF65-F5344CB8AC3E}">
        <p14:creationId xmlns:p14="http://schemas.microsoft.com/office/powerpoint/2010/main" val="3251881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20800"/>
            <a:ext cx="2057400" cy="4805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20800"/>
            <a:ext cx="6019800" cy="48053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extLst>
      <p:ext uri="{BB962C8B-B14F-4D97-AF65-F5344CB8AC3E}">
        <p14:creationId xmlns:p14="http://schemas.microsoft.com/office/powerpoint/2010/main" val="122339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97C2A1-9313-CA4F-AEA9-36A479C1E1AD}" type="slidenum">
              <a:rPr lang="en-US" smtClean="0"/>
              <a:pPr/>
              <a:t>‹#›</a:t>
            </a:fld>
            <a:endParaRPr lang="en-US"/>
          </a:p>
        </p:txBody>
      </p:sp>
      <p:sp>
        <p:nvSpPr>
          <p:cNvPr id="4" name="TextBox 1"/>
          <p:cNvSpPr txBox="1">
            <a:spLocks noChangeArrowheads="1"/>
          </p:cNvSpPr>
          <p:nvPr userDrawn="1"/>
        </p:nvSpPr>
        <p:spPr bwMode="auto">
          <a:xfrm flipH="1">
            <a:off x="1333409" y="1388341"/>
            <a:ext cx="6375581"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sz="2000" dirty="0">
              <a:solidFill>
                <a:srgbClr val="7F7F7F"/>
              </a:solidFill>
              <a:latin typeface="Times New Roman" pitchFamily="18" charset="0"/>
              <a:ea typeface="MS PGothic" pitchFamily="34" charset="-128"/>
            </a:endParaRPr>
          </a:p>
          <a:p>
            <a:pPr algn="ctr" defTabSz="914400" eaLnBrk="1" hangingPunct="1">
              <a:defRPr/>
            </a:pPr>
            <a:r>
              <a:rPr lang="en-US" sz="2400" kern="1200" dirty="0">
                <a:solidFill>
                  <a:srgbClr val="000000"/>
                </a:solidFill>
                <a:latin typeface="Arial" charset="0"/>
                <a:ea typeface="+mn-ea"/>
                <a:cs typeface="Arial" charset="0"/>
              </a:rPr>
              <a:t>Thank you for participating in this month’s</a:t>
            </a:r>
          </a:p>
          <a:p>
            <a:pPr algn="ctr" defTabSz="914400" eaLnBrk="1" hangingPunct="1">
              <a:defRPr/>
            </a:pP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Journal Club.</a:t>
            </a:r>
          </a:p>
          <a:p>
            <a:pPr algn="ctr" defTabSz="914400" eaLnBrk="1" hangingPunct="1">
              <a:defRPr/>
            </a:pPr>
            <a:endParaRPr lang="en-US" sz="2400" kern="1200" dirty="0">
              <a:solidFill>
                <a:srgbClr val="0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Additional Journal Clubs are available at</a:t>
            </a:r>
          </a:p>
          <a:p>
            <a:pPr algn="ctr" defTabSz="914400" eaLnBrk="1" hangingPunct="1">
              <a:defRPr/>
            </a:pPr>
            <a:r>
              <a:rPr lang="en-US" sz="2400" kern="1200" dirty="0">
                <a:solidFill>
                  <a:srgbClr val="B11F24"/>
                </a:solidFill>
                <a:latin typeface="Arial" charset="0"/>
                <a:ea typeface="+mn-ea"/>
                <a:cs typeface="Arial" charset="0"/>
              </a:rPr>
              <a:t>www.clinchem.org</a:t>
            </a:r>
          </a:p>
          <a:p>
            <a:pPr algn="ctr" defTabSz="914400" eaLnBrk="1" hangingPunct="1">
              <a:defRPr/>
            </a:pPr>
            <a:endParaRPr lang="en-US" sz="2400" kern="1200" dirty="0">
              <a:solidFill>
                <a:srgbClr val="C00000"/>
              </a:solidFill>
              <a:latin typeface="Arial" charset="0"/>
              <a:ea typeface="+mn-ea"/>
              <a:cs typeface="Arial" charset="0"/>
            </a:endParaRPr>
          </a:p>
        </p:txBody>
      </p:sp>
      <p:sp>
        <p:nvSpPr>
          <p:cNvPr id="9" name="TextBox 2"/>
          <p:cNvSpPr txBox="1">
            <a:spLocks noChangeArrowheads="1"/>
          </p:cNvSpPr>
          <p:nvPr userDrawn="1"/>
        </p:nvSpPr>
        <p:spPr bwMode="auto">
          <a:xfrm>
            <a:off x="3881730" y="4300850"/>
            <a:ext cx="1270000" cy="400050"/>
          </a:xfrm>
          <a:prstGeom prst="rect">
            <a:avLst/>
          </a:prstGeom>
          <a:noFill/>
          <a:ln>
            <a:noFill/>
          </a:ln>
        </p:spPr>
        <p:txBody>
          <a:bodyPr wrap="none">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defTabSz="914400" eaLnBrk="1" hangingPunct="1">
              <a:defRPr/>
            </a:pPr>
            <a:r>
              <a:rPr lang="en-US" sz="2000" dirty="0">
                <a:solidFill>
                  <a:srgbClr val="000000"/>
                </a:solidFill>
                <a:latin typeface="+mn-lt"/>
              </a:rPr>
              <a:t>Follow us</a:t>
            </a:r>
          </a:p>
        </p:txBody>
      </p:sp>
      <p:pic>
        <p:nvPicPr>
          <p:cNvPr id="10" name="Picture 9" descr="http://upload.wikimedia.org/wikipedia/commons/4/41/YouTube_icon_block.png">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00942" y="4868949"/>
            <a:ext cx="457200" cy="45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icons.iconarchive.com/icons/limav/flat-gradient-social/512/Twitter-icon.png">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15004" y="4845879"/>
            <a:ext cx="501726" cy="50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hlinkClick r:id="rId6"/>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29409" y="4868062"/>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hlinkClick r:id="rId8"/>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a:stretch/>
        </p:blipFill>
        <p:spPr bwMode="auto">
          <a:xfrm>
            <a:off x="3454690" y="4852947"/>
            <a:ext cx="457200" cy="48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9672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696720"/>
            <a:ext cx="5111750" cy="4429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97200"/>
            <a:ext cx="3008313" cy="3128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798319"/>
            <a:ext cx="5486400" cy="2929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3175" y="812591"/>
            <a:ext cx="7250202" cy="7473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03175" y="1559987"/>
            <a:ext cx="7250202" cy="37941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1850" y="6243335"/>
            <a:ext cx="730770" cy="365125"/>
          </a:xfrm>
          <a:prstGeom prst="rect">
            <a:avLst/>
          </a:prstGeom>
        </p:spPr>
        <p:txBody>
          <a:bodyPr vert="horz" lIns="91440" tIns="45720" rIns="91440" bIns="45720" rtlCol="0" anchor="ctr"/>
          <a:lstStyle>
            <a:lvl1pPr algn="l">
              <a:defRPr sz="2000">
                <a:solidFill>
                  <a:srgbClr val="81ADA8"/>
                </a:solidFill>
                <a:latin typeface="Arial"/>
                <a:cs typeface="Arial"/>
              </a:defRPr>
            </a:lvl1pPr>
          </a:lstStyle>
          <a:p>
            <a:fld id="{B897C2A1-9313-CA4F-AEA9-36A479C1E1AD}" type="slidenum">
              <a:rPr lang="en-US" smtClean="0"/>
              <a:pPr/>
              <a:t>‹#›</a:t>
            </a:fld>
            <a:endParaRPr lang="en-US" dirty="0"/>
          </a:p>
        </p:txBody>
      </p:sp>
      <p:cxnSp>
        <p:nvCxnSpPr>
          <p:cNvPr id="14" name="Straight Connector 13"/>
          <p:cNvCxnSpPr/>
          <p:nvPr userDrawn="1"/>
        </p:nvCxnSpPr>
        <p:spPr>
          <a:xfrm>
            <a:off x="1935678" y="6459403"/>
            <a:ext cx="6042561"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descr="ClinChem_2lines_title_B12025.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866" y="6046297"/>
            <a:ext cx="1871134" cy="777838"/>
          </a:xfrm>
          <a:prstGeom prst="rect">
            <a:avLst/>
          </a:prstGeom>
        </p:spPr>
      </p:pic>
      <p:pic>
        <p:nvPicPr>
          <p:cNvPr id="5" name="Picture 4" descr="A red and black letter l&#10;&#10;Description automatically generated">
            <a:extLst>
              <a:ext uri="{FF2B5EF4-FFF2-40B4-BE49-F238E27FC236}">
                <a16:creationId xmlns:a16="http://schemas.microsoft.com/office/drawing/2014/main" id="{9AABDE42-9070-833B-EE68-B36FBECB637E}"/>
              </a:ext>
            </a:extLst>
          </p:cNvPr>
          <p:cNvPicPr>
            <a:picLocks noChangeAspect="1"/>
          </p:cNvPicPr>
          <p:nvPr userDrawn="1"/>
        </p:nvPicPr>
        <p:blipFill>
          <a:blip r:embed="rId14"/>
          <a:srcRect/>
          <a:stretch/>
        </p:blipFill>
        <p:spPr>
          <a:xfrm>
            <a:off x="7559051" y="242421"/>
            <a:ext cx="1147445" cy="2413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0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3175" y="812591"/>
            <a:ext cx="7250202" cy="7473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03175" y="1559987"/>
            <a:ext cx="7250202" cy="37941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1850" y="6243335"/>
            <a:ext cx="730770" cy="365125"/>
          </a:xfrm>
          <a:prstGeom prst="rect">
            <a:avLst/>
          </a:prstGeom>
        </p:spPr>
        <p:txBody>
          <a:bodyPr vert="horz" lIns="91440" tIns="45720" rIns="91440" bIns="45720" rtlCol="0" anchor="ctr"/>
          <a:lstStyle>
            <a:lvl1pPr algn="l">
              <a:defRPr sz="2000">
                <a:solidFill>
                  <a:srgbClr val="81ADA8"/>
                </a:solidFill>
                <a:latin typeface="Arial"/>
                <a:cs typeface="Arial"/>
              </a:defRPr>
            </a:lvl1pPr>
          </a:lstStyle>
          <a:p>
            <a:fld id="{B897C2A1-9313-CA4F-AEA9-36A479C1E1AD}" type="slidenum">
              <a:rPr lang="en-US" smtClean="0"/>
              <a:pPr/>
              <a:t>‹#›</a:t>
            </a:fld>
            <a:endParaRPr lang="en-US" dirty="0"/>
          </a:p>
        </p:txBody>
      </p:sp>
      <p:cxnSp>
        <p:nvCxnSpPr>
          <p:cNvPr id="14" name="Straight Connector 13"/>
          <p:cNvCxnSpPr/>
          <p:nvPr userDrawn="1"/>
        </p:nvCxnSpPr>
        <p:spPr>
          <a:xfrm>
            <a:off x="1935678" y="6459403"/>
            <a:ext cx="6042561"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descr="ClinChem_2lines_title_B12025.eps"/>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3866" y="6057055"/>
            <a:ext cx="1871134" cy="777838"/>
          </a:xfrm>
          <a:prstGeom prst="rect">
            <a:avLst/>
          </a:prstGeom>
        </p:spPr>
      </p:pic>
      <p:pic>
        <p:nvPicPr>
          <p:cNvPr id="9" name="Picture 8" descr="A red and black letter l&#10;&#10;Description automatically generated">
            <a:extLst>
              <a:ext uri="{FF2B5EF4-FFF2-40B4-BE49-F238E27FC236}">
                <a16:creationId xmlns:a16="http://schemas.microsoft.com/office/drawing/2014/main" id="{9AABDE42-9070-833B-EE68-B36FBECB637E}"/>
              </a:ext>
            </a:extLst>
          </p:cNvPr>
          <p:cNvPicPr>
            <a:picLocks noChangeAspect="1"/>
          </p:cNvPicPr>
          <p:nvPr userDrawn="1"/>
        </p:nvPicPr>
        <p:blipFill>
          <a:blip r:embed="rId13"/>
          <a:srcRect/>
          <a:stretch/>
        </p:blipFill>
        <p:spPr>
          <a:xfrm>
            <a:off x="7580572" y="231667"/>
            <a:ext cx="1147445" cy="241300"/>
          </a:xfrm>
          <a:prstGeom prst="rect">
            <a:avLst/>
          </a:prstGeom>
        </p:spPr>
      </p:pic>
    </p:spTree>
    <p:extLst>
      <p:ext uri="{BB962C8B-B14F-4D97-AF65-F5344CB8AC3E}">
        <p14:creationId xmlns:p14="http://schemas.microsoft.com/office/powerpoint/2010/main" val="3339657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hf hdr="0" ftr="0" dt="0"/>
  <p:txStyles>
    <p:titleStyle>
      <a:lvl1pPr algn="l" defTabSz="457200" rtl="0" eaLnBrk="1" latinLnBrk="0" hangingPunct="1">
        <a:spcBef>
          <a:spcPct val="0"/>
        </a:spcBef>
        <a:buNone/>
        <a:defRPr sz="30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doi.org/10.1093/clinchem/hvad141"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1184563" y="3428999"/>
            <a:ext cx="6774874" cy="2459831"/>
          </a:xfrm>
          <a:prstGeom prst="rect">
            <a:avLst/>
          </a:prstGeom>
          <a:solidFill>
            <a:schemeClr val="bg1"/>
          </a:solidFill>
          <a:ln w="19050">
            <a:solidFill>
              <a:schemeClr val="tx1"/>
            </a:solidFill>
          </a:ln>
        </p:spPr>
        <p:txBody>
          <a:bodyPr rtlCol="0">
            <a:normAutofit fontScale="325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600" b="1" i="0" u="none" strike="noStrike" kern="1200" cap="none" spc="0" normalizeH="0" baseline="0" noProof="0" dirty="0">
              <a:ln>
                <a:noFill/>
              </a:ln>
              <a:solidFill>
                <a:srgbClr val="1F1F1F"/>
              </a:solidFill>
              <a:effectLst/>
              <a:uLnTx/>
              <a:uFillTx/>
              <a:latin typeface="Arial"/>
              <a:ea typeface="+mn-ea"/>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6800" b="0" i="0" u="none" strike="noStrike" kern="1200" cap="none" spc="0" normalizeH="0" baseline="0" noProof="0" dirty="0">
                <a:ln>
                  <a:noFill/>
                </a:ln>
                <a:solidFill>
                  <a:srgbClr val="1F1F1F"/>
                </a:solidFill>
                <a:effectLst/>
                <a:uLnTx/>
                <a:uFillTx/>
                <a:latin typeface="Arial" pitchFamily="34" charset="0"/>
                <a:ea typeface="+mn-ea"/>
                <a:cs typeface="Arial" pitchFamily="34" charset="0"/>
              </a:rPr>
              <a:t>H.S. Yang, W. Pan, Y. Wang, M.A. Zaydman,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6800" b="0" i="0" u="none" strike="noStrike" kern="1200" cap="none" spc="0" normalizeH="0" baseline="0" noProof="0" dirty="0">
                <a:ln>
                  <a:noFill/>
                </a:ln>
                <a:solidFill>
                  <a:srgbClr val="1F1F1F"/>
                </a:solidFill>
                <a:effectLst/>
                <a:uLnTx/>
                <a:uFillTx/>
                <a:latin typeface="Arial" pitchFamily="34" charset="0"/>
                <a:ea typeface="+mn-ea"/>
                <a:cs typeface="Arial" pitchFamily="34" charset="0"/>
              </a:rPr>
              <a:t>N.C. Spies, Z. Zhao, T.A. Guise, Q.H. Meng, F. Wang</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6800" b="0" i="0" u="none" strike="noStrike" kern="1200" cap="none" spc="0" normalizeH="0" baseline="0" noProof="0" dirty="0">
              <a:ln>
                <a:noFill/>
              </a:ln>
              <a:solidFill>
                <a:srgbClr val="1F1F1F"/>
              </a:solidFill>
              <a:effectLst/>
              <a:uLnTx/>
              <a:uFillTx/>
              <a:latin typeface="Arial" pitchFamily="34" charset="0"/>
              <a:ea typeface="+mn-ea"/>
              <a:cs typeface="Arial" pitchFamily="34" charset="0"/>
            </a:endParaRPr>
          </a:p>
          <a:p>
            <a:pPr marL="0" marR="0" lvl="0" indent="0" algn="l" defTabSz="457200" rtl="0" eaLnBrk="1" fontAlgn="auto" latinLnBrk="0" hangingPunct="1">
              <a:lnSpc>
                <a:spcPct val="100000"/>
              </a:lnSpc>
              <a:spcBef>
                <a:spcPct val="20000"/>
              </a:spcBef>
              <a:spcAft>
                <a:spcPts val="0"/>
              </a:spcAft>
              <a:buClrTx/>
              <a:buSzTx/>
              <a:buFont typeface="Arial" charset="0"/>
              <a:buNone/>
              <a:tabLst/>
              <a:defRPr/>
            </a:pPr>
            <a:r>
              <a:rPr kumimoji="0" lang="en-US" sz="6800" b="0" i="0" u="none" strike="noStrike" kern="1200" cap="none" spc="0" normalizeH="0" baseline="0" noProof="0" dirty="0">
                <a:ln>
                  <a:noFill/>
                </a:ln>
                <a:solidFill>
                  <a:srgbClr val="1F1F1F"/>
                </a:solidFill>
                <a:effectLst/>
                <a:uLnTx/>
                <a:uFillTx/>
                <a:latin typeface="Arial" pitchFamily="34" charset="0"/>
                <a:ea typeface="+mn-ea"/>
                <a:cs typeface="Arial" pitchFamily="34" charset="0"/>
              </a:rPr>
              <a:t>November 2023</a:t>
            </a:r>
            <a:endParaRPr kumimoji="0" lang="en-US" sz="6800" b="0" i="0" u="none" strike="noStrike" kern="1200" cap="none" spc="0" normalizeH="0" baseline="0" noProof="0" dirty="0">
              <a:ln>
                <a:noFill/>
              </a:ln>
              <a:solidFill>
                <a:srgbClr val="C00000"/>
              </a:solidFill>
              <a:effectLst/>
              <a:uLnTx/>
              <a:uFillTx/>
              <a:latin typeface="Arial" pitchFamily="34" charset="0"/>
              <a:ea typeface="+mn-ea"/>
              <a:cs typeface="Arial" pitchFamily="34" charset="0"/>
            </a:endParaRPr>
          </a:p>
          <a:p>
            <a:pPr marL="0" marR="0" lvl="0" indent="0" algn="l" defTabSz="457200" rtl="0" eaLnBrk="1" fontAlgn="auto" latinLnBrk="0" hangingPunct="1">
              <a:lnSpc>
                <a:spcPct val="100000"/>
              </a:lnSpc>
              <a:spcBef>
                <a:spcPct val="20000"/>
              </a:spcBef>
              <a:spcAft>
                <a:spcPts val="0"/>
              </a:spcAft>
              <a:buClrTx/>
              <a:buSzTx/>
              <a:buFont typeface="Arial" pitchFamily="34" charset="0"/>
              <a:buNone/>
              <a:tabLst/>
              <a:defRPr/>
            </a:pPr>
            <a:endParaRPr kumimoji="0" lang="en-US" sz="7200" b="0" i="0" u="none" strike="noStrike" kern="1200" cap="none" spc="0" normalizeH="0" baseline="0" noProof="0" dirty="0">
              <a:ln>
                <a:noFill/>
              </a:ln>
              <a:solidFill>
                <a:srgbClr val="1F1F1F"/>
              </a:solidFill>
              <a:effectLst/>
              <a:uLnTx/>
              <a:uFillTx/>
              <a:latin typeface="Arial" pitchFamily="34" charset="0"/>
              <a:ea typeface="+mn-ea"/>
              <a:cs typeface="Arial" pitchFamily="34" charset="0"/>
            </a:endParaRPr>
          </a:p>
          <a:p>
            <a:pPr marL="0" marR="0" lvl="0" indent="0" algn="l" defTabSz="457200" rtl="0" eaLnBrk="1" fontAlgn="auto" latinLnBrk="0" hangingPunct="1">
              <a:lnSpc>
                <a:spcPct val="100000"/>
              </a:lnSpc>
              <a:spcBef>
                <a:spcPct val="20000"/>
              </a:spcBef>
              <a:spcAft>
                <a:spcPts val="0"/>
              </a:spcAft>
              <a:buClrTx/>
              <a:buSzTx/>
              <a:buFont typeface="Arial" pitchFamily="34" charset="0"/>
              <a:buNone/>
              <a:tabLst/>
              <a:defRPr/>
            </a:pPr>
            <a:r>
              <a:rPr kumimoji="0" lang="en-US" sz="6200" b="0" i="0" u="none" strike="noStrike" kern="1200" cap="none" spc="0" normalizeH="0" baseline="0" noProof="0" dirty="0">
                <a:ln>
                  <a:noFill/>
                </a:ln>
                <a:solidFill>
                  <a:srgbClr val="1F1F1F"/>
                </a:solidFill>
                <a:effectLst/>
                <a:uLnTx/>
                <a:uFillTx/>
                <a:latin typeface="Arial"/>
                <a:ea typeface="+mn-ea"/>
                <a:cs typeface="Arial"/>
                <a:hlinkClick r:id="rId2"/>
              </a:rPr>
              <a:t>https://doi.org/10.1093/clinchem/hvad141</a:t>
            </a:r>
            <a:endParaRPr kumimoji="0" lang="en-US" sz="6200" b="0" i="0" u="none" strike="noStrike" kern="1200" cap="none" spc="0" normalizeH="0" baseline="0" noProof="0" dirty="0">
              <a:ln>
                <a:noFill/>
              </a:ln>
              <a:solidFill>
                <a:srgbClr val="1F1F1F"/>
              </a:solidFill>
              <a:effectLst/>
              <a:uLnTx/>
              <a:uFillTx/>
              <a:latin typeface="Arial"/>
              <a:ea typeface="+mn-ea"/>
              <a:cs typeface="Arial"/>
            </a:endParaRPr>
          </a:p>
          <a:p>
            <a:pPr marL="0" marR="0" lvl="0" indent="0" algn="l" defTabSz="457200" rtl="0" eaLnBrk="1" fontAlgn="auto" latinLnBrk="0" hangingPunct="1">
              <a:lnSpc>
                <a:spcPct val="100000"/>
              </a:lnSpc>
              <a:spcBef>
                <a:spcPct val="20000"/>
              </a:spcBef>
              <a:spcAft>
                <a:spcPts val="0"/>
              </a:spcAft>
              <a:buClrTx/>
              <a:buSzTx/>
              <a:buFont typeface="Arial" pitchFamily="34" charset="0"/>
              <a:buNone/>
              <a:tabLst/>
              <a:defRPr/>
            </a:pPr>
            <a:endParaRPr kumimoji="0" lang="en-US" sz="7200" b="0" i="0" u="none" strike="noStrike" kern="1200" cap="none" spc="0" normalizeH="0" baseline="0" noProof="0" dirty="0">
              <a:ln>
                <a:noFill/>
              </a:ln>
              <a:solidFill>
                <a:srgbClr val="1F1F1F"/>
              </a:solidFill>
              <a:effectLst/>
              <a:uLnTx/>
              <a:uFillTx/>
              <a:latin typeface="Arial" pitchFamily="34" charset="0"/>
              <a:ea typeface="+mn-ea"/>
              <a:cs typeface="Arial" pitchFamily="34" charset="0"/>
            </a:endParaRPr>
          </a:p>
          <a:p>
            <a:pPr marL="0" marR="0" lvl="0" indent="0" algn="l" defTabSz="457200" rtl="0" eaLnBrk="1" fontAlgn="auto" latinLnBrk="0" hangingPunct="1">
              <a:lnSpc>
                <a:spcPct val="100000"/>
              </a:lnSpc>
              <a:spcBef>
                <a:spcPct val="20000"/>
              </a:spcBef>
              <a:spcAft>
                <a:spcPts val="0"/>
              </a:spcAft>
              <a:buClrTx/>
              <a:buSzTx/>
              <a:buFont typeface="Arial" pitchFamily="34" charset="0"/>
              <a:buNone/>
              <a:tabLst/>
              <a:defRPr/>
            </a:pPr>
            <a:endParaRPr kumimoji="0" lang="en-US" sz="7200" b="0" i="0" u="none" strike="noStrike" kern="1200" cap="none" spc="0" normalizeH="0" baseline="0" noProof="0" dirty="0">
              <a:ln>
                <a:noFill/>
              </a:ln>
              <a:solidFill>
                <a:srgbClr val="1F1F1F"/>
              </a:solidFill>
              <a:effectLst/>
              <a:uLnTx/>
              <a:uFillTx/>
              <a:latin typeface="Arial" pitchFamily="34" charset="0"/>
              <a:ea typeface="+mn-ea"/>
              <a:cs typeface="Arial" pitchFamily="34" charset="0"/>
            </a:endParaRPr>
          </a:p>
        </p:txBody>
      </p:sp>
      <p:sp>
        <p:nvSpPr>
          <p:cNvPr id="2" name="Content Placeholder 3">
            <a:extLst>
              <a:ext uri="{FF2B5EF4-FFF2-40B4-BE49-F238E27FC236}">
                <a16:creationId xmlns:a16="http://schemas.microsoft.com/office/drawing/2014/main" id="{86F7C497-07CE-EC9C-372C-9094820DC797}"/>
              </a:ext>
            </a:extLst>
          </p:cNvPr>
          <p:cNvSpPr txBox="1">
            <a:spLocks/>
          </p:cNvSpPr>
          <p:nvPr/>
        </p:nvSpPr>
        <p:spPr>
          <a:xfrm>
            <a:off x="1184563" y="1892335"/>
            <a:ext cx="6774874" cy="1536663"/>
          </a:xfrm>
          <a:prstGeom prst="rect">
            <a:avLst/>
          </a:prstGeom>
          <a:solidFill>
            <a:srgbClr val="AF292E"/>
          </a:solidFill>
          <a:ln w="19050">
            <a:solidFill>
              <a:schemeClr val="tx1"/>
            </a:solidFill>
          </a:ln>
        </p:spPr>
        <p:txBody>
          <a:bodyPr rtlCol="0">
            <a:normAutofit fontScale="250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600" b="1" i="0" u="none" strike="noStrike" kern="1200" cap="none" spc="0" normalizeH="0" baseline="0" noProof="0" dirty="0">
              <a:ln>
                <a:noFill/>
              </a:ln>
              <a:solidFill>
                <a:srgbClr val="1F1F1F"/>
              </a:solidFill>
              <a:effectLst/>
              <a:uLnTx/>
              <a:uFillTx/>
              <a:latin typeface="Arial"/>
              <a:ea typeface="+mn-ea"/>
              <a:cs typeface="Arial"/>
            </a:endParaRPr>
          </a:p>
          <a:p>
            <a:pPr marL="0" marR="0" lvl="0" indent="0" algn="l" defTabSz="457200" rtl="0" eaLnBrk="1" fontAlgn="auto" latinLnBrk="0" hangingPunct="1">
              <a:lnSpc>
                <a:spcPct val="120000"/>
              </a:lnSpc>
              <a:spcBef>
                <a:spcPct val="20000"/>
              </a:spcBef>
              <a:spcAft>
                <a:spcPts val="0"/>
              </a:spcAft>
              <a:buClrTx/>
              <a:buSzTx/>
              <a:buFont typeface="Arial"/>
              <a:buNone/>
              <a:tabLst/>
              <a:defRPr/>
            </a:pPr>
            <a:r>
              <a:rPr kumimoji="0" lang="en-US" sz="8400" b="1" i="0" u="none" strike="noStrike" kern="1200" cap="none" spc="0" normalizeH="0" baseline="0" noProof="0" dirty="0">
                <a:ln>
                  <a:noFill/>
                </a:ln>
                <a:solidFill>
                  <a:prstClr val="white"/>
                </a:solidFill>
                <a:effectLst/>
                <a:uLnTx/>
                <a:uFillTx/>
                <a:latin typeface="Arial"/>
                <a:ea typeface="+mn-ea"/>
                <a:cs typeface="Arial"/>
              </a:rPr>
              <a:t>Generalizability of a Machine Learning Model for Improving Utilization of Parathyroid Hormone-Related Peptide Testing across Multiple Clinical Centers</a:t>
            </a:r>
            <a:endParaRPr kumimoji="0" lang="en-US" sz="8400" b="0" i="0" u="none" strike="noStrike" kern="1200" cap="none" spc="0" normalizeH="0" baseline="0" noProof="0" dirty="0">
              <a:ln>
                <a:noFill/>
              </a:ln>
              <a:solidFill>
                <a:srgbClr val="1F1F1F"/>
              </a:solidFill>
              <a:effectLst/>
              <a:uLnTx/>
              <a:uFillTx/>
              <a:latin typeface="Arial" pitchFamily="34" charset="0"/>
              <a:ea typeface="+mn-ea"/>
              <a:cs typeface="Arial" pitchFamily="34" charset="0"/>
            </a:endParaRPr>
          </a:p>
        </p:txBody>
      </p:sp>
      <p:sp>
        <p:nvSpPr>
          <p:cNvPr id="4" name="Content Placeholder 3">
            <a:extLst>
              <a:ext uri="{FF2B5EF4-FFF2-40B4-BE49-F238E27FC236}">
                <a16:creationId xmlns:a16="http://schemas.microsoft.com/office/drawing/2014/main" id="{EA8AC5BF-77EF-0489-0ED8-193A8635FFF0}"/>
              </a:ext>
            </a:extLst>
          </p:cNvPr>
          <p:cNvSpPr txBox="1">
            <a:spLocks/>
          </p:cNvSpPr>
          <p:nvPr/>
        </p:nvSpPr>
        <p:spPr>
          <a:xfrm>
            <a:off x="1184563" y="5888825"/>
            <a:ext cx="6774874" cy="775253"/>
          </a:xfrm>
          <a:prstGeom prst="rect">
            <a:avLst/>
          </a:prstGeom>
          <a:solidFill>
            <a:srgbClr val="AF292E"/>
          </a:solidFill>
          <a:ln w="19050">
            <a:solidFill>
              <a:schemeClr val="tx1"/>
            </a:solidFill>
          </a:ln>
        </p:spPr>
        <p:txBody>
          <a:bodyPr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a:ln>
                <a:noFill/>
              </a:ln>
              <a:solidFill>
                <a:prstClr val="white"/>
              </a:solidFill>
              <a:effectLst/>
              <a:uLnTx/>
              <a:uFillTx/>
              <a:latin typeface="Arial"/>
              <a:ea typeface="+mn-ea"/>
              <a:cs typeface="Arial"/>
            </a:endParaRPr>
          </a:p>
          <a:p>
            <a:pPr marL="0" marR="0" lvl="0" indent="0" algn="l" defTabSz="457200" rtl="0" eaLnBrk="1" fontAlgn="auto" latinLnBrk="0" hangingPunct="1">
              <a:lnSpc>
                <a:spcPct val="107000"/>
              </a:lnSpc>
              <a:spcBef>
                <a:spcPts val="0"/>
              </a:spcBef>
              <a:spcAft>
                <a:spcPts val="0"/>
              </a:spcAft>
              <a:buClrTx/>
              <a:buSzTx/>
              <a:buFont typeface="Arial"/>
              <a:buNone/>
              <a:tabLst/>
              <a:defRPr/>
            </a:pPr>
            <a:r>
              <a:rPr kumimoji="0" lang="en-US" sz="1800" b="1" i="0" u="none" strike="noStrike" kern="1200" cap="none" spc="0" normalizeH="0" baseline="0" noProof="0">
                <a:ln>
                  <a:noFill/>
                </a:ln>
                <a:solidFill>
                  <a:prstClr val="white"/>
                </a:solidFill>
                <a:effectLst/>
                <a:uLnTx/>
                <a:uFillTx/>
                <a:latin typeface="Arial"/>
                <a:ea typeface="Calibri" panose="020F0502020204030204" pitchFamily="34" charset="0"/>
                <a:cs typeface="Times New Roman" panose="02020603050405020304" pitchFamily="18" charset="0"/>
              </a:rPr>
              <a:t>© 2023 Association for Diagnostics &amp; Laboratory Medicine</a:t>
            </a:r>
          </a:p>
          <a:p>
            <a:pPr marL="0" marR="0" lvl="0" indent="0" algn="l" defTabSz="457200" rtl="0" eaLnBrk="1" fontAlgn="auto" latinLnBrk="0" hangingPunct="1">
              <a:lnSpc>
                <a:spcPct val="100000"/>
              </a:lnSpc>
              <a:spcBef>
                <a:spcPct val="20000"/>
              </a:spcBef>
              <a:spcAft>
                <a:spcPts val="0"/>
              </a:spcAft>
              <a:buClrTx/>
              <a:buSzTx/>
              <a:buFont typeface="Arial" pitchFamily="34" charset="0"/>
              <a:buNone/>
              <a:tabLst/>
              <a:defRPr/>
            </a:pPr>
            <a:endParaRPr kumimoji="0" lang="en-US" sz="7200" b="0" i="0" u="none" strike="noStrike" kern="1200" cap="none" spc="0" normalizeH="0" baseline="0" noProof="0">
              <a:ln>
                <a:noFill/>
              </a:ln>
              <a:solidFill>
                <a:prstClr val="white"/>
              </a:solidFill>
              <a:effectLst/>
              <a:uLnTx/>
              <a:uFillTx/>
              <a:latin typeface="Arial"/>
              <a:ea typeface="+mn-ea"/>
              <a:cs typeface="Arial" pitchFamily="34" charset="0"/>
            </a:endParaRPr>
          </a:p>
          <a:p>
            <a:pPr marL="0" marR="0" lvl="0" indent="0" algn="l" defTabSz="457200" rtl="0" eaLnBrk="1" fontAlgn="auto" latinLnBrk="0" hangingPunct="1">
              <a:lnSpc>
                <a:spcPct val="100000"/>
              </a:lnSpc>
              <a:spcBef>
                <a:spcPct val="20000"/>
              </a:spcBef>
              <a:spcAft>
                <a:spcPts val="0"/>
              </a:spcAft>
              <a:buClrTx/>
              <a:buSzTx/>
              <a:buFont typeface="Arial" pitchFamily="34" charset="0"/>
              <a:buNone/>
              <a:tabLst/>
              <a:defRPr/>
            </a:pPr>
            <a:endParaRPr kumimoji="0" lang="en-US" sz="72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Tree>
    <p:extLst>
      <p:ext uri="{BB962C8B-B14F-4D97-AF65-F5344CB8AC3E}">
        <p14:creationId xmlns:p14="http://schemas.microsoft.com/office/powerpoint/2010/main" val="3299919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normAutofit fontScale="90000"/>
          </a:bodyPr>
          <a:lstStyle/>
          <a:p>
            <a:r>
              <a:rPr lang="en-US" dirty="0"/>
              <a:t>Model’s performance should be evaluated using a diverse set of criterial</a:t>
            </a:r>
          </a:p>
        </p:txBody>
      </p:sp>
      <p:sp>
        <p:nvSpPr>
          <p:cNvPr id="3" name="Content Placeholder 2"/>
          <p:cNvSpPr>
            <a:spLocks noGrp="1"/>
          </p:cNvSpPr>
          <p:nvPr>
            <p:ph idx="4294967295"/>
          </p:nvPr>
        </p:nvSpPr>
        <p:spPr>
          <a:xfrm>
            <a:off x="760021" y="1738126"/>
            <a:ext cx="7793356" cy="3794183"/>
          </a:xfrm>
        </p:spPr>
        <p:txBody>
          <a:bodyPr/>
          <a:lstStyle/>
          <a:p>
            <a:pPr lvl="1"/>
            <a:r>
              <a:rPr lang="en-US" dirty="0"/>
              <a:t>Quantitative performance metrics</a:t>
            </a:r>
          </a:p>
          <a:p>
            <a:pPr lvl="2"/>
            <a:r>
              <a:rPr lang="en-US" dirty="0"/>
              <a:t>Receiver operating characteristic curve, sensitivity, specificity, accuracy, precision, recall, F1 score</a:t>
            </a:r>
          </a:p>
          <a:p>
            <a:pPr lvl="1"/>
            <a:r>
              <a:rPr lang="en-US" dirty="0"/>
              <a:t>Interpretability</a:t>
            </a:r>
          </a:p>
          <a:p>
            <a:pPr lvl="1"/>
            <a:r>
              <a:rPr lang="en-US" dirty="0"/>
              <a:t>Generalizability in independent external datasets</a:t>
            </a:r>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10</a:t>
            </a:fld>
            <a:endParaRPr lang="en-US"/>
          </a:p>
        </p:txBody>
      </p:sp>
    </p:spTree>
    <p:extLst>
      <p:ext uri="{BB962C8B-B14F-4D97-AF65-F5344CB8AC3E}">
        <p14:creationId xmlns:p14="http://schemas.microsoft.com/office/powerpoint/2010/main" val="1605106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Chart, line chart&#10;&#10;Description automatically generated">
            <a:extLst>
              <a:ext uri="{FF2B5EF4-FFF2-40B4-BE49-F238E27FC236}">
                <a16:creationId xmlns:a16="http://schemas.microsoft.com/office/drawing/2014/main" id="{1C15FAE4-5421-4EC4-9799-DA1B2632C7BE}"/>
              </a:ext>
            </a:extLst>
          </p:cNvPr>
          <p:cNvPicPr>
            <a:picLocks noChangeAspect="1"/>
          </p:cNvPicPr>
          <p:nvPr/>
        </p:nvPicPr>
        <p:blipFill rotWithShape="1">
          <a:blip r:embed="rId2">
            <a:extLst>
              <a:ext uri="{28A0092B-C50C-407E-A947-70E740481C1C}">
                <a14:useLocalDpi xmlns:a14="http://schemas.microsoft.com/office/drawing/2010/main" val="0"/>
              </a:ext>
            </a:extLst>
          </a:blip>
          <a:srcRect l="10838" b="9098"/>
          <a:stretch/>
        </p:blipFill>
        <p:spPr>
          <a:xfrm>
            <a:off x="1050230" y="1312335"/>
            <a:ext cx="3227310" cy="3290302"/>
          </a:xfrm>
          <a:prstGeom prst="rect">
            <a:avLst/>
          </a:prstGeom>
        </p:spPr>
      </p:pic>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11</a:t>
            </a:fld>
            <a:endParaRPr lang="en-US"/>
          </a:p>
        </p:txBody>
      </p:sp>
      <p:sp>
        <p:nvSpPr>
          <p:cNvPr id="7" name="TextBox 6"/>
          <p:cNvSpPr txBox="1"/>
          <p:nvPr/>
        </p:nvSpPr>
        <p:spPr>
          <a:xfrm>
            <a:off x="261370" y="365142"/>
            <a:ext cx="7971580" cy="1015663"/>
          </a:xfrm>
          <a:prstGeom prst="rect">
            <a:avLst/>
          </a:prstGeom>
          <a:noFill/>
        </p:spPr>
        <p:txBody>
          <a:bodyPr wrap="square" rtlCol="0">
            <a:spAutoFit/>
          </a:bodyPr>
          <a:lstStyle/>
          <a:p>
            <a:r>
              <a:rPr lang="en-US" sz="3000" b="1" dirty="0">
                <a:latin typeface="+mj-lt"/>
              </a:rPr>
              <a:t>Evaluation of the </a:t>
            </a:r>
            <a:r>
              <a:rPr lang="en-US" sz="3000" b="1" dirty="0" err="1">
                <a:latin typeface="+mj-lt"/>
              </a:rPr>
              <a:t>XGBoost</a:t>
            </a:r>
            <a:r>
              <a:rPr lang="en-US" sz="3000" b="1" dirty="0">
                <a:latin typeface="+mj-lt"/>
              </a:rPr>
              <a:t> model in the  WUSM internal test set</a:t>
            </a:r>
          </a:p>
        </p:txBody>
      </p:sp>
      <p:sp>
        <p:nvSpPr>
          <p:cNvPr id="3" name="Rectangle 2"/>
          <p:cNvSpPr/>
          <p:nvPr/>
        </p:nvSpPr>
        <p:spPr>
          <a:xfrm>
            <a:off x="2087284" y="5560011"/>
            <a:ext cx="6828312" cy="1169551"/>
          </a:xfrm>
          <a:prstGeom prst="rect">
            <a:avLst/>
          </a:prstGeom>
          <a:solidFill>
            <a:schemeClr val="bg1">
              <a:lumMod val="75000"/>
            </a:schemeClr>
          </a:solidFill>
        </p:spPr>
        <p:txBody>
          <a:bodyPr wrap="square">
            <a:spAutoFit/>
          </a:bodyPr>
          <a:lstStyle/>
          <a:p>
            <a:r>
              <a:rPr lang="en-US" sz="1400" b="1" dirty="0"/>
              <a:t>Figure 2. Evaluation of the </a:t>
            </a:r>
            <a:r>
              <a:rPr lang="en-US" sz="1400" b="1" dirty="0" err="1"/>
              <a:t>XGBoost</a:t>
            </a:r>
            <a:r>
              <a:rPr lang="en-US" sz="1400" b="1" dirty="0"/>
              <a:t> mode’s performance using the receiver operating characteristics (ROC) curve of the model. </a:t>
            </a:r>
          </a:p>
          <a:p>
            <a:r>
              <a:rPr lang="en-US" sz="1400" b="1" dirty="0"/>
              <a:t>Figure 3. Impact of each laboratory test statistics on the predictive performance of the model using the Shapley Addictive Explanation (SHAP) technique.  </a:t>
            </a:r>
          </a:p>
        </p:txBody>
      </p:sp>
      <p:grpSp>
        <p:nvGrpSpPr>
          <p:cNvPr id="24" name="Group 23">
            <a:extLst>
              <a:ext uri="{FF2B5EF4-FFF2-40B4-BE49-F238E27FC236}">
                <a16:creationId xmlns:a16="http://schemas.microsoft.com/office/drawing/2014/main" id="{0747AED0-00A9-1535-9DA6-399C6D911CD5}"/>
              </a:ext>
            </a:extLst>
          </p:cNvPr>
          <p:cNvGrpSpPr/>
          <p:nvPr/>
        </p:nvGrpSpPr>
        <p:grpSpPr>
          <a:xfrm>
            <a:off x="363286" y="1688157"/>
            <a:ext cx="3608867" cy="3488271"/>
            <a:chOff x="363286" y="1688157"/>
            <a:chExt cx="3608867" cy="3488271"/>
          </a:xfrm>
        </p:grpSpPr>
        <p:sp>
          <p:nvSpPr>
            <p:cNvPr id="2" name="TextBox 1">
              <a:extLst>
                <a:ext uri="{FF2B5EF4-FFF2-40B4-BE49-F238E27FC236}">
                  <a16:creationId xmlns:a16="http://schemas.microsoft.com/office/drawing/2014/main" id="{96E74749-4994-F572-B299-18B2A48C4624}"/>
                </a:ext>
              </a:extLst>
            </p:cNvPr>
            <p:cNvSpPr txBox="1"/>
            <p:nvPr/>
          </p:nvSpPr>
          <p:spPr>
            <a:xfrm>
              <a:off x="671063" y="4247631"/>
              <a:ext cx="415498" cy="307777"/>
            </a:xfrm>
            <a:prstGeom prst="rect">
              <a:avLst/>
            </a:prstGeom>
            <a:noFill/>
          </p:spPr>
          <p:txBody>
            <a:bodyPr wrap="none" rtlCol="0">
              <a:spAutoFit/>
            </a:bodyPr>
            <a:lstStyle/>
            <a:p>
              <a:r>
                <a:rPr lang="en-US" sz="1400" b="1" dirty="0"/>
                <a:t>0.0</a:t>
              </a:r>
            </a:p>
          </p:txBody>
        </p:sp>
        <p:sp>
          <p:nvSpPr>
            <p:cNvPr id="5" name="TextBox 4">
              <a:extLst>
                <a:ext uri="{FF2B5EF4-FFF2-40B4-BE49-F238E27FC236}">
                  <a16:creationId xmlns:a16="http://schemas.microsoft.com/office/drawing/2014/main" id="{38D666D9-4DE7-4EAE-2988-8E5D71AD04DB}"/>
                </a:ext>
              </a:extLst>
            </p:cNvPr>
            <p:cNvSpPr txBox="1"/>
            <p:nvPr/>
          </p:nvSpPr>
          <p:spPr>
            <a:xfrm>
              <a:off x="674269" y="3739170"/>
              <a:ext cx="412292" cy="307777"/>
            </a:xfrm>
            <a:prstGeom prst="rect">
              <a:avLst/>
            </a:prstGeom>
            <a:noFill/>
          </p:spPr>
          <p:txBody>
            <a:bodyPr wrap="none" rtlCol="0">
              <a:spAutoFit/>
            </a:bodyPr>
            <a:lstStyle/>
            <a:p>
              <a:r>
                <a:rPr lang="en-US" sz="1400" b="1" dirty="0"/>
                <a:t>0.2</a:t>
              </a:r>
            </a:p>
          </p:txBody>
        </p:sp>
        <p:sp>
          <p:nvSpPr>
            <p:cNvPr id="8" name="TextBox 7">
              <a:extLst>
                <a:ext uri="{FF2B5EF4-FFF2-40B4-BE49-F238E27FC236}">
                  <a16:creationId xmlns:a16="http://schemas.microsoft.com/office/drawing/2014/main" id="{B5511D6F-4D9C-9B04-8973-7B0260556035}"/>
                </a:ext>
              </a:extLst>
            </p:cNvPr>
            <p:cNvSpPr txBox="1"/>
            <p:nvPr/>
          </p:nvSpPr>
          <p:spPr>
            <a:xfrm>
              <a:off x="674269" y="3226100"/>
              <a:ext cx="415498" cy="307777"/>
            </a:xfrm>
            <a:prstGeom prst="rect">
              <a:avLst/>
            </a:prstGeom>
            <a:noFill/>
          </p:spPr>
          <p:txBody>
            <a:bodyPr wrap="none" rtlCol="0">
              <a:spAutoFit/>
            </a:bodyPr>
            <a:lstStyle/>
            <a:p>
              <a:r>
                <a:rPr lang="en-US" sz="1400" b="1" dirty="0"/>
                <a:t>0.4</a:t>
              </a:r>
            </a:p>
          </p:txBody>
        </p:sp>
        <p:sp>
          <p:nvSpPr>
            <p:cNvPr id="9" name="TextBox 8">
              <a:extLst>
                <a:ext uri="{FF2B5EF4-FFF2-40B4-BE49-F238E27FC236}">
                  <a16:creationId xmlns:a16="http://schemas.microsoft.com/office/drawing/2014/main" id="{8BBC93A8-BFFF-F798-CB52-DF0BE80E7E04}"/>
                </a:ext>
              </a:extLst>
            </p:cNvPr>
            <p:cNvSpPr txBox="1"/>
            <p:nvPr/>
          </p:nvSpPr>
          <p:spPr>
            <a:xfrm>
              <a:off x="682339" y="2728236"/>
              <a:ext cx="415498" cy="307777"/>
            </a:xfrm>
            <a:prstGeom prst="rect">
              <a:avLst/>
            </a:prstGeom>
            <a:noFill/>
          </p:spPr>
          <p:txBody>
            <a:bodyPr wrap="none" rtlCol="0">
              <a:spAutoFit/>
            </a:bodyPr>
            <a:lstStyle/>
            <a:p>
              <a:r>
                <a:rPr lang="en-US" sz="1400" b="1" dirty="0"/>
                <a:t>0.6</a:t>
              </a:r>
            </a:p>
          </p:txBody>
        </p:sp>
        <p:sp>
          <p:nvSpPr>
            <p:cNvPr id="10" name="TextBox 9">
              <a:extLst>
                <a:ext uri="{FF2B5EF4-FFF2-40B4-BE49-F238E27FC236}">
                  <a16:creationId xmlns:a16="http://schemas.microsoft.com/office/drawing/2014/main" id="{E82530A7-5B49-7156-D7E9-9CA9DA205D28}"/>
                </a:ext>
              </a:extLst>
            </p:cNvPr>
            <p:cNvSpPr txBox="1"/>
            <p:nvPr/>
          </p:nvSpPr>
          <p:spPr>
            <a:xfrm>
              <a:off x="682339" y="2237667"/>
              <a:ext cx="415498" cy="307777"/>
            </a:xfrm>
            <a:prstGeom prst="rect">
              <a:avLst/>
            </a:prstGeom>
            <a:noFill/>
          </p:spPr>
          <p:txBody>
            <a:bodyPr wrap="none" rtlCol="0">
              <a:spAutoFit/>
            </a:bodyPr>
            <a:lstStyle/>
            <a:p>
              <a:r>
                <a:rPr lang="en-US" sz="1400" b="1" dirty="0"/>
                <a:t>0.8</a:t>
              </a:r>
            </a:p>
          </p:txBody>
        </p:sp>
        <p:sp>
          <p:nvSpPr>
            <p:cNvPr id="11" name="TextBox 10">
              <a:extLst>
                <a:ext uri="{FF2B5EF4-FFF2-40B4-BE49-F238E27FC236}">
                  <a16:creationId xmlns:a16="http://schemas.microsoft.com/office/drawing/2014/main" id="{BB7BAE28-0DD2-5191-D43B-118B687A87F9}"/>
                </a:ext>
              </a:extLst>
            </p:cNvPr>
            <p:cNvSpPr txBox="1"/>
            <p:nvPr/>
          </p:nvSpPr>
          <p:spPr>
            <a:xfrm>
              <a:off x="688376" y="1688157"/>
              <a:ext cx="412292" cy="307777"/>
            </a:xfrm>
            <a:prstGeom prst="rect">
              <a:avLst/>
            </a:prstGeom>
            <a:noFill/>
          </p:spPr>
          <p:txBody>
            <a:bodyPr wrap="none" rtlCol="0">
              <a:spAutoFit/>
            </a:bodyPr>
            <a:lstStyle/>
            <a:p>
              <a:r>
                <a:rPr lang="en-US" sz="1400" b="1" dirty="0"/>
                <a:t>1.0</a:t>
              </a:r>
            </a:p>
          </p:txBody>
        </p:sp>
        <p:sp>
          <p:nvSpPr>
            <p:cNvPr id="12" name="TextBox 11">
              <a:extLst>
                <a:ext uri="{FF2B5EF4-FFF2-40B4-BE49-F238E27FC236}">
                  <a16:creationId xmlns:a16="http://schemas.microsoft.com/office/drawing/2014/main" id="{11997C46-B787-A7BA-065E-B58916663496}"/>
                </a:ext>
              </a:extLst>
            </p:cNvPr>
            <p:cNvSpPr txBox="1"/>
            <p:nvPr/>
          </p:nvSpPr>
          <p:spPr>
            <a:xfrm rot="16200000">
              <a:off x="38518" y="2989721"/>
              <a:ext cx="957313" cy="307777"/>
            </a:xfrm>
            <a:prstGeom prst="rect">
              <a:avLst/>
            </a:prstGeom>
            <a:noFill/>
          </p:spPr>
          <p:txBody>
            <a:bodyPr wrap="none" rtlCol="0">
              <a:spAutoFit/>
            </a:bodyPr>
            <a:lstStyle/>
            <a:p>
              <a:r>
                <a:rPr lang="en-US" sz="1400" b="1" dirty="0"/>
                <a:t>Sensitivity</a:t>
              </a:r>
            </a:p>
          </p:txBody>
        </p:sp>
        <p:sp>
          <p:nvSpPr>
            <p:cNvPr id="13" name="TextBox 12">
              <a:extLst>
                <a:ext uri="{FF2B5EF4-FFF2-40B4-BE49-F238E27FC236}">
                  <a16:creationId xmlns:a16="http://schemas.microsoft.com/office/drawing/2014/main" id="{11F4D197-072D-6B03-890A-52DC48B6CA09}"/>
                </a:ext>
              </a:extLst>
            </p:cNvPr>
            <p:cNvSpPr txBox="1"/>
            <p:nvPr/>
          </p:nvSpPr>
          <p:spPr>
            <a:xfrm>
              <a:off x="1828235" y="4868651"/>
              <a:ext cx="1157689" cy="307777"/>
            </a:xfrm>
            <a:prstGeom prst="rect">
              <a:avLst/>
            </a:prstGeom>
            <a:noFill/>
          </p:spPr>
          <p:txBody>
            <a:bodyPr wrap="none" rtlCol="0">
              <a:spAutoFit/>
            </a:bodyPr>
            <a:lstStyle/>
            <a:p>
              <a:r>
                <a:rPr lang="en-US" sz="1400" b="1" dirty="0"/>
                <a:t>1 - specificity</a:t>
              </a:r>
            </a:p>
          </p:txBody>
        </p:sp>
        <p:sp>
          <p:nvSpPr>
            <p:cNvPr id="14" name="TextBox 13">
              <a:extLst>
                <a:ext uri="{FF2B5EF4-FFF2-40B4-BE49-F238E27FC236}">
                  <a16:creationId xmlns:a16="http://schemas.microsoft.com/office/drawing/2014/main" id="{2AFE5350-3921-085D-1098-67D13D36F722}"/>
                </a:ext>
              </a:extLst>
            </p:cNvPr>
            <p:cNvSpPr txBox="1"/>
            <p:nvPr/>
          </p:nvSpPr>
          <p:spPr>
            <a:xfrm>
              <a:off x="1060225" y="4586635"/>
              <a:ext cx="415498" cy="307777"/>
            </a:xfrm>
            <a:prstGeom prst="rect">
              <a:avLst/>
            </a:prstGeom>
            <a:noFill/>
          </p:spPr>
          <p:txBody>
            <a:bodyPr wrap="none" rtlCol="0">
              <a:spAutoFit/>
            </a:bodyPr>
            <a:lstStyle/>
            <a:p>
              <a:r>
                <a:rPr lang="en-US" sz="1400" b="1" dirty="0"/>
                <a:t>0.0</a:t>
              </a:r>
            </a:p>
          </p:txBody>
        </p:sp>
        <p:sp>
          <p:nvSpPr>
            <p:cNvPr id="15" name="TextBox 14">
              <a:extLst>
                <a:ext uri="{FF2B5EF4-FFF2-40B4-BE49-F238E27FC236}">
                  <a16:creationId xmlns:a16="http://schemas.microsoft.com/office/drawing/2014/main" id="{127CABA9-C15C-2B08-29B0-BBD372839449}"/>
                </a:ext>
              </a:extLst>
            </p:cNvPr>
            <p:cNvSpPr txBox="1"/>
            <p:nvPr/>
          </p:nvSpPr>
          <p:spPr>
            <a:xfrm>
              <a:off x="1517949" y="4578245"/>
              <a:ext cx="415498" cy="307777"/>
            </a:xfrm>
            <a:prstGeom prst="rect">
              <a:avLst/>
            </a:prstGeom>
            <a:noFill/>
          </p:spPr>
          <p:txBody>
            <a:bodyPr wrap="none" rtlCol="0">
              <a:spAutoFit/>
            </a:bodyPr>
            <a:lstStyle/>
            <a:p>
              <a:r>
                <a:rPr lang="en-US" sz="1400" b="1" dirty="0"/>
                <a:t>0.2</a:t>
              </a:r>
            </a:p>
          </p:txBody>
        </p:sp>
        <p:sp>
          <p:nvSpPr>
            <p:cNvPr id="16" name="TextBox 15">
              <a:extLst>
                <a:ext uri="{FF2B5EF4-FFF2-40B4-BE49-F238E27FC236}">
                  <a16:creationId xmlns:a16="http://schemas.microsoft.com/office/drawing/2014/main" id="{66DE1303-0E18-53DC-CAAC-84DAC9734615}"/>
                </a:ext>
              </a:extLst>
            </p:cNvPr>
            <p:cNvSpPr txBox="1"/>
            <p:nvPr/>
          </p:nvSpPr>
          <p:spPr>
            <a:xfrm>
              <a:off x="1991582" y="4584186"/>
              <a:ext cx="415498" cy="307777"/>
            </a:xfrm>
            <a:prstGeom prst="rect">
              <a:avLst/>
            </a:prstGeom>
            <a:noFill/>
          </p:spPr>
          <p:txBody>
            <a:bodyPr wrap="none" rtlCol="0">
              <a:spAutoFit/>
            </a:bodyPr>
            <a:lstStyle/>
            <a:p>
              <a:r>
                <a:rPr lang="en-US" sz="1400" b="1" dirty="0"/>
                <a:t>0.4</a:t>
              </a:r>
            </a:p>
          </p:txBody>
        </p:sp>
        <p:sp>
          <p:nvSpPr>
            <p:cNvPr id="17" name="TextBox 16">
              <a:extLst>
                <a:ext uri="{FF2B5EF4-FFF2-40B4-BE49-F238E27FC236}">
                  <a16:creationId xmlns:a16="http://schemas.microsoft.com/office/drawing/2014/main" id="{28F43DDE-23D5-ED49-68A4-AFBEB59F545C}"/>
                </a:ext>
              </a:extLst>
            </p:cNvPr>
            <p:cNvSpPr txBox="1"/>
            <p:nvPr/>
          </p:nvSpPr>
          <p:spPr>
            <a:xfrm>
              <a:off x="2529563" y="4571872"/>
              <a:ext cx="415498" cy="307777"/>
            </a:xfrm>
            <a:prstGeom prst="rect">
              <a:avLst/>
            </a:prstGeom>
            <a:noFill/>
          </p:spPr>
          <p:txBody>
            <a:bodyPr wrap="none" rtlCol="0">
              <a:spAutoFit/>
            </a:bodyPr>
            <a:lstStyle/>
            <a:p>
              <a:r>
                <a:rPr lang="en-US" sz="1400" b="1" dirty="0"/>
                <a:t>0.6</a:t>
              </a:r>
            </a:p>
          </p:txBody>
        </p:sp>
        <p:sp>
          <p:nvSpPr>
            <p:cNvPr id="18" name="TextBox 17">
              <a:extLst>
                <a:ext uri="{FF2B5EF4-FFF2-40B4-BE49-F238E27FC236}">
                  <a16:creationId xmlns:a16="http://schemas.microsoft.com/office/drawing/2014/main" id="{914EFBC1-35D9-B5E0-4EE9-7FD042BEF748}"/>
                </a:ext>
              </a:extLst>
            </p:cNvPr>
            <p:cNvSpPr txBox="1"/>
            <p:nvPr/>
          </p:nvSpPr>
          <p:spPr>
            <a:xfrm>
              <a:off x="3069600" y="4571871"/>
              <a:ext cx="415498" cy="307777"/>
            </a:xfrm>
            <a:prstGeom prst="rect">
              <a:avLst/>
            </a:prstGeom>
            <a:noFill/>
          </p:spPr>
          <p:txBody>
            <a:bodyPr wrap="none" rtlCol="0">
              <a:spAutoFit/>
            </a:bodyPr>
            <a:lstStyle/>
            <a:p>
              <a:r>
                <a:rPr lang="en-US" sz="1400" b="1" dirty="0"/>
                <a:t>0.8</a:t>
              </a:r>
            </a:p>
          </p:txBody>
        </p:sp>
        <p:sp>
          <p:nvSpPr>
            <p:cNvPr id="19" name="TextBox 18">
              <a:extLst>
                <a:ext uri="{FF2B5EF4-FFF2-40B4-BE49-F238E27FC236}">
                  <a16:creationId xmlns:a16="http://schemas.microsoft.com/office/drawing/2014/main" id="{183C5B36-7A13-0171-F833-8F5D9147843A}"/>
                </a:ext>
              </a:extLst>
            </p:cNvPr>
            <p:cNvSpPr txBox="1"/>
            <p:nvPr/>
          </p:nvSpPr>
          <p:spPr>
            <a:xfrm>
              <a:off x="3556655" y="4571870"/>
              <a:ext cx="415498" cy="307777"/>
            </a:xfrm>
            <a:prstGeom prst="rect">
              <a:avLst/>
            </a:prstGeom>
            <a:noFill/>
          </p:spPr>
          <p:txBody>
            <a:bodyPr wrap="none" rtlCol="0">
              <a:spAutoFit/>
            </a:bodyPr>
            <a:lstStyle/>
            <a:p>
              <a:r>
                <a:rPr lang="en-US" sz="1400" b="1" dirty="0"/>
                <a:t>1.0</a:t>
              </a:r>
            </a:p>
          </p:txBody>
        </p:sp>
        <p:sp>
          <p:nvSpPr>
            <p:cNvPr id="21" name="Star: 5 Points 20">
              <a:extLst>
                <a:ext uri="{FF2B5EF4-FFF2-40B4-BE49-F238E27FC236}">
                  <a16:creationId xmlns:a16="http://schemas.microsoft.com/office/drawing/2014/main" id="{1DE192AF-EA15-CEDE-F60C-A44F3F6F0895}"/>
                </a:ext>
              </a:extLst>
            </p:cNvPr>
            <p:cNvSpPr/>
            <p:nvPr/>
          </p:nvSpPr>
          <p:spPr>
            <a:xfrm>
              <a:off x="1555954" y="1985041"/>
              <a:ext cx="179174" cy="19236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288D230-302C-41EA-93F9-CA2B7A32EF47}"/>
                </a:ext>
              </a:extLst>
            </p:cNvPr>
            <p:cNvSpPr txBox="1"/>
            <p:nvPr/>
          </p:nvSpPr>
          <p:spPr>
            <a:xfrm>
              <a:off x="1885292" y="2081225"/>
              <a:ext cx="1643399" cy="738664"/>
            </a:xfrm>
            <a:prstGeom prst="rect">
              <a:avLst/>
            </a:prstGeom>
            <a:noFill/>
          </p:spPr>
          <p:txBody>
            <a:bodyPr wrap="none" rtlCol="0">
              <a:spAutoFit/>
            </a:bodyPr>
            <a:lstStyle/>
            <a:p>
              <a:r>
                <a:rPr lang="en-US" sz="1400" dirty="0"/>
                <a:t>Sensitivity = 0.900</a:t>
              </a:r>
            </a:p>
            <a:p>
              <a:r>
                <a:rPr lang="en-US" sz="1400" dirty="0"/>
                <a:t>Specificity = 0.842</a:t>
              </a:r>
            </a:p>
            <a:p>
              <a:r>
                <a:rPr lang="en-US" sz="1400" dirty="0"/>
                <a:t>Precision = 0.539</a:t>
              </a:r>
            </a:p>
          </p:txBody>
        </p:sp>
      </p:grpSp>
      <p:sp>
        <p:nvSpPr>
          <p:cNvPr id="25" name="TextBox 24">
            <a:extLst>
              <a:ext uri="{FF2B5EF4-FFF2-40B4-BE49-F238E27FC236}">
                <a16:creationId xmlns:a16="http://schemas.microsoft.com/office/drawing/2014/main" id="{08A84CE3-E5E5-EE7F-6C1F-0A65923C7854}"/>
              </a:ext>
            </a:extLst>
          </p:cNvPr>
          <p:cNvSpPr txBox="1"/>
          <p:nvPr/>
        </p:nvSpPr>
        <p:spPr>
          <a:xfrm>
            <a:off x="6420200" y="5002180"/>
            <a:ext cx="1044325" cy="276999"/>
          </a:xfrm>
          <a:prstGeom prst="rect">
            <a:avLst/>
          </a:prstGeom>
          <a:noFill/>
        </p:spPr>
        <p:txBody>
          <a:bodyPr wrap="none" rtlCol="0">
            <a:spAutoFit/>
          </a:bodyPr>
          <a:lstStyle/>
          <a:p>
            <a:r>
              <a:rPr lang="en-US" sz="1200" b="1" dirty="0"/>
              <a:t>SHAP value</a:t>
            </a:r>
          </a:p>
        </p:txBody>
      </p:sp>
      <p:sp>
        <p:nvSpPr>
          <p:cNvPr id="26" name="TextBox 25">
            <a:extLst>
              <a:ext uri="{FF2B5EF4-FFF2-40B4-BE49-F238E27FC236}">
                <a16:creationId xmlns:a16="http://schemas.microsoft.com/office/drawing/2014/main" id="{80FF674C-C918-4684-56AD-083ADED22E48}"/>
              </a:ext>
            </a:extLst>
          </p:cNvPr>
          <p:cNvSpPr txBox="1"/>
          <p:nvPr/>
        </p:nvSpPr>
        <p:spPr>
          <a:xfrm>
            <a:off x="7686769" y="4989032"/>
            <a:ext cx="893193" cy="276999"/>
          </a:xfrm>
          <a:prstGeom prst="rect">
            <a:avLst/>
          </a:prstGeom>
          <a:noFill/>
        </p:spPr>
        <p:txBody>
          <a:bodyPr wrap="none" rtlCol="0">
            <a:spAutoFit/>
          </a:bodyPr>
          <a:lstStyle/>
          <a:p>
            <a:r>
              <a:rPr lang="en-US" sz="1200" b="1" dirty="0"/>
              <a:t>Abnorma</a:t>
            </a:r>
            <a:r>
              <a:rPr lang="en-US" sz="1200" dirty="0"/>
              <a:t>l</a:t>
            </a:r>
          </a:p>
        </p:txBody>
      </p:sp>
      <p:sp>
        <p:nvSpPr>
          <p:cNvPr id="27" name="TextBox 26">
            <a:extLst>
              <a:ext uri="{FF2B5EF4-FFF2-40B4-BE49-F238E27FC236}">
                <a16:creationId xmlns:a16="http://schemas.microsoft.com/office/drawing/2014/main" id="{EBDFE83E-F54F-E849-C7B0-B048D6F25EEF}"/>
              </a:ext>
            </a:extLst>
          </p:cNvPr>
          <p:cNvSpPr txBox="1"/>
          <p:nvPr/>
        </p:nvSpPr>
        <p:spPr>
          <a:xfrm>
            <a:off x="5504373" y="5016641"/>
            <a:ext cx="704039" cy="276999"/>
          </a:xfrm>
          <a:prstGeom prst="rect">
            <a:avLst/>
          </a:prstGeom>
          <a:noFill/>
        </p:spPr>
        <p:txBody>
          <a:bodyPr wrap="square" rtlCol="0">
            <a:spAutoFit/>
          </a:bodyPr>
          <a:lstStyle/>
          <a:p>
            <a:r>
              <a:rPr lang="en-US" sz="1200" b="1" dirty="0"/>
              <a:t>Norma</a:t>
            </a:r>
            <a:r>
              <a:rPr lang="en-US" sz="1200" dirty="0"/>
              <a:t>l</a:t>
            </a:r>
          </a:p>
        </p:txBody>
      </p:sp>
      <p:cxnSp>
        <p:nvCxnSpPr>
          <p:cNvPr id="28" name="Straight Arrow Connector 27">
            <a:extLst>
              <a:ext uri="{FF2B5EF4-FFF2-40B4-BE49-F238E27FC236}">
                <a16:creationId xmlns:a16="http://schemas.microsoft.com/office/drawing/2014/main" id="{9591254F-F340-4C9B-24FB-53CE50292349}"/>
              </a:ext>
            </a:extLst>
          </p:cNvPr>
          <p:cNvCxnSpPr/>
          <p:nvPr/>
        </p:nvCxnSpPr>
        <p:spPr>
          <a:xfrm>
            <a:off x="7395405" y="5140679"/>
            <a:ext cx="34841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pic>
        <p:nvPicPr>
          <p:cNvPr id="30" name="Picture 29" descr="A chart of different types of blood cells&#10;&#10;Description automatically generated">
            <a:extLst>
              <a:ext uri="{FF2B5EF4-FFF2-40B4-BE49-F238E27FC236}">
                <a16:creationId xmlns:a16="http://schemas.microsoft.com/office/drawing/2014/main" id="{7AF9A9E2-E788-E8B7-98DD-8BAF4A0ABD58}"/>
              </a:ext>
            </a:extLst>
          </p:cNvPr>
          <p:cNvPicPr>
            <a:picLocks noChangeAspect="1"/>
          </p:cNvPicPr>
          <p:nvPr/>
        </p:nvPicPr>
        <p:blipFill rotWithShape="1">
          <a:blip r:embed="rId3">
            <a:extLst>
              <a:ext uri="{28A0092B-C50C-407E-A947-70E740481C1C}">
                <a14:useLocalDpi xmlns:a14="http://schemas.microsoft.com/office/drawing/2010/main" val="0"/>
              </a:ext>
            </a:extLst>
          </a:blip>
          <a:srcRect t="-462" b="3716"/>
          <a:stretch/>
        </p:blipFill>
        <p:spPr>
          <a:xfrm>
            <a:off x="5025610" y="1285038"/>
            <a:ext cx="3492706" cy="3717142"/>
          </a:xfrm>
          <a:prstGeom prst="rect">
            <a:avLst/>
          </a:prstGeom>
        </p:spPr>
      </p:pic>
      <p:cxnSp>
        <p:nvCxnSpPr>
          <p:cNvPr id="35" name="Straight Arrow Connector 34">
            <a:extLst>
              <a:ext uri="{FF2B5EF4-FFF2-40B4-BE49-F238E27FC236}">
                <a16:creationId xmlns:a16="http://schemas.microsoft.com/office/drawing/2014/main" id="{083520C1-4928-A4D1-F7AC-44E18F14EB40}"/>
              </a:ext>
            </a:extLst>
          </p:cNvPr>
          <p:cNvCxnSpPr>
            <a:cxnSpLocks/>
          </p:cNvCxnSpPr>
          <p:nvPr/>
        </p:nvCxnSpPr>
        <p:spPr>
          <a:xfrm flipH="1" flipV="1">
            <a:off x="6158078" y="5151009"/>
            <a:ext cx="336735" cy="895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98406AA-004B-15B5-4422-2A067D7DE5EF}"/>
              </a:ext>
            </a:extLst>
          </p:cNvPr>
          <p:cNvSpPr txBox="1"/>
          <p:nvPr/>
        </p:nvSpPr>
        <p:spPr>
          <a:xfrm>
            <a:off x="200317" y="1383173"/>
            <a:ext cx="849913" cy="276999"/>
          </a:xfrm>
          <a:prstGeom prst="rect">
            <a:avLst/>
          </a:prstGeom>
          <a:noFill/>
        </p:spPr>
        <p:txBody>
          <a:bodyPr wrap="none" rtlCol="0">
            <a:spAutoFit/>
          </a:bodyPr>
          <a:lstStyle/>
          <a:p>
            <a:r>
              <a:rPr lang="en-US" sz="1200" dirty="0"/>
              <a:t>Figure 2A</a:t>
            </a:r>
          </a:p>
        </p:txBody>
      </p:sp>
    </p:spTree>
    <p:extLst>
      <p:ext uri="{BB962C8B-B14F-4D97-AF65-F5344CB8AC3E}">
        <p14:creationId xmlns:p14="http://schemas.microsoft.com/office/powerpoint/2010/main" val="1743101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Discussion question #2</a:t>
            </a:r>
          </a:p>
        </p:txBody>
      </p:sp>
      <p:sp>
        <p:nvSpPr>
          <p:cNvPr id="3" name="Content Placeholder 2"/>
          <p:cNvSpPr>
            <a:spLocks noGrp="1"/>
          </p:cNvSpPr>
          <p:nvPr>
            <p:ph idx="4294967295"/>
          </p:nvPr>
        </p:nvSpPr>
        <p:spPr>
          <a:xfrm>
            <a:off x="760021" y="1738126"/>
            <a:ext cx="7793356" cy="3794183"/>
          </a:xfrm>
        </p:spPr>
        <p:txBody>
          <a:bodyPr/>
          <a:lstStyle/>
          <a:p>
            <a:pPr lvl="1">
              <a:buFont typeface="Arial" panose="020B0604020202020204" pitchFamily="34" charset="0"/>
              <a:buChar char="•"/>
            </a:pPr>
            <a:r>
              <a:rPr lang="en-US" dirty="0"/>
              <a:t>Generalizability is the ability of a ML model to perform well on independent datasets collected from different geographic or demographic populations or different hospital setting. </a:t>
            </a:r>
          </a:p>
          <a:p>
            <a:pPr marL="457200" lvl="1" indent="0">
              <a:buNone/>
            </a:pPr>
            <a:endParaRPr lang="en-US" dirty="0"/>
          </a:p>
          <a:p>
            <a:pPr lvl="1">
              <a:buFont typeface="Arial" panose="020B0604020202020204" pitchFamily="34" charset="0"/>
              <a:buChar char="•"/>
            </a:pPr>
            <a:r>
              <a:rPr lang="en-US" dirty="0"/>
              <a:t>What factors affect a model’s generalizability?</a:t>
            </a:r>
          </a:p>
        </p:txBody>
      </p:sp>
      <p:sp>
        <p:nvSpPr>
          <p:cNvPr id="4" name="Slide Number Placeholder 3"/>
          <p:cNvSpPr>
            <a:spLocks noGrp="1"/>
          </p:cNvSpPr>
          <p:nvPr>
            <p:ph type="sldNum" sz="quarter" idx="12"/>
          </p:nvPr>
        </p:nvSpPr>
        <p:spPr/>
        <p:txBody>
          <a:bodyPr/>
          <a:lstStyle/>
          <a:p>
            <a:fld id="{B897C2A1-9313-CA4F-AEA9-36A479C1E1AD}" type="slidenum">
              <a:rPr lang="en-US" smtClean="0"/>
              <a:pPr/>
              <a:t>12</a:t>
            </a:fld>
            <a:endParaRPr lang="en-US"/>
          </a:p>
        </p:txBody>
      </p:sp>
    </p:spTree>
    <p:extLst>
      <p:ext uri="{BB962C8B-B14F-4D97-AF65-F5344CB8AC3E}">
        <p14:creationId xmlns:p14="http://schemas.microsoft.com/office/powerpoint/2010/main" val="822076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normAutofit fontScale="90000"/>
          </a:bodyPr>
          <a:lstStyle/>
          <a:p>
            <a:r>
              <a:rPr lang="en-US" dirty="0">
                <a:latin typeface="Arial"/>
                <a:cs typeface="Arial"/>
              </a:rPr>
              <a:t>Factors that Affect Model Generalizability </a:t>
            </a:r>
            <a:endParaRPr lang="en-US" dirty="0"/>
          </a:p>
        </p:txBody>
      </p:sp>
      <p:sp>
        <p:nvSpPr>
          <p:cNvPr id="3" name="Content Placeholder 2"/>
          <p:cNvSpPr>
            <a:spLocks noGrp="1"/>
          </p:cNvSpPr>
          <p:nvPr>
            <p:ph idx="4294967295"/>
          </p:nvPr>
        </p:nvSpPr>
        <p:spPr>
          <a:xfrm>
            <a:off x="760021" y="1738126"/>
            <a:ext cx="7793356" cy="3794183"/>
          </a:xfrm>
        </p:spPr>
        <p:txBody>
          <a:bodyPr>
            <a:normAutofit/>
          </a:bodyPr>
          <a:lstStyle/>
          <a:p>
            <a:r>
              <a:rPr lang="en-US" dirty="0"/>
              <a:t>Patient demographic characteristics</a:t>
            </a:r>
          </a:p>
          <a:p>
            <a:r>
              <a:rPr lang="en-US" dirty="0"/>
              <a:t>Geographic features</a:t>
            </a:r>
          </a:p>
          <a:p>
            <a:r>
              <a:rPr lang="en-US" dirty="0"/>
              <a:t>Instrument platforms</a:t>
            </a:r>
          </a:p>
          <a:p>
            <a:r>
              <a:rPr lang="en-US" dirty="0"/>
              <a:t>Sample handling protocols and other pre-analytical factors</a:t>
            </a:r>
          </a:p>
          <a:p>
            <a:r>
              <a:rPr lang="en-US" dirty="0"/>
              <a:t>Testing methodologies</a:t>
            </a:r>
          </a:p>
          <a:p>
            <a:r>
              <a:rPr lang="en-US" dirty="0"/>
              <a:t>Send-out laboratories</a:t>
            </a:r>
          </a:p>
          <a:p>
            <a:pPr lvl="1"/>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13</a:t>
            </a:fld>
            <a:endParaRPr lang="en-US"/>
          </a:p>
        </p:txBody>
      </p:sp>
    </p:spTree>
    <p:extLst>
      <p:ext uri="{BB962C8B-B14F-4D97-AF65-F5344CB8AC3E}">
        <p14:creationId xmlns:p14="http://schemas.microsoft.com/office/powerpoint/2010/main" val="2231242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8121306" cy="747396"/>
          </a:xfrm>
        </p:spPr>
        <p:txBody>
          <a:bodyPr>
            <a:normAutofit fontScale="90000"/>
          </a:bodyPr>
          <a:lstStyle/>
          <a:p>
            <a:r>
              <a:rPr lang="en-US" dirty="0">
                <a:latin typeface="Arial"/>
                <a:cs typeface="Arial"/>
              </a:rPr>
              <a:t>Directly transported the </a:t>
            </a:r>
            <a:r>
              <a:rPr lang="en-US" dirty="0"/>
              <a:t>PTHrP </a:t>
            </a:r>
            <a:r>
              <a:rPr lang="en-US" dirty="0">
                <a:latin typeface="Arial"/>
                <a:cs typeface="Arial"/>
              </a:rPr>
              <a:t>model to independent external datasets </a:t>
            </a:r>
            <a:endParaRPr lang="en-US" dirty="0"/>
          </a:p>
        </p:txBody>
      </p:sp>
      <p:sp>
        <p:nvSpPr>
          <p:cNvPr id="3" name="Content Placeholder 2"/>
          <p:cNvSpPr>
            <a:spLocks noGrp="1"/>
          </p:cNvSpPr>
          <p:nvPr>
            <p:ph idx="4294967295"/>
          </p:nvPr>
        </p:nvSpPr>
        <p:spPr>
          <a:xfrm>
            <a:off x="528506" y="1855572"/>
            <a:ext cx="8024871" cy="3794183"/>
          </a:xfrm>
        </p:spPr>
        <p:txBody>
          <a:bodyPr>
            <a:normAutofit/>
          </a:bodyPr>
          <a:lstStyle/>
          <a:p>
            <a:pPr lvl="1"/>
            <a:r>
              <a:rPr lang="en-US" sz="2000" dirty="0"/>
              <a:t>The PTHrP model’s performance was assessed in two independent external datasets collect from Weill Cornell Medicine (WCM) and M.D. Anderson Cancer Center (MDA). </a:t>
            </a:r>
          </a:p>
          <a:p>
            <a:pPr lvl="1"/>
            <a:r>
              <a:rPr lang="en-US" sz="2000" dirty="0"/>
              <a:t>The rate of abnormal PTHrP results were 16.9% in WCM and 23.9% in MDA, compared to 17.5% in WUSM. </a:t>
            </a:r>
          </a:p>
          <a:p>
            <a:pPr lvl="1"/>
            <a:r>
              <a:rPr lang="en-US" sz="2000" dirty="0">
                <a:latin typeface="Arial" panose="020B0604020202020204" pitchFamily="34" charset="0"/>
                <a:ea typeface="DengXian" panose="02010600030101010101" pitchFamily="2" charset="-122"/>
              </a:rPr>
              <a:t>W</a:t>
            </a:r>
            <a:r>
              <a:rPr lang="en-US" sz="2000" dirty="0">
                <a:effectLst/>
                <a:latin typeface="Arial" panose="020B0604020202020204" pitchFamily="34" charset="0"/>
                <a:ea typeface="DengXian" panose="02010600030101010101" pitchFamily="2" charset="-122"/>
              </a:rPr>
              <a:t>hen the ready-made model was directly applied “as-is” to the two independent datasets, its performance moderately deteriorated in MDA (AUROC = 0.838) but substantially in WCM (AUROC = 0.737). </a:t>
            </a:r>
          </a:p>
          <a:p>
            <a:pPr lvl="1"/>
            <a:r>
              <a:rPr lang="en-US" sz="2000" dirty="0">
                <a:effectLst/>
                <a:latin typeface="Arial" panose="020B0604020202020204" pitchFamily="34" charset="0"/>
                <a:ea typeface="DengXian" panose="02010600030101010101" pitchFamily="2" charset="-122"/>
              </a:rPr>
              <a:t>The performance drop was due to the shift of data distribution from the original dataset to the new dataset. </a:t>
            </a:r>
            <a:endParaRPr lang="en-US" sz="20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14</a:t>
            </a:fld>
            <a:endParaRPr lang="en-US"/>
          </a:p>
        </p:txBody>
      </p:sp>
    </p:spTree>
    <p:extLst>
      <p:ext uri="{BB962C8B-B14F-4D97-AF65-F5344CB8AC3E}">
        <p14:creationId xmlns:p14="http://schemas.microsoft.com/office/powerpoint/2010/main" val="923649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Discussion question #3</a:t>
            </a:r>
          </a:p>
        </p:txBody>
      </p:sp>
      <p:sp>
        <p:nvSpPr>
          <p:cNvPr id="3" name="Content Placeholder 2"/>
          <p:cNvSpPr>
            <a:spLocks noGrp="1"/>
          </p:cNvSpPr>
          <p:nvPr>
            <p:ph idx="4294967295"/>
          </p:nvPr>
        </p:nvSpPr>
        <p:spPr>
          <a:xfrm>
            <a:off x="760021" y="1738126"/>
            <a:ext cx="7793356" cy="3794183"/>
          </a:xfrm>
        </p:spPr>
        <p:txBody>
          <a:bodyPr/>
          <a:lstStyle/>
          <a:p>
            <a:pPr marL="457200" lvl="1" indent="0">
              <a:buNone/>
            </a:pPr>
            <a:r>
              <a:rPr lang="en-US" dirty="0"/>
              <a:t>If a model cannot be directly transported to external datasets, what strategies can be used to improve its performance? </a:t>
            </a:r>
          </a:p>
        </p:txBody>
      </p:sp>
      <p:sp>
        <p:nvSpPr>
          <p:cNvPr id="4" name="Slide Number Placeholder 3"/>
          <p:cNvSpPr>
            <a:spLocks noGrp="1"/>
          </p:cNvSpPr>
          <p:nvPr>
            <p:ph type="sldNum" sz="quarter" idx="12"/>
          </p:nvPr>
        </p:nvSpPr>
        <p:spPr/>
        <p:txBody>
          <a:bodyPr/>
          <a:lstStyle/>
          <a:p>
            <a:fld id="{B897C2A1-9313-CA4F-AEA9-36A479C1E1AD}" type="slidenum">
              <a:rPr lang="en-US" smtClean="0"/>
              <a:pPr/>
              <a:t>15</a:t>
            </a:fld>
            <a:endParaRPr lang="en-US"/>
          </a:p>
        </p:txBody>
      </p:sp>
    </p:spTree>
    <p:extLst>
      <p:ext uri="{BB962C8B-B14F-4D97-AF65-F5344CB8AC3E}">
        <p14:creationId xmlns:p14="http://schemas.microsoft.com/office/powerpoint/2010/main" val="1695177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653889"/>
            <a:ext cx="8328723" cy="747396"/>
          </a:xfrm>
        </p:spPr>
        <p:txBody>
          <a:bodyPr>
            <a:normAutofit fontScale="90000"/>
          </a:bodyPr>
          <a:lstStyle/>
          <a:p>
            <a:r>
              <a:rPr lang="en-US" sz="3200" dirty="0"/>
              <a:t>Strategies to improve model generalizability</a:t>
            </a:r>
            <a:endParaRPr lang="en-US" dirty="0"/>
          </a:p>
        </p:txBody>
      </p:sp>
      <p:sp>
        <p:nvSpPr>
          <p:cNvPr id="3" name="Content Placeholder 2"/>
          <p:cNvSpPr>
            <a:spLocks noGrp="1"/>
          </p:cNvSpPr>
          <p:nvPr>
            <p:ph idx="4294967295"/>
          </p:nvPr>
        </p:nvSpPr>
        <p:spPr>
          <a:xfrm>
            <a:off x="760021" y="1738126"/>
            <a:ext cx="7793356" cy="3794183"/>
          </a:xfrm>
        </p:spPr>
        <p:txBody>
          <a:bodyPr>
            <a:normAutofit/>
          </a:bodyPr>
          <a:lstStyle/>
          <a:p>
            <a:r>
              <a:rPr lang="en-US" sz="2400" b="1" u="sng" dirty="0"/>
              <a:t>Strategy 1: </a:t>
            </a:r>
            <a:r>
              <a:rPr lang="en-US" sz="2400" dirty="0"/>
              <a:t>Re-training the </a:t>
            </a:r>
            <a:r>
              <a:rPr lang="en-US" sz="2400" dirty="0" err="1"/>
              <a:t>XGBoost</a:t>
            </a:r>
            <a:r>
              <a:rPr lang="en-US" sz="2400" dirty="0"/>
              <a:t> model using site-specific data with the same model architecture, feature sets, and hyperparameters</a:t>
            </a:r>
          </a:p>
          <a:p>
            <a:r>
              <a:rPr lang="en-US" sz="2400" b="1" u="sng" dirty="0"/>
              <a:t>Strategy 2: </a:t>
            </a:r>
            <a:r>
              <a:rPr lang="en-US" sz="2400" dirty="0"/>
              <a:t>Re-building the model using site-specific data including feature selection, hyperparameter tuning and model parameter learning</a:t>
            </a:r>
          </a:p>
          <a:p>
            <a:r>
              <a:rPr lang="en-US" b="1" u="sng" dirty="0"/>
              <a:t>Strategy 3: </a:t>
            </a:r>
            <a:r>
              <a:rPr lang="en-US" dirty="0"/>
              <a:t>Fine-tuning the model in hospitals with limited training data</a:t>
            </a:r>
            <a:endParaRPr lang="en-US" sz="2400" dirty="0"/>
          </a:p>
          <a:p>
            <a:pPr lvl="1"/>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16</a:t>
            </a:fld>
            <a:endParaRPr lang="en-US"/>
          </a:p>
        </p:txBody>
      </p:sp>
    </p:spTree>
    <p:extLst>
      <p:ext uri="{BB962C8B-B14F-4D97-AF65-F5344CB8AC3E}">
        <p14:creationId xmlns:p14="http://schemas.microsoft.com/office/powerpoint/2010/main" val="263928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653889"/>
            <a:ext cx="7534077" cy="747396"/>
          </a:xfrm>
        </p:spPr>
        <p:txBody>
          <a:bodyPr>
            <a:normAutofit fontScale="90000"/>
          </a:bodyPr>
          <a:lstStyle/>
          <a:p>
            <a:r>
              <a:rPr lang="en-US">
                <a:latin typeface="Arial"/>
                <a:cs typeface="Arial"/>
              </a:rPr>
              <a:t>Model’s performance in external datasets</a:t>
            </a:r>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17</a:t>
            </a:fld>
            <a:endParaRPr lang="en-US"/>
          </a:p>
        </p:txBody>
      </p:sp>
      <p:graphicFrame>
        <p:nvGraphicFramePr>
          <p:cNvPr id="57" name="Table 56">
            <a:extLst>
              <a:ext uri="{FF2B5EF4-FFF2-40B4-BE49-F238E27FC236}">
                <a16:creationId xmlns:a16="http://schemas.microsoft.com/office/drawing/2014/main" id="{ED1731D8-40B4-1F0F-D4A6-ED4A3F23B7C9}"/>
              </a:ext>
            </a:extLst>
          </p:cNvPr>
          <p:cNvGraphicFramePr>
            <a:graphicFrameLocks noGrp="1"/>
          </p:cNvGraphicFramePr>
          <p:nvPr>
            <p:extLst>
              <p:ext uri="{D42A27DB-BD31-4B8C-83A1-F6EECF244321}">
                <p14:modId xmlns:p14="http://schemas.microsoft.com/office/powerpoint/2010/main" val="2014275509"/>
              </p:ext>
            </p:extLst>
          </p:nvPr>
        </p:nvGraphicFramePr>
        <p:xfrm>
          <a:off x="705959" y="1531455"/>
          <a:ext cx="7534075" cy="3832860"/>
        </p:xfrm>
        <a:graphic>
          <a:graphicData uri="http://schemas.openxmlformats.org/drawingml/2006/table">
            <a:tbl>
              <a:tblPr firstRow="1" bandRow="1">
                <a:tableStyleId>{8799B23B-EC83-4686-B30A-512413B5E67A}</a:tableStyleId>
              </a:tblPr>
              <a:tblGrid>
                <a:gridCol w="2389255">
                  <a:extLst>
                    <a:ext uri="{9D8B030D-6E8A-4147-A177-3AD203B41FA5}">
                      <a16:colId xmlns:a16="http://schemas.microsoft.com/office/drawing/2014/main" val="1468827632"/>
                    </a:ext>
                  </a:extLst>
                </a:gridCol>
                <a:gridCol w="1023780">
                  <a:extLst>
                    <a:ext uri="{9D8B030D-6E8A-4147-A177-3AD203B41FA5}">
                      <a16:colId xmlns:a16="http://schemas.microsoft.com/office/drawing/2014/main" val="3107323986"/>
                    </a:ext>
                  </a:extLst>
                </a:gridCol>
                <a:gridCol w="1291905">
                  <a:extLst>
                    <a:ext uri="{9D8B030D-6E8A-4147-A177-3AD203B41FA5}">
                      <a16:colId xmlns:a16="http://schemas.microsoft.com/office/drawing/2014/main" val="3176723174"/>
                    </a:ext>
                  </a:extLst>
                </a:gridCol>
                <a:gridCol w="1384184">
                  <a:extLst>
                    <a:ext uri="{9D8B030D-6E8A-4147-A177-3AD203B41FA5}">
                      <a16:colId xmlns:a16="http://schemas.microsoft.com/office/drawing/2014/main" val="1912632020"/>
                    </a:ext>
                  </a:extLst>
                </a:gridCol>
                <a:gridCol w="1444951">
                  <a:extLst>
                    <a:ext uri="{9D8B030D-6E8A-4147-A177-3AD203B41FA5}">
                      <a16:colId xmlns:a16="http://schemas.microsoft.com/office/drawing/2014/main" val="3076138056"/>
                    </a:ext>
                  </a:extLst>
                </a:gridCol>
              </a:tblGrid>
              <a:tr h="579449">
                <a:tc>
                  <a:txBody>
                    <a:bodyPr/>
                    <a:lstStyle/>
                    <a:p>
                      <a:pPr algn="ctr"/>
                      <a:r>
                        <a:rPr lang="en-US" sz="1200" dirty="0"/>
                        <a:t>Method</a:t>
                      </a:r>
                    </a:p>
                  </a:txBody>
                  <a:tcPr marL="68580" marR="68580" marT="34290" marB="34290"/>
                </a:tc>
                <a:tc>
                  <a:txBody>
                    <a:bodyPr/>
                    <a:lstStyle/>
                    <a:p>
                      <a:pPr algn="ctr"/>
                      <a:r>
                        <a:rPr lang="en-US" sz="1200" dirty="0"/>
                        <a:t>AUROC</a:t>
                      </a:r>
                    </a:p>
                  </a:txBody>
                  <a:tcPr marL="68580" marR="68580" marT="34290" marB="34290"/>
                </a:tc>
                <a:tc>
                  <a:txBody>
                    <a:bodyPr/>
                    <a:lstStyle/>
                    <a:p>
                      <a:pPr algn="ctr"/>
                      <a:r>
                        <a:rPr lang="en-US" sz="1200" dirty="0"/>
                        <a:t>Partial AUROC given sensitivity ≥ 0.9</a:t>
                      </a: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Specificity given sensitivity = 0.9</a:t>
                      </a: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Precision (or PPV) given sensitivity = 0.9</a:t>
                      </a:r>
                    </a:p>
                  </a:txBody>
                  <a:tcPr marL="68580" marR="68580" marT="34290" marB="34290"/>
                </a:tc>
                <a:extLst>
                  <a:ext uri="{0D108BD9-81ED-4DB2-BD59-A6C34878D82A}">
                    <a16:rowId xmlns:a16="http://schemas.microsoft.com/office/drawing/2014/main" val="1218644471"/>
                  </a:ext>
                </a:extLst>
              </a:tr>
              <a:tr h="27813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Testing: WUSM</a:t>
                      </a:r>
                    </a:p>
                  </a:txBody>
                  <a:tcPr marL="68580" marR="68580" marT="34290" marB="34290"/>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58181412"/>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In-site test</a:t>
                      </a:r>
                    </a:p>
                  </a:txBody>
                  <a:tcPr marL="68580" marR="68580" marT="34290" marB="34290"/>
                </a:tc>
                <a:tc>
                  <a:txBody>
                    <a:bodyPr/>
                    <a:lstStyle/>
                    <a:p>
                      <a:pPr algn="ctr"/>
                      <a:r>
                        <a:rPr lang="en-US" sz="1400" dirty="0"/>
                        <a:t>0.936</a:t>
                      </a:r>
                    </a:p>
                  </a:txBody>
                  <a:tcPr marL="68580" marR="68580" marT="34290" marB="34290"/>
                </a:tc>
                <a:tc>
                  <a:txBody>
                    <a:bodyPr/>
                    <a:lstStyle/>
                    <a:p>
                      <a:pPr algn="ctr"/>
                      <a:r>
                        <a:rPr lang="en-US" sz="1400" dirty="0"/>
                        <a:t>0.068</a:t>
                      </a: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0.842</a:t>
                      </a: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0.539</a:t>
                      </a:r>
                    </a:p>
                  </a:txBody>
                  <a:tcPr marL="68580" marR="68580" marT="34290" marB="34290"/>
                </a:tc>
                <a:extLst>
                  <a:ext uri="{0D108BD9-81ED-4DB2-BD59-A6C34878D82A}">
                    <a16:rowId xmlns:a16="http://schemas.microsoft.com/office/drawing/2014/main" val="1752277059"/>
                  </a:ext>
                </a:extLst>
              </a:tr>
              <a:tr h="278130">
                <a:tc gridSpan="5">
                  <a:txBody>
                    <a:bodyPr/>
                    <a:lstStyle/>
                    <a:p>
                      <a:r>
                        <a:rPr lang="en-US" sz="1400" b="1" dirty="0"/>
                        <a:t>Testing: WCM</a:t>
                      </a:r>
                    </a:p>
                  </a:txBody>
                  <a:tcPr marL="68580" marR="68580" marT="34290" marB="34290"/>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9542384"/>
                  </a:ext>
                </a:extLst>
              </a:tr>
              <a:tr h="480060">
                <a:tc>
                  <a:txBody>
                    <a:bodyPr/>
                    <a:lstStyle/>
                    <a:p>
                      <a:pPr algn="l"/>
                      <a:r>
                        <a:rPr lang="en-US" sz="1400" dirty="0"/>
                        <a:t>Direct-transport the model</a:t>
                      </a:r>
                    </a:p>
                  </a:txBody>
                  <a:tcPr marL="68580" marR="68580" marT="34290" marB="34290"/>
                </a:tc>
                <a:tc>
                  <a:txBody>
                    <a:bodyPr/>
                    <a:lstStyle/>
                    <a:p>
                      <a:pPr algn="ctr"/>
                      <a:r>
                        <a:rPr lang="en-US" sz="1400" dirty="0"/>
                        <a:t>0.737</a:t>
                      </a:r>
                    </a:p>
                  </a:txBody>
                  <a:tcPr marL="68580" marR="68580" marT="34290" marB="34290"/>
                </a:tc>
                <a:tc>
                  <a:txBody>
                    <a:bodyPr/>
                    <a:lstStyle/>
                    <a:p>
                      <a:pPr algn="ctr"/>
                      <a:r>
                        <a:rPr lang="en-US" sz="1400" dirty="0"/>
                        <a:t>0.037</a:t>
                      </a:r>
                    </a:p>
                  </a:txBody>
                  <a:tcPr marL="68580" marR="68580" marT="34290" marB="34290"/>
                </a:tc>
                <a:tc>
                  <a:txBody>
                    <a:bodyPr/>
                    <a:lstStyle/>
                    <a:p>
                      <a:pPr algn="ctr"/>
                      <a:r>
                        <a:rPr lang="en-US" sz="1400" dirty="0"/>
                        <a:t>0.441</a:t>
                      </a:r>
                    </a:p>
                  </a:txBody>
                  <a:tcPr marL="68580" marR="68580" marT="34290" marB="34290"/>
                </a:tc>
                <a:tc>
                  <a:txBody>
                    <a:bodyPr/>
                    <a:lstStyle/>
                    <a:p>
                      <a:pPr algn="ctr"/>
                      <a:r>
                        <a:rPr lang="en-US" sz="1400" dirty="0"/>
                        <a:t>0.235</a:t>
                      </a:r>
                    </a:p>
                  </a:txBody>
                  <a:tcPr marL="68580" marR="68580" marT="34290" marB="34290"/>
                </a:tc>
                <a:extLst>
                  <a:ext uri="{0D108BD9-81ED-4DB2-BD59-A6C34878D82A}">
                    <a16:rowId xmlns:a16="http://schemas.microsoft.com/office/drawing/2014/main" val="3502278062"/>
                  </a:ext>
                </a:extLst>
              </a:tr>
              <a:tr h="278130">
                <a:tc>
                  <a:txBody>
                    <a:bodyPr/>
                    <a:lstStyle/>
                    <a:p>
                      <a:pPr algn="l"/>
                      <a:r>
                        <a:rPr lang="en-US" sz="1400" dirty="0"/>
                        <a:t>Re-train the model</a:t>
                      </a:r>
                    </a:p>
                  </a:txBody>
                  <a:tcPr marL="68580" marR="68580" marT="34290" marB="34290"/>
                </a:tc>
                <a:tc>
                  <a:txBody>
                    <a:bodyPr/>
                    <a:lstStyle/>
                    <a:p>
                      <a:pPr algn="ctr"/>
                      <a:r>
                        <a:rPr lang="en-US" sz="1400" dirty="0"/>
                        <a:t>0.819</a:t>
                      </a:r>
                    </a:p>
                  </a:txBody>
                  <a:tcPr marL="68580" marR="68580" marT="34290" marB="34290"/>
                </a:tc>
                <a:tc>
                  <a:txBody>
                    <a:bodyPr/>
                    <a:lstStyle/>
                    <a:p>
                      <a:pPr algn="ctr"/>
                      <a:r>
                        <a:rPr lang="en-US" sz="1400" dirty="0"/>
                        <a:t>0.044</a:t>
                      </a:r>
                    </a:p>
                  </a:txBody>
                  <a:tcPr marL="68580" marR="68580" marT="34290" marB="34290"/>
                </a:tc>
                <a:tc>
                  <a:txBody>
                    <a:bodyPr/>
                    <a:lstStyle/>
                    <a:p>
                      <a:pPr algn="ctr"/>
                      <a:r>
                        <a:rPr lang="en-US" sz="1400" dirty="0"/>
                        <a:t>0.559</a:t>
                      </a:r>
                    </a:p>
                  </a:txBody>
                  <a:tcPr marL="68580" marR="68580" marT="34290" marB="34290"/>
                </a:tc>
                <a:tc>
                  <a:txBody>
                    <a:bodyPr/>
                    <a:lstStyle/>
                    <a:p>
                      <a:pPr algn="ctr"/>
                      <a:r>
                        <a:rPr lang="en-US" sz="1400" dirty="0"/>
                        <a:t>0.281</a:t>
                      </a:r>
                    </a:p>
                  </a:txBody>
                  <a:tcPr marL="68580" marR="68580" marT="34290" marB="34290"/>
                </a:tc>
                <a:extLst>
                  <a:ext uri="{0D108BD9-81ED-4DB2-BD59-A6C34878D82A}">
                    <a16:rowId xmlns:a16="http://schemas.microsoft.com/office/drawing/2014/main" val="3075407029"/>
                  </a:ext>
                </a:extLst>
              </a:tr>
              <a:tr h="278130">
                <a:tc>
                  <a:txBody>
                    <a:bodyPr/>
                    <a:lstStyle/>
                    <a:p>
                      <a:pPr algn="l"/>
                      <a:r>
                        <a:rPr lang="en-US" sz="1400" dirty="0"/>
                        <a:t>Re-build the model</a:t>
                      </a:r>
                    </a:p>
                  </a:txBody>
                  <a:tcPr marL="68580" marR="68580" marT="34290" marB="34290"/>
                </a:tc>
                <a:tc>
                  <a:txBody>
                    <a:bodyPr/>
                    <a:lstStyle/>
                    <a:p>
                      <a:pPr algn="ctr"/>
                      <a:r>
                        <a:rPr lang="en-US" sz="1400" dirty="0"/>
                        <a:t>0.837</a:t>
                      </a:r>
                    </a:p>
                  </a:txBody>
                  <a:tcPr marL="68580" marR="68580" marT="34290" marB="34290"/>
                </a:tc>
                <a:tc>
                  <a:txBody>
                    <a:bodyPr/>
                    <a:lstStyle/>
                    <a:p>
                      <a:pPr algn="ctr"/>
                      <a:r>
                        <a:rPr lang="en-US" sz="1400" dirty="0"/>
                        <a:t>0.046</a:t>
                      </a:r>
                    </a:p>
                  </a:txBody>
                  <a:tcPr marL="68580" marR="68580" marT="34290" marB="34290"/>
                </a:tc>
                <a:tc>
                  <a:txBody>
                    <a:bodyPr/>
                    <a:lstStyle/>
                    <a:p>
                      <a:pPr algn="ctr"/>
                      <a:r>
                        <a:rPr lang="en-US" sz="1400" dirty="0"/>
                        <a:t>0.532</a:t>
                      </a:r>
                    </a:p>
                  </a:txBody>
                  <a:tcPr marL="68580" marR="68580" marT="34290" marB="34290"/>
                </a:tc>
                <a:tc>
                  <a:txBody>
                    <a:bodyPr/>
                    <a:lstStyle/>
                    <a:p>
                      <a:pPr algn="ctr"/>
                      <a:r>
                        <a:rPr lang="en-US" sz="1400" dirty="0"/>
                        <a:t>0.269</a:t>
                      </a:r>
                    </a:p>
                  </a:txBody>
                  <a:tcPr marL="68580" marR="68580" marT="34290" marB="34290"/>
                </a:tc>
                <a:extLst>
                  <a:ext uri="{0D108BD9-81ED-4DB2-BD59-A6C34878D82A}">
                    <a16:rowId xmlns:a16="http://schemas.microsoft.com/office/drawing/2014/main" val="596506975"/>
                  </a:ext>
                </a:extLst>
              </a:tr>
              <a:tr h="278130">
                <a:tc gridSpan="5">
                  <a:txBody>
                    <a:bodyPr/>
                    <a:lstStyle/>
                    <a:p>
                      <a:r>
                        <a:rPr lang="en-US" sz="1400" b="1" dirty="0"/>
                        <a:t>Testing: MDA</a:t>
                      </a:r>
                    </a:p>
                  </a:txBody>
                  <a:tcPr marL="68580" marR="68580" marT="34290" marB="34290"/>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80514824"/>
                  </a:ext>
                </a:extLst>
              </a:tr>
              <a:tr h="480060">
                <a:tc>
                  <a:txBody>
                    <a:bodyPr/>
                    <a:lstStyle/>
                    <a:p>
                      <a:pPr algn="l"/>
                      <a:r>
                        <a:rPr lang="en-US" sz="1400" dirty="0"/>
                        <a:t>Direct-transport the model</a:t>
                      </a:r>
                    </a:p>
                  </a:txBody>
                  <a:tcPr marL="68580" marR="68580" marT="34290" marB="34290"/>
                </a:tc>
                <a:tc>
                  <a:txBody>
                    <a:bodyPr/>
                    <a:lstStyle/>
                    <a:p>
                      <a:pPr algn="ctr"/>
                      <a:r>
                        <a:rPr lang="en-US" sz="1400" dirty="0"/>
                        <a:t>0.838</a:t>
                      </a:r>
                    </a:p>
                  </a:txBody>
                  <a:tcPr marL="68580" marR="68580" marT="34290" marB="34290"/>
                </a:tc>
                <a:tc>
                  <a:txBody>
                    <a:bodyPr/>
                    <a:lstStyle/>
                    <a:p>
                      <a:pPr algn="ctr"/>
                      <a:r>
                        <a:rPr lang="en-US" sz="1400" dirty="0"/>
                        <a:t>0.050</a:t>
                      </a:r>
                    </a:p>
                  </a:txBody>
                  <a:tcPr marL="68580" marR="68580" marT="34290" marB="34290"/>
                </a:tc>
                <a:tc>
                  <a:txBody>
                    <a:bodyPr/>
                    <a:lstStyle/>
                    <a:p>
                      <a:pPr algn="ctr"/>
                      <a:r>
                        <a:rPr lang="en-US" sz="1400" dirty="0"/>
                        <a:t>0.633</a:t>
                      </a:r>
                    </a:p>
                  </a:txBody>
                  <a:tcPr marL="68580" marR="68580" marT="34290" marB="34290"/>
                </a:tc>
                <a:tc>
                  <a:txBody>
                    <a:bodyPr/>
                    <a:lstStyle/>
                    <a:p>
                      <a:pPr algn="ctr"/>
                      <a:r>
                        <a:rPr lang="en-US" sz="1400" dirty="0"/>
                        <a:t>0.435</a:t>
                      </a:r>
                    </a:p>
                  </a:txBody>
                  <a:tcPr marL="68580" marR="68580" marT="34290" marB="34290"/>
                </a:tc>
                <a:extLst>
                  <a:ext uri="{0D108BD9-81ED-4DB2-BD59-A6C34878D82A}">
                    <a16:rowId xmlns:a16="http://schemas.microsoft.com/office/drawing/2014/main" val="2343139456"/>
                  </a:ext>
                </a:extLst>
              </a:tr>
              <a:tr h="278130">
                <a:tc>
                  <a:txBody>
                    <a:bodyPr/>
                    <a:lstStyle/>
                    <a:p>
                      <a:pPr algn="l"/>
                      <a:r>
                        <a:rPr lang="en-US" sz="1400" dirty="0"/>
                        <a:t>Re-train the model</a:t>
                      </a:r>
                    </a:p>
                  </a:txBody>
                  <a:tcPr marL="68580" marR="68580" marT="34290" marB="34290"/>
                </a:tc>
                <a:tc>
                  <a:txBody>
                    <a:bodyPr/>
                    <a:lstStyle/>
                    <a:p>
                      <a:pPr algn="ctr"/>
                      <a:r>
                        <a:rPr lang="en-US" sz="1400" dirty="0"/>
                        <a:t>0.889</a:t>
                      </a:r>
                    </a:p>
                  </a:txBody>
                  <a:tcPr marL="68580" marR="68580" marT="34290" marB="34290"/>
                </a:tc>
                <a:tc>
                  <a:txBody>
                    <a:bodyPr/>
                    <a:lstStyle/>
                    <a:p>
                      <a:pPr algn="ctr"/>
                      <a:r>
                        <a:rPr lang="en-US" sz="1400" dirty="0"/>
                        <a:t>0.061</a:t>
                      </a:r>
                    </a:p>
                  </a:txBody>
                  <a:tcPr marL="68580" marR="68580" marT="34290" marB="34290"/>
                </a:tc>
                <a:tc>
                  <a:txBody>
                    <a:bodyPr/>
                    <a:lstStyle/>
                    <a:p>
                      <a:pPr algn="ctr"/>
                      <a:r>
                        <a:rPr lang="en-US" sz="1400" dirty="0"/>
                        <a:t>0.705</a:t>
                      </a:r>
                    </a:p>
                  </a:txBody>
                  <a:tcPr marL="68580" marR="68580" marT="34290" marB="34290"/>
                </a:tc>
                <a:tc>
                  <a:txBody>
                    <a:bodyPr/>
                    <a:lstStyle/>
                    <a:p>
                      <a:pPr algn="ctr"/>
                      <a:r>
                        <a:rPr lang="en-US" sz="1400" dirty="0"/>
                        <a:t>0.490</a:t>
                      </a:r>
                    </a:p>
                  </a:txBody>
                  <a:tcPr marL="68580" marR="68580" marT="34290" marB="34290"/>
                </a:tc>
                <a:extLst>
                  <a:ext uri="{0D108BD9-81ED-4DB2-BD59-A6C34878D82A}">
                    <a16:rowId xmlns:a16="http://schemas.microsoft.com/office/drawing/2014/main" val="2352016368"/>
                  </a:ext>
                </a:extLst>
              </a:tr>
              <a:tr h="278130">
                <a:tc>
                  <a:txBody>
                    <a:bodyPr/>
                    <a:lstStyle/>
                    <a:p>
                      <a:pPr algn="l"/>
                      <a:r>
                        <a:rPr lang="en-US" sz="1400" dirty="0"/>
                        <a:t>Re-build the model</a:t>
                      </a:r>
                    </a:p>
                  </a:txBody>
                  <a:tcPr marL="68580" marR="68580" marT="34290" marB="34290"/>
                </a:tc>
                <a:tc>
                  <a:txBody>
                    <a:bodyPr/>
                    <a:lstStyle/>
                    <a:p>
                      <a:pPr algn="ctr"/>
                      <a:r>
                        <a:rPr lang="en-US" sz="1400" dirty="0"/>
                        <a:t>0.891</a:t>
                      </a:r>
                    </a:p>
                  </a:txBody>
                  <a:tcPr marL="68580" marR="68580" marT="34290" marB="34290"/>
                </a:tc>
                <a:tc>
                  <a:txBody>
                    <a:bodyPr/>
                    <a:lstStyle/>
                    <a:p>
                      <a:pPr algn="ctr"/>
                      <a:r>
                        <a:rPr lang="en-US" sz="1400" dirty="0"/>
                        <a:t>0.064</a:t>
                      </a:r>
                    </a:p>
                  </a:txBody>
                  <a:tcPr marL="68580" marR="68580" marT="34290" marB="34290"/>
                </a:tc>
                <a:tc>
                  <a:txBody>
                    <a:bodyPr/>
                    <a:lstStyle/>
                    <a:p>
                      <a:pPr algn="ctr"/>
                      <a:r>
                        <a:rPr lang="en-US" sz="1400" dirty="0"/>
                        <a:t>0.753</a:t>
                      </a:r>
                    </a:p>
                  </a:txBody>
                  <a:tcPr marL="68580" marR="68580" marT="34290" marB="34290"/>
                </a:tc>
                <a:tc>
                  <a:txBody>
                    <a:bodyPr/>
                    <a:lstStyle/>
                    <a:p>
                      <a:pPr algn="ctr"/>
                      <a:r>
                        <a:rPr lang="en-US" sz="1400" dirty="0"/>
                        <a:t>0.534</a:t>
                      </a:r>
                    </a:p>
                  </a:txBody>
                  <a:tcPr marL="68580" marR="68580" marT="34290" marB="34290"/>
                </a:tc>
                <a:extLst>
                  <a:ext uri="{0D108BD9-81ED-4DB2-BD59-A6C34878D82A}">
                    <a16:rowId xmlns:a16="http://schemas.microsoft.com/office/drawing/2014/main" val="1491372052"/>
                  </a:ext>
                </a:extLst>
              </a:tr>
            </a:tbl>
          </a:graphicData>
        </a:graphic>
      </p:graphicFrame>
      <p:sp>
        <p:nvSpPr>
          <p:cNvPr id="6" name="Rectangle 5">
            <a:extLst>
              <a:ext uri="{FF2B5EF4-FFF2-40B4-BE49-F238E27FC236}">
                <a16:creationId xmlns:a16="http://schemas.microsoft.com/office/drawing/2014/main" id="{A68D1F79-4B70-DCE7-0195-92C0C6F929C3}"/>
              </a:ext>
            </a:extLst>
          </p:cNvPr>
          <p:cNvSpPr/>
          <p:nvPr/>
        </p:nvSpPr>
        <p:spPr>
          <a:xfrm>
            <a:off x="2087284" y="5663043"/>
            <a:ext cx="6152750" cy="523220"/>
          </a:xfrm>
          <a:prstGeom prst="rect">
            <a:avLst/>
          </a:prstGeom>
          <a:solidFill>
            <a:schemeClr val="bg1">
              <a:lumMod val="75000"/>
            </a:schemeClr>
          </a:solidFill>
        </p:spPr>
        <p:txBody>
          <a:bodyPr wrap="square">
            <a:spAutoFit/>
          </a:bodyPr>
          <a:lstStyle/>
          <a:p>
            <a:r>
              <a:rPr lang="en-US" sz="1400" b="1" dirty="0"/>
              <a:t>Table 1. A summary of the extreme gradient boosting (</a:t>
            </a:r>
            <a:r>
              <a:rPr lang="en-US" sz="1400" b="1" dirty="0" err="1"/>
              <a:t>XGBoost</a:t>
            </a:r>
            <a:r>
              <a:rPr lang="en-US" sz="1400" b="1" dirty="0"/>
              <a:t>) model performance using different training and test datasets.</a:t>
            </a:r>
          </a:p>
        </p:txBody>
      </p:sp>
    </p:spTree>
    <p:extLst>
      <p:ext uri="{BB962C8B-B14F-4D97-AF65-F5344CB8AC3E}">
        <p14:creationId xmlns:p14="http://schemas.microsoft.com/office/powerpoint/2010/main" val="1757405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sz="3200" dirty="0">
                <a:latin typeface="Arial"/>
                <a:cs typeface="Arial"/>
              </a:rPr>
              <a:t>Take Home Messages</a:t>
            </a:r>
            <a:endParaRPr lang="en-US" dirty="0"/>
          </a:p>
        </p:txBody>
      </p:sp>
      <p:sp>
        <p:nvSpPr>
          <p:cNvPr id="3" name="Content Placeholder 2"/>
          <p:cNvSpPr>
            <a:spLocks noGrp="1"/>
          </p:cNvSpPr>
          <p:nvPr>
            <p:ph idx="4294967295"/>
          </p:nvPr>
        </p:nvSpPr>
        <p:spPr>
          <a:xfrm>
            <a:off x="760021" y="1738126"/>
            <a:ext cx="7793356" cy="4150946"/>
          </a:xfrm>
        </p:spPr>
        <p:txBody>
          <a:bodyPr>
            <a:normAutofit fontScale="70000" lnSpcReduction="20000"/>
          </a:bodyPr>
          <a:lstStyle/>
          <a:p>
            <a:r>
              <a:rPr lang="en-US" sz="3200" dirty="0"/>
              <a:t>The development of ML models for laboratory data analysis requires four major components; data collection, data preprocessing, model development, and model evaluation. </a:t>
            </a:r>
          </a:p>
          <a:p>
            <a:r>
              <a:rPr lang="en-US" sz="3200" dirty="0"/>
              <a:t>It is recommended to evaluate model generalizability in independent, external datasets. </a:t>
            </a:r>
          </a:p>
          <a:p>
            <a:r>
              <a:rPr lang="en-US" sz="3200" dirty="0"/>
              <a:t>Directly transporting a ready-made model to external datasets may lead to performance deterioration due to data distribution shift. Model re-training or re-building could improve generalizability when there are enough local data, whereas model fine-tuning may be a favorable strategy when site-specific data is limited.  </a:t>
            </a:r>
          </a:p>
          <a:p>
            <a:pPr lvl="1"/>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18</a:t>
            </a:fld>
            <a:endParaRPr lang="en-US"/>
          </a:p>
        </p:txBody>
      </p:sp>
    </p:spTree>
    <p:extLst>
      <p:ext uri="{BB962C8B-B14F-4D97-AF65-F5344CB8AC3E}">
        <p14:creationId xmlns:p14="http://schemas.microsoft.com/office/powerpoint/2010/main" val="817388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19</a:t>
            </a:fld>
            <a:endParaRPr lang="en-US"/>
          </a:p>
        </p:txBody>
      </p:sp>
    </p:spTree>
    <p:extLst>
      <p:ext uri="{BB962C8B-B14F-4D97-AF65-F5344CB8AC3E}">
        <p14:creationId xmlns:p14="http://schemas.microsoft.com/office/powerpoint/2010/main" val="404185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653889"/>
            <a:ext cx="7710245" cy="747396"/>
          </a:xfrm>
        </p:spPr>
        <p:txBody>
          <a:bodyPr>
            <a:normAutofit fontScale="90000"/>
          </a:bodyPr>
          <a:lstStyle/>
          <a:p>
            <a:r>
              <a:rPr lang="en-US" dirty="0"/>
              <a:t>Parathyroid hormone-related peptide (PTHrP) </a:t>
            </a:r>
          </a:p>
        </p:txBody>
      </p:sp>
      <p:sp>
        <p:nvSpPr>
          <p:cNvPr id="3" name="Content Placeholder 2"/>
          <p:cNvSpPr>
            <a:spLocks noGrp="1"/>
          </p:cNvSpPr>
          <p:nvPr>
            <p:ph idx="4294967295"/>
          </p:nvPr>
        </p:nvSpPr>
        <p:spPr>
          <a:xfrm>
            <a:off x="760021" y="1531907"/>
            <a:ext cx="7793356" cy="4315219"/>
          </a:xfrm>
        </p:spPr>
        <p:txBody>
          <a:bodyPr>
            <a:normAutofit fontScale="92500" lnSpcReduction="10000"/>
          </a:bodyPr>
          <a:lstStyle/>
          <a:p>
            <a:pPr marL="285750" indent="-285750">
              <a:lnSpc>
                <a:spcPct val="150000"/>
              </a:lnSpc>
              <a:buFont typeface="Arial" panose="020B0604020202020204" pitchFamily="34" charset="0"/>
              <a:buChar char="•"/>
            </a:pPr>
            <a:r>
              <a:rPr lang="en-US" sz="2000" dirty="0"/>
              <a:t>90% of total hypercalcemia cases are diagnosed as </a:t>
            </a:r>
            <a:r>
              <a:rPr lang="en-US" sz="2000" u="sng" dirty="0"/>
              <a:t>primary hyperparathyroidism </a:t>
            </a:r>
            <a:r>
              <a:rPr lang="en-US" sz="2000" dirty="0"/>
              <a:t>and </a:t>
            </a:r>
            <a:r>
              <a:rPr lang="en-US" sz="2000" u="sng" dirty="0"/>
              <a:t>malignancy-related hypercalcemia</a:t>
            </a:r>
            <a:r>
              <a:rPr lang="en-US" sz="2000" dirty="0"/>
              <a:t>. </a:t>
            </a:r>
          </a:p>
          <a:p>
            <a:pPr marL="285750" indent="-285750">
              <a:lnSpc>
                <a:spcPct val="150000"/>
              </a:lnSpc>
              <a:buFont typeface="Arial" panose="020B0604020202020204" pitchFamily="34" charset="0"/>
              <a:buChar char="•"/>
            </a:pPr>
            <a:r>
              <a:rPr lang="en-US" sz="2000" dirty="0"/>
              <a:t>Malignancy-related hypercalcemia, most frequently caused by malignant solid organ tumors, is primarily mediated by PTHrP which stimulates calcium resorption from bone and reabsorption in the kidneys. </a:t>
            </a:r>
          </a:p>
          <a:p>
            <a:pPr marL="285750" indent="-285750">
              <a:lnSpc>
                <a:spcPct val="150000"/>
              </a:lnSpc>
              <a:buFont typeface="Arial" panose="020B0604020202020204" pitchFamily="34" charset="0"/>
              <a:buChar char="•"/>
            </a:pPr>
            <a:r>
              <a:rPr lang="en-US" sz="2000" dirty="0"/>
              <a:t>A logical, systematic approach to the workup of a patient with hypercalcemia involves confirmation of elevated calcium, followed by measurement of intact PTH. PTHrP testing is necessary when the cause of the hypercalcemia is unclear. </a:t>
            </a:r>
          </a:p>
          <a:p>
            <a:pPr lvl="1"/>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2</a:t>
            </a:fld>
            <a:endParaRPr lang="en-US"/>
          </a:p>
        </p:txBody>
      </p:sp>
      <p:sp>
        <p:nvSpPr>
          <p:cNvPr id="6" name="TextBox 5">
            <a:extLst>
              <a:ext uri="{FF2B5EF4-FFF2-40B4-BE49-F238E27FC236}">
                <a16:creationId xmlns:a16="http://schemas.microsoft.com/office/drawing/2014/main" id="{CCFF25AA-98CE-A74A-0A35-55EDE198388B}"/>
              </a:ext>
            </a:extLst>
          </p:cNvPr>
          <p:cNvSpPr txBox="1"/>
          <p:nvPr/>
        </p:nvSpPr>
        <p:spPr>
          <a:xfrm>
            <a:off x="2648068" y="6089446"/>
            <a:ext cx="4901983" cy="307777"/>
          </a:xfrm>
          <a:prstGeom prst="rect">
            <a:avLst/>
          </a:prstGeom>
          <a:noFill/>
        </p:spPr>
        <p:txBody>
          <a:bodyPr wrap="none" rtlCol="0">
            <a:spAutoFit/>
          </a:bodyPr>
          <a:lstStyle/>
          <a:p>
            <a:r>
              <a:rPr lang="en-US" sz="1400" dirty="0"/>
              <a:t>Mundy GR and Edwards JR, J Am Soc Nephrol 2008; 19 (4): 672-5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Poor utilization of the PTHrP testing</a:t>
            </a:r>
          </a:p>
        </p:txBody>
      </p:sp>
      <p:sp>
        <p:nvSpPr>
          <p:cNvPr id="3" name="Content Placeholder 2"/>
          <p:cNvSpPr>
            <a:spLocks noGrp="1"/>
          </p:cNvSpPr>
          <p:nvPr>
            <p:ph idx="4294967295"/>
          </p:nvPr>
        </p:nvSpPr>
        <p:spPr>
          <a:xfrm>
            <a:off x="618494" y="1531908"/>
            <a:ext cx="7793356" cy="4004826"/>
          </a:xfrm>
        </p:spPr>
        <p:txBody>
          <a:bodyPr>
            <a:normAutofit/>
          </a:bodyPr>
          <a:lstStyle/>
          <a:p>
            <a:pPr marL="285750" indent="-285750">
              <a:lnSpc>
                <a:spcPct val="130000"/>
              </a:lnSpc>
              <a:buFont typeface="Arial" panose="020B0604020202020204" pitchFamily="34" charset="0"/>
              <a:buChar char="•"/>
            </a:pPr>
            <a:r>
              <a:rPr lang="en-US" sz="2000" dirty="0"/>
              <a:t>PTHrP testing can aid in diagnosing hypercalcemia of malignancy when the source of elevated calcium is not evident.</a:t>
            </a:r>
            <a:endParaRPr lang="en-US" sz="1900" dirty="0"/>
          </a:p>
          <a:p>
            <a:pPr marL="285750" indent="-285750">
              <a:lnSpc>
                <a:spcPct val="130000"/>
              </a:lnSpc>
              <a:buFont typeface="Arial" panose="020B0604020202020204" pitchFamily="34" charset="0"/>
              <a:buChar char="•"/>
            </a:pPr>
            <a:r>
              <a:rPr lang="en-US" sz="1900" dirty="0"/>
              <a:t>However, PTHrP is often ordered on patients with a low pretest probability of this condition. </a:t>
            </a:r>
          </a:p>
          <a:p>
            <a:pPr marL="285750" indent="-285750">
              <a:lnSpc>
                <a:spcPct val="130000"/>
              </a:lnSpc>
              <a:buFont typeface="Arial" panose="020B0604020202020204" pitchFamily="34" charset="0"/>
              <a:buChar char="•"/>
            </a:pPr>
            <a:r>
              <a:rPr lang="en-US" sz="1900" dirty="0"/>
              <a:t>Many institutes use a manual, rule-based approach to identify inappropriate PTHrP orders (e.</a:t>
            </a:r>
            <a:r>
              <a:rPr lang="en-US" sz="1900"/>
              <a:t>g., </a:t>
            </a:r>
            <a:r>
              <a:rPr lang="en-US" sz="1900" dirty="0"/>
              <a:t>high calcium levels and high PTH levels), which is a labor-intensive and time-consuming approach. </a:t>
            </a:r>
          </a:p>
          <a:p>
            <a:pPr marL="285750" indent="-285750">
              <a:lnSpc>
                <a:spcPct val="130000"/>
              </a:lnSpc>
              <a:buFont typeface="Arial" panose="020B0604020202020204" pitchFamily="34" charset="0"/>
              <a:buChar char="•"/>
            </a:pPr>
            <a:r>
              <a:rPr lang="en-US" sz="1900" dirty="0"/>
              <a:t>This results in increased healthcare costs, wastes laboratory resources, and can trigger unnecessary patient anxiety. </a:t>
            </a:r>
          </a:p>
          <a:p>
            <a:pPr marL="285750" indent="-285750">
              <a:lnSpc>
                <a:spcPct val="130000"/>
              </a:lnSpc>
              <a:buFont typeface="Arial" panose="020B0604020202020204" pitchFamily="34" charset="0"/>
              <a:buChar char="•"/>
            </a:pPr>
            <a:endParaRPr lang="en-US" sz="1900" dirty="0"/>
          </a:p>
          <a:p>
            <a:pPr lvl="1"/>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3</a:t>
            </a:fld>
            <a:endParaRPr lang="en-US"/>
          </a:p>
        </p:txBody>
      </p:sp>
    </p:spTree>
    <p:extLst>
      <p:ext uri="{BB962C8B-B14F-4D97-AF65-F5344CB8AC3E}">
        <p14:creationId xmlns:p14="http://schemas.microsoft.com/office/powerpoint/2010/main" val="935721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4</a:t>
            </a:fld>
            <a:endParaRPr lang="en-US"/>
          </a:p>
        </p:txBody>
      </p:sp>
      <p:pic>
        <p:nvPicPr>
          <p:cNvPr id="5" name="Picture 4">
            <a:extLst>
              <a:ext uri="{FF2B5EF4-FFF2-40B4-BE49-F238E27FC236}">
                <a16:creationId xmlns:a16="http://schemas.microsoft.com/office/drawing/2014/main" id="{6C07B09E-C61B-377D-9140-FC2142A53D6E}"/>
              </a:ext>
            </a:extLst>
          </p:cNvPr>
          <p:cNvPicPr>
            <a:picLocks noChangeAspect="1"/>
          </p:cNvPicPr>
          <p:nvPr/>
        </p:nvPicPr>
        <p:blipFill rotWithShape="1">
          <a:blip r:embed="rId2"/>
          <a:srcRect b="60999"/>
          <a:stretch/>
        </p:blipFill>
        <p:spPr>
          <a:xfrm>
            <a:off x="1" y="0"/>
            <a:ext cx="9144000" cy="2041657"/>
          </a:xfrm>
          <a:prstGeom prst="rect">
            <a:avLst/>
          </a:prstGeom>
        </p:spPr>
      </p:pic>
      <p:sp>
        <p:nvSpPr>
          <p:cNvPr id="6" name="TextBox 5">
            <a:extLst>
              <a:ext uri="{FF2B5EF4-FFF2-40B4-BE49-F238E27FC236}">
                <a16:creationId xmlns:a16="http://schemas.microsoft.com/office/drawing/2014/main" id="{E6D65DB4-945A-A7E3-EF04-E32C1C5B6F6C}"/>
              </a:ext>
            </a:extLst>
          </p:cNvPr>
          <p:cNvSpPr txBox="1"/>
          <p:nvPr/>
        </p:nvSpPr>
        <p:spPr>
          <a:xfrm>
            <a:off x="906867" y="2625925"/>
            <a:ext cx="7811645" cy="1938992"/>
          </a:xfrm>
          <a:prstGeom prst="rect">
            <a:avLst/>
          </a:prstGeom>
          <a:noFill/>
        </p:spPr>
        <p:txBody>
          <a:bodyPr wrap="square" rtlCol="0">
            <a:spAutoFit/>
          </a:bodyPr>
          <a:lstStyle/>
          <a:p>
            <a:r>
              <a:rPr lang="en-US" sz="2000" i="1" dirty="0"/>
              <a:t>“The purpose of this competition was to see if a machine-learning approach could better predict test outcomes compared to the traditional manual approach that many clinical laboratories use, reviewing calcium and PTH results to identify potential inappropriate PTHrP orders, thereby improving the PTHrP test utilization. ”</a:t>
            </a:r>
          </a:p>
        </p:txBody>
      </p:sp>
      <p:pic>
        <p:nvPicPr>
          <p:cNvPr id="7" name="Picture 6">
            <a:extLst>
              <a:ext uri="{FF2B5EF4-FFF2-40B4-BE49-F238E27FC236}">
                <a16:creationId xmlns:a16="http://schemas.microsoft.com/office/drawing/2014/main" id="{7C83F537-6413-54C7-DB47-CBBE778CB397}"/>
              </a:ext>
            </a:extLst>
          </p:cNvPr>
          <p:cNvPicPr>
            <a:picLocks noChangeAspect="1"/>
          </p:cNvPicPr>
          <p:nvPr/>
        </p:nvPicPr>
        <p:blipFill rotWithShape="1">
          <a:blip r:embed="rId3"/>
          <a:srcRect t="-1" b="3051"/>
          <a:stretch/>
        </p:blipFill>
        <p:spPr>
          <a:xfrm>
            <a:off x="1947810" y="4816344"/>
            <a:ext cx="6829425" cy="1680655"/>
          </a:xfrm>
          <a:prstGeom prst="rect">
            <a:avLst/>
          </a:prstGeom>
        </p:spPr>
      </p:pic>
    </p:spTree>
    <p:extLst>
      <p:ext uri="{BB962C8B-B14F-4D97-AF65-F5344CB8AC3E}">
        <p14:creationId xmlns:p14="http://schemas.microsoft.com/office/powerpoint/2010/main" val="928729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586777"/>
            <a:ext cx="8398143" cy="747396"/>
          </a:xfrm>
        </p:spPr>
        <p:txBody>
          <a:bodyPr>
            <a:normAutofit fontScale="90000"/>
          </a:bodyPr>
          <a:lstStyle/>
          <a:p>
            <a:r>
              <a:rPr lang="en-US" sz="3200" dirty="0"/>
              <a:t>Overall Workflow of PTHrP Model Development and Evaluation</a:t>
            </a:r>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5</a:t>
            </a:fld>
            <a:endParaRPr lang="en-US"/>
          </a:p>
        </p:txBody>
      </p:sp>
      <p:sp>
        <p:nvSpPr>
          <p:cNvPr id="7" name="Rectangle 6">
            <a:extLst>
              <a:ext uri="{FF2B5EF4-FFF2-40B4-BE49-F238E27FC236}">
                <a16:creationId xmlns:a16="http://schemas.microsoft.com/office/drawing/2014/main" id="{005F2990-8D53-3738-B9F7-534D34394C2B}"/>
              </a:ext>
            </a:extLst>
          </p:cNvPr>
          <p:cNvSpPr/>
          <p:nvPr/>
        </p:nvSpPr>
        <p:spPr>
          <a:xfrm>
            <a:off x="2087561" y="5901891"/>
            <a:ext cx="6192373" cy="369332"/>
          </a:xfrm>
          <a:prstGeom prst="rect">
            <a:avLst/>
          </a:prstGeom>
          <a:solidFill>
            <a:schemeClr val="bg1">
              <a:lumMod val="75000"/>
            </a:schemeClr>
          </a:solidFill>
        </p:spPr>
        <p:txBody>
          <a:bodyPr wrap="square">
            <a:spAutoFit/>
          </a:bodyPr>
          <a:lstStyle/>
          <a:p>
            <a:r>
              <a:rPr lang="en-US" sz="1800" b="1" dirty="0">
                <a:effectLst/>
                <a:latin typeface="Arial" panose="020B0604020202020204" pitchFamily="34" charset="0"/>
                <a:ea typeface="DengXian" panose="02010600030101010101" pitchFamily="2" charset="-122"/>
                <a:cs typeface="Times New Roman" panose="02020603050405020304" pitchFamily="18" charset="0"/>
              </a:rPr>
              <a:t>Figure 1</a:t>
            </a:r>
            <a:r>
              <a:rPr lang="en-US" sz="1800" dirty="0">
                <a:effectLst/>
                <a:latin typeface="Arial" panose="020B0604020202020204" pitchFamily="34" charset="0"/>
                <a:ea typeface="DengXian" panose="02010600030101010101" pitchFamily="2" charset="-122"/>
                <a:cs typeface="Times New Roman" panose="02020603050405020304" pitchFamily="18" charset="0"/>
              </a:rPr>
              <a:t>. Illustration of the modeling workflow. </a:t>
            </a:r>
            <a:endParaRPr lang="en-US" i="1" dirty="0"/>
          </a:p>
        </p:txBody>
      </p:sp>
      <p:pic>
        <p:nvPicPr>
          <p:cNvPr id="5" name="Picture 4" descr="A diagram of data collection&#10;&#10;Description automatically generated">
            <a:extLst>
              <a:ext uri="{FF2B5EF4-FFF2-40B4-BE49-F238E27FC236}">
                <a16:creationId xmlns:a16="http://schemas.microsoft.com/office/drawing/2014/main" id="{1F63B8F7-79D6-33D7-5A4B-1F780830503E}"/>
              </a:ext>
            </a:extLst>
          </p:cNvPr>
          <p:cNvPicPr>
            <a:picLocks noChangeAspect="1"/>
          </p:cNvPicPr>
          <p:nvPr/>
        </p:nvPicPr>
        <p:blipFill>
          <a:blip r:embed="rId2"/>
          <a:stretch>
            <a:fillRect/>
          </a:stretch>
        </p:blipFill>
        <p:spPr>
          <a:xfrm>
            <a:off x="1946246" y="1733575"/>
            <a:ext cx="5734696" cy="3768913"/>
          </a:xfrm>
          <a:prstGeom prst="rect">
            <a:avLst/>
          </a:prstGeom>
        </p:spPr>
      </p:pic>
    </p:spTree>
    <p:extLst>
      <p:ext uri="{BB962C8B-B14F-4D97-AF65-F5344CB8AC3E}">
        <p14:creationId xmlns:p14="http://schemas.microsoft.com/office/powerpoint/2010/main" val="3453679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Dataset overview</a:t>
            </a:r>
          </a:p>
        </p:txBody>
      </p:sp>
      <p:sp>
        <p:nvSpPr>
          <p:cNvPr id="3" name="Content Placeholder 2"/>
          <p:cNvSpPr>
            <a:spLocks noGrp="1"/>
          </p:cNvSpPr>
          <p:nvPr>
            <p:ph idx="4294967295"/>
          </p:nvPr>
        </p:nvSpPr>
        <p:spPr>
          <a:xfrm>
            <a:off x="760021" y="1528401"/>
            <a:ext cx="7793356" cy="4244601"/>
          </a:xfrm>
        </p:spPr>
        <p:txBody>
          <a:bodyPr>
            <a:normAutofit fontScale="55000" lnSpcReduction="20000"/>
          </a:bodyPr>
          <a:lstStyle/>
          <a:p>
            <a:pPr marL="285750" indent="-285750">
              <a:lnSpc>
                <a:spcPct val="150000"/>
              </a:lnSpc>
              <a:buFont typeface="Arial" panose="020B0604020202020204" pitchFamily="34" charset="0"/>
              <a:buChar char="•"/>
            </a:pPr>
            <a:r>
              <a:rPr lang="en-US" sz="3300" dirty="0"/>
              <a:t>A real, de-identified dataset consisting of 1330 PTHrP orders from 2012-2022 along with patients’ other lab results available at the time of PTHrP order was provided by Washington University School of Medicine (WUSM). </a:t>
            </a:r>
          </a:p>
          <a:p>
            <a:pPr marL="285750" indent="-285750">
              <a:lnSpc>
                <a:spcPct val="150000"/>
              </a:lnSpc>
              <a:buFont typeface="Arial" panose="020B0604020202020204" pitchFamily="34" charset="0"/>
              <a:buChar char="•"/>
            </a:pPr>
            <a:r>
              <a:rPr lang="en-US" sz="3300" dirty="0"/>
              <a:t>PTHrP testing offered by WUSM was performed by Mayo Clinic Laboratories. </a:t>
            </a:r>
          </a:p>
          <a:p>
            <a:pPr marL="285750" indent="-285750">
              <a:lnSpc>
                <a:spcPct val="150000"/>
              </a:lnSpc>
              <a:buFont typeface="Arial" panose="020B0604020202020204" pitchFamily="34" charset="0"/>
              <a:buChar char="•"/>
            </a:pPr>
            <a:r>
              <a:rPr lang="en-US" sz="3300" dirty="0"/>
              <a:t>Percentage of abnormal PTHrP results is 17.5% in this dataset.</a:t>
            </a:r>
          </a:p>
          <a:p>
            <a:pPr marL="285750" indent="-285750">
              <a:lnSpc>
                <a:spcPct val="150000"/>
              </a:lnSpc>
              <a:buFont typeface="Arial" panose="020B0604020202020204" pitchFamily="34" charset="0"/>
              <a:buChar char="•"/>
            </a:pPr>
            <a:r>
              <a:rPr lang="en-US" sz="3300" dirty="0"/>
              <a:t>The dataset was anonymously divided into training set (1064 patients) and testing set (266 patients). </a:t>
            </a:r>
          </a:p>
          <a:p>
            <a:pPr marL="285750" indent="-285750">
              <a:lnSpc>
                <a:spcPct val="150000"/>
              </a:lnSpc>
              <a:buFont typeface="Arial" panose="020B0604020202020204" pitchFamily="34" charset="0"/>
              <a:buChar char="•"/>
            </a:pPr>
            <a:r>
              <a:rPr lang="en-US" sz="3300" dirty="0"/>
              <a:t>Results of other lab tests were used to establish a feature set as described on the next slide</a:t>
            </a:r>
          </a:p>
          <a:p>
            <a:pPr lvl="1"/>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6</a:t>
            </a:fld>
            <a:endParaRPr lang="en-US"/>
          </a:p>
        </p:txBody>
      </p:sp>
    </p:spTree>
    <p:extLst>
      <p:ext uri="{BB962C8B-B14F-4D97-AF65-F5344CB8AC3E}">
        <p14:creationId xmlns:p14="http://schemas.microsoft.com/office/powerpoint/2010/main" val="3380338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653889"/>
            <a:ext cx="7928359" cy="747396"/>
          </a:xfrm>
        </p:spPr>
        <p:txBody>
          <a:bodyPr>
            <a:normAutofit/>
          </a:bodyPr>
          <a:lstStyle/>
          <a:p>
            <a:r>
              <a:rPr lang="en-US" dirty="0"/>
              <a:t>Data preprocessing and feature selection</a:t>
            </a:r>
          </a:p>
        </p:txBody>
      </p:sp>
      <p:sp>
        <p:nvSpPr>
          <p:cNvPr id="3" name="Content Placeholder 2"/>
          <p:cNvSpPr>
            <a:spLocks noGrp="1"/>
          </p:cNvSpPr>
          <p:nvPr>
            <p:ph idx="4294967295"/>
          </p:nvPr>
        </p:nvSpPr>
        <p:spPr>
          <a:xfrm>
            <a:off x="675322" y="1455151"/>
            <a:ext cx="7793356" cy="4586849"/>
          </a:xfrm>
        </p:spPr>
        <p:txBody>
          <a:bodyPr>
            <a:normAutofit fontScale="92500"/>
          </a:bodyPr>
          <a:lstStyle/>
          <a:p>
            <a:r>
              <a:rPr lang="en-US" dirty="0"/>
              <a:t>L</a:t>
            </a:r>
            <a:r>
              <a:rPr lang="en-US" sz="2400" dirty="0"/>
              <a:t>ab test values were normalized based on their respective reference ranges</a:t>
            </a:r>
          </a:p>
          <a:p>
            <a:r>
              <a:rPr lang="en-US" dirty="0"/>
              <a:t>Five </a:t>
            </a:r>
            <a:r>
              <a:rPr lang="en-US" sz="2400" dirty="0"/>
              <a:t>statistics </a:t>
            </a:r>
            <a:r>
              <a:rPr lang="en-US" dirty="0"/>
              <a:t>for</a:t>
            </a:r>
            <a:r>
              <a:rPr lang="en-US" sz="2400" dirty="0"/>
              <a:t> each lab test were calculated in the observation window (1 year).</a:t>
            </a:r>
          </a:p>
          <a:p>
            <a:pPr lvl="1"/>
            <a:r>
              <a:rPr lang="en-US" sz="2000" dirty="0"/>
              <a:t>Min, max, mean, latest results</a:t>
            </a:r>
          </a:p>
          <a:p>
            <a:pPr lvl="1"/>
            <a:r>
              <a:rPr lang="en-US" sz="2000" dirty="0"/>
              <a:t>Rate of the change</a:t>
            </a:r>
          </a:p>
          <a:p>
            <a:pPr marL="342900" lvl="1" indent="-342900"/>
            <a:r>
              <a:rPr lang="en-US" altLang="zh-CN" dirty="0"/>
              <a:t>Missing values were imputed using the median value across all patients.</a:t>
            </a:r>
          </a:p>
          <a:p>
            <a:pPr marL="342900" lvl="1" indent="-342900"/>
            <a:r>
              <a:rPr lang="en-US" altLang="zh-CN" sz="2400" dirty="0">
                <a:ea typeface="等线"/>
              </a:rPr>
              <a:t>159 Lab statistics were selected based on a missing rate  of &lt; 50% during the observation window and a statistical comparison of PTHrP normal and abnormal patients (p value after false discovery rate correction &lt; 0.05)</a:t>
            </a:r>
          </a:p>
          <a:p>
            <a:pPr marL="342900" lvl="1" indent="-342900"/>
            <a:endParaRPr lang="en-US" altLang="zh-CN" dirty="0"/>
          </a:p>
          <a:p>
            <a:pPr lvl="1"/>
            <a:endParaRPr lang="en-US" sz="20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7</a:t>
            </a:fld>
            <a:endParaRPr lang="en-US"/>
          </a:p>
        </p:txBody>
      </p:sp>
    </p:spTree>
    <p:extLst>
      <p:ext uri="{BB962C8B-B14F-4D97-AF65-F5344CB8AC3E}">
        <p14:creationId xmlns:p14="http://schemas.microsoft.com/office/powerpoint/2010/main" val="3474547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Model selection and training</a:t>
            </a:r>
          </a:p>
        </p:txBody>
      </p:sp>
      <p:sp>
        <p:nvSpPr>
          <p:cNvPr id="3" name="Content Placeholder 2"/>
          <p:cNvSpPr>
            <a:spLocks noGrp="1"/>
          </p:cNvSpPr>
          <p:nvPr>
            <p:ph idx="4294967295"/>
          </p:nvPr>
        </p:nvSpPr>
        <p:spPr>
          <a:xfrm>
            <a:off x="760021" y="1578735"/>
            <a:ext cx="7793356" cy="3949610"/>
          </a:xfrm>
        </p:spPr>
        <p:txBody>
          <a:bodyPr>
            <a:normAutofit fontScale="92500" lnSpcReduction="20000"/>
          </a:bodyPr>
          <a:lstStyle/>
          <a:p>
            <a:pPr>
              <a:lnSpc>
                <a:spcPct val="140000"/>
              </a:lnSpc>
            </a:pPr>
            <a:r>
              <a:rPr lang="en-US" sz="2200" dirty="0">
                <a:ea typeface="等线"/>
              </a:rPr>
              <a:t>Four classifiers, including the random forest (RF), support vector machine (SVM), extreme gradient boosting (</a:t>
            </a:r>
            <a:r>
              <a:rPr lang="en-US" sz="2200" dirty="0" err="1">
                <a:ea typeface="等线"/>
              </a:rPr>
              <a:t>XGBoost</a:t>
            </a:r>
            <a:r>
              <a:rPr lang="en-US" sz="2200" dirty="0">
                <a:ea typeface="等线"/>
              </a:rPr>
              <a:t>), and multi-layer perceptron (MLP) models, were evaluated on the WUSM dataset. </a:t>
            </a:r>
          </a:p>
          <a:p>
            <a:pPr>
              <a:lnSpc>
                <a:spcPct val="140000"/>
              </a:lnSpc>
            </a:pPr>
            <a:r>
              <a:rPr lang="en-US" sz="2200" dirty="0">
                <a:ea typeface="等线"/>
              </a:rPr>
              <a:t>For each model, the appropriate hyperparameters were determined through a standard 5-fold cross-validation of the training data. </a:t>
            </a:r>
          </a:p>
          <a:p>
            <a:pPr>
              <a:lnSpc>
                <a:spcPct val="140000"/>
              </a:lnSpc>
            </a:pPr>
            <a:r>
              <a:rPr lang="en-US" sz="2000" dirty="0"/>
              <a:t>The </a:t>
            </a:r>
            <a:r>
              <a:rPr lang="en-US" sz="2000" u="sng" dirty="0" err="1"/>
              <a:t>XGBoost</a:t>
            </a:r>
            <a:r>
              <a:rPr lang="en-US" sz="2000" u="sng" dirty="0"/>
              <a:t> model </a:t>
            </a:r>
            <a:r>
              <a:rPr lang="en-US" sz="2000" dirty="0"/>
              <a:t>outperformed random forest (RF), support vector machine (SVM) and multi-layer perception (MLP) models in the cross-validation of training data.  </a:t>
            </a:r>
          </a:p>
          <a:p>
            <a:pPr>
              <a:lnSpc>
                <a:spcPct val="140000"/>
              </a:lnSpc>
            </a:pPr>
            <a:endParaRPr lang="en-US" sz="2200" dirty="0">
              <a:ea typeface="等线"/>
            </a:endParaRPr>
          </a:p>
          <a:p>
            <a:pPr lvl="1"/>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8</a:t>
            </a:fld>
            <a:endParaRPr lang="en-US"/>
          </a:p>
        </p:txBody>
      </p:sp>
    </p:spTree>
    <p:extLst>
      <p:ext uri="{BB962C8B-B14F-4D97-AF65-F5344CB8AC3E}">
        <p14:creationId xmlns:p14="http://schemas.microsoft.com/office/powerpoint/2010/main" val="231597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Discussion question #1</a:t>
            </a:r>
          </a:p>
        </p:txBody>
      </p:sp>
      <p:sp>
        <p:nvSpPr>
          <p:cNvPr id="3" name="Content Placeholder 2"/>
          <p:cNvSpPr>
            <a:spLocks noGrp="1"/>
          </p:cNvSpPr>
          <p:nvPr>
            <p:ph idx="4294967295"/>
          </p:nvPr>
        </p:nvSpPr>
        <p:spPr>
          <a:xfrm>
            <a:off x="760021" y="1738126"/>
            <a:ext cx="7793356" cy="3794183"/>
          </a:xfrm>
        </p:spPr>
        <p:txBody>
          <a:bodyPr/>
          <a:lstStyle/>
          <a:p>
            <a:pPr marL="0" indent="0">
              <a:buNone/>
            </a:pPr>
            <a:r>
              <a:rPr lang="en-US" sz="2500" dirty="0"/>
              <a:t>What are the criteria for evaluation of a model’s performance? </a:t>
            </a:r>
            <a:endParaRPr lang="en-US" sz="2100" dirty="0"/>
          </a:p>
          <a:p>
            <a:pPr lvl="1"/>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9</a:t>
            </a:fld>
            <a:endParaRPr lang="en-US"/>
          </a:p>
        </p:txBody>
      </p:sp>
    </p:spTree>
    <p:extLst>
      <p:ext uri="{BB962C8B-B14F-4D97-AF65-F5344CB8AC3E}">
        <p14:creationId xmlns:p14="http://schemas.microsoft.com/office/powerpoint/2010/main" val="703675432"/>
      </p:ext>
    </p:extLst>
  </p:cSld>
  <p:clrMapOvr>
    <a:masterClrMapping/>
  </p:clrMapOvr>
</p:sld>
</file>

<file path=ppt/theme/theme1.xml><?xml version="1.0" encoding="utf-8"?>
<a:theme xmlns:a="http://schemas.openxmlformats.org/drawingml/2006/main" name="Office Theme">
  <a:themeElements>
    <a:clrScheme name="Custom 32">
      <a:dk1>
        <a:srgbClr val="1F1F1F"/>
      </a:dk1>
      <a:lt1>
        <a:sysClr val="window" lastClr="FFFFFF"/>
      </a:lt1>
      <a:dk2>
        <a:srgbClr val="636463"/>
      </a:dk2>
      <a:lt2>
        <a:srgbClr val="EEECE1"/>
      </a:lt2>
      <a:accent1>
        <a:srgbClr val="B11F24"/>
      </a:accent1>
      <a:accent2>
        <a:srgbClr val="005A84"/>
      </a:accent2>
      <a:accent3>
        <a:srgbClr val="E2A856"/>
      </a:accent3>
      <a:accent4>
        <a:srgbClr val="81ADA8"/>
      </a:accent4>
      <a:accent5>
        <a:srgbClr val="636463"/>
      </a:accent5>
      <a:accent6>
        <a:srgbClr val="328CB6"/>
      </a:accent6>
      <a:hlink>
        <a:srgbClr val="81ADA8"/>
      </a:hlink>
      <a:folHlink>
        <a:srgbClr val="81ADA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32">
      <a:dk1>
        <a:srgbClr val="1F1F1F"/>
      </a:dk1>
      <a:lt1>
        <a:sysClr val="window" lastClr="FFFFFF"/>
      </a:lt1>
      <a:dk2>
        <a:srgbClr val="636463"/>
      </a:dk2>
      <a:lt2>
        <a:srgbClr val="EEECE1"/>
      </a:lt2>
      <a:accent1>
        <a:srgbClr val="B11F24"/>
      </a:accent1>
      <a:accent2>
        <a:srgbClr val="005A84"/>
      </a:accent2>
      <a:accent3>
        <a:srgbClr val="E2A856"/>
      </a:accent3>
      <a:accent4>
        <a:srgbClr val="81ADA8"/>
      </a:accent4>
      <a:accent5>
        <a:srgbClr val="636463"/>
      </a:accent5>
      <a:accent6>
        <a:srgbClr val="328CB6"/>
      </a:accent6>
      <a:hlink>
        <a:srgbClr val="81ADA8"/>
      </a:hlink>
      <a:folHlink>
        <a:srgbClr val="81ADA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0253ea7-35f4-4dd6-b378-a686d1967733" xsi:nil="true"/>
    <lcf76f155ced4ddcb4097134ff3c332f xmlns="5209ea11-3884-410a-a436-0e0e9fa818b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A99CD3DF87B34DA71835D03ADFAC51" ma:contentTypeVersion="12" ma:contentTypeDescription="Create a new document." ma:contentTypeScope="" ma:versionID="c9a71cdf85880a4f7cfb8c543cde4677">
  <xsd:schema xmlns:xsd="http://www.w3.org/2001/XMLSchema" xmlns:xs="http://www.w3.org/2001/XMLSchema" xmlns:p="http://schemas.microsoft.com/office/2006/metadata/properties" xmlns:ns2="5209ea11-3884-410a-a436-0e0e9fa818b1" xmlns:ns3="60253ea7-35f4-4dd6-b378-a686d1967733" targetNamespace="http://schemas.microsoft.com/office/2006/metadata/properties" ma:root="true" ma:fieldsID="de0d4ab9fbeff714e491f86f9408fdfd" ns2:_="" ns3:_="">
    <xsd:import namespace="5209ea11-3884-410a-a436-0e0e9fa818b1"/>
    <xsd:import namespace="60253ea7-35f4-4dd6-b378-a686d196773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9ea11-3884-410a-a436-0e0e9fa818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50f3c69-1d6a-4099-826a-1ff1ac42e45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253ea7-35f4-4dd6-b378-a686d196773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8f71eaf-dec7-41b6-bf71-66c8e973adb5}" ma:internalName="TaxCatchAll" ma:showField="CatchAllData" ma:web="60253ea7-35f4-4dd6-b378-a686d19677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E470B9-12E1-4B71-B342-BDC898AD4F02}">
  <ds:schemaRefs>
    <ds:schemaRef ds:uri="http://schemas.microsoft.com/office/2006/metadata/properties"/>
    <ds:schemaRef ds:uri="60253ea7-35f4-4dd6-b378-a686d196773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5209ea11-3884-410a-a436-0e0e9fa818b1"/>
    <ds:schemaRef ds:uri="http://www.w3.org/XML/1998/namespace"/>
    <ds:schemaRef ds:uri="http://purl.org/dc/dcmitype/"/>
  </ds:schemaRefs>
</ds:datastoreItem>
</file>

<file path=customXml/itemProps2.xml><?xml version="1.0" encoding="utf-8"?>
<ds:datastoreItem xmlns:ds="http://schemas.openxmlformats.org/officeDocument/2006/customXml" ds:itemID="{7C47D39F-A052-47F6-98F6-EF4B55A0A0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9ea11-3884-410a-a436-0e0e9fa818b1"/>
    <ds:schemaRef ds:uri="60253ea7-35f4-4dd6-b378-a686d19677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5D6BD0-8241-49A0-B487-9B122C7AC7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5314</TotalTime>
  <Words>1252</Words>
  <Application>Microsoft Office PowerPoint</Application>
  <PresentationFormat>On-screen Show (4:3)</PresentationFormat>
  <Paragraphs>161</Paragraphs>
  <Slides>19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Courier New</vt:lpstr>
      <vt:lpstr>Times New Roman</vt:lpstr>
      <vt:lpstr>Office Theme</vt:lpstr>
      <vt:lpstr>1_Office Theme</vt:lpstr>
      <vt:lpstr>PowerPoint Presentation</vt:lpstr>
      <vt:lpstr>Parathyroid hormone-related peptide (PTHrP) </vt:lpstr>
      <vt:lpstr>Poor utilization of the PTHrP testing</vt:lpstr>
      <vt:lpstr>PowerPoint Presentation</vt:lpstr>
      <vt:lpstr>Overall Workflow of PTHrP Model Development and Evaluation</vt:lpstr>
      <vt:lpstr>Dataset overview</vt:lpstr>
      <vt:lpstr>Data preprocessing and feature selection</vt:lpstr>
      <vt:lpstr>Model selection and training</vt:lpstr>
      <vt:lpstr>Discussion question #1</vt:lpstr>
      <vt:lpstr>Model’s performance should be evaluated using a diverse set of criterial</vt:lpstr>
      <vt:lpstr>PowerPoint Presentation</vt:lpstr>
      <vt:lpstr>Discussion question #2</vt:lpstr>
      <vt:lpstr>Factors that Affect Model Generalizability </vt:lpstr>
      <vt:lpstr>Directly transported the PTHrP model to independent external datasets </vt:lpstr>
      <vt:lpstr>Discussion question #3</vt:lpstr>
      <vt:lpstr>Strategies to improve model generalizability</vt:lpstr>
      <vt:lpstr>Model’s performance in external datasets</vt:lpstr>
      <vt:lpstr>Take Home Messages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Drought</dc:creator>
  <cp:lastModifiedBy>Heather Drought</cp:lastModifiedBy>
  <cp:revision>39</cp:revision>
  <dcterms:created xsi:type="dcterms:W3CDTF">2014-07-07T15:02:10Z</dcterms:created>
  <dcterms:modified xsi:type="dcterms:W3CDTF">2023-11-21T17:01:50Z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0x010100AFA99CD3DF87B34DA71835D03ADFAC51</vt:lpwstr>
  </property>
  <property fmtid="{D5CDD505-2E9C-101B-9397-08002B2CF9AE}" pid="3" name="Order">
    <vt:r8>97200</vt:r8>
  </property>
  <property fmtid="{D5CDD505-2E9C-101B-9397-08002B2CF9AE}" pid="4" name="MediaServiceImageTags">
    <vt:lpwstr/>
  </property>
</Properties>
</file>