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9"/>
  </p:notesMasterIdLst>
  <p:handoutMasterIdLst>
    <p:handoutMasterId r:id="rId20"/>
  </p:handoutMasterIdLst>
  <p:sldIdLst>
    <p:sldId id="264" r:id="rId6"/>
    <p:sldId id="257" r:id="rId7"/>
    <p:sldId id="265" r:id="rId8"/>
    <p:sldId id="263" r:id="rId9"/>
    <p:sldId id="266" r:id="rId10"/>
    <p:sldId id="267" r:id="rId11"/>
    <p:sldId id="269" r:id="rId12"/>
    <p:sldId id="270" r:id="rId13"/>
    <p:sldId id="271" r:id="rId14"/>
    <p:sldId id="272" r:id="rId15"/>
    <p:sldId id="273" r:id="rId16"/>
    <p:sldId id="274"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25"/>
    <a:srgbClr val="AF292E"/>
    <a:srgbClr val="B11F24"/>
    <a:srgbClr val="D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62A2B-015B-4CA4-B888-29005B0B8C24}" v="6" dt="2023-12-20T18:31:01.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86" d="100"/>
          <a:sy n="86" d="100"/>
        </p:scale>
        <p:origin x="90" y="24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12/20/2023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12/20/2023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facebook.com/ClinicalChemistry"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hyperlink" Target="https://www.linkedin.com/company/myadlm" TargetMode="External"/><Relationship Id="rId5" Type="http://schemas.openxmlformats.org/officeDocument/2006/relationships/image" Target="../media/image6.png"/><Relationship Id="rId4" Type="http://schemas.openxmlformats.org/officeDocument/2006/relationships/hyperlink" Target="https://twitter.com/Clin_Chem_ADLM" TargetMode="External"/><Relationship Id="rId9" Type="http://schemas.openxmlformats.org/officeDocument/2006/relationships/image" Target="../media/image8.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769441"/>
          </a:xfrm>
          <a:prstGeom prst="rect">
            <a:avLst/>
          </a:prstGeom>
          <a:solidFill>
            <a:schemeClr val="bg1">
              <a:lumMod val="75000"/>
            </a:schemeClr>
          </a:solidFill>
        </p:spPr>
        <p:txBody>
          <a:bodyPr wrap="square" rtlCol="0">
            <a:spAutoFit/>
          </a:bodyPr>
          <a:lstStyle/>
          <a:p>
            <a:pPr algn="ctr"/>
            <a:r>
              <a:rPr lang="en-US" sz="4400" b="0" i="1" dirty="0">
                <a:solidFill>
                  <a:srgbClr val="AF292E"/>
                </a:solidFill>
              </a:rPr>
              <a:t>Clinical Chemistry </a:t>
            </a:r>
            <a:r>
              <a:rPr lang="en-US" sz="4400" b="0" dirty="0">
                <a:solidFill>
                  <a:srgbClr val="AF292E"/>
                </a:solidFill>
              </a:rPr>
              <a:t>Journal Club</a:t>
            </a:r>
          </a:p>
        </p:txBody>
      </p:sp>
      <p:pic>
        <p:nvPicPr>
          <p:cNvPr id="4" name="Picture 3" descr="A red and white logo&#10;&#10;Description automatically generated">
            <a:extLst>
              <a:ext uri="{FF2B5EF4-FFF2-40B4-BE49-F238E27FC236}">
                <a16:creationId xmlns:a16="http://schemas.microsoft.com/office/drawing/2014/main" id="{808C90CA-974A-6347-911C-07AC0B52B6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463169" y="103658"/>
            <a:ext cx="2754630" cy="712470"/>
          </a:xfrm>
          <a:prstGeom prst="rect">
            <a:avLst/>
          </a:prstGeom>
        </p:spPr>
      </p:pic>
      <p:sp>
        <p:nvSpPr>
          <p:cNvPr id="5" name="TextBox 6">
            <a:extLst>
              <a:ext uri="{FF2B5EF4-FFF2-40B4-BE49-F238E27FC236}">
                <a16:creationId xmlns:a16="http://schemas.microsoft.com/office/drawing/2014/main" id="{65306846-E767-8816-727B-988A9B55CCE4}"/>
              </a:ext>
            </a:extLst>
          </p:cNvPr>
          <p:cNvSpPr txBox="1"/>
          <p:nvPr userDrawn="1"/>
        </p:nvSpPr>
        <p:spPr>
          <a:xfrm>
            <a:off x="5399371" y="254525"/>
            <a:ext cx="2024380" cy="561340"/>
          </a:xfrm>
          <a:prstGeom prst="rect">
            <a:avLst/>
          </a:prstGeom>
          <a:noFill/>
        </p:spPr>
        <p:txBody>
          <a:bodyPr wrap="square">
            <a:spAutoFit/>
          </a:bodyPr>
          <a:lstStyle/>
          <a:p>
            <a:pPr marL="0" marR="0">
              <a:lnSpc>
                <a:spcPct val="107000"/>
              </a:lnSpc>
              <a:spcBef>
                <a:spcPts val="0"/>
              </a:spcBef>
              <a:spcAft>
                <a:spcPts val="800"/>
              </a:spcAft>
            </a:pPr>
            <a:r>
              <a:rPr lang="en-US" sz="1100" i="1" kern="12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Better health through</a:t>
            </a:r>
            <a:br>
              <a:rPr lang="en-US" sz="1100" i="1" kern="12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br>
            <a:r>
              <a:rPr lang="en-US" sz="1100" i="1" kern="1200" dirty="0">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laboratory medicine.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red sign with white text&#10;&#10;Description automatically generated">
            <a:extLst>
              <a:ext uri="{FF2B5EF4-FFF2-40B4-BE49-F238E27FC236}">
                <a16:creationId xmlns:a16="http://schemas.microsoft.com/office/drawing/2014/main" id="{7EC5CB20-269E-3BB2-1564-2AA24F27ACEB}"/>
              </a:ext>
            </a:extLst>
          </p:cNvPr>
          <p:cNvPicPr>
            <a:picLocks noChangeAspect="1"/>
          </p:cNvPicPr>
          <p:nvPr userDrawn="1"/>
        </p:nvPicPr>
        <p:blipFill>
          <a:blip r:embed="rId3"/>
          <a:stretch>
            <a:fillRect/>
          </a:stretch>
        </p:blipFill>
        <p:spPr>
          <a:xfrm>
            <a:off x="43772" y="6099715"/>
            <a:ext cx="1762760" cy="7473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769441"/>
          </a:xfrm>
          <a:prstGeom prst="rect">
            <a:avLst/>
          </a:prstGeom>
          <a:solidFill>
            <a:schemeClr val="bg1">
              <a:lumMod val="75000"/>
            </a:schemeClr>
          </a:solidFill>
        </p:spPr>
        <p:txBody>
          <a:bodyPr wrap="square" rtlCol="0">
            <a:spAutoFit/>
          </a:bodyPr>
          <a:lstStyle/>
          <a:p>
            <a:pPr algn="ctr"/>
            <a:r>
              <a:rPr lang="en-US" sz="4400" b="0" i="1" dirty="0">
                <a:solidFill>
                  <a:srgbClr val="AF292E"/>
                </a:solidFill>
              </a:rPr>
              <a:t>Clinical Chemistry </a:t>
            </a:r>
            <a:r>
              <a:rPr lang="en-US" sz="4400" b="0" dirty="0">
                <a:solidFill>
                  <a:srgbClr val="AF292E"/>
                </a:solidFill>
              </a:rPr>
              <a:t>Journal Club</a:t>
            </a:r>
          </a:p>
        </p:txBody>
      </p:sp>
      <p:pic>
        <p:nvPicPr>
          <p:cNvPr id="3" name="Picture 2">
            <a:extLst>
              <a:ext uri="{FF2B5EF4-FFF2-40B4-BE49-F238E27FC236}">
                <a16:creationId xmlns:a16="http://schemas.microsoft.com/office/drawing/2014/main" id="{808C90CA-974A-6347-911C-07AC0B52B6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89921" y="79030"/>
            <a:ext cx="2755133" cy="713080"/>
          </a:xfrm>
          <a:prstGeom prst="rect">
            <a:avLst/>
          </a:prstGeom>
        </p:spPr>
      </p:pic>
      <p:sp>
        <p:nvSpPr>
          <p:cNvPr id="7" name="TextBox 6">
            <a:extLst>
              <a:ext uri="{FF2B5EF4-FFF2-40B4-BE49-F238E27FC236}">
                <a16:creationId xmlns:a16="http://schemas.microsoft.com/office/drawing/2014/main" id="{EB20145E-56F7-D16E-A241-B2F242669D88}"/>
              </a:ext>
            </a:extLst>
          </p:cNvPr>
          <p:cNvSpPr txBox="1"/>
          <p:nvPr userDrawn="1"/>
        </p:nvSpPr>
        <p:spPr>
          <a:xfrm>
            <a:off x="5357128" y="218714"/>
            <a:ext cx="2024748" cy="461665"/>
          </a:xfrm>
          <a:prstGeom prst="rect">
            <a:avLst/>
          </a:prstGeom>
          <a:noFill/>
        </p:spPr>
        <p:txBody>
          <a:bodyPr wrap="square">
            <a:spAutoFit/>
          </a:bodyPr>
          <a:lstStyle/>
          <a:p>
            <a:r>
              <a:rPr lang="en-US" sz="1200" i="1" dirty="0">
                <a:solidFill>
                  <a:srgbClr val="58595B"/>
                </a:solidFill>
              </a:rPr>
              <a:t>Better health through</a:t>
            </a:r>
            <a:br>
              <a:rPr lang="en-US" sz="1200" i="1" dirty="0">
                <a:solidFill>
                  <a:srgbClr val="58595B"/>
                </a:solidFill>
              </a:rPr>
            </a:br>
            <a:r>
              <a:rPr lang="en-US" sz="1200" i="1" dirty="0">
                <a:solidFill>
                  <a:srgbClr val="58595B"/>
                </a:solidFill>
              </a:rPr>
              <a:t>laboratory medicine.</a:t>
            </a:r>
          </a:p>
        </p:txBody>
      </p:sp>
    </p:spTree>
    <p:extLst>
      <p:ext uri="{BB962C8B-B14F-4D97-AF65-F5344CB8AC3E}">
        <p14:creationId xmlns:p14="http://schemas.microsoft.com/office/powerpoint/2010/main" val="282947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
        <p:nvSpPr>
          <p:cNvPr id="2" name="Title 1">
            <a:extLst>
              <a:ext uri="{FF2B5EF4-FFF2-40B4-BE49-F238E27FC236}">
                <a16:creationId xmlns:a16="http://schemas.microsoft.com/office/drawing/2014/main" id="{8156F504-AF3F-7FC4-8916-57916FD06CE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11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pic>
        <p:nvPicPr>
          <p:cNvPr id="3" name="Picture 2">
            <a:extLst>
              <a:ext uri="{FF2B5EF4-FFF2-40B4-BE49-F238E27FC236}">
                <a16:creationId xmlns:a16="http://schemas.microsoft.com/office/drawing/2014/main" id="{FE57D22E-92FF-0A3C-DAC8-241A43399999}"/>
              </a:ext>
            </a:extLst>
          </p:cNvPr>
          <p:cNvPicPr>
            <a:picLocks noChangeAspect="1"/>
          </p:cNvPicPr>
          <p:nvPr userDrawn="1"/>
        </p:nvPicPr>
        <p:blipFill>
          <a:blip r:embed="rId2"/>
          <a:srcRect/>
          <a:stretch/>
        </p:blipFill>
        <p:spPr>
          <a:xfrm>
            <a:off x="5024319" y="285750"/>
            <a:ext cx="1492747" cy="314543"/>
          </a:xfrm>
          <a:prstGeom prst="rect">
            <a:avLst/>
          </a:prstGeom>
        </p:spPr>
      </p:pic>
    </p:spTree>
    <p:extLst>
      <p:ext uri="{BB962C8B-B14F-4D97-AF65-F5344CB8AC3E}">
        <p14:creationId xmlns:p14="http://schemas.microsoft.com/office/powerpoint/2010/main" val="1503989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98827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648187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
        <p:nvSpPr>
          <p:cNvPr id="2" name="TextBox 1">
            <a:extLst>
              <a:ext uri="{FF2B5EF4-FFF2-40B4-BE49-F238E27FC236}">
                <a16:creationId xmlns:a16="http://schemas.microsoft.com/office/drawing/2014/main" id="{79E8F6DF-38A9-CC07-8CFF-A50AF2DBCB4E}"/>
              </a:ext>
            </a:extLst>
          </p:cNvPr>
          <p:cNvSpPr txBox="1">
            <a:spLocks noChangeArrowheads="1"/>
          </p:cNvSpPr>
          <p:nvPr userDrawn="1"/>
        </p:nvSpPr>
        <p:spPr bwMode="auto">
          <a:xfrm flipH="1">
            <a:off x="132893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Tree>
    <p:extLst>
      <p:ext uri="{BB962C8B-B14F-4D97-AF65-F5344CB8AC3E}">
        <p14:creationId xmlns:p14="http://schemas.microsoft.com/office/powerpoint/2010/main" val="733951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512997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19231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25188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12233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1388341"/>
            <a:ext cx="637558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8"/>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5" name="Picture 4" descr="A red and black letter l&#10;&#10;Description automatically generated">
            <a:extLst>
              <a:ext uri="{FF2B5EF4-FFF2-40B4-BE49-F238E27FC236}">
                <a16:creationId xmlns:a16="http://schemas.microsoft.com/office/drawing/2014/main" id="{9AABDE42-9070-833B-EE68-B36FBECB637E}"/>
              </a:ext>
            </a:extLst>
          </p:cNvPr>
          <p:cNvPicPr>
            <a:picLocks noChangeAspect="1"/>
          </p:cNvPicPr>
          <p:nvPr userDrawn="1"/>
        </p:nvPicPr>
        <p:blipFill>
          <a:blip r:embed="rId14"/>
          <a:srcRect/>
          <a:stretch/>
        </p:blipFill>
        <p:spPr>
          <a:xfrm>
            <a:off x="7559051" y="242421"/>
            <a:ext cx="1147445" cy="2413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3866" y="6057055"/>
            <a:ext cx="1871134" cy="777838"/>
          </a:xfrm>
          <a:prstGeom prst="rect">
            <a:avLst/>
          </a:prstGeom>
        </p:spPr>
      </p:pic>
      <p:pic>
        <p:nvPicPr>
          <p:cNvPr id="9" name="Picture 8" descr="A red and black letter l&#10;&#10;Description automatically generated">
            <a:extLst>
              <a:ext uri="{FF2B5EF4-FFF2-40B4-BE49-F238E27FC236}">
                <a16:creationId xmlns:a16="http://schemas.microsoft.com/office/drawing/2014/main" id="{9AABDE42-9070-833B-EE68-B36FBECB637E}"/>
              </a:ext>
            </a:extLst>
          </p:cNvPr>
          <p:cNvPicPr>
            <a:picLocks noChangeAspect="1"/>
          </p:cNvPicPr>
          <p:nvPr userDrawn="1"/>
        </p:nvPicPr>
        <p:blipFill>
          <a:blip r:embed="rId13"/>
          <a:srcRect/>
          <a:stretch/>
        </p:blipFill>
        <p:spPr>
          <a:xfrm>
            <a:off x="7580572" y="231667"/>
            <a:ext cx="1147445" cy="241300"/>
          </a:xfrm>
          <a:prstGeom prst="rect">
            <a:avLst/>
          </a:prstGeom>
        </p:spPr>
      </p:pic>
    </p:spTree>
    <p:extLst>
      <p:ext uri="{BB962C8B-B14F-4D97-AF65-F5344CB8AC3E}">
        <p14:creationId xmlns:p14="http://schemas.microsoft.com/office/powerpoint/2010/main" val="3339657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1093/clinchem/hvad165"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184563" y="3317909"/>
            <a:ext cx="6774874" cy="2570922"/>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rgbClr val="1F1F1F"/>
              </a:solidFill>
              <a:effectLst/>
              <a:uLnTx/>
              <a:uFillTx/>
              <a:latin typeface="Arial"/>
              <a:ea typeface="+mn-ea"/>
              <a:cs typeface="Arial"/>
            </a:endParaRPr>
          </a:p>
          <a:p>
            <a:pPr marL="0" indent="0">
              <a:lnSpc>
                <a:spcPct val="120000"/>
              </a:lnSpc>
              <a:buNone/>
            </a:pPr>
            <a:r>
              <a:rPr lang="sv-SE" sz="7200" dirty="0">
                <a:latin typeface="Arial" panose="020B0604020202020204" pitchFamily="34" charset="0"/>
                <a:cs typeface="Arial" panose="020B0604020202020204" pitchFamily="34" charset="0"/>
              </a:rPr>
              <a:t>X. Li, D. Zhang,</a:t>
            </a:r>
            <a:r>
              <a:rPr lang="en-US" altLang="sv-SE" sz="7200" dirty="0">
                <a:latin typeface="Arial" panose="020B0604020202020204" pitchFamily="34" charset="0"/>
                <a:cs typeface="Arial" panose="020B0604020202020204" pitchFamily="34" charset="0"/>
              </a:rPr>
              <a:t> </a:t>
            </a:r>
            <a:r>
              <a:rPr lang="sv-SE" sz="7200" dirty="0">
                <a:latin typeface="Arial" panose="020B0604020202020204" pitchFamily="34" charset="0"/>
                <a:cs typeface="Arial" panose="020B0604020202020204" pitchFamily="34" charset="0"/>
              </a:rPr>
              <a:t>X. Zhao, S. Huang, M. Han,</a:t>
            </a:r>
            <a:r>
              <a:rPr lang="en-US" altLang="sv-SE" sz="7200" dirty="0">
                <a:latin typeface="Arial" panose="020B0604020202020204" pitchFamily="34" charset="0"/>
                <a:cs typeface="Arial" panose="020B0604020202020204" pitchFamily="34" charset="0"/>
              </a:rPr>
              <a:t> </a:t>
            </a:r>
            <a:r>
              <a:rPr lang="sv-SE" sz="7200" dirty="0">
                <a:latin typeface="Arial" panose="020B0604020202020204" pitchFamily="34" charset="0"/>
                <a:cs typeface="Arial" panose="020B0604020202020204" pitchFamily="34" charset="0"/>
              </a:rPr>
              <a:t>G. Wang,</a:t>
            </a:r>
            <a:r>
              <a:rPr lang="en-US" altLang="sv-SE" sz="7200" dirty="0">
                <a:latin typeface="Arial" panose="020B0604020202020204" pitchFamily="34" charset="0"/>
                <a:cs typeface="Arial" panose="020B0604020202020204" pitchFamily="34" charset="0"/>
              </a:rPr>
              <a:t> </a:t>
            </a:r>
            <a:r>
              <a:rPr lang="sv-SE" sz="7200" dirty="0">
                <a:latin typeface="Arial" panose="020B0604020202020204" pitchFamily="34" charset="0"/>
                <a:cs typeface="Arial" panose="020B0604020202020204" pitchFamily="34" charset="0"/>
              </a:rPr>
              <a:t>Y. Li, </a:t>
            </a:r>
          </a:p>
          <a:p>
            <a:pPr marL="0" indent="0">
              <a:lnSpc>
                <a:spcPct val="120000"/>
              </a:lnSpc>
              <a:buNone/>
            </a:pPr>
            <a:r>
              <a:rPr lang="sv-SE" sz="7200" dirty="0">
                <a:latin typeface="Arial" panose="020B0604020202020204" pitchFamily="34" charset="0"/>
                <a:cs typeface="Arial" panose="020B0604020202020204" pitchFamily="34" charset="0"/>
              </a:rPr>
              <a:t>D. Kang,</a:t>
            </a:r>
            <a:r>
              <a:rPr lang="en-US" altLang="sv-SE" sz="7200" dirty="0">
                <a:latin typeface="Arial" panose="020B0604020202020204" pitchFamily="34" charset="0"/>
                <a:cs typeface="Arial" panose="020B0604020202020204" pitchFamily="34" charset="0"/>
              </a:rPr>
              <a:t> </a:t>
            </a:r>
            <a:r>
              <a:rPr lang="sv-SE" sz="7200" dirty="0">
                <a:latin typeface="Arial" panose="020B0604020202020204" pitchFamily="34" charset="0"/>
                <a:cs typeface="Arial" panose="020B0604020202020204" pitchFamily="34" charset="0"/>
              </a:rPr>
              <a:t>X. Zhang, P. Dai, Y. Yuan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68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68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indent="0">
              <a:buFont typeface="Arial" panose="020B0604020202020204" pitchFamily="34" charset="0"/>
              <a:buNone/>
              <a:defRPr/>
            </a:pPr>
            <a:r>
              <a:rPr lang="en-US" sz="7200" dirty="0">
                <a:latin typeface="Arial" panose="020B0604020202020204" pitchFamily="34" charset="0"/>
                <a:cs typeface="Arial" panose="020B0604020202020204" pitchFamily="34" charset="0"/>
              </a:rPr>
              <a:t>December 2023</a:t>
            </a:r>
            <a:endParaRPr lang="en-US" sz="7200" dirty="0">
              <a:solidFill>
                <a:srgbClr val="C00000"/>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6200" b="0" i="0" u="none" strike="noStrike" kern="1200" cap="none" spc="0" normalizeH="0" baseline="0" noProof="0" dirty="0">
                <a:ln>
                  <a:noFill/>
                </a:ln>
                <a:solidFill>
                  <a:srgbClr val="1F1F1F"/>
                </a:solidFill>
                <a:effectLst/>
                <a:uLnTx/>
                <a:uFillTx/>
                <a:latin typeface="Arial"/>
                <a:ea typeface="+mn-ea"/>
                <a:cs typeface="Arial"/>
                <a:hlinkClick r:id="rId2"/>
              </a:rPr>
              <a:t>https://doi.org/10.1093/clinchem/hvad165</a:t>
            </a:r>
            <a:endParaRPr kumimoji="0" lang="en-US" sz="6200" b="0" i="0" u="none" strike="noStrike" kern="1200" cap="none" spc="0" normalizeH="0" baseline="0" noProof="0" dirty="0">
              <a:ln>
                <a:noFill/>
              </a:ln>
              <a:solidFill>
                <a:srgbClr val="1F1F1F"/>
              </a:solidFill>
              <a:effectLst/>
              <a:uLnTx/>
              <a:uFillTx/>
              <a:latin typeface="Arial"/>
              <a:ea typeface="+mn-ea"/>
              <a:cs typeface="Arial"/>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srgbClr val="1F1F1F"/>
              </a:solidFill>
              <a:effectLst/>
              <a:uLnTx/>
              <a:uFillTx/>
              <a:latin typeface="Arial" pitchFamily="34" charset="0"/>
              <a:ea typeface="+mn-ea"/>
              <a:cs typeface="Arial" pitchFamily="34" charset="0"/>
            </a:endParaRPr>
          </a:p>
        </p:txBody>
      </p:sp>
      <p:sp>
        <p:nvSpPr>
          <p:cNvPr id="2" name="Content Placeholder 3">
            <a:extLst>
              <a:ext uri="{FF2B5EF4-FFF2-40B4-BE49-F238E27FC236}">
                <a16:creationId xmlns:a16="http://schemas.microsoft.com/office/drawing/2014/main" id="{86F7C497-07CE-EC9C-372C-9094820DC797}"/>
              </a:ext>
            </a:extLst>
          </p:cNvPr>
          <p:cNvSpPr txBox="1">
            <a:spLocks/>
          </p:cNvSpPr>
          <p:nvPr/>
        </p:nvSpPr>
        <p:spPr>
          <a:xfrm>
            <a:off x="1184563" y="1892336"/>
            <a:ext cx="6774874" cy="1425566"/>
          </a:xfrm>
          <a:prstGeom prst="rect">
            <a:avLst/>
          </a:prstGeom>
          <a:solidFill>
            <a:srgbClr val="AF292E"/>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rgbClr val="1F1F1F"/>
              </a:solidFill>
              <a:effectLst/>
              <a:uLnTx/>
              <a:uFillTx/>
              <a:latin typeface="Arial"/>
              <a:ea typeface="+mn-ea"/>
              <a:cs typeface="Arial"/>
            </a:endParaRPr>
          </a:p>
          <a:p>
            <a:pPr marL="0" indent="0">
              <a:lnSpc>
                <a:spcPct val="120000"/>
              </a:lnSpc>
              <a:buNone/>
            </a:pPr>
            <a:r>
              <a:rPr lang="en-US" sz="9600" b="1" dirty="0">
                <a:solidFill>
                  <a:schemeClr val="bg1"/>
                </a:solidFill>
              </a:rPr>
              <a:t>Exploration of a Novel Noninvasive Prenatal Testing Approach for Monogenic Disorders Based on Fetal Nucleated Red Blood Cells</a:t>
            </a:r>
          </a:p>
        </p:txBody>
      </p:sp>
      <p:sp>
        <p:nvSpPr>
          <p:cNvPr id="4" name="Content Placeholder 3">
            <a:extLst>
              <a:ext uri="{FF2B5EF4-FFF2-40B4-BE49-F238E27FC236}">
                <a16:creationId xmlns:a16="http://schemas.microsoft.com/office/drawing/2014/main" id="{EA8AC5BF-77EF-0489-0ED8-193A8635FFF0}"/>
              </a:ext>
            </a:extLst>
          </p:cNvPr>
          <p:cNvSpPr txBox="1">
            <a:spLocks/>
          </p:cNvSpPr>
          <p:nvPr/>
        </p:nvSpPr>
        <p:spPr>
          <a:xfrm>
            <a:off x="1184563" y="5888825"/>
            <a:ext cx="6774874" cy="775253"/>
          </a:xfrm>
          <a:prstGeom prst="rect">
            <a:avLst/>
          </a:prstGeom>
          <a:solidFill>
            <a:srgbClr val="AF292E"/>
          </a:solidFill>
          <a:ln w="19050">
            <a:solidFill>
              <a:schemeClr val="tx1"/>
            </a:solidFill>
          </a:ln>
        </p:spPr>
        <p:txBody>
          <a:bodyPr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600" b="0" i="0" u="none" strike="noStrike" kern="1200" cap="none" spc="0" normalizeH="0" baseline="0" noProof="0">
              <a:ln>
                <a:noFill/>
              </a:ln>
              <a:solidFill>
                <a:prstClr val="white"/>
              </a:solidFill>
              <a:effectLst/>
              <a:uLnTx/>
              <a:uFillTx/>
              <a:latin typeface="Arial"/>
              <a:ea typeface="+mn-ea"/>
              <a:cs typeface="Arial"/>
            </a:endParaRPr>
          </a:p>
          <a:p>
            <a:pPr marL="0" marR="0" lvl="0" indent="0" algn="l" defTabSz="457200" rtl="0" eaLnBrk="1" fontAlgn="auto" latinLnBrk="0" hangingPunct="1">
              <a:lnSpc>
                <a:spcPct val="107000"/>
              </a:lnSpc>
              <a:spcBef>
                <a:spcPts val="0"/>
              </a:spcBef>
              <a:spcAft>
                <a:spcPts val="0"/>
              </a:spcAft>
              <a:buClrTx/>
              <a:buSzTx/>
              <a:buFont typeface="Arial"/>
              <a:buNone/>
              <a:tabLst/>
              <a:defRPr/>
            </a:pPr>
            <a:r>
              <a:rPr kumimoji="0" lang="en-US" sz="1800" b="1" i="0" u="none" strike="noStrike" kern="1200" cap="none" spc="0" normalizeH="0" baseline="0" noProof="0">
                <a:ln>
                  <a:noFill/>
                </a:ln>
                <a:solidFill>
                  <a:prstClr val="white"/>
                </a:solidFill>
                <a:effectLst/>
                <a:uLnTx/>
                <a:uFillTx/>
                <a:latin typeface="Arial"/>
                <a:ea typeface="Calibri" panose="020F0502020204030204" pitchFamily="34" charset="0"/>
                <a:cs typeface="Times New Roman" panose="02020603050405020304" pitchFamily="18" charset="0"/>
              </a:rPr>
              <a:t>© 2023 Association for Diagnostics &amp; Laboratory Medicine</a:t>
            </a: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a:ln>
                <a:noFill/>
              </a:ln>
              <a:solidFill>
                <a:prstClr val="white"/>
              </a:solidFill>
              <a:effectLst/>
              <a:uLnTx/>
              <a:uFillTx/>
              <a:latin typeface="Arial"/>
              <a:ea typeface="+mn-ea"/>
              <a:cs typeface="Arial" pitchFamily="34" charset="0"/>
            </a:endParaRP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endParaRPr kumimoji="0" lang="en-US" sz="7200" b="0" i="0" u="none" strike="noStrike" kern="1200" cap="none" spc="0" normalizeH="0" baseline="0" noProof="0" dirty="0">
              <a:ln>
                <a:noFill/>
              </a:ln>
              <a:solidFill>
                <a:prstClr val="white"/>
              </a:solidFill>
              <a:effectLst/>
              <a:uLnTx/>
              <a:uFillTx/>
              <a:latin typeface="Arial"/>
              <a:ea typeface="+mn-ea"/>
              <a:cs typeface="Arial" pitchFamily="34" charset="0"/>
            </a:endParaRPr>
          </a:p>
        </p:txBody>
      </p:sp>
    </p:spTree>
    <p:extLst>
      <p:ext uri="{BB962C8B-B14F-4D97-AF65-F5344CB8AC3E}">
        <p14:creationId xmlns:p14="http://schemas.microsoft.com/office/powerpoint/2010/main" val="329991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408565"/>
            <a:ext cx="7250202" cy="747396"/>
          </a:xfrm>
        </p:spPr>
        <p:txBody>
          <a:bodyPr/>
          <a:lstStyle/>
          <a:p>
            <a:r>
              <a:rPr lang="en-US" dirty="0"/>
              <a:t>Main Results</a:t>
            </a:r>
          </a:p>
        </p:txBody>
      </p:sp>
      <p:sp>
        <p:nvSpPr>
          <p:cNvPr id="3" name="Content Placeholder 2"/>
          <p:cNvSpPr>
            <a:spLocks noGrp="1"/>
          </p:cNvSpPr>
          <p:nvPr>
            <p:ph idx="4294967295"/>
          </p:nvPr>
        </p:nvSpPr>
        <p:spPr>
          <a:xfrm>
            <a:off x="760021" y="1115125"/>
            <a:ext cx="7793356" cy="4249919"/>
          </a:xfrm>
        </p:spPr>
        <p:txBody>
          <a:bodyPr>
            <a:normAutofit fontScale="92500" lnSpcReduction="10000"/>
          </a:bodyPr>
          <a:lstStyle/>
          <a:p>
            <a:pPr marL="0" indent="0">
              <a:buNone/>
            </a:pPr>
            <a:r>
              <a:rPr lang="zh-CN" altLang="en-US" sz="2600" b="1" dirty="0">
                <a:latin typeface="+mj-lt"/>
                <a:cs typeface="+mj-lt"/>
              </a:rPr>
              <a:t>Comparison of success rates of various sequencing and analysis methods</a:t>
            </a:r>
            <a:r>
              <a:rPr lang="en-US" altLang="zh-CN" sz="2600" dirty="0">
                <a:latin typeface="+mj-lt"/>
                <a:cs typeface="+mj-lt"/>
              </a:rPr>
              <a:t>:</a:t>
            </a:r>
          </a:p>
          <a:p>
            <a:pPr marL="285750" indent="-285750">
              <a:buFont typeface="Arial" panose="020B0604020202020204" pitchFamily="34" charset="0"/>
              <a:buChar char="•"/>
            </a:pPr>
            <a:r>
              <a:rPr lang="zh-CN" altLang="en-US" sz="2100" dirty="0">
                <a:latin typeface="+mn-lt"/>
                <a:ea typeface="SimHei" panose="02010609060101010101" pitchFamily="49" charset="-122"/>
              </a:rPr>
              <a:t>The success rate of direct sequencing of WES was 68.57% (24/35);</a:t>
            </a:r>
          </a:p>
          <a:p>
            <a:pPr marL="285750" indent="-285750">
              <a:buFont typeface="Arial" panose="020B0604020202020204" pitchFamily="34" charset="0"/>
              <a:buChar char="•"/>
            </a:pPr>
            <a:r>
              <a:rPr lang="zh-CN" altLang="en-US" sz="2100" dirty="0">
                <a:latin typeface="+mn-lt"/>
                <a:ea typeface="SimHei" panose="02010609060101010101" pitchFamily="49" charset="-122"/>
              </a:rPr>
              <a:t>The success rate of haplotype analysis based on WES was 30.77% (8/26);</a:t>
            </a:r>
          </a:p>
          <a:p>
            <a:pPr marL="285750" indent="-285750">
              <a:buFont typeface="Arial" panose="020B0604020202020204" pitchFamily="34" charset="0"/>
              <a:buChar char="•"/>
            </a:pPr>
            <a:r>
              <a:rPr lang="zh-CN" altLang="en-US" sz="2100" dirty="0">
                <a:latin typeface="+mn-lt"/>
                <a:ea typeface="SimHei" panose="02010609060101010101" pitchFamily="49" charset="-122"/>
              </a:rPr>
              <a:t>The success rate of direct sequencing of WGS was 53.33% (8/15)</a:t>
            </a:r>
            <a:r>
              <a:rPr lang="en-US" altLang="zh-CN" sz="2100" baseline="30000" dirty="0">
                <a:latin typeface="+mn-lt"/>
                <a:ea typeface="SimHei" panose="02010609060101010101" pitchFamily="49" charset="-122"/>
              </a:rPr>
              <a:t>a</a:t>
            </a:r>
            <a:r>
              <a:rPr lang="zh-CN" altLang="en-US" sz="2100" dirty="0">
                <a:latin typeface="+mn-lt"/>
                <a:ea typeface="SimHei" panose="02010609060101010101" pitchFamily="49" charset="-122"/>
              </a:rPr>
              <a:t>;</a:t>
            </a:r>
          </a:p>
          <a:p>
            <a:pPr marL="285750" indent="-285750">
              <a:buFont typeface="Arial" panose="020B0604020202020204" pitchFamily="34" charset="0"/>
              <a:buChar char="•"/>
            </a:pPr>
            <a:r>
              <a:rPr lang="zh-CN" altLang="en-US" sz="2100" dirty="0">
                <a:latin typeface="+mn-lt"/>
                <a:ea typeface="SimHei" panose="02010609060101010101" pitchFamily="49" charset="-122"/>
              </a:rPr>
              <a:t>The success rate of haplotype analysis based on WGS was 77.78% (14/18)</a:t>
            </a:r>
            <a:r>
              <a:rPr lang="en-US" altLang="zh-CN" sz="2100" baseline="30000" dirty="0">
                <a:latin typeface="+mn-lt"/>
                <a:ea typeface="SimHei" panose="02010609060101010101" pitchFamily="49" charset="-122"/>
              </a:rPr>
              <a:t>b</a:t>
            </a:r>
            <a:r>
              <a:rPr lang="zh-CN" altLang="en-US" sz="2100" dirty="0">
                <a:latin typeface="+mn-lt"/>
                <a:ea typeface="SimHei" panose="02010609060101010101" pitchFamily="49" charset="-122"/>
              </a:rPr>
              <a:t>;</a:t>
            </a:r>
          </a:p>
          <a:p>
            <a:pPr marL="285750" indent="-285750">
              <a:buFont typeface="Arial" panose="020B0604020202020204" pitchFamily="34" charset="0"/>
              <a:buChar char="•"/>
            </a:pPr>
            <a:r>
              <a:rPr lang="zh-CN" altLang="en-US" sz="2100" dirty="0">
                <a:latin typeface="+mn-lt"/>
                <a:ea typeface="SimHei" panose="02010609060101010101" pitchFamily="49" charset="-122"/>
              </a:rPr>
              <a:t>The overall consistency between WES direct sequencing and WGS</a:t>
            </a:r>
            <a:r>
              <a:rPr lang="en-US" altLang="zh-CN" sz="2100" dirty="0">
                <a:latin typeface="+mn-lt"/>
                <a:ea typeface="SimHei" panose="02010609060101010101" pitchFamily="49" charset="-122"/>
              </a:rPr>
              <a:t> </a:t>
            </a:r>
            <a:r>
              <a:rPr lang="zh-CN" altLang="en-US" sz="2100" dirty="0">
                <a:latin typeface="+mn-lt"/>
                <a:ea typeface="SimHei" panose="02010609060101010101" pitchFamily="49" charset="-122"/>
              </a:rPr>
              <a:t>direct sequencing </a:t>
            </a:r>
            <a:r>
              <a:rPr lang="en-US" altLang="zh-CN" sz="2100" dirty="0">
                <a:latin typeface="+mn-lt"/>
                <a:ea typeface="SimHei" panose="02010609060101010101" pitchFamily="49" charset="-122"/>
              </a:rPr>
              <a:t>was</a:t>
            </a:r>
            <a:r>
              <a:rPr lang="zh-CN" altLang="en-US" sz="2100" dirty="0">
                <a:latin typeface="+mn-lt"/>
                <a:ea typeface="SimHei" panose="02010609060101010101" pitchFamily="49" charset="-122"/>
              </a:rPr>
              <a:t> 84.62% (11/13)</a:t>
            </a:r>
            <a:r>
              <a:rPr lang="en-US" altLang="zh-CN" sz="2100" baseline="30000" dirty="0">
                <a:latin typeface="+mn-lt"/>
                <a:ea typeface="SimHei" panose="02010609060101010101" pitchFamily="49" charset="-122"/>
              </a:rPr>
              <a:t>c</a:t>
            </a:r>
            <a:r>
              <a:rPr lang="zh-CN" altLang="en-US" sz="2100" dirty="0">
                <a:latin typeface="+mn-lt"/>
                <a:ea typeface="SimHei" panose="02010609060101010101" pitchFamily="49" charset="-122"/>
              </a:rPr>
              <a:t>;</a:t>
            </a:r>
          </a:p>
          <a:p>
            <a:pPr marL="285750" indent="-285750">
              <a:buFont typeface="Arial" panose="020B0604020202020204" pitchFamily="34" charset="0"/>
              <a:buChar char="•"/>
            </a:pPr>
            <a:r>
              <a:rPr lang="zh-CN" altLang="en-US" sz="2100" dirty="0">
                <a:latin typeface="+mn-lt"/>
                <a:ea typeface="SimHei" panose="02010609060101010101" pitchFamily="49" charset="-122"/>
              </a:rPr>
              <a:t>The success rate of Sanger sequencing was 61.76% (21/34), the error rate was 14.71% (5/34), and the failure rate was 23.53% (8/34). Sanger sequencing was not sensitive to </a:t>
            </a:r>
            <a:r>
              <a:rPr lang="en-US" altLang="zh-CN" sz="2100" dirty="0">
                <a:latin typeface="+mn-lt"/>
                <a:ea typeface="SimHei" panose="02010609060101010101" pitchFamily="49" charset="-122"/>
              </a:rPr>
              <a:t>detect &lt;15% low </a:t>
            </a:r>
            <a:r>
              <a:rPr lang="en-US" altLang="zh-CN" sz="2100" dirty="0">
                <a:effectLst/>
                <a:latin typeface="+mn-lt"/>
                <a:ea typeface="SimHei" panose="02010609060101010101" pitchFamily="49" charset="-122"/>
              </a:rPr>
              <a:t>variant allele frequencies (VAF)</a:t>
            </a:r>
            <a:r>
              <a:rPr lang="zh-CN" altLang="en-US" sz="2100" dirty="0">
                <a:latin typeface="+mn-lt"/>
                <a:ea typeface="SimHei" panose="02010609060101010101" pitchFamily="49" charset="-122"/>
              </a:rPr>
              <a:t>.</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5" name="文本框 4">
            <a:extLst>
              <a:ext uri="{FF2B5EF4-FFF2-40B4-BE49-F238E27FC236}">
                <a16:creationId xmlns:a16="http://schemas.microsoft.com/office/drawing/2014/main" id="{556AF219-3EF3-8ABF-4C0D-1AE28869C520}"/>
              </a:ext>
            </a:extLst>
          </p:cNvPr>
          <p:cNvSpPr txBox="1"/>
          <p:nvPr/>
        </p:nvSpPr>
        <p:spPr>
          <a:xfrm>
            <a:off x="922020" y="5518785"/>
            <a:ext cx="7714615" cy="460375"/>
          </a:xfrm>
          <a:prstGeom prst="rect">
            <a:avLst/>
          </a:prstGeom>
          <a:noFill/>
        </p:spPr>
        <p:txBody>
          <a:bodyPr wrap="square" rtlCol="0">
            <a:spAutoFit/>
          </a:bodyPr>
          <a:lstStyle/>
          <a:p>
            <a:r>
              <a:rPr lang="en-US" altLang="zh-CN" sz="1400" baseline="30000" dirty="0" err="1"/>
              <a:t>a,b,c</a:t>
            </a:r>
            <a:r>
              <a:rPr lang="en-US" altLang="zh-CN" sz="1400" baseline="30000" dirty="0"/>
              <a:t>: </a:t>
            </a:r>
            <a:r>
              <a:rPr lang="zh-CN" altLang="en-US" sz="1200" dirty="0"/>
              <a:t>The sample size of the WGS method used in this study </a:t>
            </a:r>
            <a:r>
              <a:rPr lang="en-US" altLang="zh-CN" sz="1200" dirty="0" err="1"/>
              <a:t>wa</a:t>
            </a:r>
            <a:r>
              <a:rPr lang="zh-CN" altLang="en-US" sz="1200" dirty="0"/>
              <a:t>s relatively small, so there may be bias in the calculation</a:t>
            </a:r>
            <a:r>
              <a:rPr lang="en-US" altLang="zh-CN" sz="1200" dirty="0"/>
              <a:t>.</a:t>
            </a:r>
          </a:p>
        </p:txBody>
      </p:sp>
    </p:spTree>
    <p:extLst>
      <p:ext uri="{BB962C8B-B14F-4D97-AF65-F5344CB8AC3E}">
        <p14:creationId xmlns:p14="http://schemas.microsoft.com/office/powerpoint/2010/main" val="416564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308202"/>
            <a:ext cx="7250202" cy="747396"/>
          </a:xfrm>
        </p:spPr>
        <p:txBody>
          <a:bodyPr/>
          <a:lstStyle/>
          <a:p>
            <a:r>
              <a:rPr lang="en-US" dirty="0"/>
              <a:t>Summary &amp; Conclusions</a:t>
            </a:r>
          </a:p>
        </p:txBody>
      </p:sp>
      <p:sp>
        <p:nvSpPr>
          <p:cNvPr id="3" name="Content Placeholder 2"/>
          <p:cNvSpPr>
            <a:spLocks noGrp="1"/>
          </p:cNvSpPr>
          <p:nvPr>
            <p:ph idx="4294967295"/>
          </p:nvPr>
        </p:nvSpPr>
        <p:spPr>
          <a:xfrm>
            <a:off x="760021" y="1282390"/>
            <a:ext cx="7793356" cy="4249919"/>
          </a:xfrm>
        </p:spPr>
        <p:txBody>
          <a:bodyPr>
            <a:normAutofit fontScale="85000" lnSpcReduction="20000"/>
          </a:bodyPr>
          <a:lstStyle/>
          <a:p>
            <a:pPr marL="0" indent="0">
              <a:buFont typeface="Arial" panose="020B0604020202020204" pitchFamily="34" charset="0"/>
              <a:buNone/>
            </a:pPr>
            <a:r>
              <a:rPr lang="en-US" sz="2600" dirty="0">
                <a:latin typeface="+mn-lt"/>
                <a:cs typeface="+mn-lt"/>
              </a:rPr>
              <a:t>This study explored the feasibility of utilizing </a:t>
            </a:r>
            <a:r>
              <a:rPr lang="en-US" sz="2600" dirty="0" err="1">
                <a:latin typeface="+mn-lt"/>
                <a:cs typeface="+mn-lt"/>
              </a:rPr>
              <a:t>fNRBCs</a:t>
            </a:r>
            <a:r>
              <a:rPr lang="en-US" sz="2600" dirty="0">
                <a:latin typeface="+mn-lt"/>
                <a:cs typeface="+mn-lt"/>
              </a:rPr>
              <a:t> for NIPT for the detection of monogenic disorders. Consistent results with IPD were obtained in 88.9% of families. The following conclusion can be drawn:</a:t>
            </a:r>
          </a:p>
          <a:p>
            <a:pPr marL="0" indent="0">
              <a:buFont typeface="Arial" panose="020B0604020202020204" pitchFamily="34" charset="0"/>
              <a:buNone/>
            </a:pPr>
            <a:r>
              <a:rPr lang="en-US" sz="2600" dirty="0">
                <a:latin typeface="+mn-lt"/>
                <a:cs typeface="+mn-lt"/>
                <a:sym typeface="+mn-ea"/>
              </a:rPr>
              <a:t>(a)</a:t>
            </a:r>
            <a:r>
              <a:rPr lang="en-US" sz="2600" dirty="0">
                <a:latin typeface="+mn-lt"/>
                <a:cs typeface="+mn-lt"/>
              </a:rPr>
              <a:t> Single fetal cell isolation can achieve 100% cell purity and avoid maternal contamination;</a:t>
            </a:r>
          </a:p>
          <a:p>
            <a:pPr marL="0" indent="0">
              <a:buFont typeface="Arial" panose="020B0604020202020204" pitchFamily="34" charset="0"/>
              <a:buNone/>
            </a:pPr>
            <a:r>
              <a:rPr lang="en-US" sz="2600" dirty="0">
                <a:latin typeface="+mn-lt"/>
                <a:cs typeface="+mn-lt"/>
              </a:rPr>
              <a:t>(b) Pooled WGA products from multiple fetal cells identified by STR had a better success ratio in detecting the target gene loci than single-cell WGA products and the direct mixture of fetal cells; </a:t>
            </a:r>
          </a:p>
          <a:p>
            <a:pPr marL="0" indent="0">
              <a:buFont typeface="Arial" panose="020B0604020202020204" pitchFamily="34" charset="0"/>
              <a:buNone/>
            </a:pPr>
            <a:r>
              <a:rPr lang="en-US" sz="2600" dirty="0">
                <a:latin typeface="+mn-lt"/>
                <a:cs typeface="+mn-lt"/>
                <a:sym typeface="+mn-ea"/>
              </a:rPr>
              <a:t>(c) </a:t>
            </a:r>
            <a:r>
              <a:rPr lang="en-US" sz="2600" dirty="0">
                <a:latin typeface="+mn-lt"/>
                <a:cs typeface="+mn-lt"/>
              </a:rPr>
              <a:t>WGS was significantly better than WES in haplotype analysis because it had more key informational single nucleotide polymorphisms (SNPs) in the upstream and downstream regions of the target gene loci; </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Tree>
    <p:extLst>
      <p:ext uri="{BB962C8B-B14F-4D97-AF65-F5344CB8AC3E}">
        <p14:creationId xmlns:p14="http://schemas.microsoft.com/office/powerpoint/2010/main" val="133431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308202"/>
            <a:ext cx="7250202" cy="747396"/>
          </a:xfrm>
        </p:spPr>
        <p:txBody>
          <a:bodyPr/>
          <a:lstStyle/>
          <a:p>
            <a:r>
              <a:rPr lang="en-US" dirty="0"/>
              <a:t>Summary &amp; Conclusions</a:t>
            </a:r>
          </a:p>
        </p:txBody>
      </p:sp>
      <p:sp>
        <p:nvSpPr>
          <p:cNvPr id="3" name="Content Placeholder 2"/>
          <p:cNvSpPr>
            <a:spLocks noGrp="1"/>
          </p:cNvSpPr>
          <p:nvPr>
            <p:ph idx="4294967295"/>
          </p:nvPr>
        </p:nvSpPr>
        <p:spPr>
          <a:xfrm>
            <a:off x="760021" y="1282390"/>
            <a:ext cx="7793356" cy="4471639"/>
          </a:xfrm>
        </p:spPr>
        <p:txBody>
          <a:bodyPr>
            <a:normAutofit fontScale="92500" lnSpcReduction="20000"/>
          </a:bodyPr>
          <a:lstStyle/>
          <a:p>
            <a:pPr marL="0" indent="0">
              <a:buFont typeface="Arial" panose="020B0604020202020204" pitchFamily="34" charset="0"/>
              <a:buNone/>
            </a:pPr>
            <a:r>
              <a:rPr lang="en-US" dirty="0">
                <a:latin typeface="+mn-lt"/>
                <a:cs typeface="+mn-lt"/>
                <a:sym typeface="+mn-ea"/>
              </a:rPr>
              <a:t>(d) WES, WGS, SNP-haplotype analysis, and Sanger sequencing</a:t>
            </a:r>
            <a:r>
              <a:rPr lang="en-US" strike="sngStrike" dirty="0">
                <a:latin typeface="+mn-lt"/>
                <a:cs typeface="+mn-lt"/>
                <a:sym typeface="+mn-ea"/>
              </a:rPr>
              <a:t> </a:t>
            </a:r>
            <a:r>
              <a:rPr lang="en-US" dirty="0">
                <a:latin typeface="+mn-lt"/>
                <a:cs typeface="+mn-lt"/>
                <a:sym typeface="+mn-ea"/>
              </a:rPr>
              <a:t>all had a certain degree of diagnostic error detection failure rates. By combining these analysis strategies and pooling multiple fetal cell’s WGA products, the problem of insufficient genome information in a single-cell was remedied; </a:t>
            </a:r>
            <a:endParaRPr lang="en-US" dirty="0">
              <a:latin typeface="+mn-lt"/>
              <a:cs typeface="+mn-lt"/>
            </a:endParaRPr>
          </a:p>
          <a:p>
            <a:pPr marL="0" indent="0">
              <a:buFont typeface="Arial" panose="020B0604020202020204" pitchFamily="34" charset="0"/>
              <a:buNone/>
            </a:pPr>
            <a:r>
              <a:rPr lang="en-US" dirty="0">
                <a:latin typeface="+mn-lt"/>
                <a:cs typeface="+mn-lt"/>
                <a:sym typeface="+mn-ea"/>
              </a:rPr>
              <a:t>(e)To ensure the success of </a:t>
            </a:r>
            <a:r>
              <a:rPr lang="en-US" dirty="0" err="1">
                <a:latin typeface="+mn-lt"/>
                <a:cs typeface="+mn-lt"/>
                <a:sym typeface="+mn-ea"/>
              </a:rPr>
              <a:t>cb</a:t>
            </a:r>
            <a:r>
              <a:rPr lang="en-US" dirty="0">
                <a:latin typeface="+mn-lt"/>
                <a:cs typeface="+mn-lt"/>
                <a:sym typeface="+mn-ea"/>
              </a:rPr>
              <a:t>-NIPT, multiple samples should be tested instead of just a single sample;</a:t>
            </a:r>
          </a:p>
          <a:p>
            <a:pPr marL="0" indent="0">
              <a:buFont typeface="Arial" panose="020B0604020202020204" pitchFamily="34" charset="0"/>
              <a:buNone/>
            </a:pPr>
            <a:r>
              <a:rPr lang="en-US" dirty="0">
                <a:latin typeface="+mn-lt"/>
                <a:cs typeface="+mn-lt"/>
                <a:sym typeface="+mn-ea"/>
              </a:rPr>
              <a:t>(f) This method has promising prospects in the field of NIPT for the detection of other monogenic disorders.</a:t>
            </a:r>
          </a:p>
          <a:p>
            <a:pPr marL="0" indent="0">
              <a:buFont typeface="Arial" panose="020B0604020202020204" pitchFamily="34" charset="0"/>
              <a:buNone/>
            </a:pPr>
            <a:br>
              <a:rPr lang="en-US" dirty="0">
                <a:latin typeface="+mn-lt"/>
                <a:cs typeface="+mn-lt"/>
              </a:rPr>
            </a:br>
            <a:r>
              <a:rPr lang="en-US" b="1" dirty="0">
                <a:solidFill>
                  <a:schemeClr val="accent6"/>
                </a:solidFill>
                <a:latin typeface="+mn-lt"/>
                <a:cs typeface="+mn-lt"/>
              </a:rPr>
              <a:t>Question 3: Is there any other more stable and economical method for fetal single-cell DNA sequencing?</a:t>
            </a:r>
            <a:endParaRPr lang="en-US" altLang="en-US" b="1" dirty="0">
              <a:solidFill>
                <a:schemeClr val="accent6"/>
              </a:solidFill>
              <a:latin typeface="+mn-lt"/>
              <a:cs typeface="+mn-lt"/>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12</a:t>
            </a:fld>
            <a:endParaRPr lang="en-US"/>
          </a:p>
        </p:txBody>
      </p:sp>
    </p:spTree>
    <p:extLst>
      <p:ext uri="{BB962C8B-B14F-4D97-AF65-F5344CB8AC3E}">
        <p14:creationId xmlns:p14="http://schemas.microsoft.com/office/powerpoint/2010/main" val="283430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13</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738126"/>
            <a:ext cx="7793356" cy="3794183"/>
          </a:xfrm>
        </p:spPr>
        <p:txBody>
          <a:bodyPr>
            <a:normAutofit fontScale="85000" lnSpcReduction="20000"/>
          </a:bodyPr>
          <a:lstStyle/>
          <a:p>
            <a:r>
              <a:rPr lang="en-US" sz="2500" dirty="0"/>
              <a:t>There are a small amount of fetal nucleated red blood cells (</a:t>
            </a:r>
            <a:r>
              <a:rPr lang="en-US" sz="2500" dirty="0" err="1"/>
              <a:t>fNRBCs</a:t>
            </a:r>
            <a:r>
              <a:rPr lang="en-US" sz="2500" dirty="0"/>
              <a:t>) in the maternal peripheral blood circulation, which may be used as a source of DNA for non-invasive prenatal testing (NIPT).</a:t>
            </a:r>
          </a:p>
          <a:p>
            <a:r>
              <a:rPr lang="en-US" sz="2500" dirty="0"/>
              <a:t>Through methods such as FISH or quantitative fluorescence PCR, </a:t>
            </a:r>
            <a:r>
              <a:rPr lang="en-US" sz="2500" dirty="0" err="1"/>
              <a:t>fNRBCs</a:t>
            </a:r>
            <a:r>
              <a:rPr lang="en-US" sz="2500" dirty="0"/>
              <a:t> can be used to detect fetal sex and chromosomal aneuploidy diseases.</a:t>
            </a:r>
          </a:p>
          <a:p>
            <a:r>
              <a:rPr lang="en-US" sz="2500" dirty="0"/>
              <a:t>However, stable and universally applicable methods for detecting autosomal recessive monogenic diseases with </a:t>
            </a:r>
            <a:r>
              <a:rPr lang="en-US" sz="2500" dirty="0" err="1"/>
              <a:t>fNRBCs</a:t>
            </a:r>
            <a:r>
              <a:rPr lang="en-US" sz="2500" dirty="0"/>
              <a:t> are still absent. </a:t>
            </a:r>
          </a:p>
          <a:p>
            <a:r>
              <a:rPr lang="en-US" sz="2500" dirty="0"/>
              <a:t>Current studies for monogenic diseases based on </a:t>
            </a:r>
            <a:r>
              <a:rPr lang="en-US" sz="2500" dirty="0" err="1"/>
              <a:t>fNRBCs</a:t>
            </a:r>
            <a:r>
              <a:rPr lang="en-US" sz="2500" dirty="0"/>
              <a:t> generally lack positive cases or are only suitable for a specific disease type.</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60021" y="1302707"/>
            <a:ext cx="7793356" cy="4772416"/>
          </a:xfrm>
        </p:spPr>
        <p:txBody>
          <a:bodyPr>
            <a:normAutofit fontScale="85000" lnSpcReduction="20000"/>
          </a:bodyPr>
          <a:lstStyle/>
          <a:p>
            <a:pPr marL="57150" indent="0">
              <a:buNone/>
            </a:pPr>
            <a:r>
              <a:rPr lang="en-US" dirty="0"/>
              <a:t>The application of </a:t>
            </a:r>
            <a:r>
              <a:rPr lang="en-US" dirty="0" err="1"/>
              <a:t>fNRBCs</a:t>
            </a:r>
            <a:r>
              <a:rPr lang="en-US" dirty="0"/>
              <a:t> in the NIPT of monogenic diseases needs to overcome four limitations:</a:t>
            </a:r>
          </a:p>
          <a:p>
            <a:pPr marL="514350" indent="-457200">
              <a:buFont typeface="+mj-lt"/>
              <a:buAutoNum type="arabicPeriod"/>
            </a:pPr>
            <a:r>
              <a:rPr lang="en-US" dirty="0"/>
              <a:t>Improve the purity of </a:t>
            </a:r>
            <a:r>
              <a:rPr lang="en-US" dirty="0" err="1"/>
              <a:t>fNRBCs</a:t>
            </a:r>
            <a:r>
              <a:rPr lang="en-US" dirty="0"/>
              <a:t> and eliminate maternal contamination. Until now, </a:t>
            </a:r>
            <a:r>
              <a:rPr lang="en-US" dirty="0" err="1"/>
              <a:t>fNRBCs</a:t>
            </a:r>
            <a:r>
              <a:rPr lang="en-US" dirty="0"/>
              <a:t> with 100% purity could not be achieved by enrichment technologies. One alternative solution is to select individual cells and complete the subsequent sequencing and analysis </a:t>
            </a:r>
            <a:r>
              <a:rPr lang="en-US" dirty="0">
                <a:sym typeface="+mn-ea"/>
              </a:rPr>
              <a:t>at the single-cell level</a:t>
            </a:r>
            <a:r>
              <a:rPr lang="en-US" dirty="0"/>
              <a:t>. </a:t>
            </a:r>
          </a:p>
          <a:p>
            <a:pPr marL="514350" indent="-457200">
              <a:buFont typeface="+mj-lt"/>
              <a:buAutoNum type="arabicPeriod"/>
            </a:pPr>
            <a:r>
              <a:rPr lang="en-US" dirty="0"/>
              <a:t>Identify candidate cells as fetal or maternal origin at the single-cell level. This procedure should not be limited by the fetal sex. </a:t>
            </a:r>
          </a:p>
          <a:p>
            <a:pPr marL="514350" indent="-457200">
              <a:buFont typeface="+mj-lt"/>
              <a:buAutoNum type="arabicPeriod"/>
            </a:pPr>
            <a:r>
              <a:rPr lang="en-US" dirty="0"/>
              <a:t>Improve the quality of single-cell whole genome amplification, reduce allelic drop-out (ADO) rate and increase coverage to the whole genome.</a:t>
            </a:r>
          </a:p>
          <a:p>
            <a:pPr marL="514350" indent="-457200">
              <a:buFont typeface="+mj-lt"/>
              <a:buAutoNum type="arabicPeriod"/>
            </a:pPr>
            <a:r>
              <a:rPr lang="en-US" altLang="zh-CN" dirty="0"/>
              <a:t>Explore</a:t>
            </a:r>
            <a:r>
              <a:rPr lang="en-US" dirty="0"/>
              <a:t> single-cell DNA sequencing and data analysis methods.</a:t>
            </a:r>
            <a:endParaRPr lang="en-US" sz="2000" dirty="0"/>
          </a:p>
          <a:p>
            <a:pPr marL="57150" indent="0">
              <a:buNone/>
            </a:pPr>
            <a:r>
              <a:rPr lang="en-US" sz="2400" b="1" dirty="0">
                <a:solidFill>
                  <a:schemeClr val="accent6"/>
                </a:solidFill>
              </a:rPr>
              <a:t>Question 1: Are there any other single-cell separation methods besides micromanipulation and laser capture microdissection?</a:t>
            </a:r>
          </a:p>
          <a:p>
            <a:pPr marL="457200"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92610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a:p>
        </p:txBody>
      </p:sp>
      <p:sp>
        <p:nvSpPr>
          <p:cNvPr id="7" name="TextBox 6"/>
          <p:cNvSpPr txBox="1"/>
          <p:nvPr/>
        </p:nvSpPr>
        <p:spPr>
          <a:xfrm>
            <a:off x="165717" y="520639"/>
            <a:ext cx="5029200" cy="553998"/>
          </a:xfrm>
          <a:prstGeom prst="rect">
            <a:avLst/>
          </a:prstGeom>
          <a:noFill/>
        </p:spPr>
        <p:txBody>
          <a:bodyPr wrap="square" rtlCol="0">
            <a:spAutoFit/>
          </a:bodyPr>
          <a:lstStyle/>
          <a:p>
            <a:r>
              <a:rPr lang="en-US" sz="3000" b="1" dirty="0">
                <a:latin typeface="+mj-lt"/>
              </a:rPr>
              <a:t>Materials &amp; Methods</a:t>
            </a:r>
          </a:p>
        </p:txBody>
      </p:sp>
      <p:sp>
        <p:nvSpPr>
          <p:cNvPr id="3" name="Rectangle 2"/>
          <p:cNvSpPr/>
          <p:nvPr/>
        </p:nvSpPr>
        <p:spPr>
          <a:xfrm>
            <a:off x="2066306" y="5992661"/>
            <a:ext cx="6576044" cy="369332"/>
          </a:xfrm>
          <a:prstGeom prst="rect">
            <a:avLst/>
          </a:prstGeom>
          <a:solidFill>
            <a:schemeClr val="bg1">
              <a:lumMod val="75000"/>
            </a:schemeClr>
          </a:solidFill>
        </p:spPr>
        <p:txBody>
          <a:bodyPr wrap="square">
            <a:spAutoFit/>
          </a:bodyPr>
          <a:lstStyle/>
          <a:p>
            <a:r>
              <a:rPr lang="en-US" altLang="zh-CN" sz="1800" b="1" dirty="0"/>
              <a:t>Fig. 1. </a:t>
            </a:r>
            <a:r>
              <a:rPr lang="en-US" altLang="zh-CN" sz="1800" dirty="0"/>
              <a:t>Overall flowchart.</a:t>
            </a:r>
          </a:p>
        </p:txBody>
      </p:sp>
      <p:pic>
        <p:nvPicPr>
          <p:cNvPr id="2" name="图片 2">
            <a:extLst>
              <a:ext uri="{FF2B5EF4-FFF2-40B4-BE49-F238E27FC236}">
                <a16:creationId xmlns:a16="http://schemas.microsoft.com/office/drawing/2014/main" id="{8D22B8F9-6B0B-ABF8-DC6B-D15A6CC6906C}"/>
              </a:ext>
            </a:extLst>
          </p:cNvPr>
          <p:cNvPicPr>
            <a:picLocks noChangeAspect="1"/>
          </p:cNvPicPr>
          <p:nvPr/>
        </p:nvPicPr>
        <p:blipFill>
          <a:blip r:embed="rId2"/>
          <a:srcRect b="7558"/>
          <a:stretch>
            <a:fillRect/>
          </a:stretch>
        </p:blipFill>
        <p:spPr>
          <a:xfrm>
            <a:off x="1186815" y="1087120"/>
            <a:ext cx="7455535" cy="4822825"/>
          </a:xfrm>
          <a:prstGeom prst="rect">
            <a:avLst/>
          </a:prstGeom>
          <a:ln>
            <a:solidFill>
              <a:schemeClr val="bg1">
                <a:lumMod val="75000"/>
              </a:schemeClr>
            </a:solidFill>
          </a:ln>
        </p:spPr>
      </p:pic>
    </p:spTree>
    <p:extLst>
      <p:ext uri="{BB962C8B-B14F-4D97-AF65-F5344CB8AC3E}">
        <p14:creationId xmlns:p14="http://schemas.microsoft.com/office/powerpoint/2010/main" val="174310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E4E9A9-F3ED-B6DE-A1E6-40B2E090091F}"/>
              </a:ext>
            </a:extLst>
          </p:cNvPr>
          <p:cNvSpPr>
            <a:spLocks noGrp="1"/>
          </p:cNvSpPr>
          <p:nvPr>
            <p:ph type="sldNum" sz="quarter" idx="12"/>
          </p:nvPr>
        </p:nvSpPr>
        <p:spPr/>
        <p:txBody>
          <a:bodyPr/>
          <a:lstStyle/>
          <a:p>
            <a:fld id="{B897C2A1-9313-CA4F-AEA9-36A479C1E1AD}" type="slidenum">
              <a:rPr lang="en-US" smtClean="0"/>
              <a:pPr/>
              <a:t>5</a:t>
            </a:fld>
            <a:endParaRPr lang="en-US"/>
          </a:p>
        </p:txBody>
      </p:sp>
      <p:sp>
        <p:nvSpPr>
          <p:cNvPr id="3" name="Title 2">
            <a:extLst>
              <a:ext uri="{FF2B5EF4-FFF2-40B4-BE49-F238E27FC236}">
                <a16:creationId xmlns:a16="http://schemas.microsoft.com/office/drawing/2014/main" id="{D9ACB162-CBD9-C7CD-2E03-20BAD4319BE7}"/>
              </a:ext>
            </a:extLst>
          </p:cNvPr>
          <p:cNvSpPr>
            <a:spLocks noGrp="1"/>
          </p:cNvSpPr>
          <p:nvPr>
            <p:ph type="title"/>
          </p:nvPr>
        </p:nvSpPr>
        <p:spPr>
          <a:xfrm>
            <a:off x="639297" y="693855"/>
            <a:ext cx="7250202" cy="747396"/>
          </a:xfrm>
        </p:spPr>
        <p:txBody>
          <a:bodyPr/>
          <a:lstStyle/>
          <a:p>
            <a:r>
              <a:rPr lang="en-US" dirty="0"/>
              <a:t>Materials &amp; Methods</a:t>
            </a:r>
          </a:p>
        </p:txBody>
      </p:sp>
      <p:sp>
        <p:nvSpPr>
          <p:cNvPr id="4" name="Content Placeholder 3">
            <a:extLst>
              <a:ext uri="{FF2B5EF4-FFF2-40B4-BE49-F238E27FC236}">
                <a16:creationId xmlns:a16="http://schemas.microsoft.com/office/drawing/2014/main" id="{1C8E950C-9B5D-8176-9BD8-15B4882B60DD}"/>
              </a:ext>
            </a:extLst>
          </p:cNvPr>
          <p:cNvSpPr>
            <a:spLocks noGrp="1"/>
          </p:cNvSpPr>
          <p:nvPr>
            <p:ph idx="1"/>
          </p:nvPr>
        </p:nvSpPr>
        <p:spPr>
          <a:xfrm>
            <a:off x="590623" y="1441251"/>
            <a:ext cx="7962754" cy="4433456"/>
          </a:xfrm>
        </p:spPr>
        <p:txBody>
          <a:bodyPr>
            <a:normAutofit fontScale="70000" lnSpcReduction="20000"/>
          </a:bodyPr>
          <a:lstStyle/>
          <a:p>
            <a:pPr marL="0" indent="0">
              <a:buNone/>
            </a:pPr>
            <a:r>
              <a:rPr lang="en-US" altLang="zh-CN" b="1" dirty="0"/>
              <a:t>Step 1.</a:t>
            </a:r>
            <a:r>
              <a:rPr lang="en-US" altLang="zh-CN" dirty="0"/>
              <a:t> Patient recruitment [11 pedigrees: 10 autosomal recessive (AR), 1 autosomal dominant (AD); </a:t>
            </a:r>
            <a:r>
              <a:rPr lang="en-US" altLang="zh-CN" dirty="0">
                <a:sym typeface="+mn-ea"/>
              </a:rPr>
              <a:t>8 to 25 pregnancy weeks</a:t>
            </a:r>
            <a:r>
              <a:rPr lang="en-US" altLang="zh-CN" dirty="0"/>
              <a:t>]</a:t>
            </a:r>
            <a:r>
              <a:rPr lang="en-US" altLang="zh-CN" dirty="0">
                <a:sym typeface="+mn-ea"/>
              </a:rPr>
              <a:t>; and sample collection [</a:t>
            </a:r>
            <a:r>
              <a:rPr lang="en-US" altLang="zh-CN" dirty="0"/>
              <a:t>maternal peripheral blood (2~3 mL) for </a:t>
            </a:r>
            <a:r>
              <a:rPr lang="en-US" altLang="zh-CN" dirty="0" err="1"/>
              <a:t>fNRBC</a:t>
            </a:r>
            <a:r>
              <a:rPr lang="en-US" altLang="zh-CN" dirty="0"/>
              <a:t> capture and amniotic fluid or chorionic villous samples for invasive prenatal diagnosis (IPD).</a:t>
            </a:r>
            <a:endParaRPr lang="en-US" altLang="zh-CN" dirty="0">
              <a:sym typeface="+mn-ea"/>
            </a:endParaRPr>
          </a:p>
          <a:p>
            <a:pPr marL="0" indent="0">
              <a:buNone/>
            </a:pPr>
            <a:r>
              <a:rPr lang="en-US" altLang="zh-CN" b="1" dirty="0">
                <a:sym typeface="+mn-ea"/>
              </a:rPr>
              <a:t>Step 2.</a:t>
            </a:r>
            <a:r>
              <a:rPr lang="en-US" altLang="zh-CN" dirty="0">
                <a:sym typeface="+mn-ea"/>
              </a:rPr>
              <a:t> </a:t>
            </a:r>
            <a:r>
              <a:rPr lang="en-US" altLang="zh-CN" dirty="0"/>
              <a:t>Obtain </a:t>
            </a:r>
            <a:r>
              <a:rPr lang="en-US" altLang="zh-CN" dirty="0" err="1"/>
              <a:t>fNRBCs</a:t>
            </a:r>
            <a:r>
              <a:rPr lang="en-US" altLang="zh-CN" dirty="0"/>
              <a:t> by density gradient centrifugation, CD147 antibody coated SiO2 microsphere capture, tricolor immunofluorescence identification, and micromanipulation.</a:t>
            </a:r>
          </a:p>
          <a:p>
            <a:pPr marL="0" indent="0">
              <a:buNone/>
            </a:pPr>
            <a:r>
              <a:rPr lang="en-US" altLang="zh-CN" b="1" dirty="0"/>
              <a:t>Step 3.</a:t>
            </a:r>
            <a:r>
              <a:rPr lang="en-US" altLang="zh-CN" dirty="0"/>
              <a:t> </a:t>
            </a:r>
            <a:r>
              <a:rPr lang="en-US" altLang="zh-CN" dirty="0">
                <a:sym typeface="+mn-ea"/>
              </a:rPr>
              <a:t>Perform whole genome analysis (WGA) and short tandem repeat (STR) analysis at the single-cell level.</a:t>
            </a:r>
          </a:p>
          <a:p>
            <a:pPr marL="0" indent="0">
              <a:buNone/>
            </a:pPr>
            <a:r>
              <a:rPr lang="en-US" altLang="zh-CN" b="1" dirty="0">
                <a:sym typeface="+mn-ea"/>
              </a:rPr>
              <a:t>Step 4. </a:t>
            </a:r>
            <a:r>
              <a:rPr lang="en-US" altLang="zh-CN" dirty="0">
                <a:sym typeface="+mn-ea"/>
              </a:rPr>
              <a:t>For cells derived from fetuses, whole exome or whole genome sequencing (WES or WGS) was performed. The effects of single cell and pooled WGA product on sequencing quality were compared.</a:t>
            </a:r>
          </a:p>
          <a:p>
            <a:pPr marL="0" indent="0">
              <a:buNone/>
            </a:pPr>
            <a:r>
              <a:rPr lang="en-US" altLang="zh-CN" b="1" dirty="0"/>
              <a:t>Step 5.</a:t>
            </a:r>
            <a:r>
              <a:rPr lang="en-US" altLang="zh-CN" dirty="0"/>
              <a:t> Compare the success rates of different sequencing methods (WES, WGS, WES-based haplotype analysis, WGS-based haplotype analysis, and Sanger) .</a:t>
            </a:r>
          </a:p>
          <a:p>
            <a:pPr marL="0" indent="0">
              <a:buNone/>
            </a:pPr>
            <a:r>
              <a:rPr lang="en-US" altLang="zh-CN" b="1" dirty="0"/>
              <a:t>Step 6.</a:t>
            </a:r>
            <a:r>
              <a:rPr lang="en-US" altLang="zh-CN" dirty="0"/>
              <a:t> Compare the results of </a:t>
            </a:r>
            <a:r>
              <a:rPr lang="en-US" altLang="zh-CN" dirty="0" err="1"/>
              <a:t>fNRBC</a:t>
            </a:r>
            <a:r>
              <a:rPr lang="en-US" altLang="zh-CN" dirty="0"/>
              <a:t>-based NIPT(</a:t>
            </a:r>
            <a:r>
              <a:rPr lang="en-US" altLang="zh-CN" dirty="0" err="1"/>
              <a:t>cb</a:t>
            </a:r>
            <a:r>
              <a:rPr lang="en-US" altLang="zh-CN" dirty="0"/>
              <a:t>-NIPT) with those of IPD.</a:t>
            </a:r>
          </a:p>
          <a:p>
            <a:pPr marL="0" indent="0">
              <a:buNone/>
            </a:pPr>
            <a:endParaRPr lang="en-US" altLang="zh-CN" b="1" dirty="0">
              <a:solidFill>
                <a:schemeClr val="accent6"/>
              </a:solidFill>
            </a:endParaRPr>
          </a:p>
          <a:p>
            <a:pPr marL="0" indent="0">
              <a:buNone/>
            </a:pPr>
            <a:r>
              <a:rPr lang="en-US" altLang="zh-CN" b="1" dirty="0">
                <a:solidFill>
                  <a:schemeClr val="accent6"/>
                </a:solidFill>
              </a:rPr>
              <a:t>Question 2: Is there a method for </a:t>
            </a:r>
            <a:r>
              <a:rPr lang="en-US" altLang="zh-CN" b="1" dirty="0" err="1">
                <a:solidFill>
                  <a:schemeClr val="accent6"/>
                </a:solidFill>
              </a:rPr>
              <a:t>fNRBC</a:t>
            </a:r>
            <a:r>
              <a:rPr lang="en-US" altLang="zh-CN" b="1" dirty="0">
                <a:solidFill>
                  <a:schemeClr val="accent6"/>
                </a:solidFill>
              </a:rPr>
              <a:t> capture and identification that does not require the use of paraformaldehyde fixation?  </a:t>
            </a:r>
          </a:p>
          <a:p>
            <a:pPr marL="0" indent="0">
              <a:buNone/>
            </a:pPr>
            <a:endParaRPr lang="en-US" dirty="0"/>
          </a:p>
        </p:txBody>
      </p:sp>
    </p:spTree>
    <p:extLst>
      <p:ext uri="{BB962C8B-B14F-4D97-AF65-F5344CB8AC3E}">
        <p14:creationId xmlns:p14="http://schemas.microsoft.com/office/powerpoint/2010/main" val="10892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DBD5F-E6F1-EA86-7020-A32BE0B35864}"/>
              </a:ext>
            </a:extLst>
          </p:cNvPr>
          <p:cNvSpPr>
            <a:spLocks noGrp="1"/>
          </p:cNvSpPr>
          <p:nvPr>
            <p:ph type="sldNum" sz="quarter" idx="12"/>
          </p:nvPr>
        </p:nvSpPr>
        <p:spPr/>
        <p:txBody>
          <a:bodyPr/>
          <a:lstStyle/>
          <a:p>
            <a:fld id="{B897C2A1-9313-CA4F-AEA9-36A479C1E1AD}" type="slidenum">
              <a:rPr lang="en-US" smtClean="0"/>
              <a:pPr/>
              <a:t>6</a:t>
            </a:fld>
            <a:endParaRPr lang="en-US"/>
          </a:p>
        </p:txBody>
      </p:sp>
      <p:sp>
        <p:nvSpPr>
          <p:cNvPr id="3" name="Title 2">
            <a:extLst>
              <a:ext uri="{FF2B5EF4-FFF2-40B4-BE49-F238E27FC236}">
                <a16:creationId xmlns:a16="http://schemas.microsoft.com/office/drawing/2014/main" id="{6E518042-A9A8-628E-D8C7-151CCBDA8652}"/>
              </a:ext>
            </a:extLst>
          </p:cNvPr>
          <p:cNvSpPr>
            <a:spLocks noGrp="1"/>
          </p:cNvSpPr>
          <p:nvPr>
            <p:ph type="title"/>
          </p:nvPr>
        </p:nvSpPr>
        <p:spPr>
          <a:xfrm>
            <a:off x="463933" y="405757"/>
            <a:ext cx="7250202" cy="747396"/>
          </a:xfrm>
        </p:spPr>
        <p:txBody>
          <a:bodyPr/>
          <a:lstStyle/>
          <a:p>
            <a:r>
              <a:rPr lang="en-US" dirty="0"/>
              <a:t>Main Results</a:t>
            </a:r>
          </a:p>
        </p:txBody>
      </p:sp>
      <p:sp>
        <p:nvSpPr>
          <p:cNvPr id="4" name="Content Placeholder 3">
            <a:extLst>
              <a:ext uri="{FF2B5EF4-FFF2-40B4-BE49-F238E27FC236}">
                <a16:creationId xmlns:a16="http://schemas.microsoft.com/office/drawing/2014/main" id="{5F145507-FDFB-B6AE-BF4C-803468302F66}"/>
              </a:ext>
            </a:extLst>
          </p:cNvPr>
          <p:cNvSpPr>
            <a:spLocks noGrp="1"/>
          </p:cNvSpPr>
          <p:nvPr>
            <p:ph idx="1"/>
          </p:nvPr>
        </p:nvSpPr>
        <p:spPr>
          <a:xfrm>
            <a:off x="644786" y="4585675"/>
            <a:ext cx="7804324" cy="1501974"/>
          </a:xfrm>
        </p:spPr>
        <p:txBody>
          <a:bodyPr>
            <a:normAutofit fontScale="77500" lnSpcReduction="20000"/>
          </a:bodyPr>
          <a:lstStyle/>
          <a:p>
            <a:pPr marL="285750" indent="-285750">
              <a:buFont typeface="Arial" panose="020B0604020202020204" pitchFamily="34" charset="0"/>
              <a:buChar char="•"/>
            </a:pPr>
            <a:r>
              <a:rPr lang="en-US" dirty="0"/>
              <a:t>FNRBCs were harvested and identified in 81.8% (9/11) of families. </a:t>
            </a:r>
          </a:p>
          <a:p>
            <a:pPr marL="285750" indent="-285750">
              <a:buFont typeface="Arial" panose="020B0604020202020204" pitchFamily="34" charset="0"/>
              <a:buChar char="•"/>
            </a:pPr>
            <a:r>
              <a:rPr lang="en-US" dirty="0"/>
              <a:t>The results of </a:t>
            </a:r>
            <a:r>
              <a:rPr lang="en-US" dirty="0" err="1"/>
              <a:t>cb</a:t>
            </a:r>
            <a:r>
              <a:rPr lang="en-US" dirty="0"/>
              <a:t>-NIPT were consistent with those of IPD in 8 families; the family coincidence rate was 88.9% (8/9).</a:t>
            </a:r>
          </a:p>
          <a:p>
            <a:pPr marL="285750" indent="-285750">
              <a:buFont typeface="Arial" panose="020B0604020202020204" pitchFamily="34" charset="0"/>
              <a:buChar char="•"/>
            </a:pPr>
            <a:r>
              <a:rPr lang="en-US" dirty="0">
                <a:cs typeface="+mn-lt"/>
                <a:sym typeface="+mn-ea"/>
              </a:rPr>
              <a:t>The overall NGS performance of pooled WGA products (“Mixture”) was better than that of single-cell.</a:t>
            </a:r>
            <a:endParaRPr lang="en-US" b="0" i="0" u="none" strike="noStrike" baseline="0" dirty="0">
              <a:latin typeface="+mn-lt"/>
              <a:cs typeface="+mn-lt"/>
            </a:endParaRPr>
          </a:p>
          <a:p>
            <a:pPr marL="0" indent="0">
              <a:buNone/>
            </a:pPr>
            <a:endParaRPr lang="en-US" dirty="0"/>
          </a:p>
        </p:txBody>
      </p:sp>
      <p:pic>
        <p:nvPicPr>
          <p:cNvPr id="5" name="内容占位符 4">
            <a:extLst>
              <a:ext uri="{FF2B5EF4-FFF2-40B4-BE49-F238E27FC236}">
                <a16:creationId xmlns:a16="http://schemas.microsoft.com/office/drawing/2014/main" id="{64EC6F71-4962-96E3-CB6E-7128C896FBB0}"/>
              </a:ext>
            </a:extLst>
          </p:cNvPr>
          <p:cNvPicPr>
            <a:picLocks noChangeAspect="1"/>
          </p:cNvPicPr>
          <p:nvPr>
            <p:custDataLst>
              <p:tags r:id="rId1"/>
            </p:custDataLst>
          </p:nvPr>
        </p:nvPicPr>
        <p:blipFill>
          <a:blip r:embed="rId3"/>
          <a:stretch>
            <a:fillRect/>
          </a:stretch>
        </p:blipFill>
        <p:spPr>
          <a:xfrm>
            <a:off x="618490" y="920055"/>
            <a:ext cx="7880724" cy="3665621"/>
          </a:xfrm>
          <a:prstGeom prst="rect">
            <a:avLst/>
          </a:prstGeom>
        </p:spPr>
      </p:pic>
    </p:spTree>
    <p:extLst>
      <p:ext uri="{BB962C8B-B14F-4D97-AF65-F5344CB8AC3E}">
        <p14:creationId xmlns:p14="http://schemas.microsoft.com/office/powerpoint/2010/main" val="518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7" name="TextBox 6"/>
          <p:cNvSpPr txBox="1"/>
          <p:nvPr/>
        </p:nvSpPr>
        <p:spPr>
          <a:xfrm>
            <a:off x="165717" y="520639"/>
            <a:ext cx="5029200" cy="553998"/>
          </a:xfrm>
          <a:prstGeom prst="rect">
            <a:avLst/>
          </a:prstGeom>
          <a:noFill/>
        </p:spPr>
        <p:txBody>
          <a:bodyPr wrap="square" rtlCol="0">
            <a:spAutoFit/>
          </a:bodyPr>
          <a:lstStyle/>
          <a:p>
            <a:r>
              <a:rPr lang="en-US" sz="3000" b="1" dirty="0">
                <a:latin typeface="+mj-lt"/>
              </a:rPr>
              <a:t>Main Results</a:t>
            </a:r>
          </a:p>
        </p:txBody>
      </p:sp>
      <p:sp>
        <p:nvSpPr>
          <p:cNvPr id="3" name="Rectangle 2"/>
          <p:cNvSpPr/>
          <p:nvPr/>
        </p:nvSpPr>
        <p:spPr>
          <a:xfrm>
            <a:off x="165717" y="1226632"/>
            <a:ext cx="2700145" cy="4708981"/>
          </a:xfrm>
          <a:prstGeom prst="rect">
            <a:avLst/>
          </a:prstGeom>
          <a:solidFill>
            <a:schemeClr val="bg1">
              <a:lumMod val="75000"/>
            </a:schemeClr>
          </a:solidFill>
        </p:spPr>
        <p:txBody>
          <a:bodyPr wrap="square">
            <a:spAutoFit/>
          </a:bodyPr>
          <a:lstStyle/>
          <a:p>
            <a:r>
              <a:rPr lang="en-US" altLang="zh-CN" sz="1200" b="1" dirty="0"/>
              <a:t>Fig. 2.  </a:t>
            </a:r>
            <a:r>
              <a:rPr lang="en-US" altLang="zh-CN" sz="1200" b="1" dirty="0" err="1"/>
              <a:t>cb</a:t>
            </a:r>
            <a:r>
              <a:rPr lang="en-US" altLang="zh-CN" sz="1200" b="1" dirty="0"/>
              <a:t>-NIPT results from P92. </a:t>
            </a:r>
            <a:r>
              <a:rPr lang="en-US" altLang="zh-CN" sz="1200" dirty="0"/>
              <a:t>(A), STR analysis. Red arrows indicate the paternal specific STR loci; (B), WES haplotype analysis. Each dot represents an informative SNP(44 in total [20 upstream, 1 target gene region, and 23 downstream]). Red indicates P2, pink indicates P1, black indicates M2, grey indicates M1, purple represents the inferred results for the key SNPs, and vertical lines indicate the location of the target gene loci; (C), WGS haplotype analysis. Each small rectangular block represents an informative SNP(229 in total [166 upstream, 7 target gene regions, and 56 downstream]). Light orange indicates P1, brown indicates P2, grey indicates M1, black indicates M2, and purple represents the inferred results from key SNPs; (D) and (E), Variant allele fraction (%); (F), Sanger sequencing of the WGA products.</a:t>
            </a:r>
          </a:p>
        </p:txBody>
      </p:sp>
      <p:pic>
        <p:nvPicPr>
          <p:cNvPr id="5" name="图片 4">
            <a:extLst>
              <a:ext uri="{FF2B5EF4-FFF2-40B4-BE49-F238E27FC236}">
                <a16:creationId xmlns:a16="http://schemas.microsoft.com/office/drawing/2014/main" id="{4B36292B-B25D-3B32-4743-051EDBF18223}"/>
              </a:ext>
            </a:extLst>
          </p:cNvPr>
          <p:cNvPicPr>
            <a:picLocks noChangeAspect="1"/>
          </p:cNvPicPr>
          <p:nvPr/>
        </p:nvPicPr>
        <p:blipFill>
          <a:blip r:embed="rId2"/>
          <a:srcRect r="11537" b="3945"/>
          <a:stretch>
            <a:fillRect/>
          </a:stretch>
        </p:blipFill>
        <p:spPr>
          <a:xfrm>
            <a:off x="3053720" y="744500"/>
            <a:ext cx="5358130" cy="5593715"/>
          </a:xfrm>
          <a:prstGeom prst="rect">
            <a:avLst/>
          </a:prstGeom>
          <a:ln>
            <a:solidFill>
              <a:schemeClr val="bg1">
                <a:lumMod val="75000"/>
              </a:schemeClr>
            </a:solidFill>
          </a:ln>
        </p:spPr>
      </p:pic>
    </p:spTree>
    <p:extLst>
      <p:ext uri="{BB962C8B-B14F-4D97-AF65-F5344CB8AC3E}">
        <p14:creationId xmlns:p14="http://schemas.microsoft.com/office/powerpoint/2010/main" val="218859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E4E9A9-F3ED-B6DE-A1E6-40B2E090091F}"/>
              </a:ext>
            </a:extLst>
          </p:cNvPr>
          <p:cNvSpPr>
            <a:spLocks noGrp="1"/>
          </p:cNvSpPr>
          <p:nvPr>
            <p:ph type="sldNum" sz="quarter" idx="12"/>
          </p:nvPr>
        </p:nvSpPr>
        <p:spPr/>
        <p:txBody>
          <a:bodyPr/>
          <a:lstStyle/>
          <a:p>
            <a:fld id="{B897C2A1-9313-CA4F-AEA9-36A479C1E1AD}" type="slidenum">
              <a:rPr lang="en-US" smtClean="0"/>
              <a:pPr/>
              <a:t>8</a:t>
            </a:fld>
            <a:endParaRPr lang="en-US"/>
          </a:p>
        </p:txBody>
      </p:sp>
      <p:sp>
        <p:nvSpPr>
          <p:cNvPr id="3" name="Title 2">
            <a:extLst>
              <a:ext uri="{FF2B5EF4-FFF2-40B4-BE49-F238E27FC236}">
                <a16:creationId xmlns:a16="http://schemas.microsoft.com/office/drawing/2014/main" id="{D9ACB162-CBD9-C7CD-2E03-20BAD4319BE7}"/>
              </a:ext>
            </a:extLst>
          </p:cNvPr>
          <p:cNvSpPr>
            <a:spLocks noGrp="1"/>
          </p:cNvSpPr>
          <p:nvPr>
            <p:ph type="title"/>
          </p:nvPr>
        </p:nvSpPr>
        <p:spPr>
          <a:xfrm>
            <a:off x="550089" y="515439"/>
            <a:ext cx="7250202" cy="747396"/>
          </a:xfrm>
        </p:spPr>
        <p:txBody>
          <a:bodyPr/>
          <a:lstStyle/>
          <a:p>
            <a:r>
              <a:rPr lang="en-US" dirty="0"/>
              <a:t>Main Results from Figure 2</a:t>
            </a:r>
          </a:p>
        </p:txBody>
      </p:sp>
      <p:sp>
        <p:nvSpPr>
          <p:cNvPr id="4" name="Content Placeholder 3">
            <a:extLst>
              <a:ext uri="{FF2B5EF4-FFF2-40B4-BE49-F238E27FC236}">
                <a16:creationId xmlns:a16="http://schemas.microsoft.com/office/drawing/2014/main" id="{1C8E950C-9B5D-8176-9BD8-15B4882B60DD}"/>
              </a:ext>
            </a:extLst>
          </p:cNvPr>
          <p:cNvSpPr>
            <a:spLocks noGrp="1"/>
          </p:cNvSpPr>
          <p:nvPr>
            <p:ph idx="1"/>
          </p:nvPr>
        </p:nvSpPr>
        <p:spPr>
          <a:xfrm>
            <a:off x="590623" y="1441251"/>
            <a:ext cx="7962754" cy="4433456"/>
          </a:xfrm>
        </p:spPr>
        <p:txBody>
          <a:bodyPr>
            <a:normAutofit fontScale="85000" lnSpcReduction="20000"/>
          </a:bodyPr>
          <a:lstStyle/>
          <a:p>
            <a:r>
              <a:rPr lang="en-US" altLang="zh-CN" b="1" dirty="0"/>
              <a:t>A</a:t>
            </a:r>
            <a:r>
              <a:rPr lang="zh-CN" altLang="en-US" dirty="0"/>
              <a:t>：</a:t>
            </a:r>
            <a:r>
              <a:rPr lang="en-US" altLang="zh-CN" dirty="0"/>
              <a:t>CFC9202, CFC9204, CFC9205, and CFC9210 were identified as fetal cells by STR analysis.</a:t>
            </a:r>
          </a:p>
          <a:p>
            <a:r>
              <a:rPr lang="en-US" altLang="zh-CN" b="1" dirty="0"/>
              <a:t>B</a:t>
            </a:r>
            <a:r>
              <a:rPr lang="en-US" altLang="zh-CN" dirty="0"/>
              <a:t>: </a:t>
            </a:r>
            <a:r>
              <a:rPr lang="en-US" altLang="zh-CN" sz="2400" dirty="0">
                <a:solidFill>
                  <a:srgbClr val="000000"/>
                </a:solidFill>
                <a:effectLst/>
              </a:rPr>
              <a:t>The WES haplotype analysis of CFC9202 and CFC92MIX showed that the maternal haplotype was wild-type, but the paternal haplotype was uncertain.</a:t>
            </a:r>
          </a:p>
          <a:p>
            <a:r>
              <a:rPr lang="en-US" altLang="zh-CN" sz="2400" b="1" dirty="0">
                <a:solidFill>
                  <a:srgbClr val="000000"/>
                </a:solidFill>
                <a:effectLst/>
              </a:rPr>
              <a:t>C</a:t>
            </a:r>
            <a:r>
              <a:rPr lang="en-US" altLang="zh-CN" sz="2400" dirty="0">
                <a:solidFill>
                  <a:srgbClr val="000000"/>
                </a:solidFill>
                <a:effectLst/>
              </a:rPr>
              <a:t>: The WGS haplotype analysis results of CFC9202, CFC9210, and CFC92MIX showed that both maternal and paternal haplotypes were wild-type.</a:t>
            </a:r>
          </a:p>
          <a:p>
            <a:r>
              <a:rPr lang="en-US" altLang="zh-CN" sz="2400" b="1" dirty="0">
                <a:solidFill>
                  <a:srgbClr val="000000"/>
                </a:solidFill>
                <a:effectLst/>
              </a:rPr>
              <a:t>D</a:t>
            </a:r>
            <a:r>
              <a:rPr lang="en-US" altLang="zh-CN" sz="2400" dirty="0">
                <a:solidFill>
                  <a:srgbClr val="000000"/>
                </a:solidFill>
                <a:effectLst/>
              </a:rPr>
              <a:t> and </a:t>
            </a:r>
            <a:r>
              <a:rPr lang="en-US" altLang="zh-CN" sz="2400" b="1" dirty="0">
                <a:solidFill>
                  <a:srgbClr val="000000"/>
                </a:solidFill>
                <a:effectLst/>
              </a:rPr>
              <a:t>E</a:t>
            </a:r>
            <a:r>
              <a:rPr lang="en-US" altLang="zh-CN" dirty="0">
                <a:solidFill>
                  <a:srgbClr val="000000"/>
                </a:solidFill>
              </a:rPr>
              <a:t>:</a:t>
            </a:r>
            <a:r>
              <a:rPr lang="zh-CN" altLang="en-US" dirty="0">
                <a:solidFill>
                  <a:srgbClr val="000000"/>
                </a:solidFill>
              </a:rPr>
              <a:t> </a:t>
            </a:r>
            <a:r>
              <a:rPr lang="en-US" altLang="zh-CN" sz="2400" dirty="0">
                <a:solidFill>
                  <a:srgbClr val="000000"/>
                </a:solidFill>
                <a:effectLst/>
              </a:rPr>
              <a:t>CFC9210 WES analysis: </a:t>
            </a:r>
            <a:r>
              <a:rPr lang="en-US" altLang="zh-CN" sz="2400" i="1" dirty="0">
                <a:solidFill>
                  <a:srgbClr val="000000"/>
                </a:solidFill>
                <a:effectLst/>
              </a:rPr>
              <a:t>SLC26A4</a:t>
            </a:r>
            <a:r>
              <a:rPr lang="en-US" altLang="zh-CN" sz="2400" dirty="0">
                <a:solidFill>
                  <a:srgbClr val="000000"/>
                </a:solidFill>
                <a:effectLst/>
              </a:rPr>
              <a:t>: c.917T no variation and c.2168 not detected; CFC92MIX WES analysis: </a:t>
            </a:r>
            <a:r>
              <a:rPr lang="en-US" altLang="zh-CN" sz="2400" i="1" dirty="0">
                <a:solidFill>
                  <a:srgbClr val="000000"/>
                </a:solidFill>
                <a:effectLst/>
              </a:rPr>
              <a:t>SLC26A4 </a:t>
            </a:r>
            <a:r>
              <a:rPr lang="en-US" altLang="zh-CN" sz="2400" dirty="0">
                <a:solidFill>
                  <a:srgbClr val="000000"/>
                </a:solidFill>
                <a:effectLst/>
              </a:rPr>
              <a:t>: c.917 not detected and c.2168A no variation. CFC92MIX WGS analysis: </a:t>
            </a:r>
            <a:r>
              <a:rPr lang="en-US" altLang="zh-CN" sz="2400" i="1" dirty="0">
                <a:solidFill>
                  <a:srgbClr val="000000"/>
                </a:solidFill>
                <a:effectLst/>
              </a:rPr>
              <a:t>SLC26A4</a:t>
            </a:r>
            <a:r>
              <a:rPr lang="en-US" altLang="zh-CN" sz="2400" dirty="0">
                <a:solidFill>
                  <a:srgbClr val="000000"/>
                </a:solidFill>
                <a:effectLst/>
              </a:rPr>
              <a:t>: c.917T no variation and c.2168A no variation; CFC9210 WGS analysis: failed.</a:t>
            </a:r>
          </a:p>
          <a:p>
            <a:r>
              <a:rPr lang="en-US" altLang="zh-CN" sz="2400" b="1" dirty="0">
                <a:solidFill>
                  <a:srgbClr val="000000"/>
                </a:solidFill>
                <a:effectLst/>
              </a:rPr>
              <a:t>F</a:t>
            </a:r>
            <a:r>
              <a:rPr lang="en-US" altLang="zh-CN" sz="2400" dirty="0">
                <a:solidFill>
                  <a:srgbClr val="000000"/>
                </a:solidFill>
                <a:effectLst/>
              </a:rPr>
              <a:t>: CFC9202 Sanger sequencing: </a:t>
            </a:r>
            <a:r>
              <a:rPr lang="en-US" altLang="zh-CN" sz="2400" i="1" dirty="0">
                <a:solidFill>
                  <a:srgbClr val="000000"/>
                </a:solidFill>
                <a:effectLst/>
              </a:rPr>
              <a:t>SLC26A4</a:t>
            </a:r>
            <a:r>
              <a:rPr lang="en-US" altLang="zh-CN" sz="2400" dirty="0">
                <a:solidFill>
                  <a:srgbClr val="000000"/>
                </a:solidFill>
                <a:effectLst/>
              </a:rPr>
              <a:t>: c.917T no variation and c.2168A no variation.</a:t>
            </a:r>
            <a:endParaRPr lang="en-US" altLang="zh-CN" dirty="0"/>
          </a:p>
          <a:p>
            <a:pPr marL="0" indent="0">
              <a:buNone/>
            </a:pPr>
            <a:endParaRPr lang="en-US" dirty="0"/>
          </a:p>
        </p:txBody>
      </p:sp>
    </p:spTree>
    <p:extLst>
      <p:ext uri="{BB962C8B-B14F-4D97-AF65-F5344CB8AC3E}">
        <p14:creationId xmlns:p14="http://schemas.microsoft.com/office/powerpoint/2010/main" val="314941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DBD5F-E6F1-EA86-7020-A32BE0B35864}"/>
              </a:ext>
            </a:extLst>
          </p:cNvPr>
          <p:cNvSpPr>
            <a:spLocks noGrp="1"/>
          </p:cNvSpPr>
          <p:nvPr>
            <p:ph type="sldNum" sz="quarter" idx="12"/>
          </p:nvPr>
        </p:nvSpPr>
        <p:spPr/>
        <p:txBody>
          <a:bodyPr/>
          <a:lstStyle/>
          <a:p>
            <a:fld id="{B897C2A1-9313-CA4F-AEA9-36A479C1E1AD}" type="slidenum">
              <a:rPr lang="en-US" smtClean="0"/>
              <a:pPr/>
              <a:t>9</a:t>
            </a:fld>
            <a:endParaRPr lang="en-US"/>
          </a:p>
        </p:txBody>
      </p:sp>
      <p:sp>
        <p:nvSpPr>
          <p:cNvPr id="3" name="Title 2">
            <a:extLst>
              <a:ext uri="{FF2B5EF4-FFF2-40B4-BE49-F238E27FC236}">
                <a16:creationId xmlns:a16="http://schemas.microsoft.com/office/drawing/2014/main" id="{6E518042-A9A8-628E-D8C7-151CCBDA8652}"/>
              </a:ext>
            </a:extLst>
          </p:cNvPr>
          <p:cNvSpPr>
            <a:spLocks noGrp="1"/>
          </p:cNvSpPr>
          <p:nvPr>
            <p:ph type="title"/>
          </p:nvPr>
        </p:nvSpPr>
        <p:spPr>
          <a:xfrm>
            <a:off x="463933" y="405757"/>
            <a:ext cx="7250202" cy="747396"/>
          </a:xfrm>
        </p:spPr>
        <p:txBody>
          <a:bodyPr/>
          <a:lstStyle/>
          <a:p>
            <a:r>
              <a:rPr lang="en-US" dirty="0"/>
              <a:t>Main Results</a:t>
            </a:r>
          </a:p>
        </p:txBody>
      </p:sp>
      <p:sp>
        <p:nvSpPr>
          <p:cNvPr id="4" name="Content Placeholder 3">
            <a:extLst>
              <a:ext uri="{FF2B5EF4-FFF2-40B4-BE49-F238E27FC236}">
                <a16:creationId xmlns:a16="http://schemas.microsoft.com/office/drawing/2014/main" id="{5F145507-FDFB-B6AE-BF4C-803468302F66}"/>
              </a:ext>
            </a:extLst>
          </p:cNvPr>
          <p:cNvSpPr>
            <a:spLocks noGrp="1"/>
          </p:cNvSpPr>
          <p:nvPr>
            <p:ph idx="1"/>
          </p:nvPr>
        </p:nvSpPr>
        <p:spPr>
          <a:xfrm>
            <a:off x="644786" y="4585675"/>
            <a:ext cx="7804324" cy="1501974"/>
          </a:xfrm>
        </p:spPr>
        <p:txBody>
          <a:bodyPr>
            <a:normAutofit/>
          </a:bodyPr>
          <a:lstStyle/>
          <a:p>
            <a:pPr marL="0" indent="0" fontAlgn="auto">
              <a:lnSpc>
                <a:spcPts val="2160"/>
              </a:lnSpc>
              <a:buNone/>
            </a:pPr>
            <a:r>
              <a:rPr lang="zh-CN" altLang="en-US" sz="2000" dirty="0">
                <a:cs typeface="+mn-lt"/>
                <a:sym typeface="+mn-ea"/>
              </a:rPr>
              <a:t>Compared with </a:t>
            </a:r>
            <a:r>
              <a:rPr lang="en-US" altLang="zh-CN" sz="2000" dirty="0">
                <a:cs typeface="+mn-lt"/>
                <a:sym typeface="+mn-ea"/>
              </a:rPr>
              <a:t>IPD</a:t>
            </a:r>
            <a:r>
              <a:rPr lang="zh-CN" altLang="en-US" sz="2000" dirty="0">
                <a:cs typeface="+mn-lt"/>
                <a:sym typeface="+mn-ea"/>
              </a:rPr>
              <a:t>, the </a:t>
            </a:r>
            <a:r>
              <a:rPr lang="en-US" altLang="zh-CN" sz="2000" dirty="0" err="1">
                <a:cs typeface="+mn-lt"/>
                <a:sym typeface="+mn-ea"/>
              </a:rPr>
              <a:t>cb</a:t>
            </a:r>
            <a:r>
              <a:rPr lang="en-US" altLang="zh-CN" sz="2000" dirty="0">
                <a:cs typeface="+mn-lt"/>
                <a:sym typeface="+mn-ea"/>
              </a:rPr>
              <a:t>-NIPT</a:t>
            </a:r>
            <a:r>
              <a:rPr lang="zh-CN" altLang="en-US" sz="2000" dirty="0">
                <a:cs typeface="+mn-lt"/>
                <a:sym typeface="+mn-ea"/>
              </a:rPr>
              <a:t> method had a family coincidence rate of 88.9% </a:t>
            </a:r>
            <a:r>
              <a:rPr lang="en-US" altLang="zh-CN" sz="2000" dirty="0">
                <a:cs typeface="+mn-lt"/>
                <a:sym typeface="+mn-ea"/>
              </a:rPr>
              <a:t>(8/9)</a:t>
            </a:r>
            <a:r>
              <a:rPr lang="zh-CN" altLang="en-US" sz="2000" dirty="0">
                <a:cs typeface="+mn-lt"/>
                <a:sym typeface="+mn-ea"/>
              </a:rPr>
              <a:t>, allele coincidence rate of 94.1% </a:t>
            </a:r>
            <a:r>
              <a:rPr lang="en-US" altLang="zh-CN" sz="2000" dirty="0">
                <a:cs typeface="+mn-lt"/>
                <a:sym typeface="+mn-ea"/>
              </a:rPr>
              <a:t>(</a:t>
            </a:r>
            <a:r>
              <a:rPr lang="zh-CN" altLang="en-US" sz="2000" dirty="0">
                <a:cs typeface="+mn-lt"/>
                <a:sym typeface="+mn-ea"/>
              </a:rPr>
              <a:t>16/17</a:t>
            </a:r>
            <a:r>
              <a:rPr lang="en-US" altLang="zh-CN" sz="2000" dirty="0">
                <a:cs typeface="+mn-lt"/>
                <a:sym typeface="+mn-ea"/>
              </a:rPr>
              <a:t>)</a:t>
            </a:r>
            <a:r>
              <a:rPr lang="zh-CN" altLang="en-US" sz="2000" dirty="0">
                <a:cs typeface="+mn-lt"/>
                <a:sym typeface="+mn-ea"/>
              </a:rPr>
              <a:t>, sensitivity of 85.7% </a:t>
            </a:r>
            <a:r>
              <a:rPr lang="en-US" altLang="zh-CN" sz="2000" dirty="0">
                <a:cs typeface="+mn-lt"/>
                <a:sym typeface="+mn-ea"/>
              </a:rPr>
              <a:t>(6/7)</a:t>
            </a:r>
            <a:r>
              <a:rPr lang="zh-CN" altLang="en-US" sz="2000" dirty="0">
                <a:cs typeface="+mn-lt"/>
                <a:sym typeface="+mn-ea"/>
              </a:rPr>
              <a:t>, specificity of 100%, </a:t>
            </a:r>
            <a:r>
              <a:rPr lang="en-US" altLang="zh-CN" sz="2000" dirty="0">
                <a:cs typeface="+mn-lt"/>
                <a:sym typeface="+mn-ea"/>
              </a:rPr>
              <a:t>false negative</a:t>
            </a:r>
            <a:r>
              <a:rPr lang="zh-CN" altLang="en-US" sz="2000" dirty="0">
                <a:cs typeface="+mn-lt"/>
                <a:sym typeface="+mn-ea"/>
              </a:rPr>
              <a:t> rate of 14.3%, and </a:t>
            </a:r>
            <a:r>
              <a:rPr lang="en-US" altLang="zh-CN" sz="2000" dirty="0">
                <a:cs typeface="+mn-lt"/>
                <a:sym typeface="+mn-ea"/>
              </a:rPr>
              <a:t>false positive</a:t>
            </a:r>
            <a:r>
              <a:rPr lang="zh-CN" altLang="en-US" sz="2000" dirty="0">
                <a:cs typeface="+mn-lt"/>
                <a:sym typeface="+mn-ea"/>
              </a:rPr>
              <a:t> rate of 0%.</a:t>
            </a:r>
            <a:endParaRPr lang="zh-CN" altLang="en-US" sz="2000" dirty="0">
              <a:cs typeface="+mn-lt"/>
            </a:endParaRPr>
          </a:p>
          <a:p>
            <a:pPr marL="0" indent="0">
              <a:buNone/>
            </a:pPr>
            <a:endParaRPr lang="en-US" dirty="0"/>
          </a:p>
        </p:txBody>
      </p:sp>
      <p:pic>
        <p:nvPicPr>
          <p:cNvPr id="6" name="图片 1">
            <a:extLst>
              <a:ext uri="{FF2B5EF4-FFF2-40B4-BE49-F238E27FC236}">
                <a16:creationId xmlns:a16="http://schemas.microsoft.com/office/drawing/2014/main" id="{1997ED2B-1A89-C561-D128-C1E21ACD152F}"/>
              </a:ext>
            </a:extLst>
          </p:cNvPr>
          <p:cNvPicPr>
            <a:picLocks noChangeAspect="1"/>
          </p:cNvPicPr>
          <p:nvPr>
            <p:custDataLst>
              <p:tags r:id="rId1"/>
            </p:custDataLst>
          </p:nvPr>
        </p:nvPicPr>
        <p:blipFill>
          <a:blip r:embed="rId3"/>
          <a:stretch>
            <a:fillRect/>
          </a:stretch>
        </p:blipFill>
        <p:spPr>
          <a:xfrm>
            <a:off x="2298700" y="1024255"/>
            <a:ext cx="3940175" cy="3170555"/>
          </a:xfrm>
          <a:prstGeom prst="rect">
            <a:avLst/>
          </a:prstGeom>
        </p:spPr>
      </p:pic>
    </p:spTree>
    <p:extLst>
      <p:ext uri="{BB962C8B-B14F-4D97-AF65-F5344CB8AC3E}">
        <p14:creationId xmlns:p14="http://schemas.microsoft.com/office/powerpoint/2010/main" val="458899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A99CD3DF87B34DA71835D03ADFAC51" ma:contentTypeVersion="12" ma:contentTypeDescription="Create a new document." ma:contentTypeScope="" ma:versionID="c9a71cdf85880a4f7cfb8c543cde4677">
  <xsd:schema xmlns:xsd="http://www.w3.org/2001/XMLSchema" xmlns:xs="http://www.w3.org/2001/XMLSchema" xmlns:p="http://schemas.microsoft.com/office/2006/metadata/properties" xmlns:ns2="5209ea11-3884-410a-a436-0e0e9fa818b1" xmlns:ns3="60253ea7-35f4-4dd6-b378-a686d1967733" targetNamespace="http://schemas.microsoft.com/office/2006/metadata/properties" ma:root="true" ma:fieldsID="de0d4ab9fbeff714e491f86f9408fdfd" ns2:_="" ns3:_="">
    <xsd:import namespace="5209ea11-3884-410a-a436-0e0e9fa818b1"/>
    <xsd:import namespace="60253ea7-35f4-4dd6-b378-a686d19677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ea11-3884-410a-a436-0e0e9fa81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50f3c69-1d6a-4099-826a-1ff1ac42e4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53ea7-35f4-4dd6-b378-a686d19677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8f71eaf-dec7-41b6-bf71-66c8e973adb5}" ma:internalName="TaxCatchAll" ma:showField="CatchAllData" ma:web="60253ea7-35f4-4dd6-b378-a686d19677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253ea7-35f4-4dd6-b378-a686d1967733" xsi:nil="true"/>
    <lcf76f155ced4ddcb4097134ff3c332f xmlns="5209ea11-3884-410a-a436-0e0e9fa818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E5D6BD0-8241-49A0-B487-9B122C7AC7BD}">
  <ds:schemaRefs>
    <ds:schemaRef ds:uri="http://schemas.microsoft.com/sharepoint/v3/contenttype/forms"/>
  </ds:schemaRefs>
</ds:datastoreItem>
</file>

<file path=customXml/itemProps2.xml><?xml version="1.0" encoding="utf-8"?>
<ds:datastoreItem xmlns:ds="http://schemas.openxmlformats.org/officeDocument/2006/customXml" ds:itemID="{1148BD5A-E773-46DE-A929-90B93EA25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ea11-3884-410a-a436-0e0e9fa818b1"/>
    <ds:schemaRef ds:uri="60253ea7-35f4-4dd6-b378-a686d1967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E470B9-12E1-4B71-B342-BDC898AD4F02}">
  <ds:schemaRefs>
    <ds:schemaRef ds:uri="http://schemas.microsoft.com/office/2006/metadata/properties"/>
    <ds:schemaRef ds:uri="http://schemas.microsoft.com/office/infopath/2007/PartnerControls"/>
    <ds:schemaRef ds:uri="60253ea7-35f4-4dd6-b378-a686d1967733"/>
    <ds:schemaRef ds:uri="5209ea11-3884-410a-a436-0e0e9fa818b1"/>
  </ds:schemaRefs>
</ds:datastoreItem>
</file>

<file path=docProps/app.xml><?xml version="1.0" encoding="utf-8"?>
<Properties xmlns="http://schemas.openxmlformats.org/officeDocument/2006/extended-properties" xmlns:vt="http://schemas.openxmlformats.org/officeDocument/2006/docPropsVTypes">
  <TotalTime>1371</TotalTime>
  <Words>1983</Words>
  <Application>Microsoft Office PowerPoint</Application>
  <PresentationFormat>On-screen Show (4:3)</PresentationFormat>
  <Paragraphs>80</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Courier New</vt:lpstr>
      <vt:lpstr>Times New Roman</vt:lpstr>
      <vt:lpstr>Office Theme</vt:lpstr>
      <vt:lpstr>1_Office Theme</vt:lpstr>
      <vt:lpstr>PowerPoint Presentation</vt:lpstr>
      <vt:lpstr>Introduction</vt:lpstr>
      <vt:lpstr>Introduction</vt:lpstr>
      <vt:lpstr>PowerPoint Presentation</vt:lpstr>
      <vt:lpstr>Materials &amp; Methods</vt:lpstr>
      <vt:lpstr>Main Results</vt:lpstr>
      <vt:lpstr>PowerPoint Presentation</vt:lpstr>
      <vt:lpstr>Main Results from Figure 2</vt:lpstr>
      <vt:lpstr>Main Results</vt:lpstr>
      <vt:lpstr>Main Results</vt:lpstr>
      <vt:lpstr>Summary &amp; Conclusions</vt:lpstr>
      <vt:lpstr>Summary &amp;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Drought</dc:creator>
  <cp:lastModifiedBy>Heather Drought</cp:lastModifiedBy>
  <cp:revision>33</cp:revision>
  <dcterms:created xsi:type="dcterms:W3CDTF">2014-07-07T15:02:10Z</dcterms:created>
  <dcterms:modified xsi:type="dcterms:W3CDTF">2023-12-20T18:53:43Z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0x010100AFA99CD3DF87B34DA71835D03ADFAC51</vt:lpwstr>
  </property>
  <property fmtid="{D5CDD505-2E9C-101B-9397-08002B2CF9AE}" pid="3" name="Order">
    <vt:r8>97200</vt:r8>
  </property>
  <property fmtid="{D5CDD505-2E9C-101B-9397-08002B2CF9AE}" pid="4" name="MediaServiceImageTags">
    <vt:lpwstr/>
  </property>
</Properties>
</file>