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58" r:id="rId5"/>
    <p:sldId id="259" r:id="rId6"/>
    <p:sldId id="277" r:id="rId7"/>
    <p:sldId id="280" r:id="rId8"/>
    <p:sldId id="263" r:id="rId9"/>
    <p:sldId id="275" r:id="rId10"/>
    <p:sldId id="274" r:id="rId11"/>
    <p:sldId id="284" r:id="rId12"/>
    <p:sldId id="265" r:id="rId13"/>
    <p:sldId id="281" r:id="rId14"/>
    <p:sldId id="266" r:id="rId15"/>
    <p:sldId id="268" r:id="rId16"/>
    <p:sldId id="269" r:id="rId17"/>
    <p:sldId id="283" r:id="rId18"/>
    <p:sldId id="276" r:id="rId19"/>
    <p:sldId id="273"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1ED92-93C3-4105-AD10-A8ACC366B04A}" v="1" dt="2023-06-26T14:29:07.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6"/>
    <p:restoredTop sz="84626"/>
  </p:normalViewPr>
  <p:slideViewPr>
    <p:cSldViewPr snapToGrid="0" showGuides="1">
      <p:cViewPr varScale="1">
        <p:scale>
          <a:sx n="67" d="100"/>
          <a:sy n="67" d="100"/>
        </p:scale>
        <p:origin x="1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Drought" userId="49bf4d7f-a3d2-4d42-9981-7a113dffd777" providerId="ADAL" clId="{B941ED92-93C3-4105-AD10-A8ACC366B04A}"/>
    <pc:docChg chg="modSld">
      <pc:chgData name="Heather Drought" userId="49bf4d7f-a3d2-4d42-9981-7a113dffd777" providerId="ADAL" clId="{B941ED92-93C3-4105-AD10-A8ACC366B04A}" dt="2023-06-26T14:32:30.869" v="17" actId="207"/>
      <pc:docMkLst>
        <pc:docMk/>
      </pc:docMkLst>
      <pc:sldChg chg="modSp mod">
        <pc:chgData name="Heather Drought" userId="49bf4d7f-a3d2-4d42-9981-7a113dffd777" providerId="ADAL" clId="{B941ED92-93C3-4105-AD10-A8ACC366B04A}" dt="2023-06-26T14:27:12.736" v="2" actId="20577"/>
        <pc:sldMkLst>
          <pc:docMk/>
          <pc:sldMk cId="332249983" sldId="259"/>
        </pc:sldMkLst>
        <pc:spChg chg="mod">
          <ac:chgData name="Heather Drought" userId="49bf4d7f-a3d2-4d42-9981-7a113dffd777" providerId="ADAL" clId="{B941ED92-93C3-4105-AD10-A8ACC366B04A}" dt="2023-06-26T14:27:12.736" v="2" actId="20577"/>
          <ac:spMkLst>
            <pc:docMk/>
            <pc:sldMk cId="332249983" sldId="259"/>
            <ac:spMk id="3" creationId="{C8DB87D9-D06A-3F5A-486D-983D8576DBB6}"/>
          </ac:spMkLst>
        </pc:spChg>
        <pc:spChg chg="mod">
          <ac:chgData name="Heather Drought" userId="49bf4d7f-a3d2-4d42-9981-7a113dffd777" providerId="ADAL" clId="{B941ED92-93C3-4105-AD10-A8ACC366B04A}" dt="2023-06-26T14:26:34.455" v="0" actId="20577"/>
          <ac:spMkLst>
            <pc:docMk/>
            <pc:sldMk cId="332249983" sldId="259"/>
            <ac:spMk id="4" creationId="{BE83BC4C-0F96-9FD7-E404-0B46A2AD27EA}"/>
          </ac:spMkLst>
        </pc:spChg>
        <pc:spChg chg="mod">
          <ac:chgData name="Heather Drought" userId="49bf4d7f-a3d2-4d42-9981-7a113dffd777" providerId="ADAL" clId="{B941ED92-93C3-4105-AD10-A8ACC366B04A}" dt="2023-06-26T14:26:53.350" v="1" actId="20577"/>
          <ac:spMkLst>
            <pc:docMk/>
            <pc:sldMk cId="332249983" sldId="259"/>
            <ac:spMk id="9" creationId="{A3813349-4811-28D5-2295-C0AEF0653BC9}"/>
          </ac:spMkLst>
        </pc:spChg>
      </pc:sldChg>
      <pc:sldChg chg="modSp mod modNotesTx">
        <pc:chgData name="Heather Drought" userId="49bf4d7f-a3d2-4d42-9981-7a113dffd777" providerId="ADAL" clId="{B941ED92-93C3-4105-AD10-A8ACC366B04A}" dt="2023-06-26T14:30:11.542" v="12" actId="20577"/>
        <pc:sldMkLst>
          <pc:docMk/>
          <pc:sldMk cId="1527531630" sldId="265"/>
        </pc:sldMkLst>
        <pc:spChg chg="mod">
          <ac:chgData name="Heather Drought" userId="49bf4d7f-a3d2-4d42-9981-7a113dffd777" providerId="ADAL" clId="{B941ED92-93C3-4105-AD10-A8ACC366B04A}" dt="2023-06-26T14:30:11.542" v="12" actId="20577"/>
          <ac:spMkLst>
            <pc:docMk/>
            <pc:sldMk cId="1527531630" sldId="265"/>
            <ac:spMk id="3" creationId="{4BF77B77-67BA-C777-85EC-06FF287490DA}"/>
          </ac:spMkLst>
        </pc:spChg>
      </pc:sldChg>
      <pc:sldChg chg="modSp mod">
        <pc:chgData name="Heather Drought" userId="49bf4d7f-a3d2-4d42-9981-7a113dffd777" providerId="ADAL" clId="{B941ED92-93C3-4105-AD10-A8ACC366B04A}" dt="2023-06-26T14:31:46.427" v="14" actId="20577"/>
        <pc:sldMkLst>
          <pc:docMk/>
          <pc:sldMk cId="343933028" sldId="268"/>
        </pc:sldMkLst>
        <pc:spChg chg="mod">
          <ac:chgData name="Heather Drought" userId="49bf4d7f-a3d2-4d42-9981-7a113dffd777" providerId="ADAL" clId="{B941ED92-93C3-4105-AD10-A8ACC366B04A}" dt="2023-06-26T14:31:46.427" v="14" actId="20577"/>
          <ac:spMkLst>
            <pc:docMk/>
            <pc:sldMk cId="343933028" sldId="268"/>
            <ac:spMk id="3" creationId="{5C483CA0-8B64-C0B9-486C-AA7AC6CA3145}"/>
          </ac:spMkLst>
        </pc:spChg>
      </pc:sldChg>
      <pc:sldChg chg="modSp mod">
        <pc:chgData name="Heather Drought" userId="49bf4d7f-a3d2-4d42-9981-7a113dffd777" providerId="ADAL" clId="{B941ED92-93C3-4105-AD10-A8ACC366B04A}" dt="2023-06-26T14:32:00.355" v="15" actId="20577"/>
        <pc:sldMkLst>
          <pc:docMk/>
          <pc:sldMk cId="170723546" sldId="269"/>
        </pc:sldMkLst>
        <pc:spChg chg="mod">
          <ac:chgData name="Heather Drought" userId="49bf4d7f-a3d2-4d42-9981-7a113dffd777" providerId="ADAL" clId="{B941ED92-93C3-4105-AD10-A8ACC366B04A}" dt="2023-06-26T14:32:00.355" v="15" actId="20577"/>
          <ac:spMkLst>
            <pc:docMk/>
            <pc:sldMk cId="170723546" sldId="269"/>
            <ac:spMk id="3" creationId="{9E5E11D6-3906-F00A-EFF4-791EFA1EB460}"/>
          </ac:spMkLst>
        </pc:spChg>
      </pc:sldChg>
      <pc:sldChg chg="modNotesTx">
        <pc:chgData name="Heather Drought" userId="49bf4d7f-a3d2-4d42-9981-7a113dffd777" providerId="ADAL" clId="{B941ED92-93C3-4105-AD10-A8ACC366B04A}" dt="2023-06-26T14:28:12.657" v="5" actId="6549"/>
        <pc:sldMkLst>
          <pc:docMk/>
          <pc:sldMk cId="1022915255" sldId="274"/>
        </pc:sldMkLst>
      </pc:sldChg>
      <pc:sldChg chg="modSp mod">
        <pc:chgData name="Heather Drought" userId="49bf4d7f-a3d2-4d42-9981-7a113dffd777" providerId="ADAL" clId="{B941ED92-93C3-4105-AD10-A8ACC366B04A}" dt="2023-06-26T14:29:39.691" v="10" actId="207"/>
        <pc:sldMkLst>
          <pc:docMk/>
          <pc:sldMk cId="1429281046" sldId="275"/>
        </pc:sldMkLst>
        <pc:spChg chg="mod">
          <ac:chgData name="Heather Drought" userId="49bf4d7f-a3d2-4d42-9981-7a113dffd777" providerId="ADAL" clId="{B941ED92-93C3-4105-AD10-A8ACC366B04A}" dt="2023-06-26T14:29:39.691" v="10" actId="207"/>
          <ac:spMkLst>
            <pc:docMk/>
            <pc:sldMk cId="1429281046" sldId="275"/>
            <ac:spMk id="4" creationId="{98E6CC4E-9D49-FEB3-D108-FCE8467A2924}"/>
          </ac:spMkLst>
        </pc:spChg>
      </pc:sldChg>
      <pc:sldChg chg="modSp mod">
        <pc:chgData name="Heather Drought" userId="49bf4d7f-a3d2-4d42-9981-7a113dffd777" providerId="ADAL" clId="{B941ED92-93C3-4105-AD10-A8ACC366B04A}" dt="2023-06-26T14:32:30.869" v="17" actId="207"/>
        <pc:sldMkLst>
          <pc:docMk/>
          <pc:sldMk cId="1002693824" sldId="276"/>
        </pc:sldMkLst>
        <pc:spChg chg="mod">
          <ac:chgData name="Heather Drought" userId="49bf4d7f-a3d2-4d42-9981-7a113dffd777" providerId="ADAL" clId="{B941ED92-93C3-4105-AD10-A8ACC366B04A}" dt="2023-06-26T14:32:30.869" v="17" actId="207"/>
          <ac:spMkLst>
            <pc:docMk/>
            <pc:sldMk cId="1002693824" sldId="276"/>
            <ac:spMk id="4" creationId="{473A82A7-B3B7-9B7F-FDAC-BF2F651B4404}"/>
          </ac:spMkLst>
        </pc:spChg>
      </pc:sldChg>
      <pc:sldChg chg="modSp mod">
        <pc:chgData name="Heather Drought" userId="49bf4d7f-a3d2-4d42-9981-7a113dffd777" providerId="ADAL" clId="{B941ED92-93C3-4105-AD10-A8ACC366B04A}" dt="2023-06-26T14:29:07.607" v="9" actId="14100"/>
        <pc:sldMkLst>
          <pc:docMk/>
          <pc:sldMk cId="2237563013" sldId="280"/>
        </pc:sldMkLst>
        <pc:spChg chg="mod">
          <ac:chgData name="Heather Drought" userId="49bf4d7f-a3d2-4d42-9981-7a113dffd777" providerId="ADAL" clId="{B941ED92-93C3-4105-AD10-A8ACC366B04A}" dt="2023-06-26T14:27:43.737" v="3" actId="20577"/>
          <ac:spMkLst>
            <pc:docMk/>
            <pc:sldMk cId="2237563013" sldId="280"/>
            <ac:spMk id="3" creationId="{1225DF71-2718-A5C1-31DD-B1BD7F0D288C}"/>
          </ac:spMkLst>
        </pc:spChg>
        <pc:spChg chg="mod">
          <ac:chgData name="Heather Drought" userId="49bf4d7f-a3d2-4d42-9981-7a113dffd777" providerId="ADAL" clId="{B941ED92-93C3-4105-AD10-A8ACC366B04A}" dt="2023-06-26T14:28:58.080" v="8" actId="20577"/>
          <ac:spMkLst>
            <pc:docMk/>
            <pc:sldMk cId="2237563013" sldId="280"/>
            <ac:spMk id="4" creationId="{2F316CA9-1EF0-6259-922D-03FBD271B71C}"/>
          </ac:spMkLst>
        </pc:spChg>
        <pc:spChg chg="mod">
          <ac:chgData name="Heather Drought" userId="49bf4d7f-a3d2-4d42-9981-7a113dffd777" providerId="ADAL" clId="{B941ED92-93C3-4105-AD10-A8ACC366B04A}" dt="2023-06-26T14:29:07.607" v="9" actId="14100"/>
          <ac:spMkLst>
            <pc:docMk/>
            <pc:sldMk cId="2237563013" sldId="280"/>
            <ac:spMk id="6" creationId="{364C1AF2-CAED-5FA8-AB8C-83FCB33F8AFE}"/>
          </ac:spMkLst>
        </pc:spChg>
      </pc:sldChg>
      <pc:sldChg chg="modNotesTx">
        <pc:chgData name="Heather Drought" userId="49bf4d7f-a3d2-4d42-9981-7a113dffd777" providerId="ADAL" clId="{B941ED92-93C3-4105-AD10-A8ACC366B04A}" dt="2023-06-26T14:28:23.904" v="7" actId="6549"/>
        <pc:sldMkLst>
          <pc:docMk/>
          <pc:sldMk cId="3687905322" sldId="281"/>
        </pc:sldMkLst>
      </pc:sldChg>
      <pc:sldChg chg="modSp mod">
        <pc:chgData name="Heather Drought" userId="49bf4d7f-a3d2-4d42-9981-7a113dffd777" providerId="ADAL" clId="{B941ED92-93C3-4105-AD10-A8ACC366B04A}" dt="2023-06-26T14:32:10.688" v="16" actId="20577"/>
        <pc:sldMkLst>
          <pc:docMk/>
          <pc:sldMk cId="2897091989" sldId="283"/>
        </pc:sldMkLst>
        <pc:spChg chg="mod">
          <ac:chgData name="Heather Drought" userId="49bf4d7f-a3d2-4d42-9981-7a113dffd777" providerId="ADAL" clId="{B941ED92-93C3-4105-AD10-A8ACC366B04A}" dt="2023-06-26T14:32:10.688" v="16" actId="20577"/>
          <ac:spMkLst>
            <pc:docMk/>
            <pc:sldMk cId="2897091989" sldId="283"/>
            <ac:spMk id="3" creationId="{9E5E11D6-3906-F00A-EFF4-791EFA1EB4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F9BD1-BA96-3C48-9630-F65C1F9B59E1}"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46E3D-2565-E14F-A675-BDAC56770085}" type="slidenum">
              <a:rPr lang="en-US" smtClean="0"/>
              <a:t>‹#›</a:t>
            </a:fld>
            <a:endParaRPr lang="en-US"/>
          </a:p>
        </p:txBody>
      </p:sp>
    </p:spTree>
    <p:extLst>
      <p:ext uri="{BB962C8B-B14F-4D97-AF65-F5344CB8AC3E}">
        <p14:creationId xmlns:p14="http://schemas.microsoft.com/office/powerpoint/2010/main" val="230899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13846E3D-2565-E14F-A675-BDAC56770085}" type="slidenum">
              <a:rPr lang="en-US" smtClean="0"/>
              <a:t>2</a:t>
            </a:fld>
            <a:endParaRPr lang="en-US"/>
          </a:p>
        </p:txBody>
      </p:sp>
    </p:spTree>
    <p:extLst>
      <p:ext uri="{BB962C8B-B14F-4D97-AF65-F5344CB8AC3E}">
        <p14:creationId xmlns:p14="http://schemas.microsoft.com/office/powerpoint/2010/main" val="5968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46E3D-2565-E14F-A675-BDAC56770085}" type="slidenum">
              <a:rPr lang="en-US" smtClean="0"/>
              <a:t>4</a:t>
            </a:fld>
            <a:endParaRPr lang="en-US"/>
          </a:p>
        </p:txBody>
      </p:sp>
    </p:spTree>
    <p:extLst>
      <p:ext uri="{BB962C8B-B14F-4D97-AF65-F5344CB8AC3E}">
        <p14:creationId xmlns:p14="http://schemas.microsoft.com/office/powerpoint/2010/main" val="81737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846E3D-2565-E14F-A675-BDAC56770085}" type="slidenum">
              <a:rPr lang="en-US" smtClean="0"/>
              <a:t>7</a:t>
            </a:fld>
            <a:endParaRPr lang="en-US"/>
          </a:p>
        </p:txBody>
      </p:sp>
    </p:spTree>
    <p:extLst>
      <p:ext uri="{BB962C8B-B14F-4D97-AF65-F5344CB8AC3E}">
        <p14:creationId xmlns:p14="http://schemas.microsoft.com/office/powerpoint/2010/main" val="138175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46E3D-2565-E14F-A675-BDAC56770085}" type="slidenum">
              <a:rPr lang="en-US" smtClean="0"/>
              <a:t>9</a:t>
            </a:fld>
            <a:endParaRPr lang="en-US"/>
          </a:p>
        </p:txBody>
      </p:sp>
    </p:spTree>
    <p:extLst>
      <p:ext uri="{BB962C8B-B14F-4D97-AF65-F5344CB8AC3E}">
        <p14:creationId xmlns:p14="http://schemas.microsoft.com/office/powerpoint/2010/main" val="194078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46E3D-2565-E14F-A675-BDAC56770085}" type="slidenum">
              <a:rPr lang="en-US" smtClean="0"/>
              <a:t>10</a:t>
            </a:fld>
            <a:endParaRPr lang="en-US"/>
          </a:p>
        </p:txBody>
      </p:sp>
    </p:spTree>
    <p:extLst>
      <p:ext uri="{BB962C8B-B14F-4D97-AF65-F5344CB8AC3E}">
        <p14:creationId xmlns:p14="http://schemas.microsoft.com/office/powerpoint/2010/main" val="295021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46E3D-2565-E14F-A675-BDAC56770085}" type="slidenum">
              <a:rPr lang="en-US" smtClean="0"/>
              <a:t>11</a:t>
            </a:fld>
            <a:endParaRPr lang="en-US"/>
          </a:p>
        </p:txBody>
      </p:sp>
    </p:spTree>
    <p:extLst>
      <p:ext uri="{BB962C8B-B14F-4D97-AF65-F5344CB8AC3E}">
        <p14:creationId xmlns:p14="http://schemas.microsoft.com/office/powerpoint/2010/main" val="401054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46E3D-2565-E14F-A675-BDAC56770085}" type="slidenum">
              <a:rPr lang="en-US" smtClean="0"/>
              <a:t>15</a:t>
            </a:fld>
            <a:endParaRPr lang="en-US"/>
          </a:p>
        </p:txBody>
      </p:sp>
    </p:spTree>
    <p:extLst>
      <p:ext uri="{BB962C8B-B14F-4D97-AF65-F5344CB8AC3E}">
        <p14:creationId xmlns:p14="http://schemas.microsoft.com/office/powerpoint/2010/main" val="596210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840" y="3836"/>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914400" y="1328968"/>
            <a:ext cx="4406325"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840" y="867303"/>
            <a:ext cx="12192000" cy="923330"/>
          </a:xfrm>
          <a:prstGeom prst="rect">
            <a:avLst/>
          </a:prstGeom>
          <a:solidFill>
            <a:schemeClr val="bg1">
              <a:lumMod val="75000"/>
            </a:schemeClr>
          </a:solidFill>
        </p:spPr>
        <p:txBody>
          <a:bodyPr wrap="square" rtlCol="0">
            <a:spAutoFit/>
          </a:bodyPr>
          <a:lstStyle/>
          <a:p>
            <a:pPr algn="ctr"/>
            <a:r>
              <a:rPr lang="en-US" sz="5400" b="0" i="1" dirty="0">
                <a:solidFill>
                  <a:srgbClr val="B11F24"/>
                </a:solidFill>
              </a:rPr>
              <a:t>Clinical Chemistry </a:t>
            </a: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4210" y="199781"/>
            <a:ext cx="3181612" cy="392887"/>
          </a:xfrm>
          <a:prstGeom prst="rect">
            <a:avLst/>
          </a:prstGeom>
        </p:spPr>
      </p:pic>
    </p:spTree>
    <p:extLst>
      <p:ext uri="{BB962C8B-B14F-4D97-AF65-F5344CB8AC3E}">
        <p14:creationId xmlns:p14="http://schemas.microsoft.com/office/powerpoint/2010/main" val="3021596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20520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0801"/>
            <a:ext cx="27432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320801"/>
            <a:ext cx="80264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68686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737567" y="693855"/>
            <a:ext cx="9666936" cy="747396"/>
          </a:xfrm>
        </p:spPr>
        <p:txBody>
          <a:bodyPr/>
          <a:lstStyle/>
          <a:p>
            <a:r>
              <a:rPr lang="en-US" dirty="0"/>
              <a:t>Slide headline goes here</a:t>
            </a:r>
          </a:p>
        </p:txBody>
      </p:sp>
      <p:sp>
        <p:nvSpPr>
          <p:cNvPr id="7" name="Content Placeholder 2"/>
          <p:cNvSpPr>
            <a:spLocks noGrp="1"/>
          </p:cNvSpPr>
          <p:nvPr>
            <p:ph idx="1"/>
          </p:nvPr>
        </p:nvSpPr>
        <p:spPr>
          <a:xfrm>
            <a:off x="1737567" y="1441252"/>
            <a:ext cx="9666936" cy="3794183"/>
          </a:xfrm>
        </p:spPr>
        <p:txBody>
          <a:bodyPr/>
          <a:lstStyle>
            <a:lvl1pPr marL="0" indent="0">
              <a:buNone/>
              <a:defRPr/>
            </a:lvl1p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extLst>
      <p:ext uri="{BB962C8B-B14F-4D97-AF65-F5344CB8AC3E}">
        <p14:creationId xmlns:p14="http://schemas.microsoft.com/office/powerpoint/2010/main" val="25988398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38986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98647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366875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777879" y="1388342"/>
            <a:ext cx="850077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5175640" y="4300850"/>
            <a:ext cx="1269899" cy="40011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934589" y="4868950"/>
            <a:ext cx="6096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5353339" y="4845880"/>
            <a:ext cx="668968"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172545" y="4868062"/>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4606253" y="4852947"/>
            <a:ext cx="6096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19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217381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69672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696721"/>
            <a:ext cx="6815667"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997201"/>
            <a:ext cx="4011084"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344113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1798320"/>
            <a:ext cx="73152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372240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7567" y="812591"/>
            <a:ext cx="9666936"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737567" y="1559988"/>
            <a:ext cx="9666936"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5800" y="6243336"/>
            <a:ext cx="97436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2580905" y="6459403"/>
            <a:ext cx="8056748"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155" y="6046297"/>
            <a:ext cx="2494845" cy="777838"/>
          </a:xfrm>
          <a:prstGeom prst="rect">
            <a:avLst/>
          </a:prstGeom>
        </p:spPr>
      </p:pic>
      <p:pic>
        <p:nvPicPr>
          <p:cNvPr id="4" name="Picture 3" descr="AACC+tag_horiz_rgb.eps"/>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134570" y="276427"/>
            <a:ext cx="2698044" cy="333173"/>
          </a:xfrm>
          <a:prstGeom prst="rect">
            <a:avLst/>
          </a:prstGeom>
        </p:spPr>
      </p:pic>
    </p:spTree>
    <p:extLst>
      <p:ext uri="{BB962C8B-B14F-4D97-AF65-F5344CB8AC3E}">
        <p14:creationId xmlns:p14="http://schemas.microsoft.com/office/powerpoint/2010/main" val="2555541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i.org/10.1093/clinchem/hvad04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96DA2A-CDD8-B37A-3002-B7A61EA06652}"/>
              </a:ext>
            </a:extLst>
          </p:cNvPr>
          <p:cNvSpPr>
            <a:spLocks noGrp="1"/>
          </p:cNvSpPr>
          <p:nvPr>
            <p:ph type="sldNum" sz="quarter" idx="12"/>
          </p:nvPr>
        </p:nvSpPr>
        <p:spPr/>
        <p:txBody>
          <a:bodyPr/>
          <a:lstStyle/>
          <a:p>
            <a:fld id="{B897C2A1-9313-CA4F-AEA9-36A479C1E1AD}" type="slidenum">
              <a:rPr lang="en-US" smtClean="0"/>
              <a:pPr/>
              <a:t>1</a:t>
            </a:fld>
            <a:endParaRPr lang="en-US" dirty="0"/>
          </a:p>
        </p:txBody>
      </p:sp>
      <p:sp>
        <p:nvSpPr>
          <p:cNvPr id="3" name="Content Placeholder 3">
            <a:extLst>
              <a:ext uri="{FF2B5EF4-FFF2-40B4-BE49-F238E27FC236}">
                <a16:creationId xmlns:a16="http://schemas.microsoft.com/office/drawing/2014/main" id="{6CF1A95B-FE0F-1186-28D0-204D1FBA7020}"/>
              </a:ext>
            </a:extLst>
          </p:cNvPr>
          <p:cNvSpPr txBox="1">
            <a:spLocks/>
          </p:cNvSpPr>
          <p:nvPr/>
        </p:nvSpPr>
        <p:spPr>
          <a:xfrm>
            <a:off x="2708563" y="3429007"/>
            <a:ext cx="6774874" cy="2570922"/>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lnSpc>
                <a:spcPct val="120000"/>
              </a:lnSpc>
              <a:spcBef>
                <a:spcPts val="0"/>
              </a:spcBef>
              <a:buNone/>
            </a:pPr>
            <a:r>
              <a:rPr lang="sv-SE" sz="8800" dirty="0">
                <a:latin typeface="Arial" pitchFamily="34" charset="0"/>
                <a:cs typeface="Arial" pitchFamily="34" charset="0"/>
              </a:rPr>
              <a:t>V. Azimi, M. Slade, M. Fiala, J.M. Fortier, </a:t>
            </a:r>
          </a:p>
          <a:p>
            <a:pPr marL="0" indent="0">
              <a:lnSpc>
                <a:spcPct val="120000"/>
              </a:lnSpc>
              <a:spcBef>
                <a:spcPts val="0"/>
              </a:spcBef>
              <a:buNone/>
            </a:pPr>
            <a:r>
              <a:rPr lang="sv-SE" sz="8800" dirty="0">
                <a:latin typeface="Arial" pitchFamily="34" charset="0"/>
                <a:cs typeface="Arial" pitchFamily="34" charset="0"/>
              </a:rPr>
              <a:t>K. Stockerl-Goldstein, J.L. Frater, J.R. Brestoff, R.Jackups, M.A. Zaydman</a:t>
            </a:r>
          </a:p>
          <a:p>
            <a:pPr marL="0" indent="0">
              <a:buNone/>
            </a:pPr>
            <a:endParaRPr lang="en-US" sz="8800" dirty="0">
              <a:latin typeface="Arial" pitchFamily="34" charset="0"/>
              <a:cs typeface="Arial" pitchFamily="34" charset="0"/>
            </a:endParaRPr>
          </a:p>
          <a:p>
            <a:pPr marL="0" indent="0">
              <a:buFont typeface="Arial" charset="0"/>
              <a:buNone/>
              <a:defRPr/>
            </a:pPr>
            <a:r>
              <a:rPr lang="en-US" sz="8800" dirty="0">
                <a:latin typeface="Arial" pitchFamily="34" charset="0"/>
                <a:cs typeface="Arial" pitchFamily="34" charset="0"/>
              </a:rPr>
              <a:t>June 2023</a:t>
            </a:r>
            <a:endParaRPr lang="en-US" sz="8800" dirty="0">
              <a:solidFill>
                <a:srgbClr val="C00000"/>
              </a:solidFill>
              <a:latin typeface="Arial" pitchFamily="34" charset="0"/>
              <a:cs typeface="Arial" pitchFamily="34" charset="0"/>
            </a:endParaRPr>
          </a:p>
          <a:p>
            <a:pPr marL="0" indent="0">
              <a:buFont typeface="Arial" pitchFamily="34" charset="0"/>
              <a:buNone/>
              <a:defRPr/>
            </a:pPr>
            <a:endParaRPr lang="en-US" sz="8800" dirty="0">
              <a:latin typeface="Arial" pitchFamily="34" charset="0"/>
              <a:cs typeface="Arial" pitchFamily="34" charset="0"/>
            </a:endParaRPr>
          </a:p>
          <a:p>
            <a:pPr marL="0" indent="0">
              <a:buFont typeface="Arial" pitchFamily="34" charset="0"/>
              <a:buNone/>
              <a:defRPr/>
            </a:pPr>
            <a:r>
              <a:rPr lang="en-US" sz="8800" dirty="0">
                <a:hlinkClick r:id="rId2"/>
              </a:rPr>
              <a:t>https://doi.org/10.1093/clinchem/hvad043</a:t>
            </a:r>
            <a:endParaRPr lang="en-US" sz="8800" dirty="0"/>
          </a:p>
          <a:p>
            <a:pPr marL="0" indent="0">
              <a:buFont typeface="Arial" pitchFamily="34" charset="0"/>
              <a:buNone/>
              <a:defRPr/>
            </a:pPr>
            <a:endParaRPr lang="en-US" sz="7200" dirty="0">
              <a:latin typeface="Arial" pitchFamily="34" charset="0"/>
              <a:cs typeface="Arial" pitchFamily="34" charset="0"/>
            </a:endParaRPr>
          </a:p>
          <a:p>
            <a:pPr marL="0" indent="0">
              <a:buFont typeface="Arial" pitchFamily="34" charset="0"/>
              <a:buNone/>
              <a:defRPr/>
            </a:pPr>
            <a:endParaRPr lang="en-US" sz="7200" dirty="0">
              <a:latin typeface="Arial" pitchFamily="34" charset="0"/>
              <a:cs typeface="Arial" pitchFamily="34" charset="0"/>
            </a:endParaRPr>
          </a:p>
        </p:txBody>
      </p:sp>
      <p:sp>
        <p:nvSpPr>
          <p:cNvPr id="4" name="Content Placeholder 3">
            <a:extLst>
              <a:ext uri="{FF2B5EF4-FFF2-40B4-BE49-F238E27FC236}">
                <a16:creationId xmlns:a16="http://schemas.microsoft.com/office/drawing/2014/main" id="{8BC04954-B08C-1062-ADC4-F2E1F59197D4}"/>
              </a:ext>
            </a:extLst>
          </p:cNvPr>
          <p:cNvSpPr txBox="1">
            <a:spLocks/>
          </p:cNvSpPr>
          <p:nvPr/>
        </p:nvSpPr>
        <p:spPr>
          <a:xfrm>
            <a:off x="2708563" y="2003434"/>
            <a:ext cx="6774874" cy="1425566"/>
          </a:xfrm>
          <a:prstGeom prst="rect">
            <a:avLst/>
          </a:prstGeom>
          <a:solidFill>
            <a:srgbClr val="AF292E"/>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lnSpc>
                <a:spcPct val="120000"/>
              </a:lnSpc>
              <a:buNone/>
            </a:pPr>
            <a:r>
              <a:rPr lang="en-US" sz="9600" b="1" dirty="0">
                <a:solidFill>
                  <a:schemeClr val="bg1"/>
                </a:solidFill>
              </a:rPr>
              <a:t>A Single Reference Interval for Interpreting Serum Free Light Chains across Patients with Varying Renal Function</a:t>
            </a:r>
            <a:endParaRPr lang="en-US" sz="7200" dirty="0">
              <a:latin typeface="Arial" pitchFamily="34" charset="0"/>
              <a:cs typeface="Arial" pitchFamily="34" charset="0"/>
            </a:endParaRPr>
          </a:p>
        </p:txBody>
      </p:sp>
      <p:sp>
        <p:nvSpPr>
          <p:cNvPr id="5" name="Content Placeholder 3">
            <a:extLst>
              <a:ext uri="{FF2B5EF4-FFF2-40B4-BE49-F238E27FC236}">
                <a16:creationId xmlns:a16="http://schemas.microsoft.com/office/drawing/2014/main" id="{2C613494-CDDB-9E22-2E70-608B55295381}"/>
              </a:ext>
            </a:extLst>
          </p:cNvPr>
          <p:cNvSpPr txBox="1">
            <a:spLocks/>
          </p:cNvSpPr>
          <p:nvPr/>
        </p:nvSpPr>
        <p:spPr>
          <a:xfrm>
            <a:off x="2708563" y="5999923"/>
            <a:ext cx="6774874" cy="775253"/>
          </a:xfrm>
          <a:prstGeom prst="rect">
            <a:avLst/>
          </a:prstGeom>
          <a:solidFill>
            <a:srgbClr val="AF292E"/>
          </a:solidFill>
          <a:ln w="19050">
            <a:solidFill>
              <a:schemeClr val="tx1"/>
            </a:solidFill>
          </a:ln>
        </p:spPr>
        <p:txBody>
          <a:bodyPr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solidFill>
                <a:schemeClr val="bg1"/>
              </a:solidFill>
              <a:latin typeface="+mj-lt"/>
            </a:endParaRPr>
          </a:p>
          <a:p>
            <a:pPr marL="0" marR="0" indent="0">
              <a:lnSpc>
                <a:spcPct val="107000"/>
              </a:lnSpc>
              <a:spcBef>
                <a:spcPts val="0"/>
              </a:spcBef>
              <a:spcAft>
                <a:spcPts val="0"/>
              </a:spcAft>
              <a:buNone/>
            </a:pPr>
            <a:r>
              <a:rPr lang="en-US" sz="1800" b="1" dirty="0">
                <a:solidFill>
                  <a:schemeClr val="bg1"/>
                </a:solidFill>
                <a:effectLst/>
                <a:latin typeface="+mj-lt"/>
                <a:ea typeface="Calibri" panose="020F0502020204030204" pitchFamily="34" charset="0"/>
                <a:cs typeface="Times New Roman" panose="02020603050405020304" pitchFamily="18" charset="0"/>
              </a:rPr>
              <a:t>© 2023 American Association for Clinical Chemistry</a:t>
            </a:r>
          </a:p>
          <a:p>
            <a:pPr marL="0" indent="0">
              <a:buFont typeface="Arial" pitchFamily="34" charset="0"/>
              <a:buNone/>
              <a:defRPr/>
            </a:pPr>
            <a:endParaRPr lang="en-US" sz="7200" dirty="0">
              <a:solidFill>
                <a:schemeClr val="bg1"/>
              </a:solidFill>
              <a:latin typeface="+mj-lt"/>
              <a:cs typeface="Arial" pitchFamily="34" charset="0"/>
            </a:endParaRPr>
          </a:p>
          <a:p>
            <a:pPr marL="0" indent="0">
              <a:buFont typeface="Arial" pitchFamily="34" charset="0"/>
              <a:buNone/>
              <a:defRPr/>
            </a:pPr>
            <a:endParaRPr lang="en-US" sz="7200" dirty="0">
              <a:solidFill>
                <a:schemeClr val="bg1"/>
              </a:solidFill>
              <a:latin typeface="+mj-lt"/>
              <a:cs typeface="Arial" pitchFamily="34" charset="0"/>
            </a:endParaRPr>
          </a:p>
        </p:txBody>
      </p:sp>
    </p:spTree>
    <p:extLst>
      <p:ext uri="{BB962C8B-B14F-4D97-AF65-F5344CB8AC3E}">
        <p14:creationId xmlns:p14="http://schemas.microsoft.com/office/powerpoint/2010/main" val="296687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D1CA55-12CC-FB23-BD3A-3365D1037D1E}"/>
              </a:ext>
            </a:extLst>
          </p:cNvPr>
          <p:cNvSpPr>
            <a:spLocks noGrp="1"/>
          </p:cNvSpPr>
          <p:nvPr>
            <p:ph type="sldNum" sz="quarter" idx="12"/>
          </p:nvPr>
        </p:nvSpPr>
        <p:spPr/>
        <p:txBody>
          <a:bodyPr/>
          <a:lstStyle/>
          <a:p>
            <a:fld id="{B897C2A1-9313-CA4F-AEA9-36A479C1E1AD}" type="slidenum">
              <a:rPr lang="en-US" smtClean="0"/>
              <a:pPr/>
              <a:t>10</a:t>
            </a:fld>
            <a:endParaRPr lang="en-US"/>
          </a:p>
        </p:txBody>
      </p:sp>
      <p:sp>
        <p:nvSpPr>
          <p:cNvPr id="3" name="Title 2">
            <a:extLst>
              <a:ext uri="{FF2B5EF4-FFF2-40B4-BE49-F238E27FC236}">
                <a16:creationId xmlns:a16="http://schemas.microsoft.com/office/drawing/2014/main" id="{4BF77B77-67BA-C777-85EC-06FF287490DA}"/>
              </a:ext>
            </a:extLst>
          </p:cNvPr>
          <p:cNvSpPr>
            <a:spLocks noGrp="1"/>
          </p:cNvSpPr>
          <p:nvPr>
            <p:ph type="title"/>
          </p:nvPr>
        </p:nvSpPr>
        <p:spPr>
          <a:xfrm>
            <a:off x="596766" y="683344"/>
            <a:ext cx="10998468" cy="747396"/>
          </a:xfrm>
        </p:spPr>
        <p:txBody>
          <a:bodyPr>
            <a:normAutofit fontScale="90000"/>
          </a:bodyPr>
          <a:lstStyle/>
          <a:p>
            <a:pPr algn="ctr"/>
            <a:r>
              <a:rPr lang="en-US" dirty="0"/>
              <a:t>False Positive Rate (FPR) Increased as Renal Function Decreased</a:t>
            </a:r>
          </a:p>
        </p:txBody>
      </p:sp>
      <p:pic>
        <p:nvPicPr>
          <p:cNvPr id="1026" name="Picture 2" descr="Principal component analysis isolates renal variation. sFLC concentrations for non-MG patients, shaded by eGFR (A, D, G). sFLC-ratio (B) and FPR (C) vs eGFR for manufacturer’s interval (A, B dotted lines). Principal axes (D). PC1 (E) and PC2 (F) vs eGFR with regression shown. PC2 (H) and FPR (I) vs eGFR for PC2 interval (G, H dashed lines).">
            <a:extLst>
              <a:ext uri="{FF2B5EF4-FFF2-40B4-BE49-F238E27FC236}">
                <a16:creationId xmlns:a16="http://schemas.microsoft.com/office/drawing/2014/main" id="{B30D3E88-21CC-06F4-0EC2-D2B04604EA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5661566" y="1583805"/>
            <a:ext cx="5933668" cy="36903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E6DAFD-E6F4-E23D-3992-4DF66C912C2B}"/>
              </a:ext>
            </a:extLst>
          </p:cNvPr>
          <p:cNvSpPr txBox="1"/>
          <p:nvPr/>
        </p:nvSpPr>
        <p:spPr>
          <a:xfrm>
            <a:off x="596766" y="2064462"/>
            <a:ext cx="4206240" cy="1754326"/>
          </a:xfrm>
          <a:prstGeom prst="rect">
            <a:avLst/>
          </a:prstGeom>
          <a:noFill/>
        </p:spPr>
        <p:txBody>
          <a:bodyPr wrap="square" rtlCol="0">
            <a:spAutoFit/>
          </a:bodyPr>
          <a:lstStyle/>
          <a:p>
            <a:pPr marL="285750" indent="-285750">
              <a:buFont typeface="Arial" panose="020B0604020202020204" pitchFamily="34" charset="0"/>
              <a:buChar char="•"/>
            </a:pPr>
            <a:r>
              <a:rPr lang="en-US" dirty="0" err="1"/>
              <a:t>sFLC</a:t>
            </a:r>
            <a:r>
              <a:rPr lang="en-US" dirty="0"/>
              <a:t>-ratio and FPR increased with decreasing renal function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DFA64D2F-DF7E-837A-3C43-ED26BA0560F3}"/>
              </a:ext>
            </a:extLst>
          </p:cNvPr>
          <p:cNvSpPr txBox="1"/>
          <p:nvPr/>
        </p:nvSpPr>
        <p:spPr>
          <a:xfrm>
            <a:off x="596766" y="3309492"/>
            <a:ext cx="4925296" cy="1200329"/>
          </a:xfrm>
          <a:prstGeom prst="rect">
            <a:avLst/>
          </a:prstGeom>
          <a:noFill/>
        </p:spPr>
        <p:txBody>
          <a:bodyPr wrap="square" rtlCol="0">
            <a:spAutoFit/>
          </a:bodyPr>
          <a:lstStyle/>
          <a:p>
            <a:r>
              <a:rPr lang="en-US" sz="3600" dirty="0"/>
              <a:t>60%</a:t>
            </a:r>
            <a:r>
              <a:rPr lang="en-US" dirty="0"/>
              <a:t> of non-MG patients with eGFR &lt; 30 were falsely positive using the manufacturer’s suggested interval</a:t>
            </a:r>
          </a:p>
        </p:txBody>
      </p:sp>
      <p:sp>
        <p:nvSpPr>
          <p:cNvPr id="6" name="TextBox 5">
            <a:extLst>
              <a:ext uri="{FF2B5EF4-FFF2-40B4-BE49-F238E27FC236}">
                <a16:creationId xmlns:a16="http://schemas.microsoft.com/office/drawing/2014/main" id="{BE360EDF-ED75-7F5B-D38D-B6E53E52747F}"/>
              </a:ext>
            </a:extLst>
          </p:cNvPr>
          <p:cNvSpPr txBox="1"/>
          <p:nvPr/>
        </p:nvSpPr>
        <p:spPr>
          <a:xfrm>
            <a:off x="6299173" y="5233876"/>
            <a:ext cx="5075409" cy="646331"/>
          </a:xfrm>
          <a:prstGeom prst="rect">
            <a:avLst/>
          </a:prstGeom>
          <a:noFill/>
          <a:ln>
            <a:noFill/>
          </a:ln>
        </p:spPr>
        <p:txBody>
          <a:bodyPr wrap="square" rtlCol="0">
            <a:spAutoFit/>
          </a:bodyPr>
          <a:lstStyle/>
          <a:p>
            <a:pPr algn="ctr"/>
            <a:r>
              <a:rPr lang="en-US" sz="1200" b="1" dirty="0"/>
              <a:t>Fig. 1A-C</a:t>
            </a:r>
            <a:r>
              <a:rPr lang="en-US" sz="1200" dirty="0"/>
              <a:t>: Principal component analysis isolates renal variation. </a:t>
            </a:r>
            <a:r>
              <a:rPr lang="en-US" sz="1200" dirty="0" err="1"/>
              <a:t>sFLC</a:t>
            </a:r>
            <a:r>
              <a:rPr lang="en-US" sz="1200" dirty="0"/>
              <a:t> concentrations for non-MG patients, shaded by eGFR (A). </a:t>
            </a:r>
            <a:r>
              <a:rPr lang="en-US" sz="1200" dirty="0" err="1"/>
              <a:t>sFLC</a:t>
            </a:r>
            <a:r>
              <a:rPr lang="en-US" sz="1200" dirty="0"/>
              <a:t>-ratio (B) and FPR (C) vs. eGFR for manufacturer’s interval (A, B dotted lines).</a:t>
            </a:r>
          </a:p>
        </p:txBody>
      </p:sp>
    </p:spTree>
    <p:extLst>
      <p:ext uri="{BB962C8B-B14F-4D97-AF65-F5344CB8AC3E}">
        <p14:creationId xmlns:p14="http://schemas.microsoft.com/office/powerpoint/2010/main" val="368790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FAE72F-FF64-114B-CE36-AF3775409298}"/>
              </a:ext>
            </a:extLst>
          </p:cNvPr>
          <p:cNvSpPr>
            <a:spLocks noGrp="1"/>
          </p:cNvSpPr>
          <p:nvPr>
            <p:ph type="sldNum" sz="quarter" idx="12"/>
          </p:nvPr>
        </p:nvSpPr>
        <p:spPr/>
        <p:txBody>
          <a:bodyPr/>
          <a:lstStyle/>
          <a:p>
            <a:fld id="{B897C2A1-9313-CA4F-AEA9-36A479C1E1AD}" type="slidenum">
              <a:rPr lang="en-US" smtClean="0"/>
              <a:pPr/>
              <a:t>11</a:t>
            </a:fld>
            <a:endParaRPr lang="en-US"/>
          </a:p>
        </p:txBody>
      </p:sp>
      <p:sp>
        <p:nvSpPr>
          <p:cNvPr id="3" name="Title 2">
            <a:extLst>
              <a:ext uri="{FF2B5EF4-FFF2-40B4-BE49-F238E27FC236}">
                <a16:creationId xmlns:a16="http://schemas.microsoft.com/office/drawing/2014/main" id="{E1D15BEE-24AE-5B70-E6D4-ABF1EEC911AD}"/>
              </a:ext>
            </a:extLst>
          </p:cNvPr>
          <p:cNvSpPr>
            <a:spLocks noGrp="1"/>
          </p:cNvSpPr>
          <p:nvPr>
            <p:ph type="title"/>
          </p:nvPr>
        </p:nvSpPr>
        <p:spPr>
          <a:xfrm>
            <a:off x="1262531" y="693856"/>
            <a:ext cx="9666936" cy="747396"/>
          </a:xfrm>
        </p:spPr>
        <p:txBody>
          <a:bodyPr>
            <a:normAutofit fontScale="90000"/>
          </a:bodyPr>
          <a:lstStyle/>
          <a:p>
            <a:pPr algn="ctr"/>
            <a:r>
              <a:rPr lang="en-US" dirty="0"/>
              <a:t>Using Principal Component Analysis (PCA) to Isolate ‘Normal’ </a:t>
            </a:r>
            <a:r>
              <a:rPr lang="en-US" dirty="0" err="1"/>
              <a:t>sFLC</a:t>
            </a:r>
            <a:r>
              <a:rPr lang="en-US" dirty="0"/>
              <a:t> Variation Due to Renal Function</a:t>
            </a:r>
          </a:p>
        </p:txBody>
      </p:sp>
      <p:pic>
        <p:nvPicPr>
          <p:cNvPr id="2050" name="Picture 2" descr="Principal component analysis isolates renal variation. sFLC concentrations for non-MG patients, shaded by eGFR (A, D, G). sFLC-ratio (B) and FPR (C) vs eGFR for manufacturer’s interval (A, B dotted lines). Principal axes (D). PC1 (E) and PC2 (F) vs eGFR with regression shown. PC2 (H) and FPR (I) vs eGFR for PC2 interval (G, H dashed lines).">
            <a:extLst>
              <a:ext uri="{FF2B5EF4-FFF2-40B4-BE49-F238E27FC236}">
                <a16:creationId xmlns:a16="http://schemas.microsoft.com/office/drawing/2014/main" id="{08E7D329-7AE5-E2B2-5B90-902C477062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5620493" y="1722254"/>
            <a:ext cx="5918234" cy="36807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63F5FF-893D-4EC4-C020-3962EB8DEC7A}"/>
              </a:ext>
            </a:extLst>
          </p:cNvPr>
          <p:cNvSpPr txBox="1"/>
          <p:nvPr/>
        </p:nvSpPr>
        <p:spPr>
          <a:xfrm>
            <a:off x="673768" y="1924129"/>
            <a:ext cx="447574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PCA identified two axes of variation, Principal Component 1 (PC1) and Principal Component 2 (PC2)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PC1 explained most (88%) of the variation in the non-MG cohort dataset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PC1 was strongly correlated with eGFR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PC2 explained little (12%) of the variation in the non-MG cohort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PC2 was insensitive to renal function</a:t>
            </a:r>
          </a:p>
        </p:txBody>
      </p:sp>
      <p:sp>
        <p:nvSpPr>
          <p:cNvPr id="6" name="TextBox 5">
            <a:extLst>
              <a:ext uri="{FF2B5EF4-FFF2-40B4-BE49-F238E27FC236}">
                <a16:creationId xmlns:a16="http://schemas.microsoft.com/office/drawing/2014/main" id="{E6E77064-52AC-0037-C381-BC38EC63D7FC}"/>
              </a:ext>
            </a:extLst>
          </p:cNvPr>
          <p:cNvSpPr txBox="1"/>
          <p:nvPr/>
        </p:nvSpPr>
        <p:spPr>
          <a:xfrm>
            <a:off x="6299173" y="5512658"/>
            <a:ext cx="5296061" cy="646331"/>
          </a:xfrm>
          <a:prstGeom prst="rect">
            <a:avLst/>
          </a:prstGeom>
          <a:noFill/>
          <a:ln>
            <a:noFill/>
          </a:ln>
        </p:spPr>
        <p:txBody>
          <a:bodyPr wrap="square" rtlCol="0">
            <a:spAutoFit/>
          </a:bodyPr>
          <a:lstStyle/>
          <a:p>
            <a:pPr algn="ctr"/>
            <a:r>
              <a:rPr lang="en-US" sz="1200" b="1" dirty="0"/>
              <a:t>Fig. 1D-F</a:t>
            </a:r>
            <a:r>
              <a:rPr lang="en-US" sz="1200" dirty="0"/>
              <a:t>: Principal component analysis isolates renal variation. </a:t>
            </a:r>
            <a:r>
              <a:rPr lang="en-US" sz="1200" dirty="0" err="1"/>
              <a:t>sFLC</a:t>
            </a:r>
            <a:r>
              <a:rPr lang="en-US" sz="1200" dirty="0"/>
              <a:t> concentrations for non-MG patients, shaded by eGFR (D). Principal axes (D). PC1 (E) and PC2 (F) vs. eGFR with regression shown.</a:t>
            </a:r>
          </a:p>
        </p:txBody>
      </p:sp>
    </p:spTree>
    <p:extLst>
      <p:ext uri="{BB962C8B-B14F-4D97-AF65-F5344CB8AC3E}">
        <p14:creationId xmlns:p14="http://schemas.microsoft.com/office/powerpoint/2010/main" val="183148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12286-0DAB-67D6-7A45-5B4E970AAE21}"/>
              </a:ext>
            </a:extLst>
          </p:cNvPr>
          <p:cNvSpPr>
            <a:spLocks noGrp="1"/>
          </p:cNvSpPr>
          <p:nvPr>
            <p:ph type="sldNum" sz="quarter" idx="12"/>
          </p:nvPr>
        </p:nvSpPr>
        <p:spPr/>
        <p:txBody>
          <a:bodyPr/>
          <a:lstStyle/>
          <a:p>
            <a:fld id="{B897C2A1-9313-CA4F-AEA9-36A479C1E1AD}" type="slidenum">
              <a:rPr lang="en-US" smtClean="0"/>
              <a:pPr/>
              <a:t>12</a:t>
            </a:fld>
            <a:endParaRPr lang="en-US"/>
          </a:p>
        </p:txBody>
      </p:sp>
      <p:sp>
        <p:nvSpPr>
          <p:cNvPr id="3" name="Title 2">
            <a:extLst>
              <a:ext uri="{FF2B5EF4-FFF2-40B4-BE49-F238E27FC236}">
                <a16:creationId xmlns:a16="http://schemas.microsoft.com/office/drawing/2014/main" id="{5C483CA0-8B64-C0B9-486C-AA7AC6CA3145}"/>
              </a:ext>
            </a:extLst>
          </p:cNvPr>
          <p:cNvSpPr>
            <a:spLocks noGrp="1"/>
          </p:cNvSpPr>
          <p:nvPr>
            <p:ph type="title"/>
          </p:nvPr>
        </p:nvSpPr>
        <p:spPr>
          <a:xfrm>
            <a:off x="1262532" y="704365"/>
            <a:ext cx="9666936" cy="747396"/>
          </a:xfrm>
        </p:spPr>
        <p:txBody>
          <a:bodyPr>
            <a:normAutofit fontScale="90000"/>
          </a:bodyPr>
          <a:lstStyle/>
          <a:p>
            <a:pPr algn="ctr"/>
            <a:r>
              <a:rPr lang="en-US" dirty="0"/>
              <a:t>PC2-Based Reference Interval Demonstrates Low FPR across Patients with Varying Renal Function</a:t>
            </a:r>
          </a:p>
        </p:txBody>
      </p:sp>
      <p:pic>
        <p:nvPicPr>
          <p:cNvPr id="6" name="Picture 5" descr="A picture containing diagram, line, text, screenshot&#10;&#10;Description automatically generated">
            <a:extLst>
              <a:ext uri="{FF2B5EF4-FFF2-40B4-BE49-F238E27FC236}">
                <a16:creationId xmlns:a16="http://schemas.microsoft.com/office/drawing/2014/main" id="{216D83D7-EB72-AA7F-1B6D-B6751C36BA65}"/>
              </a:ext>
            </a:extLst>
          </p:cNvPr>
          <p:cNvPicPr>
            <a:picLocks noChangeAspect="1"/>
          </p:cNvPicPr>
          <p:nvPr/>
        </p:nvPicPr>
        <p:blipFill>
          <a:blip r:embed="rId2"/>
          <a:stretch>
            <a:fillRect/>
          </a:stretch>
        </p:blipFill>
        <p:spPr>
          <a:xfrm>
            <a:off x="5555515" y="1784992"/>
            <a:ext cx="5816600" cy="3565655"/>
          </a:xfrm>
          <a:prstGeom prst="rect">
            <a:avLst/>
          </a:prstGeom>
        </p:spPr>
      </p:pic>
      <p:sp>
        <p:nvSpPr>
          <p:cNvPr id="7" name="TextBox 6">
            <a:extLst>
              <a:ext uri="{FF2B5EF4-FFF2-40B4-BE49-F238E27FC236}">
                <a16:creationId xmlns:a16="http://schemas.microsoft.com/office/drawing/2014/main" id="{DC075833-6063-34FA-5338-5AD05BCA310C}"/>
              </a:ext>
            </a:extLst>
          </p:cNvPr>
          <p:cNvSpPr txBox="1"/>
          <p:nvPr/>
        </p:nvSpPr>
        <p:spPr>
          <a:xfrm>
            <a:off x="539015" y="2146434"/>
            <a:ext cx="445649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PC2-based 95% reference interval (dashed lines) closely enclosed the non-MG cohort dataset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PC2 metric was relatively insensitive to variation in eGFR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PC2-based reference interval had low FPR for patients with varying levels of renal function </a:t>
            </a:r>
          </a:p>
        </p:txBody>
      </p:sp>
      <p:sp>
        <p:nvSpPr>
          <p:cNvPr id="5" name="TextBox 4">
            <a:extLst>
              <a:ext uri="{FF2B5EF4-FFF2-40B4-BE49-F238E27FC236}">
                <a16:creationId xmlns:a16="http://schemas.microsoft.com/office/drawing/2014/main" id="{37086080-5A6E-C8BF-4B7F-3691E5435E35}"/>
              </a:ext>
            </a:extLst>
          </p:cNvPr>
          <p:cNvSpPr txBox="1"/>
          <p:nvPr/>
        </p:nvSpPr>
        <p:spPr>
          <a:xfrm>
            <a:off x="6299173" y="5482963"/>
            <a:ext cx="5296061" cy="646331"/>
          </a:xfrm>
          <a:prstGeom prst="rect">
            <a:avLst/>
          </a:prstGeom>
          <a:noFill/>
          <a:ln>
            <a:noFill/>
          </a:ln>
        </p:spPr>
        <p:txBody>
          <a:bodyPr wrap="square" rtlCol="0">
            <a:spAutoFit/>
          </a:bodyPr>
          <a:lstStyle/>
          <a:p>
            <a:pPr algn="ctr"/>
            <a:r>
              <a:rPr lang="en-US" sz="1200" b="1" dirty="0"/>
              <a:t>Fig. 1G-I</a:t>
            </a:r>
            <a:r>
              <a:rPr lang="en-US" sz="1200" dirty="0"/>
              <a:t>: Principal component analysis isolates renal variation. </a:t>
            </a:r>
            <a:r>
              <a:rPr lang="en-US" sz="1200" dirty="0" err="1"/>
              <a:t>sFLC</a:t>
            </a:r>
            <a:r>
              <a:rPr lang="en-US" sz="1200" dirty="0"/>
              <a:t> concentrations for non-MG patients, shaded by eGFR (G). PC2 (H) and FPR (I) vs. eGFR for PC2 interval (G, H dashed lines)</a:t>
            </a:r>
          </a:p>
        </p:txBody>
      </p:sp>
    </p:spTree>
    <p:extLst>
      <p:ext uri="{BB962C8B-B14F-4D97-AF65-F5344CB8AC3E}">
        <p14:creationId xmlns:p14="http://schemas.microsoft.com/office/powerpoint/2010/main" val="34393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3FA746-83F4-E179-CF8C-6EB8D8F02F18}"/>
              </a:ext>
            </a:extLst>
          </p:cNvPr>
          <p:cNvSpPr>
            <a:spLocks noGrp="1"/>
          </p:cNvSpPr>
          <p:nvPr>
            <p:ph type="sldNum" sz="quarter" idx="12"/>
          </p:nvPr>
        </p:nvSpPr>
        <p:spPr/>
        <p:txBody>
          <a:bodyPr/>
          <a:lstStyle/>
          <a:p>
            <a:fld id="{B897C2A1-9313-CA4F-AEA9-36A479C1E1AD}" type="slidenum">
              <a:rPr lang="en-US" smtClean="0"/>
              <a:pPr/>
              <a:t>13</a:t>
            </a:fld>
            <a:endParaRPr lang="en-US"/>
          </a:p>
        </p:txBody>
      </p:sp>
      <p:sp>
        <p:nvSpPr>
          <p:cNvPr id="3" name="Title 2">
            <a:extLst>
              <a:ext uri="{FF2B5EF4-FFF2-40B4-BE49-F238E27FC236}">
                <a16:creationId xmlns:a16="http://schemas.microsoft.com/office/drawing/2014/main" id="{9E5E11D6-3906-F00A-EFF4-791EFA1EB460}"/>
              </a:ext>
            </a:extLst>
          </p:cNvPr>
          <p:cNvSpPr>
            <a:spLocks noGrp="1"/>
          </p:cNvSpPr>
          <p:nvPr>
            <p:ph type="title"/>
          </p:nvPr>
        </p:nvSpPr>
        <p:spPr>
          <a:xfrm>
            <a:off x="615537" y="763735"/>
            <a:ext cx="10960925" cy="747396"/>
          </a:xfrm>
        </p:spPr>
        <p:txBody>
          <a:bodyPr>
            <a:normAutofit/>
          </a:bodyPr>
          <a:lstStyle/>
          <a:p>
            <a:pPr algn="ctr"/>
            <a:r>
              <a:rPr lang="en-US" dirty="0"/>
              <a:t>PC2-Based Interval Maintains Sensitivity for MG Diagnosis</a:t>
            </a:r>
          </a:p>
        </p:txBody>
      </p:sp>
      <p:pic>
        <p:nvPicPr>
          <p:cNvPr id="4098" name="Picture 2" descr="PC2 interval is as sensitive as the manufacturer’s sFLC-ratio-based interval. sFLC concentrations for non-MG patients (grey) and MG patients (colored, see legend for subtype) (A, B). The manufacturer’s (A) or PC2 (B) interval is shown as broken lines. Sensitivity for MG diagnosis broken out by method and MG subtype (C). Abbreviation: Man. sFLC-ratio, manufacturer’s sFLC-ratio-based interval.">
            <a:extLst>
              <a:ext uri="{FF2B5EF4-FFF2-40B4-BE49-F238E27FC236}">
                <a16:creationId xmlns:a16="http://schemas.microsoft.com/office/drawing/2014/main" id="{A57BFC2C-D5FE-532F-32F7-716AF5D519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199" t="11823" r="28542"/>
          <a:stretch/>
        </p:blipFill>
        <p:spPr bwMode="auto">
          <a:xfrm>
            <a:off x="6358791" y="1596296"/>
            <a:ext cx="4334494" cy="41343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874158-A6F0-8947-EA31-35D5FEE7D370}"/>
              </a:ext>
            </a:extLst>
          </p:cNvPr>
          <p:cNvSpPr txBox="1"/>
          <p:nvPr/>
        </p:nvSpPr>
        <p:spPr>
          <a:xfrm>
            <a:off x="976200" y="1762705"/>
            <a:ext cx="5245769" cy="1200329"/>
          </a:xfrm>
          <a:prstGeom prst="rect">
            <a:avLst/>
          </a:prstGeom>
          <a:noFill/>
        </p:spPr>
        <p:txBody>
          <a:bodyPr wrap="square" rtlCol="0">
            <a:spAutoFit/>
          </a:bodyPr>
          <a:lstStyle/>
          <a:p>
            <a:r>
              <a:rPr lang="en-US" dirty="0"/>
              <a:t>The sensitivity of the PC2-based reference interval was not significantly different from that of the manufacturer’s </a:t>
            </a:r>
            <a:r>
              <a:rPr lang="en-US" dirty="0" err="1"/>
              <a:t>sFLC</a:t>
            </a:r>
            <a:r>
              <a:rPr lang="en-US" dirty="0"/>
              <a:t>-ratio-based reference interval for MG diagnosis</a:t>
            </a:r>
          </a:p>
        </p:txBody>
      </p:sp>
      <p:pic>
        <p:nvPicPr>
          <p:cNvPr id="4" name="Picture 3">
            <a:extLst>
              <a:ext uri="{FF2B5EF4-FFF2-40B4-BE49-F238E27FC236}">
                <a16:creationId xmlns:a16="http://schemas.microsoft.com/office/drawing/2014/main" id="{8C7573CF-6D2A-B34E-D072-6BA72732FD20}"/>
              </a:ext>
            </a:extLst>
          </p:cNvPr>
          <p:cNvPicPr>
            <a:picLocks noChangeAspect="1"/>
          </p:cNvPicPr>
          <p:nvPr/>
        </p:nvPicPr>
        <p:blipFill>
          <a:blip r:embed="rId3"/>
          <a:stretch>
            <a:fillRect/>
          </a:stretch>
        </p:blipFill>
        <p:spPr>
          <a:xfrm>
            <a:off x="9952488" y="1453792"/>
            <a:ext cx="1481593" cy="1997653"/>
          </a:xfrm>
          <a:prstGeom prst="rect">
            <a:avLst/>
          </a:prstGeom>
        </p:spPr>
      </p:pic>
      <p:sp>
        <p:nvSpPr>
          <p:cNvPr id="7" name="TextBox 6">
            <a:extLst>
              <a:ext uri="{FF2B5EF4-FFF2-40B4-BE49-F238E27FC236}">
                <a16:creationId xmlns:a16="http://schemas.microsoft.com/office/drawing/2014/main" id="{2800616E-11EC-5A89-A165-153B4A2AC3D7}"/>
              </a:ext>
            </a:extLst>
          </p:cNvPr>
          <p:cNvSpPr txBox="1"/>
          <p:nvPr/>
        </p:nvSpPr>
        <p:spPr>
          <a:xfrm>
            <a:off x="6280401" y="5549999"/>
            <a:ext cx="5296061" cy="646331"/>
          </a:xfrm>
          <a:prstGeom prst="rect">
            <a:avLst/>
          </a:prstGeom>
          <a:noFill/>
          <a:ln>
            <a:noFill/>
          </a:ln>
        </p:spPr>
        <p:txBody>
          <a:bodyPr wrap="square" rtlCol="0">
            <a:spAutoFit/>
          </a:bodyPr>
          <a:lstStyle/>
          <a:p>
            <a:pPr algn="ctr"/>
            <a:r>
              <a:rPr lang="en-US" sz="1200" b="1" dirty="0"/>
              <a:t>Fig. 2B</a:t>
            </a:r>
            <a:r>
              <a:rPr lang="en-US" sz="1200" dirty="0"/>
              <a:t>: PC2 interval is as sensitive as the manufacturer’s </a:t>
            </a:r>
            <a:r>
              <a:rPr lang="en-US" sz="1200" dirty="0" err="1"/>
              <a:t>sFLC</a:t>
            </a:r>
            <a:r>
              <a:rPr lang="en-US" sz="1200" dirty="0"/>
              <a:t>-ratio-based interval. </a:t>
            </a:r>
            <a:r>
              <a:rPr lang="en-US" sz="1200" dirty="0" err="1"/>
              <a:t>sFLC</a:t>
            </a:r>
            <a:r>
              <a:rPr lang="en-US" sz="1200" dirty="0"/>
              <a:t> concentrations for non-MG patients (grey) and MG patients (colored, see legend for subtype). Broken lines – PC2 interval.</a:t>
            </a:r>
          </a:p>
        </p:txBody>
      </p:sp>
    </p:spTree>
    <p:extLst>
      <p:ext uri="{BB962C8B-B14F-4D97-AF65-F5344CB8AC3E}">
        <p14:creationId xmlns:p14="http://schemas.microsoft.com/office/powerpoint/2010/main" val="17072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3FA746-83F4-E179-CF8C-6EB8D8F02F18}"/>
              </a:ext>
            </a:extLst>
          </p:cNvPr>
          <p:cNvSpPr>
            <a:spLocks noGrp="1"/>
          </p:cNvSpPr>
          <p:nvPr>
            <p:ph type="sldNum" sz="quarter" idx="12"/>
          </p:nvPr>
        </p:nvSpPr>
        <p:spPr/>
        <p:txBody>
          <a:bodyPr/>
          <a:lstStyle/>
          <a:p>
            <a:fld id="{B897C2A1-9313-CA4F-AEA9-36A479C1E1AD}" type="slidenum">
              <a:rPr lang="en-US" smtClean="0"/>
              <a:pPr/>
              <a:t>14</a:t>
            </a:fld>
            <a:endParaRPr lang="en-US"/>
          </a:p>
        </p:txBody>
      </p:sp>
      <p:sp>
        <p:nvSpPr>
          <p:cNvPr id="3" name="Title 2">
            <a:extLst>
              <a:ext uri="{FF2B5EF4-FFF2-40B4-BE49-F238E27FC236}">
                <a16:creationId xmlns:a16="http://schemas.microsoft.com/office/drawing/2014/main" id="{9E5E11D6-3906-F00A-EFF4-791EFA1EB460}"/>
              </a:ext>
            </a:extLst>
          </p:cNvPr>
          <p:cNvSpPr>
            <a:spLocks noGrp="1"/>
          </p:cNvSpPr>
          <p:nvPr>
            <p:ph type="title"/>
          </p:nvPr>
        </p:nvSpPr>
        <p:spPr>
          <a:xfrm>
            <a:off x="615537" y="763735"/>
            <a:ext cx="10960925" cy="747396"/>
          </a:xfrm>
        </p:spPr>
        <p:txBody>
          <a:bodyPr>
            <a:normAutofit fontScale="90000"/>
          </a:bodyPr>
          <a:lstStyle/>
          <a:p>
            <a:pPr algn="ctr"/>
            <a:r>
              <a:rPr lang="en-US" dirty="0"/>
              <a:t>PC2-Based Interval Better Correlated with Bone Marrow Studies</a:t>
            </a:r>
          </a:p>
        </p:txBody>
      </p:sp>
      <p:sp>
        <p:nvSpPr>
          <p:cNvPr id="5" name="TextBox 4">
            <a:extLst>
              <a:ext uri="{FF2B5EF4-FFF2-40B4-BE49-F238E27FC236}">
                <a16:creationId xmlns:a16="http://schemas.microsoft.com/office/drawing/2014/main" id="{1C874158-A6F0-8947-EA31-35D5FEE7D370}"/>
              </a:ext>
            </a:extLst>
          </p:cNvPr>
          <p:cNvSpPr txBox="1"/>
          <p:nvPr/>
        </p:nvSpPr>
        <p:spPr>
          <a:xfrm>
            <a:off x="1053405" y="2152157"/>
            <a:ext cx="3862980" cy="3416320"/>
          </a:xfrm>
          <a:prstGeom prst="rect">
            <a:avLst/>
          </a:prstGeom>
          <a:noFill/>
        </p:spPr>
        <p:txBody>
          <a:bodyPr wrap="square" rtlCol="0">
            <a:spAutoFit/>
          </a:bodyPr>
          <a:lstStyle/>
          <a:p>
            <a:r>
              <a:rPr lang="en-US" dirty="0"/>
              <a:t>Results of Kappa and Lambda in-situ hybridization (ISH) studies from time-matched bone marrow biopsies mined from the anatomic pathology laboratory information system</a:t>
            </a:r>
          </a:p>
          <a:p>
            <a:endParaRPr lang="en-US" dirty="0"/>
          </a:p>
          <a:p>
            <a:r>
              <a:rPr lang="en-US" dirty="0"/>
              <a:t>PC2-interval better separated the samples with monotypic and polytypic hybridization patterns compared to the manufacturer’s </a:t>
            </a:r>
            <a:r>
              <a:rPr lang="en-US" dirty="0" err="1"/>
              <a:t>sFLC</a:t>
            </a:r>
            <a:r>
              <a:rPr lang="en-US" dirty="0"/>
              <a:t>-ratio based interval</a:t>
            </a:r>
          </a:p>
        </p:txBody>
      </p:sp>
      <p:pic>
        <p:nvPicPr>
          <p:cNvPr id="7" name="Picture 2" descr="PC2-based interval better predicts bone marrow kappa and lambda ISH than the manufacturer’s sFLC-ratio-based interval. sFLC concentrations for 99 patients with contemporaneous bone marrow biopsy ISH and sFLC results (A, B). Broken lines represent either the manufacturer’s sFLC-ratio-based interval (A) or the PC2 interval (B). Points are colored by kappa:lambda ratio determined by ISH.">
            <a:extLst>
              <a:ext uri="{FF2B5EF4-FFF2-40B4-BE49-F238E27FC236}">
                <a16:creationId xmlns:a16="http://schemas.microsoft.com/office/drawing/2014/main" id="{2D92B5F3-D77F-FA7D-5472-F02B92A42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384" y="2214946"/>
            <a:ext cx="6097756" cy="2755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A548D95-7F40-AD11-9E82-9381019BE41D}"/>
              </a:ext>
            </a:extLst>
          </p:cNvPr>
          <p:cNvSpPr txBox="1"/>
          <p:nvPr/>
        </p:nvSpPr>
        <p:spPr>
          <a:xfrm>
            <a:off x="5795158" y="1642236"/>
            <a:ext cx="2523063" cy="369332"/>
          </a:xfrm>
          <a:prstGeom prst="rect">
            <a:avLst/>
          </a:prstGeom>
          <a:noFill/>
        </p:spPr>
        <p:txBody>
          <a:bodyPr wrap="none" rtlCol="0">
            <a:spAutoFit/>
          </a:bodyPr>
          <a:lstStyle/>
          <a:p>
            <a:r>
              <a:rPr lang="en-US" dirty="0"/>
              <a:t>Manufacturer’s interval</a:t>
            </a:r>
          </a:p>
        </p:txBody>
      </p:sp>
      <p:sp>
        <p:nvSpPr>
          <p:cNvPr id="10" name="TextBox 9">
            <a:extLst>
              <a:ext uri="{FF2B5EF4-FFF2-40B4-BE49-F238E27FC236}">
                <a16:creationId xmlns:a16="http://schemas.microsoft.com/office/drawing/2014/main" id="{5C8509DF-4247-1489-D0DE-C79CAB1AF699}"/>
              </a:ext>
            </a:extLst>
          </p:cNvPr>
          <p:cNvSpPr txBox="1"/>
          <p:nvPr/>
        </p:nvSpPr>
        <p:spPr>
          <a:xfrm>
            <a:off x="9196994" y="1653992"/>
            <a:ext cx="2146742" cy="369332"/>
          </a:xfrm>
          <a:prstGeom prst="rect">
            <a:avLst/>
          </a:prstGeom>
          <a:noFill/>
        </p:spPr>
        <p:txBody>
          <a:bodyPr wrap="none" rtlCol="0">
            <a:spAutoFit/>
          </a:bodyPr>
          <a:lstStyle/>
          <a:p>
            <a:r>
              <a:rPr lang="en-US" dirty="0"/>
              <a:t>PC2-based interval</a:t>
            </a:r>
          </a:p>
        </p:txBody>
      </p:sp>
      <p:sp>
        <p:nvSpPr>
          <p:cNvPr id="11" name="TextBox 10">
            <a:extLst>
              <a:ext uri="{FF2B5EF4-FFF2-40B4-BE49-F238E27FC236}">
                <a16:creationId xmlns:a16="http://schemas.microsoft.com/office/drawing/2014/main" id="{740D59FE-9611-7A6A-0389-8B51D0001489}"/>
              </a:ext>
            </a:extLst>
          </p:cNvPr>
          <p:cNvSpPr txBox="1"/>
          <p:nvPr/>
        </p:nvSpPr>
        <p:spPr>
          <a:xfrm>
            <a:off x="7056689" y="2023324"/>
            <a:ext cx="1540806" cy="261610"/>
          </a:xfrm>
          <a:prstGeom prst="rect">
            <a:avLst/>
          </a:prstGeom>
          <a:noFill/>
        </p:spPr>
        <p:txBody>
          <a:bodyPr wrap="none" rtlCol="0">
            <a:spAutoFit/>
          </a:bodyPr>
          <a:lstStyle/>
          <a:p>
            <a:r>
              <a:rPr lang="en-US" sz="1050" u="sng" dirty="0"/>
              <a:t>K:L hybridization ratio</a:t>
            </a:r>
          </a:p>
        </p:txBody>
      </p:sp>
      <p:sp>
        <p:nvSpPr>
          <p:cNvPr id="12" name="TextBox 11">
            <a:extLst>
              <a:ext uri="{FF2B5EF4-FFF2-40B4-BE49-F238E27FC236}">
                <a16:creationId xmlns:a16="http://schemas.microsoft.com/office/drawing/2014/main" id="{4CEFF309-38D2-E4A1-5337-C3BA36CC404F}"/>
              </a:ext>
            </a:extLst>
          </p:cNvPr>
          <p:cNvSpPr txBox="1"/>
          <p:nvPr/>
        </p:nvSpPr>
        <p:spPr>
          <a:xfrm>
            <a:off x="10229084" y="2027529"/>
            <a:ext cx="1540806" cy="261610"/>
          </a:xfrm>
          <a:prstGeom prst="rect">
            <a:avLst/>
          </a:prstGeom>
          <a:noFill/>
        </p:spPr>
        <p:txBody>
          <a:bodyPr wrap="none" rtlCol="0">
            <a:spAutoFit/>
          </a:bodyPr>
          <a:lstStyle/>
          <a:p>
            <a:r>
              <a:rPr lang="en-US" sz="1050" u="sng" dirty="0"/>
              <a:t>K:L hybridization ratio</a:t>
            </a:r>
          </a:p>
        </p:txBody>
      </p:sp>
      <p:sp>
        <p:nvSpPr>
          <p:cNvPr id="4" name="TextBox 3">
            <a:extLst>
              <a:ext uri="{FF2B5EF4-FFF2-40B4-BE49-F238E27FC236}">
                <a16:creationId xmlns:a16="http://schemas.microsoft.com/office/drawing/2014/main" id="{FC00960D-80AA-3DC6-D1DB-A7F51CF40482}"/>
              </a:ext>
            </a:extLst>
          </p:cNvPr>
          <p:cNvSpPr txBox="1"/>
          <p:nvPr/>
        </p:nvSpPr>
        <p:spPr>
          <a:xfrm>
            <a:off x="6047675" y="5087502"/>
            <a:ext cx="5296061" cy="830997"/>
          </a:xfrm>
          <a:prstGeom prst="rect">
            <a:avLst/>
          </a:prstGeom>
          <a:noFill/>
          <a:ln>
            <a:noFill/>
          </a:ln>
        </p:spPr>
        <p:txBody>
          <a:bodyPr wrap="square" rtlCol="0">
            <a:spAutoFit/>
          </a:bodyPr>
          <a:lstStyle/>
          <a:p>
            <a:pPr algn="ctr"/>
            <a:r>
              <a:rPr lang="en-US" sz="1200" b="1" dirty="0"/>
              <a:t>Fig. 3</a:t>
            </a:r>
            <a:r>
              <a:rPr lang="en-US" sz="1200" dirty="0"/>
              <a:t>: </a:t>
            </a:r>
            <a:r>
              <a:rPr lang="en-US" sz="1200" dirty="0" err="1"/>
              <a:t>sFLC</a:t>
            </a:r>
            <a:r>
              <a:rPr lang="en-US" sz="1200" dirty="0"/>
              <a:t> concentrations for 99 patients with contemporaneous bone marrow biopsy ISH and </a:t>
            </a:r>
            <a:r>
              <a:rPr lang="en-US" sz="1200" dirty="0" err="1"/>
              <a:t>sFLC</a:t>
            </a:r>
            <a:r>
              <a:rPr lang="en-US" sz="1200" dirty="0"/>
              <a:t> results (left, right). Broken lines represent either the manufacturer’s </a:t>
            </a:r>
            <a:r>
              <a:rPr lang="en-US" sz="1200" dirty="0" err="1"/>
              <a:t>sFLC</a:t>
            </a:r>
            <a:r>
              <a:rPr lang="en-US" sz="1200" dirty="0"/>
              <a:t>-ratio-based interval (left) or the PC2 interval (right). Points colored by </a:t>
            </a:r>
            <a:r>
              <a:rPr lang="en-US" sz="1200" dirty="0" err="1"/>
              <a:t>kappa:lambda</a:t>
            </a:r>
            <a:r>
              <a:rPr lang="en-US" sz="1200" dirty="0"/>
              <a:t> ratio determined by ISH. </a:t>
            </a:r>
          </a:p>
        </p:txBody>
      </p:sp>
    </p:spTree>
    <p:extLst>
      <p:ext uri="{BB962C8B-B14F-4D97-AF65-F5344CB8AC3E}">
        <p14:creationId xmlns:p14="http://schemas.microsoft.com/office/powerpoint/2010/main" val="2897091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237BD-14CD-F74A-7ADD-86618B4F2509}"/>
              </a:ext>
            </a:extLst>
          </p:cNvPr>
          <p:cNvSpPr>
            <a:spLocks noGrp="1"/>
          </p:cNvSpPr>
          <p:nvPr>
            <p:ph type="sldNum" sz="quarter" idx="12"/>
          </p:nvPr>
        </p:nvSpPr>
        <p:spPr/>
        <p:txBody>
          <a:bodyPr/>
          <a:lstStyle/>
          <a:p>
            <a:fld id="{B897C2A1-9313-CA4F-AEA9-36A479C1E1AD}" type="slidenum">
              <a:rPr lang="en-US" smtClean="0"/>
              <a:pPr/>
              <a:t>15</a:t>
            </a:fld>
            <a:endParaRPr lang="en-US"/>
          </a:p>
        </p:txBody>
      </p:sp>
      <p:sp>
        <p:nvSpPr>
          <p:cNvPr id="3" name="Title 2">
            <a:extLst>
              <a:ext uri="{FF2B5EF4-FFF2-40B4-BE49-F238E27FC236}">
                <a16:creationId xmlns:a16="http://schemas.microsoft.com/office/drawing/2014/main" id="{45918FCC-95DB-1763-704E-31D54A144B9B}"/>
              </a:ext>
            </a:extLst>
          </p:cNvPr>
          <p:cNvSpPr>
            <a:spLocks noGrp="1"/>
          </p:cNvSpPr>
          <p:nvPr>
            <p:ph type="title"/>
          </p:nvPr>
        </p:nvSpPr>
        <p:spPr/>
        <p:txBody>
          <a:bodyPr/>
          <a:lstStyle/>
          <a:p>
            <a:pPr algn="ctr"/>
            <a:r>
              <a:rPr lang="en-US" dirty="0"/>
              <a:t>Summary</a:t>
            </a:r>
          </a:p>
        </p:txBody>
      </p:sp>
      <p:sp>
        <p:nvSpPr>
          <p:cNvPr id="4" name="Content Placeholder 3">
            <a:extLst>
              <a:ext uri="{FF2B5EF4-FFF2-40B4-BE49-F238E27FC236}">
                <a16:creationId xmlns:a16="http://schemas.microsoft.com/office/drawing/2014/main" id="{473A82A7-B3B7-9B7F-FDAC-BF2F651B4404}"/>
              </a:ext>
            </a:extLst>
          </p:cNvPr>
          <p:cNvSpPr>
            <a:spLocks noGrp="1"/>
          </p:cNvSpPr>
          <p:nvPr>
            <p:ph idx="1"/>
          </p:nvPr>
        </p:nvSpPr>
        <p:spPr>
          <a:xfrm>
            <a:off x="1548864" y="1614507"/>
            <a:ext cx="9666936" cy="3794183"/>
          </a:xfrm>
        </p:spPr>
        <p:txBody>
          <a:bodyPr>
            <a:normAutofit/>
          </a:bodyPr>
          <a:lstStyle/>
          <a:p>
            <a:pPr marL="342900" indent="-342900">
              <a:buFont typeface="Arial" panose="020B0604020202020204" pitchFamily="34" charset="0"/>
              <a:buChar char="•"/>
            </a:pPr>
            <a:r>
              <a:rPr lang="en-US" dirty="0"/>
              <a:t>Renal impairment is common among </a:t>
            </a:r>
            <a:r>
              <a:rPr lang="en-US" dirty="0" err="1"/>
              <a:t>sFLC</a:t>
            </a:r>
            <a:r>
              <a:rPr lang="en-US" dirty="0"/>
              <a:t>-tested patients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The conventional </a:t>
            </a:r>
            <a:r>
              <a:rPr lang="en-US" dirty="0" err="1"/>
              <a:t>sFLC</a:t>
            </a:r>
            <a:r>
              <a:rPr lang="en-US" dirty="0"/>
              <a:t>-ratio-based reference interval has a high false positive rate for renally-impaired patients</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Application of PCA to the non-MG dataset provides a data-driven model of “normal” (PC1) and “abnormal” (PC2) </a:t>
            </a:r>
            <a:r>
              <a:rPr lang="en-US" dirty="0" err="1"/>
              <a:t>sFLC</a:t>
            </a:r>
            <a:r>
              <a:rPr lang="en-US" dirty="0"/>
              <a:t> variation</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A PC2-based 95% reference interval provides improved specificity and robustness to variation in renal function while maintaining equivalent sensitivity to the established </a:t>
            </a:r>
            <a:r>
              <a:rPr lang="en-US" dirty="0" err="1"/>
              <a:t>sFLC</a:t>
            </a:r>
            <a:r>
              <a:rPr lang="en-US" dirty="0"/>
              <a:t>-ratio-based interval</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002693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BC516B-0C4B-FFA5-0B13-CED9DB4CD84E}"/>
              </a:ext>
            </a:extLst>
          </p:cNvPr>
          <p:cNvSpPr>
            <a:spLocks noGrp="1"/>
          </p:cNvSpPr>
          <p:nvPr>
            <p:ph type="sldNum" sz="quarter" idx="12"/>
          </p:nvPr>
        </p:nvSpPr>
        <p:spPr/>
        <p:txBody>
          <a:bodyPr/>
          <a:lstStyle/>
          <a:p>
            <a:fld id="{B897C2A1-9313-CA4F-AEA9-36A479C1E1AD}" type="slidenum">
              <a:rPr lang="en-US" smtClean="0"/>
              <a:pPr/>
              <a:t>16</a:t>
            </a:fld>
            <a:endParaRPr lang="en-US"/>
          </a:p>
        </p:txBody>
      </p:sp>
      <p:sp>
        <p:nvSpPr>
          <p:cNvPr id="3" name="Title 2">
            <a:extLst>
              <a:ext uri="{FF2B5EF4-FFF2-40B4-BE49-F238E27FC236}">
                <a16:creationId xmlns:a16="http://schemas.microsoft.com/office/drawing/2014/main" id="{BD128BEC-A114-729A-5AD0-7271E5F6876C}"/>
              </a:ext>
            </a:extLst>
          </p:cNvPr>
          <p:cNvSpPr>
            <a:spLocks noGrp="1"/>
          </p:cNvSpPr>
          <p:nvPr>
            <p:ph type="title"/>
          </p:nvPr>
        </p:nvSpPr>
        <p:spPr>
          <a:xfrm>
            <a:off x="1262532" y="729481"/>
            <a:ext cx="9666936" cy="747396"/>
          </a:xfrm>
        </p:spPr>
        <p:txBody>
          <a:bodyPr/>
          <a:lstStyle/>
          <a:p>
            <a:pPr algn="ctr"/>
            <a:r>
              <a:rPr lang="en-US" dirty="0"/>
              <a:t>Discussion Question 3</a:t>
            </a:r>
          </a:p>
        </p:txBody>
      </p:sp>
      <p:sp>
        <p:nvSpPr>
          <p:cNvPr id="4" name="Content Placeholder 3">
            <a:extLst>
              <a:ext uri="{FF2B5EF4-FFF2-40B4-BE49-F238E27FC236}">
                <a16:creationId xmlns:a16="http://schemas.microsoft.com/office/drawing/2014/main" id="{494FB9ED-1502-4E1F-8921-15C16B683F7F}"/>
              </a:ext>
            </a:extLst>
          </p:cNvPr>
          <p:cNvSpPr>
            <a:spLocks noGrp="1"/>
          </p:cNvSpPr>
          <p:nvPr>
            <p:ph idx="1"/>
          </p:nvPr>
        </p:nvSpPr>
        <p:spPr>
          <a:xfrm>
            <a:off x="1393161" y="2814278"/>
            <a:ext cx="9666936" cy="3794183"/>
          </a:xfrm>
        </p:spPr>
        <p:txBody>
          <a:bodyPr/>
          <a:lstStyle/>
          <a:p>
            <a:pPr algn="ctr"/>
            <a:r>
              <a:rPr lang="en-US" dirty="0"/>
              <a:t>What are some potential benefits and/or challenges associated with implementing the PC2-based reference interval?</a:t>
            </a:r>
          </a:p>
        </p:txBody>
      </p:sp>
    </p:spTree>
    <p:extLst>
      <p:ext uri="{BB962C8B-B14F-4D97-AF65-F5344CB8AC3E}">
        <p14:creationId xmlns:p14="http://schemas.microsoft.com/office/powerpoint/2010/main" val="130846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358CF9-1309-630D-4881-47338E55B097}"/>
              </a:ext>
            </a:extLst>
          </p:cNvPr>
          <p:cNvSpPr>
            <a:spLocks noGrp="1"/>
          </p:cNvSpPr>
          <p:nvPr>
            <p:ph type="sldNum" sz="quarter" idx="12"/>
          </p:nvPr>
        </p:nvSpPr>
        <p:spPr/>
        <p:txBody>
          <a:bodyPr/>
          <a:lstStyle/>
          <a:p>
            <a:fld id="{B897C2A1-9313-CA4F-AEA9-36A479C1E1AD}" type="slidenum">
              <a:rPr lang="en-US" smtClean="0"/>
              <a:pPr/>
              <a:t>17</a:t>
            </a:fld>
            <a:endParaRPr lang="en-US"/>
          </a:p>
        </p:txBody>
      </p:sp>
    </p:spTree>
    <p:extLst>
      <p:ext uri="{BB962C8B-B14F-4D97-AF65-F5344CB8AC3E}">
        <p14:creationId xmlns:p14="http://schemas.microsoft.com/office/powerpoint/2010/main" val="253018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1AF9E6-E360-1E81-4989-6DF7BD86FD27}"/>
              </a:ext>
            </a:extLst>
          </p:cNvPr>
          <p:cNvSpPr>
            <a:spLocks noGrp="1"/>
          </p:cNvSpPr>
          <p:nvPr>
            <p:ph type="sldNum" sz="quarter" idx="12"/>
          </p:nvPr>
        </p:nvSpPr>
        <p:spPr/>
        <p:txBody>
          <a:bodyPr/>
          <a:lstStyle/>
          <a:p>
            <a:fld id="{B897C2A1-9313-CA4F-AEA9-36A479C1E1AD}" type="slidenum">
              <a:rPr lang="en-US" smtClean="0"/>
              <a:pPr/>
              <a:t>2</a:t>
            </a:fld>
            <a:endParaRPr lang="en-US"/>
          </a:p>
        </p:txBody>
      </p:sp>
      <p:sp>
        <p:nvSpPr>
          <p:cNvPr id="3" name="Title 2">
            <a:extLst>
              <a:ext uri="{FF2B5EF4-FFF2-40B4-BE49-F238E27FC236}">
                <a16:creationId xmlns:a16="http://schemas.microsoft.com/office/drawing/2014/main" id="{C8DB87D9-D06A-3F5A-486D-983D8576DBB6}"/>
              </a:ext>
            </a:extLst>
          </p:cNvPr>
          <p:cNvSpPr>
            <a:spLocks noGrp="1"/>
          </p:cNvSpPr>
          <p:nvPr>
            <p:ph type="title"/>
          </p:nvPr>
        </p:nvSpPr>
        <p:spPr>
          <a:xfrm>
            <a:off x="883053" y="545986"/>
            <a:ext cx="9666936" cy="747396"/>
          </a:xfrm>
        </p:spPr>
        <p:txBody>
          <a:bodyPr>
            <a:normAutofit fontScale="90000"/>
          </a:bodyPr>
          <a:lstStyle/>
          <a:p>
            <a:pPr algn="ctr"/>
            <a:r>
              <a:rPr lang="en-US" dirty="0"/>
              <a:t>The Serum Free Light Chain (</a:t>
            </a:r>
            <a:r>
              <a:rPr lang="en-US" dirty="0" err="1"/>
              <a:t>sFLC</a:t>
            </a:r>
            <a:r>
              <a:rPr lang="en-US" dirty="0"/>
              <a:t>) Assay Is Important for Detecting and Managing Monoclonal Gammopathies</a:t>
            </a:r>
          </a:p>
        </p:txBody>
      </p:sp>
      <p:sp>
        <p:nvSpPr>
          <p:cNvPr id="4" name="Content Placeholder 3">
            <a:extLst>
              <a:ext uri="{FF2B5EF4-FFF2-40B4-BE49-F238E27FC236}">
                <a16:creationId xmlns:a16="http://schemas.microsoft.com/office/drawing/2014/main" id="{BE83BC4C-0F96-9FD7-E404-0B46A2AD27EA}"/>
              </a:ext>
            </a:extLst>
          </p:cNvPr>
          <p:cNvSpPr>
            <a:spLocks noGrp="1"/>
          </p:cNvSpPr>
          <p:nvPr>
            <p:ph idx="1"/>
          </p:nvPr>
        </p:nvSpPr>
        <p:spPr>
          <a:xfrm>
            <a:off x="468279" y="1782393"/>
            <a:ext cx="6371907" cy="3794183"/>
          </a:xfrm>
        </p:spPr>
        <p:txBody>
          <a:bodyPr>
            <a:normAutofit/>
          </a:bodyPr>
          <a:lstStyle/>
          <a:p>
            <a:pPr marL="342900" indent="-342900">
              <a:buFont typeface="Arial" panose="020B0604020202020204" pitchFamily="34" charset="0"/>
              <a:buChar char="•"/>
            </a:pPr>
            <a:r>
              <a:rPr lang="en-US" dirty="0"/>
              <a:t>Monoclonal gammopathies (MGs) are diseases of clonal plasma cell proliferation</a:t>
            </a:r>
          </a:p>
          <a:p>
            <a:pPr marL="342900" indent="-342900">
              <a:buFont typeface="Arial" panose="020B0604020202020204" pitchFamily="34" charset="0"/>
              <a:buChar char="•"/>
            </a:pPr>
            <a:r>
              <a:rPr lang="en-US" dirty="0"/>
              <a:t>The kappa to lambda </a:t>
            </a:r>
            <a:r>
              <a:rPr lang="en-US" dirty="0" err="1"/>
              <a:t>sFLC</a:t>
            </a:r>
            <a:r>
              <a:rPr lang="en-US" dirty="0"/>
              <a:t> ratio provides an indirect measure of bone marrow plasma cell clonality</a:t>
            </a:r>
          </a:p>
          <a:p>
            <a:pPr marL="342900" indent="-342900">
              <a:buFont typeface="Arial" panose="020B0604020202020204" pitchFamily="34" charset="0"/>
              <a:buChar char="•"/>
            </a:pPr>
            <a:r>
              <a:rPr lang="en-US" dirty="0"/>
              <a:t>The </a:t>
            </a:r>
            <a:r>
              <a:rPr lang="en-US" dirty="0" err="1"/>
              <a:t>sFLC</a:t>
            </a:r>
            <a:r>
              <a:rPr lang="en-US" dirty="0"/>
              <a:t> assay aids in diagnosing, prognostication, and monitoring of MGs</a:t>
            </a:r>
          </a:p>
        </p:txBody>
      </p:sp>
      <p:sp>
        <p:nvSpPr>
          <p:cNvPr id="7" name="TextBox 6">
            <a:extLst>
              <a:ext uri="{FF2B5EF4-FFF2-40B4-BE49-F238E27FC236}">
                <a16:creationId xmlns:a16="http://schemas.microsoft.com/office/drawing/2014/main" id="{84A1661E-36C4-FE5D-45FC-CCE5DA361C14}"/>
              </a:ext>
            </a:extLst>
          </p:cNvPr>
          <p:cNvSpPr txBox="1"/>
          <p:nvPr/>
        </p:nvSpPr>
        <p:spPr>
          <a:xfrm>
            <a:off x="-3087584" y="-475013"/>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17CA7D5F-812D-B3F8-C9A7-56D6A8C23DA8}"/>
              </a:ext>
            </a:extLst>
          </p:cNvPr>
          <p:cNvPicPr>
            <a:picLocks noChangeAspect="1"/>
          </p:cNvPicPr>
          <p:nvPr/>
        </p:nvPicPr>
        <p:blipFill>
          <a:blip r:embed="rId3"/>
          <a:stretch>
            <a:fillRect/>
          </a:stretch>
        </p:blipFill>
        <p:spPr>
          <a:xfrm>
            <a:off x="7119717" y="1650668"/>
            <a:ext cx="4096083" cy="4482935"/>
          </a:xfrm>
          <a:prstGeom prst="rect">
            <a:avLst/>
          </a:prstGeom>
        </p:spPr>
      </p:pic>
      <p:sp>
        <p:nvSpPr>
          <p:cNvPr id="9" name="TextBox 8">
            <a:extLst>
              <a:ext uri="{FF2B5EF4-FFF2-40B4-BE49-F238E27FC236}">
                <a16:creationId xmlns:a16="http://schemas.microsoft.com/office/drawing/2014/main" id="{A3813349-4811-28D5-2295-C0AEF0653BC9}"/>
              </a:ext>
            </a:extLst>
          </p:cNvPr>
          <p:cNvSpPr txBox="1"/>
          <p:nvPr/>
        </p:nvSpPr>
        <p:spPr>
          <a:xfrm>
            <a:off x="976200" y="4622904"/>
            <a:ext cx="5862131" cy="1169551"/>
          </a:xfrm>
          <a:prstGeom prst="rect">
            <a:avLst/>
          </a:prstGeom>
          <a:noFill/>
        </p:spPr>
        <p:txBody>
          <a:bodyPr wrap="square" rtlCol="0">
            <a:spAutoFit/>
          </a:bodyPr>
          <a:lstStyle/>
          <a:p>
            <a:r>
              <a:rPr lang="en-US" sz="1400" dirty="0" err="1"/>
              <a:t>Dispenzieri</a:t>
            </a:r>
            <a:r>
              <a:rPr lang="en-US" sz="1400" dirty="0"/>
              <a:t> A et al. Leukemia 2009;23:215–24</a:t>
            </a:r>
          </a:p>
          <a:p>
            <a:r>
              <a:rPr lang="en-US" sz="1400" dirty="0"/>
              <a:t>Keren DF et al. Arch </a:t>
            </a:r>
            <a:r>
              <a:rPr lang="en-US" sz="1400" dirty="0" err="1"/>
              <a:t>Pathol</a:t>
            </a:r>
            <a:r>
              <a:rPr lang="en-US" sz="1400" dirty="0"/>
              <a:t> Lab Med 2022;146:575–90</a:t>
            </a:r>
          </a:p>
          <a:p>
            <a:r>
              <a:rPr lang="en-US" sz="1400" dirty="0"/>
              <a:t>Kyle RA and Rajkumar SV. Br J </a:t>
            </a:r>
            <a:r>
              <a:rPr lang="en-US" sz="1400" dirty="0" err="1"/>
              <a:t>Haematol</a:t>
            </a:r>
            <a:r>
              <a:rPr lang="en-US" sz="1400" dirty="0"/>
              <a:t> 2007;139:730–43</a:t>
            </a:r>
          </a:p>
          <a:p>
            <a:r>
              <a:rPr lang="en-US" sz="1400" dirty="0"/>
              <a:t>Rajkumar SV et al. Lancet Oncol 2014;15:e538–48</a:t>
            </a:r>
          </a:p>
          <a:p>
            <a:r>
              <a:rPr lang="en-US" sz="1400" dirty="0"/>
              <a:t>Kumar S et al. Lancet Oncol 2016;17:328-e46</a:t>
            </a:r>
          </a:p>
        </p:txBody>
      </p:sp>
    </p:spTree>
    <p:extLst>
      <p:ext uri="{BB962C8B-B14F-4D97-AF65-F5344CB8AC3E}">
        <p14:creationId xmlns:p14="http://schemas.microsoft.com/office/powerpoint/2010/main" val="33224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6F945-2496-5F68-7FEE-5774E04FA76E}"/>
              </a:ext>
            </a:extLst>
          </p:cNvPr>
          <p:cNvSpPr>
            <a:spLocks noGrp="1"/>
          </p:cNvSpPr>
          <p:nvPr>
            <p:ph type="sldNum" sz="quarter" idx="12"/>
          </p:nvPr>
        </p:nvSpPr>
        <p:spPr/>
        <p:txBody>
          <a:bodyPr/>
          <a:lstStyle/>
          <a:p>
            <a:fld id="{B897C2A1-9313-CA4F-AEA9-36A479C1E1AD}" type="slidenum">
              <a:rPr lang="en-US" smtClean="0"/>
              <a:pPr/>
              <a:t>3</a:t>
            </a:fld>
            <a:endParaRPr lang="en-US"/>
          </a:p>
        </p:txBody>
      </p:sp>
      <p:sp>
        <p:nvSpPr>
          <p:cNvPr id="3" name="Title 2">
            <a:extLst>
              <a:ext uri="{FF2B5EF4-FFF2-40B4-BE49-F238E27FC236}">
                <a16:creationId xmlns:a16="http://schemas.microsoft.com/office/drawing/2014/main" id="{1225DF71-2718-A5C1-31DD-B1BD7F0D288C}"/>
              </a:ext>
            </a:extLst>
          </p:cNvPr>
          <p:cNvSpPr>
            <a:spLocks noGrp="1"/>
          </p:cNvSpPr>
          <p:nvPr>
            <p:ph type="title"/>
          </p:nvPr>
        </p:nvSpPr>
        <p:spPr>
          <a:xfrm>
            <a:off x="884913" y="702399"/>
            <a:ext cx="10422173" cy="747396"/>
          </a:xfrm>
        </p:spPr>
        <p:txBody>
          <a:bodyPr>
            <a:normAutofit fontScale="90000"/>
          </a:bodyPr>
          <a:lstStyle/>
          <a:p>
            <a:pPr algn="ctr"/>
            <a:r>
              <a:rPr lang="en-US" dirty="0"/>
              <a:t>The </a:t>
            </a:r>
            <a:r>
              <a:rPr lang="en-US" dirty="0" err="1"/>
              <a:t>sFLC</a:t>
            </a:r>
            <a:r>
              <a:rPr lang="en-US" dirty="0"/>
              <a:t> Ratio Increases with Decreasing Renal Function </a:t>
            </a:r>
          </a:p>
        </p:txBody>
      </p:sp>
      <p:sp>
        <p:nvSpPr>
          <p:cNvPr id="4" name="Content Placeholder 3">
            <a:extLst>
              <a:ext uri="{FF2B5EF4-FFF2-40B4-BE49-F238E27FC236}">
                <a16:creationId xmlns:a16="http://schemas.microsoft.com/office/drawing/2014/main" id="{2F316CA9-1EF0-6259-922D-03FBD271B71C}"/>
              </a:ext>
            </a:extLst>
          </p:cNvPr>
          <p:cNvSpPr>
            <a:spLocks noGrp="1"/>
          </p:cNvSpPr>
          <p:nvPr>
            <p:ph idx="1"/>
          </p:nvPr>
        </p:nvSpPr>
        <p:spPr>
          <a:xfrm>
            <a:off x="734490" y="1680627"/>
            <a:ext cx="6746966" cy="4054300"/>
          </a:xfrm>
        </p:spPr>
        <p:txBody>
          <a:bodyPr>
            <a:normAutofit/>
          </a:bodyPr>
          <a:lstStyle/>
          <a:p>
            <a:pPr marL="342900" indent="-342900">
              <a:buFont typeface="Arial" panose="020B0604020202020204" pitchFamily="34" charset="0"/>
              <a:buChar char="•"/>
            </a:pPr>
            <a:r>
              <a:rPr lang="en-US" dirty="0" err="1"/>
              <a:t>sFLC</a:t>
            </a:r>
            <a:r>
              <a:rPr lang="en-US" dirty="0"/>
              <a:t> concentrations reflect a balance between production and clearance</a:t>
            </a:r>
          </a:p>
          <a:p>
            <a:pPr marL="342900" indent="-342900">
              <a:buFont typeface="Arial" panose="020B0604020202020204" pitchFamily="34" charset="0"/>
              <a:buChar char="•"/>
            </a:pPr>
            <a:r>
              <a:rPr lang="en-US" dirty="0"/>
              <a:t>Renal clearance of kappa monomers is faster than lambda dimers</a:t>
            </a:r>
          </a:p>
          <a:p>
            <a:pPr marL="342900" indent="-342900">
              <a:buFont typeface="Arial" panose="020B0604020202020204" pitchFamily="34" charset="0"/>
              <a:buChar char="•"/>
            </a:pPr>
            <a:r>
              <a:rPr lang="en-US" dirty="0" err="1"/>
              <a:t>sFLC</a:t>
            </a:r>
            <a:r>
              <a:rPr lang="en-US" dirty="0"/>
              <a:t>-ratio (kappa/lambda) increases as biased clearance wanes with decreasing renal function</a:t>
            </a:r>
          </a:p>
          <a:p>
            <a:pPr marL="342900" indent="-342900">
              <a:buFont typeface="Arial" panose="020B0604020202020204" pitchFamily="34" charset="0"/>
              <a:buChar char="•"/>
            </a:pPr>
            <a:endParaRPr lang="en-US" dirty="0"/>
          </a:p>
        </p:txBody>
      </p:sp>
      <p:sp>
        <p:nvSpPr>
          <p:cNvPr id="6" name="Rectangle 7">
            <a:extLst>
              <a:ext uri="{FF2B5EF4-FFF2-40B4-BE49-F238E27FC236}">
                <a16:creationId xmlns:a16="http://schemas.microsoft.com/office/drawing/2014/main" id="{364C1AF2-CAED-5FA8-AB8C-83FCB33F8AFE}"/>
              </a:ext>
            </a:extLst>
          </p:cNvPr>
          <p:cNvSpPr>
            <a:spLocks noChangeArrowheads="1"/>
          </p:cNvSpPr>
          <p:nvPr/>
        </p:nvSpPr>
        <p:spPr bwMode="auto">
          <a:xfrm>
            <a:off x="1419432" y="4694655"/>
            <a:ext cx="4510088"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Times" panose="02020603050405020304" pitchFamily="18" charset="0"/>
              <a:buChar char="•"/>
              <a:defRPr sz="2000">
                <a:solidFill>
                  <a:srgbClr val="131313"/>
                </a:solidFill>
                <a:latin typeface="Verdana" panose="020B0604030504040204" pitchFamily="34" charset="0"/>
                <a:ea typeface="Osaka" charset="-128"/>
              </a:defRPr>
            </a:lvl1pPr>
            <a:lvl2pPr indent="-285750">
              <a:spcBef>
                <a:spcPct val="20000"/>
              </a:spcBef>
              <a:buFont typeface="Times" panose="02020603050405020304" pitchFamily="18" charset="0"/>
              <a:buChar char="•"/>
              <a:defRPr sz="1600">
                <a:solidFill>
                  <a:srgbClr val="131313"/>
                </a:solidFill>
                <a:latin typeface="Verdana" panose="020B0604030504040204" pitchFamily="34" charset="0"/>
                <a:ea typeface="Osaka" charset="-128"/>
              </a:defRPr>
            </a:lvl2pPr>
            <a:lvl3pPr indent="-228600">
              <a:spcBef>
                <a:spcPct val="20000"/>
              </a:spcBef>
              <a:buFont typeface="Times" panose="02020603050405020304" pitchFamily="18" charset="0"/>
              <a:buChar char="•"/>
              <a:defRPr sz="1600">
                <a:solidFill>
                  <a:srgbClr val="131313"/>
                </a:solidFill>
                <a:latin typeface="Verdana" panose="020B0604030504040204" pitchFamily="34" charset="0"/>
                <a:ea typeface="Osaka" charset="-128"/>
              </a:defRPr>
            </a:lvl3pPr>
            <a:lvl4pPr indent="-228600">
              <a:spcBef>
                <a:spcPct val="20000"/>
              </a:spcBef>
              <a:buFont typeface="Times" panose="02020603050405020304" pitchFamily="18" charset="0"/>
              <a:buChar char="•"/>
              <a:defRPr sz="1600">
                <a:solidFill>
                  <a:srgbClr val="131313"/>
                </a:solidFill>
                <a:latin typeface="Verdana" panose="020B0604030504040204" pitchFamily="34" charset="0"/>
                <a:ea typeface="Osaka" charset="-128"/>
              </a:defRPr>
            </a:lvl4pPr>
            <a:lvl5pPr indent="-228600">
              <a:spcBef>
                <a:spcPct val="20000"/>
              </a:spcBef>
              <a:buFont typeface="Times" panose="02020603050405020304" pitchFamily="18" charset="0"/>
              <a:buChar char="•"/>
              <a:defRPr sz="1600">
                <a:solidFill>
                  <a:srgbClr val="131313"/>
                </a:solidFill>
                <a:latin typeface="Verdana" panose="020B0604030504040204" pitchFamily="34" charset="0"/>
                <a:ea typeface="Osaka" charset="-128"/>
              </a:defRPr>
            </a:lvl5pPr>
            <a:lvl6pPr indent="-228600" eaLnBrk="0" fontAlgn="base" hangingPunct="0">
              <a:spcBef>
                <a:spcPct val="20000"/>
              </a:spcBef>
              <a:spcAft>
                <a:spcPct val="0"/>
              </a:spcAft>
              <a:buFont typeface="Times" panose="02020603050405020304" pitchFamily="18" charset="0"/>
              <a:buChar char="•"/>
              <a:defRPr sz="1600">
                <a:solidFill>
                  <a:srgbClr val="131313"/>
                </a:solidFill>
                <a:latin typeface="Verdana" panose="020B0604030504040204" pitchFamily="34" charset="0"/>
                <a:ea typeface="Osaka" charset="-128"/>
              </a:defRPr>
            </a:lvl6pPr>
            <a:lvl7pPr indent="-228600" eaLnBrk="0" fontAlgn="base" hangingPunct="0">
              <a:spcBef>
                <a:spcPct val="20000"/>
              </a:spcBef>
              <a:spcAft>
                <a:spcPct val="0"/>
              </a:spcAft>
              <a:buFont typeface="Times" panose="02020603050405020304" pitchFamily="18" charset="0"/>
              <a:buChar char="•"/>
              <a:defRPr sz="1600">
                <a:solidFill>
                  <a:srgbClr val="131313"/>
                </a:solidFill>
                <a:latin typeface="Verdana" panose="020B0604030504040204" pitchFamily="34" charset="0"/>
                <a:ea typeface="Osaka" charset="-128"/>
              </a:defRPr>
            </a:lvl7pPr>
            <a:lvl8pPr indent="-228600" eaLnBrk="0" fontAlgn="base" hangingPunct="0">
              <a:spcBef>
                <a:spcPct val="20000"/>
              </a:spcBef>
              <a:spcAft>
                <a:spcPct val="0"/>
              </a:spcAft>
              <a:buFont typeface="Times" panose="02020603050405020304" pitchFamily="18" charset="0"/>
              <a:buChar char="•"/>
              <a:defRPr sz="1600">
                <a:solidFill>
                  <a:srgbClr val="131313"/>
                </a:solidFill>
                <a:latin typeface="Verdana" panose="020B0604030504040204" pitchFamily="34" charset="0"/>
                <a:ea typeface="Osaka" charset="-128"/>
              </a:defRPr>
            </a:lvl8pPr>
            <a:lvl9pPr indent="-228600" eaLnBrk="0" fontAlgn="base" hangingPunct="0">
              <a:spcBef>
                <a:spcPct val="20000"/>
              </a:spcBef>
              <a:spcAft>
                <a:spcPct val="0"/>
              </a:spcAft>
              <a:buFont typeface="Times" panose="02020603050405020304" pitchFamily="18" charset="0"/>
              <a:buChar char="•"/>
              <a:defRPr sz="1600">
                <a:solidFill>
                  <a:srgbClr val="131313"/>
                </a:solidFill>
                <a:latin typeface="Verdana" panose="020B0604030504040204" pitchFamily="34" charset="0"/>
                <a:ea typeface="Osaka" charset="-128"/>
              </a:defRPr>
            </a:lvl9pPr>
          </a:lstStyle>
          <a:p>
            <a:pPr>
              <a:spcBef>
                <a:spcPct val="0"/>
              </a:spcBef>
              <a:buFontTx/>
              <a:buNone/>
            </a:pPr>
            <a:r>
              <a:rPr lang="en-US" altLang="en-US" sz="900" dirty="0">
                <a:solidFill>
                  <a:schemeClr val="tx1"/>
                </a:solidFill>
                <a:latin typeface="+mn-lt"/>
                <a:ea typeface="Verdana" panose="020B0604030504040204" pitchFamily="34" charset="0"/>
                <a:cs typeface="Verdana" panose="020B0604030504040204" pitchFamily="34" charset="0"/>
              </a:rPr>
              <a:t>Molina-Andujar 2020 BMC Nephrology 21:111</a:t>
            </a:r>
          </a:p>
          <a:p>
            <a:pPr>
              <a:spcBef>
                <a:spcPct val="0"/>
              </a:spcBef>
              <a:buFontTx/>
              <a:buNone/>
            </a:pPr>
            <a:r>
              <a:rPr lang="en-US" altLang="en-US" sz="900" dirty="0">
                <a:solidFill>
                  <a:schemeClr val="tx1"/>
                </a:solidFill>
                <a:latin typeface="+mn-lt"/>
                <a:ea typeface="Verdana" panose="020B0604030504040204" pitchFamily="34" charset="0"/>
                <a:cs typeface="Verdana" panose="020B0604030504040204" pitchFamily="34" charset="0"/>
              </a:rPr>
              <a:t>Abadie 2009 Am J Clin Path 131:166-171</a:t>
            </a:r>
          </a:p>
          <a:p>
            <a:pPr>
              <a:spcBef>
                <a:spcPct val="0"/>
              </a:spcBef>
              <a:buNone/>
            </a:pPr>
            <a:r>
              <a:rPr lang="en-US" altLang="en-US" sz="900" dirty="0">
                <a:solidFill>
                  <a:schemeClr val="tx1"/>
                </a:solidFill>
                <a:latin typeface="+mn-lt"/>
                <a:ea typeface="Verdana" panose="020B0604030504040204" pitchFamily="34" charset="0"/>
                <a:cs typeface="Verdana" panose="020B0604030504040204" pitchFamily="34" charset="0"/>
              </a:rPr>
              <a:t>Hutchison 2008 BMC Nephrology 9:11</a:t>
            </a:r>
          </a:p>
          <a:p>
            <a:pPr>
              <a:spcBef>
                <a:spcPct val="0"/>
              </a:spcBef>
              <a:buNone/>
            </a:pPr>
            <a:r>
              <a:rPr lang="en-US" altLang="en-US" sz="900" dirty="0">
                <a:solidFill>
                  <a:schemeClr val="tx1"/>
                </a:solidFill>
                <a:latin typeface="+mn-lt"/>
                <a:ea typeface="Verdana" panose="020B0604030504040204" pitchFamily="34" charset="0"/>
                <a:cs typeface="Verdana" panose="020B0604030504040204" pitchFamily="34" charset="0"/>
              </a:rPr>
              <a:t>Hutchison 2008 Clin J Am Soc Nephrol 3:1684-1690</a:t>
            </a:r>
          </a:p>
          <a:p>
            <a:pPr>
              <a:spcBef>
                <a:spcPct val="0"/>
              </a:spcBef>
              <a:buNone/>
            </a:pPr>
            <a:r>
              <a:rPr lang="en-US" altLang="en-US" sz="900" dirty="0">
                <a:solidFill>
                  <a:schemeClr val="tx1"/>
                </a:solidFill>
                <a:latin typeface="+mn-lt"/>
                <a:ea typeface="Verdana" panose="020B0604030504040204" pitchFamily="34" charset="0"/>
                <a:cs typeface="Verdana" panose="020B0604030504040204" pitchFamily="34" charset="0"/>
              </a:rPr>
              <a:t>Long 2022 Blood Cancer J. 12, 133 (2022)</a:t>
            </a:r>
          </a:p>
          <a:p>
            <a:pPr>
              <a:spcBef>
                <a:spcPct val="0"/>
              </a:spcBef>
              <a:buNone/>
            </a:pPr>
            <a:endParaRPr lang="en-US" altLang="en-US" sz="900" dirty="0">
              <a:solidFill>
                <a:schemeClr val="tx1"/>
              </a:solidFill>
              <a:latin typeface="+mn-lt"/>
              <a:ea typeface="Verdana" panose="020B0604030504040204" pitchFamily="34" charset="0"/>
              <a:cs typeface="Verdana" panose="020B0604030504040204" pitchFamily="34" charset="0"/>
            </a:endParaRPr>
          </a:p>
          <a:p>
            <a:pPr>
              <a:spcBef>
                <a:spcPct val="0"/>
              </a:spcBef>
              <a:buNone/>
            </a:pPr>
            <a:endParaRPr lang="en-US" altLang="en-US" sz="900" dirty="0">
              <a:solidFill>
                <a:schemeClr val="tx1"/>
              </a:solidFill>
              <a:latin typeface="+mn-lt"/>
              <a:ea typeface="Verdana" panose="020B0604030504040204" pitchFamily="34" charset="0"/>
              <a:cs typeface="Verdana" panose="020B0604030504040204" pitchFamily="34" charset="0"/>
            </a:endParaRPr>
          </a:p>
          <a:p>
            <a:pPr>
              <a:spcBef>
                <a:spcPct val="0"/>
              </a:spcBef>
              <a:buFontTx/>
              <a:buNone/>
            </a:pPr>
            <a:endParaRPr lang="en-US" altLang="en-US" sz="900" dirty="0">
              <a:solidFill>
                <a:schemeClr val="tx1"/>
              </a:solidFill>
              <a:latin typeface="+mn-lt"/>
              <a:ea typeface="Verdana" panose="020B0604030504040204" pitchFamily="34" charset="0"/>
              <a:cs typeface="Verdana" panose="020B0604030504040204" pitchFamily="34" charset="0"/>
            </a:endParaRPr>
          </a:p>
          <a:p>
            <a:pPr>
              <a:spcBef>
                <a:spcPct val="0"/>
              </a:spcBef>
              <a:buFontTx/>
              <a:buNone/>
            </a:pPr>
            <a:endParaRPr lang="en-US" altLang="en-US" sz="900" dirty="0">
              <a:solidFill>
                <a:schemeClr val="tx1"/>
              </a:solidFill>
              <a:latin typeface="+mn-lt"/>
              <a:ea typeface="Verdana" panose="020B0604030504040204" pitchFamily="34" charset="0"/>
              <a:cs typeface="Verdana" panose="020B0604030504040204" pitchFamily="34" charset="0"/>
            </a:endParaRPr>
          </a:p>
          <a:p>
            <a:pPr>
              <a:spcBef>
                <a:spcPct val="0"/>
              </a:spcBef>
              <a:buFontTx/>
              <a:buNone/>
            </a:pPr>
            <a:br>
              <a:rPr lang="en-US" altLang="en-US" sz="900" dirty="0">
                <a:solidFill>
                  <a:schemeClr val="tx1"/>
                </a:solidFill>
                <a:latin typeface="+mn-lt"/>
                <a:ea typeface="Verdana" panose="020B0604030504040204" pitchFamily="34" charset="0"/>
                <a:cs typeface="Verdana" panose="020B0604030504040204" pitchFamily="34" charset="0"/>
              </a:rPr>
            </a:br>
            <a:endParaRPr lang="en-US" altLang="en-US" sz="900" dirty="0">
              <a:solidFill>
                <a:schemeClr val="tx1"/>
              </a:solidFill>
              <a:latin typeface="+mn-lt"/>
              <a:ea typeface="Verdana" panose="020B0604030504040204" pitchFamily="34" charset="0"/>
              <a:cs typeface="Verdana" panose="020B0604030504040204" pitchFamily="34" charset="0"/>
            </a:endParaRPr>
          </a:p>
          <a:p>
            <a:pPr>
              <a:spcBef>
                <a:spcPct val="0"/>
              </a:spcBef>
              <a:buFontTx/>
              <a:buNone/>
            </a:pPr>
            <a:endParaRPr lang="en-US" altLang="en-US" sz="900" dirty="0">
              <a:solidFill>
                <a:schemeClr val="tx1"/>
              </a:solidFill>
              <a:latin typeface="+mn-lt"/>
              <a:ea typeface="Verdana" panose="020B0604030504040204" pitchFamily="34" charset="0"/>
              <a:cs typeface="Verdana" panose="020B0604030504040204" pitchFamily="34" charset="0"/>
            </a:endParaRPr>
          </a:p>
        </p:txBody>
      </p:sp>
      <p:pic>
        <p:nvPicPr>
          <p:cNvPr id="8" name="Picture 7" descr="A picture containing text, screenshot, businesscard, font&#10;&#10;Description automatically generated">
            <a:extLst>
              <a:ext uri="{FF2B5EF4-FFF2-40B4-BE49-F238E27FC236}">
                <a16:creationId xmlns:a16="http://schemas.microsoft.com/office/drawing/2014/main" id="{BF8083CC-545B-7C5A-535A-5A1CEC88C056}"/>
              </a:ext>
            </a:extLst>
          </p:cNvPr>
          <p:cNvPicPr>
            <a:picLocks noChangeAspect="1"/>
          </p:cNvPicPr>
          <p:nvPr/>
        </p:nvPicPr>
        <p:blipFill>
          <a:blip r:embed="rId2"/>
          <a:stretch>
            <a:fillRect/>
          </a:stretch>
        </p:blipFill>
        <p:spPr>
          <a:xfrm>
            <a:off x="8063345" y="1449794"/>
            <a:ext cx="3051959" cy="4344370"/>
          </a:xfrm>
          <a:prstGeom prst="rect">
            <a:avLst/>
          </a:prstGeom>
        </p:spPr>
      </p:pic>
    </p:spTree>
    <p:extLst>
      <p:ext uri="{BB962C8B-B14F-4D97-AF65-F5344CB8AC3E}">
        <p14:creationId xmlns:p14="http://schemas.microsoft.com/office/powerpoint/2010/main" val="342130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6F945-2496-5F68-7FEE-5774E04FA76E}"/>
              </a:ext>
            </a:extLst>
          </p:cNvPr>
          <p:cNvSpPr>
            <a:spLocks noGrp="1"/>
          </p:cNvSpPr>
          <p:nvPr>
            <p:ph type="sldNum" sz="quarter" idx="12"/>
          </p:nvPr>
        </p:nvSpPr>
        <p:spPr/>
        <p:txBody>
          <a:bodyPr/>
          <a:lstStyle/>
          <a:p>
            <a:fld id="{B897C2A1-9313-CA4F-AEA9-36A479C1E1AD}" type="slidenum">
              <a:rPr lang="en-US" smtClean="0"/>
              <a:pPr/>
              <a:t>4</a:t>
            </a:fld>
            <a:endParaRPr lang="en-US"/>
          </a:p>
        </p:txBody>
      </p:sp>
      <p:sp>
        <p:nvSpPr>
          <p:cNvPr id="3" name="Title 2">
            <a:extLst>
              <a:ext uri="{FF2B5EF4-FFF2-40B4-BE49-F238E27FC236}">
                <a16:creationId xmlns:a16="http://schemas.microsoft.com/office/drawing/2014/main" id="{1225DF71-2718-A5C1-31DD-B1BD7F0D288C}"/>
              </a:ext>
            </a:extLst>
          </p:cNvPr>
          <p:cNvSpPr>
            <a:spLocks noGrp="1"/>
          </p:cNvSpPr>
          <p:nvPr>
            <p:ph type="title"/>
          </p:nvPr>
        </p:nvSpPr>
        <p:spPr>
          <a:xfrm>
            <a:off x="884913" y="702399"/>
            <a:ext cx="10422173" cy="747396"/>
          </a:xfrm>
        </p:spPr>
        <p:txBody>
          <a:bodyPr>
            <a:normAutofit fontScale="90000"/>
          </a:bodyPr>
          <a:lstStyle/>
          <a:p>
            <a:pPr algn="ctr"/>
            <a:r>
              <a:rPr lang="en-US" dirty="0"/>
              <a:t>Standard-of-practice Reference Interval Has High False Positive Rate for Patients with Renal Impairment</a:t>
            </a:r>
          </a:p>
        </p:txBody>
      </p:sp>
      <p:sp>
        <p:nvSpPr>
          <p:cNvPr id="4" name="Content Placeholder 3">
            <a:extLst>
              <a:ext uri="{FF2B5EF4-FFF2-40B4-BE49-F238E27FC236}">
                <a16:creationId xmlns:a16="http://schemas.microsoft.com/office/drawing/2014/main" id="{2F316CA9-1EF0-6259-922D-03FBD271B71C}"/>
              </a:ext>
            </a:extLst>
          </p:cNvPr>
          <p:cNvSpPr>
            <a:spLocks noGrp="1"/>
          </p:cNvSpPr>
          <p:nvPr>
            <p:ph idx="1"/>
          </p:nvPr>
        </p:nvSpPr>
        <p:spPr>
          <a:xfrm>
            <a:off x="936875" y="1980975"/>
            <a:ext cx="10318248" cy="4054300"/>
          </a:xfrm>
        </p:spPr>
        <p:txBody>
          <a:bodyPr>
            <a:normAutofit/>
          </a:bodyPr>
          <a:lstStyle/>
          <a:p>
            <a:pPr marL="342900" indent="-342900">
              <a:buFont typeface="Arial" panose="020B0604020202020204" pitchFamily="34" charset="0"/>
              <a:buChar char="•"/>
            </a:pPr>
            <a:r>
              <a:rPr lang="en-GB" dirty="0"/>
              <a:t>For the most widely used </a:t>
            </a:r>
            <a:r>
              <a:rPr lang="en-GB" dirty="0" err="1"/>
              <a:t>sFLC</a:t>
            </a:r>
            <a:r>
              <a:rPr lang="en-GB" dirty="0"/>
              <a:t> assay (FREELITE), t</a:t>
            </a:r>
            <a:r>
              <a:rPr lang="en-US" dirty="0"/>
              <a:t>he manufacturer’s suggested </a:t>
            </a:r>
            <a:r>
              <a:rPr lang="en-US" dirty="0" err="1"/>
              <a:t>sFLC</a:t>
            </a:r>
            <a:r>
              <a:rPr lang="en-US" dirty="0"/>
              <a:t>-ratio reference interval was developed using a cohort with intact renal function</a:t>
            </a:r>
          </a:p>
          <a:p>
            <a:r>
              <a:rPr lang="en-US" dirty="0"/>
              <a:t>	</a:t>
            </a:r>
            <a:r>
              <a:rPr lang="en-US" sz="1600" dirty="0" err="1"/>
              <a:t>Katzmann</a:t>
            </a:r>
            <a:r>
              <a:rPr lang="en-US" sz="1600" dirty="0"/>
              <a:t> Clin Chem 2002;48:1437–44</a:t>
            </a:r>
            <a:endParaRPr lang="en-US" dirty="0"/>
          </a:p>
          <a:p>
            <a:pPr marL="342900" indent="-342900">
              <a:buFont typeface="Arial" panose="020B0604020202020204" pitchFamily="34" charset="0"/>
              <a:buChar char="•"/>
            </a:pPr>
            <a:r>
              <a:rPr lang="en-US" dirty="0"/>
              <a:t>Renal impairment is common among patients at risk for MGs</a:t>
            </a:r>
          </a:p>
          <a:p>
            <a:pPr marL="342900" indent="-342900">
              <a:buFont typeface="Arial" panose="020B0604020202020204" pitchFamily="34" charset="0"/>
              <a:buChar char="•"/>
            </a:pPr>
            <a:r>
              <a:rPr lang="en-US" dirty="0"/>
              <a:t>Several studies have developed renal-specific </a:t>
            </a:r>
            <a:r>
              <a:rPr lang="en-US" dirty="0" err="1"/>
              <a:t>sFLC</a:t>
            </a:r>
            <a:r>
              <a:rPr lang="en-US" dirty="0"/>
              <a:t> reference intervals</a:t>
            </a:r>
          </a:p>
          <a:p>
            <a:pPr marL="342900" indent="-342900">
              <a:buFont typeface="Arial" panose="020B0604020202020204" pitchFamily="34" charset="0"/>
              <a:buChar char="•"/>
            </a:pPr>
            <a:r>
              <a:rPr lang="en-US" dirty="0"/>
              <a:t>Most laboratories still use the manufacturer’s interval, leading to a high rate of false positives among patients with impaired renal function</a:t>
            </a:r>
          </a:p>
          <a:p>
            <a:endParaRPr lang="en-US" dirty="0"/>
          </a:p>
        </p:txBody>
      </p:sp>
      <p:sp>
        <p:nvSpPr>
          <p:cNvPr id="6" name="Rectangle 7">
            <a:extLst>
              <a:ext uri="{FF2B5EF4-FFF2-40B4-BE49-F238E27FC236}">
                <a16:creationId xmlns:a16="http://schemas.microsoft.com/office/drawing/2014/main" id="{364C1AF2-CAED-5FA8-AB8C-83FCB33F8AFE}"/>
              </a:ext>
            </a:extLst>
          </p:cNvPr>
          <p:cNvSpPr>
            <a:spLocks noChangeArrowheads="1"/>
          </p:cNvSpPr>
          <p:nvPr/>
        </p:nvSpPr>
        <p:spPr bwMode="auto">
          <a:xfrm>
            <a:off x="8229600" y="5501390"/>
            <a:ext cx="5280567" cy="185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Times" panose="02020603050405020304" pitchFamily="18" charset="0"/>
              <a:buChar char="•"/>
              <a:defRPr sz="2000">
                <a:solidFill>
                  <a:srgbClr val="131313"/>
                </a:solidFill>
                <a:latin typeface="Verdana" panose="020B0604030504040204" pitchFamily="34" charset="0"/>
                <a:ea typeface="Osaka" charset="-128"/>
              </a:defRPr>
            </a:lvl1pPr>
            <a:lvl2pPr indent="-285750">
              <a:spcBef>
                <a:spcPct val="20000"/>
              </a:spcBef>
              <a:buFont typeface="Times" panose="02020603050405020304" pitchFamily="18" charset="0"/>
              <a:buChar char="•"/>
              <a:defRPr sz="1600">
                <a:solidFill>
                  <a:srgbClr val="131313"/>
                </a:solidFill>
                <a:latin typeface="Verdana" panose="020B0604030504040204" pitchFamily="34" charset="0"/>
                <a:ea typeface="Osaka" charset="-128"/>
              </a:defRPr>
            </a:lvl2pPr>
            <a:lvl3pPr indent="-228600">
              <a:spcBef>
                <a:spcPct val="20000"/>
              </a:spcBef>
              <a:buFont typeface="Times" panose="02020603050405020304" pitchFamily="18" charset="0"/>
              <a:buChar char="•"/>
              <a:defRPr sz="1600">
                <a:solidFill>
                  <a:srgbClr val="131313"/>
                </a:solidFill>
                <a:latin typeface="Verdana" panose="020B0604030504040204" pitchFamily="34" charset="0"/>
                <a:ea typeface="Osaka" charset="-128"/>
              </a:defRPr>
            </a:lvl3pPr>
            <a:lvl4pPr indent="-228600">
              <a:spcBef>
                <a:spcPct val="20000"/>
              </a:spcBef>
              <a:buFont typeface="Times" panose="02020603050405020304" pitchFamily="18" charset="0"/>
              <a:buChar char="•"/>
              <a:defRPr sz="1600">
                <a:solidFill>
                  <a:srgbClr val="131313"/>
                </a:solidFill>
                <a:latin typeface="Verdana" panose="020B0604030504040204" pitchFamily="34" charset="0"/>
                <a:ea typeface="Osaka" charset="-128"/>
              </a:defRPr>
            </a:lvl4pPr>
            <a:lvl5pPr indent="-228600">
              <a:spcBef>
                <a:spcPct val="20000"/>
              </a:spcBef>
              <a:buFont typeface="Times" panose="02020603050405020304" pitchFamily="18" charset="0"/>
              <a:buChar char="•"/>
              <a:defRPr sz="1600">
                <a:solidFill>
                  <a:srgbClr val="131313"/>
                </a:solidFill>
                <a:latin typeface="Verdana" panose="020B0604030504040204" pitchFamily="34" charset="0"/>
                <a:ea typeface="Osaka" charset="-128"/>
              </a:defRPr>
            </a:lvl5pPr>
            <a:lvl6pPr indent="-228600" eaLnBrk="0" fontAlgn="base" hangingPunct="0">
              <a:spcBef>
                <a:spcPct val="20000"/>
              </a:spcBef>
              <a:spcAft>
                <a:spcPct val="0"/>
              </a:spcAft>
              <a:buFont typeface="Times" panose="02020603050405020304" pitchFamily="18" charset="0"/>
              <a:buChar char="•"/>
              <a:defRPr sz="1600">
                <a:solidFill>
                  <a:srgbClr val="131313"/>
                </a:solidFill>
                <a:latin typeface="Verdana" panose="020B0604030504040204" pitchFamily="34" charset="0"/>
                <a:ea typeface="Osaka" charset="-128"/>
              </a:defRPr>
            </a:lvl6pPr>
            <a:lvl7pPr indent="-228600" eaLnBrk="0" fontAlgn="base" hangingPunct="0">
              <a:spcBef>
                <a:spcPct val="20000"/>
              </a:spcBef>
              <a:spcAft>
                <a:spcPct val="0"/>
              </a:spcAft>
              <a:buFont typeface="Times" panose="02020603050405020304" pitchFamily="18" charset="0"/>
              <a:buChar char="•"/>
              <a:defRPr sz="1600">
                <a:solidFill>
                  <a:srgbClr val="131313"/>
                </a:solidFill>
                <a:latin typeface="Verdana" panose="020B0604030504040204" pitchFamily="34" charset="0"/>
                <a:ea typeface="Osaka" charset="-128"/>
              </a:defRPr>
            </a:lvl7pPr>
            <a:lvl8pPr indent="-228600" eaLnBrk="0" fontAlgn="base" hangingPunct="0">
              <a:spcBef>
                <a:spcPct val="20000"/>
              </a:spcBef>
              <a:spcAft>
                <a:spcPct val="0"/>
              </a:spcAft>
              <a:buFont typeface="Times" panose="02020603050405020304" pitchFamily="18" charset="0"/>
              <a:buChar char="•"/>
              <a:defRPr sz="1600">
                <a:solidFill>
                  <a:srgbClr val="131313"/>
                </a:solidFill>
                <a:latin typeface="Verdana" panose="020B0604030504040204" pitchFamily="34" charset="0"/>
                <a:ea typeface="Osaka" charset="-128"/>
              </a:defRPr>
            </a:lvl8pPr>
            <a:lvl9pPr indent="-228600" eaLnBrk="0" fontAlgn="base" hangingPunct="0">
              <a:spcBef>
                <a:spcPct val="20000"/>
              </a:spcBef>
              <a:spcAft>
                <a:spcPct val="0"/>
              </a:spcAft>
              <a:buFont typeface="Times" panose="02020603050405020304" pitchFamily="18" charset="0"/>
              <a:buChar char="•"/>
              <a:defRPr sz="1600">
                <a:solidFill>
                  <a:srgbClr val="131313"/>
                </a:solidFill>
                <a:latin typeface="Verdana" panose="020B0604030504040204" pitchFamily="34" charset="0"/>
                <a:ea typeface="Osaka" charset="-128"/>
              </a:defRPr>
            </a:lvl9pPr>
          </a:lstStyle>
          <a:p>
            <a:pPr>
              <a:spcBef>
                <a:spcPct val="0"/>
              </a:spcBef>
              <a:buFontTx/>
              <a:buNone/>
            </a:pPr>
            <a:r>
              <a:rPr lang="en-US" altLang="en-US" sz="900" dirty="0">
                <a:solidFill>
                  <a:schemeClr val="tx1"/>
                </a:solidFill>
                <a:latin typeface="+mn-lt"/>
                <a:ea typeface="Verdana" panose="020B0604030504040204" pitchFamily="34" charset="0"/>
                <a:cs typeface="Verdana" panose="020B0604030504040204" pitchFamily="34" charset="0"/>
              </a:rPr>
              <a:t>Molina-Andujar 2020 BMC Nephrology 21:111</a:t>
            </a:r>
          </a:p>
          <a:p>
            <a:pPr>
              <a:spcBef>
                <a:spcPct val="0"/>
              </a:spcBef>
              <a:buFontTx/>
              <a:buNone/>
            </a:pPr>
            <a:r>
              <a:rPr lang="en-US" altLang="en-US" sz="900" dirty="0">
                <a:solidFill>
                  <a:schemeClr val="tx1"/>
                </a:solidFill>
                <a:latin typeface="+mn-lt"/>
                <a:ea typeface="Verdana" panose="020B0604030504040204" pitchFamily="34" charset="0"/>
                <a:cs typeface="Verdana" panose="020B0604030504040204" pitchFamily="34" charset="0"/>
              </a:rPr>
              <a:t>Abadie 2009 Am J Clin Path 131:166-171</a:t>
            </a:r>
          </a:p>
          <a:p>
            <a:pPr>
              <a:spcBef>
                <a:spcPct val="0"/>
              </a:spcBef>
              <a:buNone/>
            </a:pPr>
            <a:r>
              <a:rPr lang="en-US" altLang="en-US" sz="900" dirty="0">
                <a:solidFill>
                  <a:schemeClr val="tx1"/>
                </a:solidFill>
                <a:latin typeface="+mn-lt"/>
                <a:ea typeface="Verdana" panose="020B0604030504040204" pitchFamily="34" charset="0"/>
                <a:cs typeface="Verdana" panose="020B0604030504040204" pitchFamily="34" charset="0"/>
              </a:rPr>
              <a:t>Hutchison 2008 BMC Nephrology 9:11</a:t>
            </a:r>
          </a:p>
          <a:p>
            <a:pPr>
              <a:spcBef>
                <a:spcPct val="0"/>
              </a:spcBef>
              <a:buNone/>
            </a:pPr>
            <a:r>
              <a:rPr lang="en-US" altLang="en-US" sz="900" dirty="0">
                <a:solidFill>
                  <a:schemeClr val="tx1"/>
                </a:solidFill>
                <a:latin typeface="+mn-lt"/>
                <a:ea typeface="Verdana" panose="020B0604030504040204" pitchFamily="34" charset="0"/>
                <a:cs typeface="Verdana" panose="020B0604030504040204" pitchFamily="34" charset="0"/>
              </a:rPr>
              <a:t>Hutchison 2008 Clin J Am Soc Nephrol 3:1684-1690</a:t>
            </a:r>
          </a:p>
          <a:p>
            <a:pPr>
              <a:spcBef>
                <a:spcPct val="0"/>
              </a:spcBef>
              <a:buNone/>
            </a:pPr>
            <a:r>
              <a:rPr lang="en-US" altLang="en-US" sz="900" dirty="0">
                <a:solidFill>
                  <a:schemeClr val="tx1"/>
                </a:solidFill>
                <a:latin typeface="+mn-lt"/>
                <a:ea typeface="Verdana" panose="020B0604030504040204" pitchFamily="34" charset="0"/>
                <a:cs typeface="Verdana" panose="020B0604030504040204" pitchFamily="34" charset="0"/>
              </a:rPr>
              <a:t>Long 2022 Blood Cancer J. 12, 133 (2022)</a:t>
            </a:r>
          </a:p>
          <a:p>
            <a:pPr>
              <a:spcBef>
                <a:spcPct val="0"/>
              </a:spcBef>
              <a:buNone/>
            </a:pPr>
            <a:endParaRPr lang="en-US" altLang="en-US" sz="900" dirty="0">
              <a:solidFill>
                <a:schemeClr val="tx1"/>
              </a:solidFill>
              <a:latin typeface="+mn-lt"/>
              <a:ea typeface="Verdana" panose="020B0604030504040204" pitchFamily="34" charset="0"/>
              <a:cs typeface="Verdana" panose="020B0604030504040204" pitchFamily="34" charset="0"/>
            </a:endParaRPr>
          </a:p>
          <a:p>
            <a:pPr>
              <a:spcBef>
                <a:spcPct val="0"/>
              </a:spcBef>
              <a:buNone/>
            </a:pPr>
            <a:endParaRPr lang="en-US" altLang="en-US" sz="900" dirty="0">
              <a:solidFill>
                <a:schemeClr val="tx1"/>
              </a:solidFill>
              <a:latin typeface="+mn-lt"/>
              <a:ea typeface="Verdana" panose="020B0604030504040204" pitchFamily="34" charset="0"/>
              <a:cs typeface="Verdana" panose="020B0604030504040204" pitchFamily="34" charset="0"/>
            </a:endParaRPr>
          </a:p>
          <a:p>
            <a:pPr>
              <a:spcBef>
                <a:spcPct val="0"/>
              </a:spcBef>
              <a:buNone/>
            </a:pPr>
            <a:endParaRPr lang="en-US" altLang="en-US" sz="900" dirty="0">
              <a:solidFill>
                <a:schemeClr val="tx1"/>
              </a:solidFill>
              <a:latin typeface="+mn-lt"/>
              <a:ea typeface="Verdana" panose="020B0604030504040204" pitchFamily="34" charset="0"/>
              <a:cs typeface="Verdana" panose="020B0604030504040204" pitchFamily="34" charset="0"/>
            </a:endParaRPr>
          </a:p>
          <a:p>
            <a:pPr>
              <a:spcBef>
                <a:spcPct val="0"/>
              </a:spcBef>
              <a:buFontTx/>
              <a:buNone/>
            </a:pPr>
            <a:endParaRPr lang="en-US" altLang="en-US" sz="900" dirty="0">
              <a:solidFill>
                <a:schemeClr val="tx1"/>
              </a:solidFill>
              <a:latin typeface="+mn-lt"/>
              <a:ea typeface="Verdana" panose="020B0604030504040204" pitchFamily="34" charset="0"/>
              <a:cs typeface="Verdana" panose="020B0604030504040204" pitchFamily="34" charset="0"/>
            </a:endParaRPr>
          </a:p>
          <a:p>
            <a:pPr>
              <a:spcBef>
                <a:spcPct val="0"/>
              </a:spcBef>
              <a:buFontTx/>
              <a:buNone/>
            </a:pPr>
            <a:endParaRPr lang="en-US" altLang="en-US" sz="900" dirty="0">
              <a:solidFill>
                <a:schemeClr val="tx1"/>
              </a:solidFill>
              <a:latin typeface="+mn-lt"/>
              <a:ea typeface="Verdana" panose="020B0604030504040204" pitchFamily="34" charset="0"/>
              <a:cs typeface="Verdana" panose="020B0604030504040204" pitchFamily="34" charset="0"/>
            </a:endParaRPr>
          </a:p>
          <a:p>
            <a:pPr>
              <a:spcBef>
                <a:spcPct val="0"/>
              </a:spcBef>
              <a:buFontTx/>
              <a:buNone/>
            </a:pPr>
            <a:br>
              <a:rPr lang="en-US" altLang="en-US" sz="900" dirty="0">
                <a:solidFill>
                  <a:schemeClr val="tx1"/>
                </a:solidFill>
                <a:latin typeface="+mn-lt"/>
                <a:ea typeface="Verdana" panose="020B0604030504040204" pitchFamily="34" charset="0"/>
                <a:cs typeface="Verdana" panose="020B0604030504040204" pitchFamily="34" charset="0"/>
              </a:rPr>
            </a:br>
            <a:endParaRPr lang="en-US" altLang="en-US" sz="900" dirty="0">
              <a:solidFill>
                <a:schemeClr val="tx1"/>
              </a:solidFill>
              <a:latin typeface="+mn-lt"/>
              <a:ea typeface="Verdana" panose="020B0604030504040204" pitchFamily="34" charset="0"/>
              <a:cs typeface="Verdana" panose="020B0604030504040204" pitchFamily="34" charset="0"/>
            </a:endParaRPr>
          </a:p>
          <a:p>
            <a:pPr>
              <a:spcBef>
                <a:spcPct val="0"/>
              </a:spcBef>
              <a:buFontTx/>
              <a:buNone/>
            </a:pPr>
            <a:endParaRPr lang="en-US" altLang="en-US" sz="900" dirty="0">
              <a:solidFill>
                <a:schemeClr val="tx1"/>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37563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C1C9F-D753-B74B-8315-454440EE32BD}"/>
              </a:ext>
            </a:extLst>
          </p:cNvPr>
          <p:cNvSpPr>
            <a:spLocks noGrp="1"/>
          </p:cNvSpPr>
          <p:nvPr>
            <p:ph type="sldNum" sz="quarter" idx="12"/>
          </p:nvPr>
        </p:nvSpPr>
        <p:spPr/>
        <p:txBody>
          <a:bodyPr/>
          <a:lstStyle/>
          <a:p>
            <a:fld id="{B897C2A1-9313-CA4F-AEA9-36A479C1E1AD}" type="slidenum">
              <a:rPr lang="en-US" smtClean="0"/>
              <a:pPr/>
              <a:t>5</a:t>
            </a:fld>
            <a:endParaRPr lang="en-US"/>
          </a:p>
        </p:txBody>
      </p:sp>
      <p:sp>
        <p:nvSpPr>
          <p:cNvPr id="3" name="Title 2">
            <a:extLst>
              <a:ext uri="{FF2B5EF4-FFF2-40B4-BE49-F238E27FC236}">
                <a16:creationId xmlns:a16="http://schemas.microsoft.com/office/drawing/2014/main" id="{8C5BD85D-A887-9ED2-B8FA-96DABBE13789}"/>
              </a:ext>
            </a:extLst>
          </p:cNvPr>
          <p:cNvSpPr>
            <a:spLocks noGrp="1"/>
          </p:cNvSpPr>
          <p:nvPr>
            <p:ph type="title"/>
          </p:nvPr>
        </p:nvSpPr>
        <p:spPr>
          <a:xfrm>
            <a:off x="1262532" y="683518"/>
            <a:ext cx="9666936" cy="747396"/>
          </a:xfrm>
        </p:spPr>
        <p:txBody>
          <a:bodyPr/>
          <a:lstStyle/>
          <a:p>
            <a:pPr algn="ctr"/>
            <a:r>
              <a:rPr lang="en-US" dirty="0"/>
              <a:t>Discussion Question 1</a:t>
            </a:r>
          </a:p>
        </p:txBody>
      </p:sp>
      <p:sp>
        <p:nvSpPr>
          <p:cNvPr id="4" name="Content Placeholder 3">
            <a:extLst>
              <a:ext uri="{FF2B5EF4-FFF2-40B4-BE49-F238E27FC236}">
                <a16:creationId xmlns:a16="http://schemas.microsoft.com/office/drawing/2014/main" id="{B5C379AB-613B-9BB5-F27F-81EF4E42340B}"/>
              </a:ext>
            </a:extLst>
          </p:cNvPr>
          <p:cNvSpPr>
            <a:spLocks noGrp="1"/>
          </p:cNvSpPr>
          <p:nvPr>
            <p:ph idx="1"/>
          </p:nvPr>
        </p:nvSpPr>
        <p:spPr>
          <a:xfrm>
            <a:off x="1357535" y="3063817"/>
            <a:ext cx="9666936" cy="3794183"/>
          </a:xfrm>
        </p:spPr>
        <p:txBody>
          <a:bodyPr/>
          <a:lstStyle/>
          <a:p>
            <a:r>
              <a:rPr lang="en-US" dirty="0"/>
              <a:t>What are barriers to implementing renal-specific reference intervals?</a:t>
            </a:r>
          </a:p>
        </p:txBody>
      </p:sp>
    </p:spTree>
    <p:extLst>
      <p:ext uri="{BB962C8B-B14F-4D97-AF65-F5344CB8AC3E}">
        <p14:creationId xmlns:p14="http://schemas.microsoft.com/office/powerpoint/2010/main" val="412787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E8FCD0-B95C-DDD7-BD87-EF84CEBA1869}"/>
              </a:ext>
            </a:extLst>
          </p:cNvPr>
          <p:cNvSpPr>
            <a:spLocks noGrp="1"/>
          </p:cNvSpPr>
          <p:nvPr>
            <p:ph type="sldNum" sz="quarter" idx="12"/>
          </p:nvPr>
        </p:nvSpPr>
        <p:spPr/>
        <p:txBody>
          <a:bodyPr/>
          <a:lstStyle/>
          <a:p>
            <a:fld id="{B897C2A1-9313-CA4F-AEA9-36A479C1E1AD}" type="slidenum">
              <a:rPr lang="en-US" smtClean="0"/>
              <a:pPr/>
              <a:t>6</a:t>
            </a:fld>
            <a:endParaRPr lang="en-US"/>
          </a:p>
        </p:txBody>
      </p:sp>
      <p:sp>
        <p:nvSpPr>
          <p:cNvPr id="3" name="Title 2">
            <a:extLst>
              <a:ext uri="{FF2B5EF4-FFF2-40B4-BE49-F238E27FC236}">
                <a16:creationId xmlns:a16="http://schemas.microsoft.com/office/drawing/2014/main" id="{6E055722-CCA6-6773-16CB-63A9CCE05356}"/>
              </a:ext>
            </a:extLst>
          </p:cNvPr>
          <p:cNvSpPr>
            <a:spLocks noGrp="1"/>
          </p:cNvSpPr>
          <p:nvPr>
            <p:ph type="title"/>
          </p:nvPr>
        </p:nvSpPr>
        <p:spPr/>
        <p:txBody>
          <a:bodyPr/>
          <a:lstStyle/>
          <a:p>
            <a:r>
              <a:rPr lang="en-US" dirty="0"/>
              <a:t>Goal/Hypothesis</a:t>
            </a:r>
          </a:p>
        </p:txBody>
      </p:sp>
      <p:sp>
        <p:nvSpPr>
          <p:cNvPr id="4" name="Content Placeholder 3">
            <a:extLst>
              <a:ext uri="{FF2B5EF4-FFF2-40B4-BE49-F238E27FC236}">
                <a16:creationId xmlns:a16="http://schemas.microsoft.com/office/drawing/2014/main" id="{98E6CC4E-9D49-FEB3-D108-FCE8467A2924}"/>
              </a:ext>
            </a:extLst>
          </p:cNvPr>
          <p:cNvSpPr>
            <a:spLocks noGrp="1"/>
          </p:cNvSpPr>
          <p:nvPr>
            <p:ph idx="1"/>
          </p:nvPr>
        </p:nvSpPr>
        <p:spPr/>
        <p:txBody>
          <a:bodyPr/>
          <a:lstStyle/>
          <a:p>
            <a:endParaRPr lang="en-US" b="1" dirty="0"/>
          </a:p>
          <a:p>
            <a:r>
              <a:rPr lang="en-US" b="1" dirty="0"/>
              <a:t>Goal: </a:t>
            </a:r>
            <a:r>
              <a:rPr lang="en-US" dirty="0"/>
              <a:t>Develop a </a:t>
            </a:r>
            <a:r>
              <a:rPr lang="en-US" b="1" dirty="0"/>
              <a:t>single </a:t>
            </a:r>
            <a:r>
              <a:rPr lang="en-US" b="1" dirty="0" err="1"/>
              <a:t>sFLC</a:t>
            </a:r>
            <a:r>
              <a:rPr lang="en-US" b="1" dirty="0"/>
              <a:t> reference interval </a:t>
            </a:r>
            <a:r>
              <a:rPr lang="en-US" dirty="0"/>
              <a:t>for patients of varying renal function</a:t>
            </a:r>
          </a:p>
          <a:p>
            <a:endParaRPr lang="en-US" dirty="0"/>
          </a:p>
          <a:p>
            <a:r>
              <a:rPr lang="en-US" b="1" dirty="0"/>
              <a:t>Hypothesis: </a:t>
            </a:r>
            <a:r>
              <a:rPr lang="en-US" dirty="0"/>
              <a:t>If the </a:t>
            </a:r>
            <a:r>
              <a:rPr lang="en-US" dirty="0" err="1"/>
              <a:t>sFLC</a:t>
            </a:r>
            <a:r>
              <a:rPr lang="en-US" dirty="0"/>
              <a:t>-ratio is not assumed to be constant and equal to 1, “normal” </a:t>
            </a:r>
            <a:r>
              <a:rPr lang="en-US" dirty="0" err="1"/>
              <a:t>sFLC</a:t>
            </a:r>
            <a:r>
              <a:rPr lang="en-US" dirty="0"/>
              <a:t> variation can be approximated in a data-driven manner using principal component analysis (PCA), a type of unsupervised machine learning. </a:t>
            </a:r>
          </a:p>
        </p:txBody>
      </p:sp>
    </p:spTree>
    <p:extLst>
      <p:ext uri="{BB962C8B-B14F-4D97-AF65-F5344CB8AC3E}">
        <p14:creationId xmlns:p14="http://schemas.microsoft.com/office/powerpoint/2010/main" val="142928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10055-88FA-0F51-7E53-5255B12B5418}"/>
              </a:ext>
            </a:extLst>
          </p:cNvPr>
          <p:cNvSpPr>
            <a:spLocks noGrp="1"/>
          </p:cNvSpPr>
          <p:nvPr>
            <p:ph type="sldNum" sz="quarter" idx="12"/>
          </p:nvPr>
        </p:nvSpPr>
        <p:spPr/>
        <p:txBody>
          <a:bodyPr/>
          <a:lstStyle/>
          <a:p>
            <a:fld id="{B897C2A1-9313-CA4F-AEA9-36A479C1E1AD}" type="slidenum">
              <a:rPr lang="en-US" smtClean="0"/>
              <a:pPr/>
              <a:t>7</a:t>
            </a:fld>
            <a:endParaRPr lang="en-US"/>
          </a:p>
        </p:txBody>
      </p:sp>
      <p:sp>
        <p:nvSpPr>
          <p:cNvPr id="3" name="Title 2">
            <a:extLst>
              <a:ext uri="{FF2B5EF4-FFF2-40B4-BE49-F238E27FC236}">
                <a16:creationId xmlns:a16="http://schemas.microsoft.com/office/drawing/2014/main" id="{6CCCA37C-3E9F-4B95-D481-39917C0D29F4}"/>
              </a:ext>
            </a:extLst>
          </p:cNvPr>
          <p:cNvSpPr>
            <a:spLocks noGrp="1"/>
          </p:cNvSpPr>
          <p:nvPr>
            <p:ph type="title"/>
          </p:nvPr>
        </p:nvSpPr>
        <p:spPr>
          <a:xfrm>
            <a:off x="1262532" y="765107"/>
            <a:ext cx="9666936" cy="747396"/>
          </a:xfrm>
        </p:spPr>
        <p:txBody>
          <a:bodyPr/>
          <a:lstStyle/>
          <a:p>
            <a:pPr algn="ctr"/>
            <a:r>
              <a:rPr lang="en-US" dirty="0"/>
              <a:t>Methods</a:t>
            </a:r>
          </a:p>
        </p:txBody>
      </p:sp>
      <p:sp>
        <p:nvSpPr>
          <p:cNvPr id="4" name="Content Placeholder 3">
            <a:extLst>
              <a:ext uri="{FF2B5EF4-FFF2-40B4-BE49-F238E27FC236}">
                <a16:creationId xmlns:a16="http://schemas.microsoft.com/office/drawing/2014/main" id="{4838F4FD-A300-C277-212E-4E5D469E454D}"/>
              </a:ext>
            </a:extLst>
          </p:cNvPr>
          <p:cNvSpPr>
            <a:spLocks noGrp="1"/>
          </p:cNvSpPr>
          <p:nvPr>
            <p:ph idx="1"/>
          </p:nvPr>
        </p:nvSpPr>
        <p:spPr>
          <a:xfrm>
            <a:off x="1119551" y="1512503"/>
            <a:ext cx="9952897" cy="4330156"/>
          </a:xfrm>
        </p:spPr>
        <p:txBody>
          <a:bodyPr>
            <a:normAutofit lnSpcReduction="10000"/>
          </a:bodyPr>
          <a:lstStyle/>
          <a:p>
            <a:r>
              <a:rPr lang="en-US" sz="1800" u="sng" dirty="0"/>
              <a:t>Retrospective, observational study</a:t>
            </a:r>
          </a:p>
          <a:p>
            <a:pPr marL="342900" indent="-342900">
              <a:buFontTx/>
              <a:buChar char="-"/>
            </a:pPr>
            <a:r>
              <a:rPr lang="en-US" sz="1800" dirty="0"/>
              <a:t>Single academic medical center (Barnes Jewish Hospital, BJH) 11/1/2019 - 1/1/2022 </a:t>
            </a:r>
          </a:p>
          <a:p>
            <a:endParaRPr lang="en-US" sz="800" dirty="0"/>
          </a:p>
          <a:p>
            <a:r>
              <a:rPr lang="en-US" sz="1800" u="sng" dirty="0"/>
              <a:t>Cohorts</a:t>
            </a:r>
          </a:p>
          <a:p>
            <a:pPr marL="342900" indent="-342900">
              <a:buFontTx/>
              <a:buChar char="-"/>
            </a:pPr>
            <a:r>
              <a:rPr lang="en-US" sz="1800" dirty="0"/>
              <a:t>non-MG cohort (n=295)</a:t>
            </a:r>
          </a:p>
          <a:p>
            <a:pPr marL="1085850" lvl="1" indent="-342900">
              <a:buFontTx/>
              <a:buChar char="-"/>
            </a:pPr>
            <a:r>
              <a:rPr lang="en-US" sz="1800" dirty="0"/>
              <a:t>Negative serum protein electrophoresis, </a:t>
            </a:r>
            <a:r>
              <a:rPr lang="en-US" sz="1800" dirty="0" err="1"/>
              <a:t>immunosubtraction</a:t>
            </a:r>
            <a:r>
              <a:rPr lang="en-US" sz="1800" dirty="0"/>
              <a:t>, and/or immunofixation</a:t>
            </a:r>
          </a:p>
          <a:p>
            <a:pPr marL="1085850" lvl="1" indent="-342900">
              <a:buFontTx/>
              <a:buChar char="-"/>
            </a:pPr>
            <a:r>
              <a:rPr lang="en-US" sz="1800" dirty="0"/>
              <a:t>Lack of MG-associated ICD-10 code</a:t>
            </a:r>
          </a:p>
          <a:p>
            <a:pPr marL="342900" indent="-342900">
              <a:buFontTx/>
              <a:buChar char="-"/>
            </a:pPr>
            <a:r>
              <a:rPr lang="en-US" sz="1800" dirty="0"/>
              <a:t>MG cohort (n=185)</a:t>
            </a:r>
          </a:p>
          <a:p>
            <a:pPr marL="1085850" lvl="1" indent="-342900">
              <a:buFontTx/>
              <a:buChar char="-"/>
            </a:pPr>
            <a:r>
              <a:rPr lang="en-US" sz="1800" dirty="0"/>
              <a:t>Patient on MG clinical registry</a:t>
            </a:r>
          </a:p>
          <a:p>
            <a:pPr marL="1085850" lvl="1" indent="-342900">
              <a:buFontTx/>
              <a:buChar char="-"/>
            </a:pPr>
            <a:r>
              <a:rPr lang="en-US" sz="1800" dirty="0" err="1"/>
              <a:t>sFLC</a:t>
            </a:r>
            <a:r>
              <a:rPr lang="en-US" sz="1800" dirty="0"/>
              <a:t> result available at time of diagnosis</a:t>
            </a:r>
          </a:p>
          <a:p>
            <a:endParaRPr lang="en-US" sz="900" u="sng" dirty="0"/>
          </a:p>
          <a:p>
            <a:r>
              <a:rPr lang="en-US" sz="1800" u="sng" dirty="0"/>
              <a:t>Analysis</a:t>
            </a:r>
          </a:p>
          <a:p>
            <a:pPr marL="1085850" lvl="1" indent="-342900">
              <a:buFontTx/>
              <a:buChar char="-"/>
            </a:pPr>
            <a:r>
              <a:rPr lang="en-US" sz="1800" dirty="0"/>
              <a:t>PCA used to define normal variation (PC1) in non-MG dataset</a:t>
            </a:r>
          </a:p>
          <a:p>
            <a:pPr marL="1085850" lvl="1" indent="-342900">
              <a:buFontTx/>
              <a:buChar char="-"/>
            </a:pPr>
            <a:r>
              <a:rPr lang="en-US" sz="1800" dirty="0"/>
              <a:t>Deviation away from PC1 defined by PC2</a:t>
            </a:r>
          </a:p>
          <a:p>
            <a:pPr marL="1085850" lvl="1" indent="-342900">
              <a:buFontTx/>
              <a:buChar char="-"/>
            </a:pPr>
            <a:r>
              <a:rPr lang="en-US" sz="1800" dirty="0"/>
              <a:t>Validated PC2-based interval for MG diagnosis</a:t>
            </a:r>
          </a:p>
        </p:txBody>
      </p:sp>
    </p:spTree>
    <p:extLst>
      <p:ext uri="{BB962C8B-B14F-4D97-AF65-F5344CB8AC3E}">
        <p14:creationId xmlns:p14="http://schemas.microsoft.com/office/powerpoint/2010/main" val="102291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C1C9F-D753-B74B-8315-454440EE32BD}"/>
              </a:ext>
            </a:extLst>
          </p:cNvPr>
          <p:cNvSpPr>
            <a:spLocks noGrp="1"/>
          </p:cNvSpPr>
          <p:nvPr>
            <p:ph type="sldNum" sz="quarter" idx="12"/>
          </p:nvPr>
        </p:nvSpPr>
        <p:spPr/>
        <p:txBody>
          <a:bodyPr/>
          <a:lstStyle/>
          <a:p>
            <a:fld id="{B897C2A1-9313-CA4F-AEA9-36A479C1E1AD}" type="slidenum">
              <a:rPr lang="en-US" smtClean="0"/>
              <a:pPr/>
              <a:t>8</a:t>
            </a:fld>
            <a:endParaRPr lang="en-US"/>
          </a:p>
        </p:txBody>
      </p:sp>
      <p:sp>
        <p:nvSpPr>
          <p:cNvPr id="3" name="Title 2">
            <a:extLst>
              <a:ext uri="{FF2B5EF4-FFF2-40B4-BE49-F238E27FC236}">
                <a16:creationId xmlns:a16="http://schemas.microsoft.com/office/drawing/2014/main" id="{8C5BD85D-A887-9ED2-B8FA-96DABBE13789}"/>
              </a:ext>
            </a:extLst>
          </p:cNvPr>
          <p:cNvSpPr>
            <a:spLocks noGrp="1"/>
          </p:cNvSpPr>
          <p:nvPr>
            <p:ph type="title"/>
          </p:nvPr>
        </p:nvSpPr>
        <p:spPr>
          <a:xfrm>
            <a:off x="1262532" y="849773"/>
            <a:ext cx="9666936" cy="747396"/>
          </a:xfrm>
        </p:spPr>
        <p:txBody>
          <a:bodyPr/>
          <a:lstStyle/>
          <a:p>
            <a:pPr algn="ctr"/>
            <a:r>
              <a:rPr lang="en-US" dirty="0"/>
              <a:t>Discussion Question 2</a:t>
            </a:r>
          </a:p>
        </p:txBody>
      </p:sp>
      <p:sp>
        <p:nvSpPr>
          <p:cNvPr id="4" name="Content Placeholder 3">
            <a:extLst>
              <a:ext uri="{FF2B5EF4-FFF2-40B4-BE49-F238E27FC236}">
                <a16:creationId xmlns:a16="http://schemas.microsoft.com/office/drawing/2014/main" id="{B5C379AB-613B-9BB5-F27F-81EF4E42340B}"/>
              </a:ext>
            </a:extLst>
          </p:cNvPr>
          <p:cNvSpPr>
            <a:spLocks noGrp="1"/>
          </p:cNvSpPr>
          <p:nvPr>
            <p:ph idx="1"/>
          </p:nvPr>
        </p:nvSpPr>
        <p:spPr>
          <a:xfrm>
            <a:off x="1262532" y="2814278"/>
            <a:ext cx="9666936" cy="3794183"/>
          </a:xfrm>
        </p:spPr>
        <p:txBody>
          <a:bodyPr/>
          <a:lstStyle/>
          <a:p>
            <a:pPr algn="ctr"/>
            <a:r>
              <a:rPr lang="en-US" dirty="0"/>
              <a:t>What are advantages and disadvantages of developing reference intervals using retrospective patient data instead of a formal prospective reference cohort?</a:t>
            </a:r>
          </a:p>
        </p:txBody>
      </p:sp>
    </p:spTree>
    <p:extLst>
      <p:ext uri="{BB962C8B-B14F-4D97-AF65-F5344CB8AC3E}">
        <p14:creationId xmlns:p14="http://schemas.microsoft.com/office/powerpoint/2010/main" val="210973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56BFC256-4384-3D80-BBDB-817226350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67" y="1143450"/>
            <a:ext cx="5872413" cy="4404310"/>
          </a:xfrm>
          <a:prstGeom prst="rect">
            <a:avLst/>
          </a:prstGeom>
        </p:spPr>
      </p:pic>
      <p:sp>
        <p:nvSpPr>
          <p:cNvPr id="2" name="Slide Number Placeholder 1">
            <a:extLst>
              <a:ext uri="{FF2B5EF4-FFF2-40B4-BE49-F238E27FC236}">
                <a16:creationId xmlns:a16="http://schemas.microsoft.com/office/drawing/2014/main" id="{12D1CA55-12CC-FB23-BD3A-3365D1037D1E}"/>
              </a:ext>
            </a:extLst>
          </p:cNvPr>
          <p:cNvSpPr>
            <a:spLocks noGrp="1"/>
          </p:cNvSpPr>
          <p:nvPr>
            <p:ph type="sldNum" sz="quarter" idx="12"/>
          </p:nvPr>
        </p:nvSpPr>
        <p:spPr/>
        <p:txBody>
          <a:bodyPr/>
          <a:lstStyle/>
          <a:p>
            <a:fld id="{B897C2A1-9313-CA4F-AEA9-36A479C1E1AD}" type="slidenum">
              <a:rPr lang="en-US" smtClean="0"/>
              <a:pPr/>
              <a:t>9</a:t>
            </a:fld>
            <a:endParaRPr lang="en-US"/>
          </a:p>
        </p:txBody>
      </p:sp>
      <p:sp>
        <p:nvSpPr>
          <p:cNvPr id="3" name="Title 2">
            <a:extLst>
              <a:ext uri="{FF2B5EF4-FFF2-40B4-BE49-F238E27FC236}">
                <a16:creationId xmlns:a16="http://schemas.microsoft.com/office/drawing/2014/main" id="{4BF77B77-67BA-C777-85EC-06FF287490DA}"/>
              </a:ext>
            </a:extLst>
          </p:cNvPr>
          <p:cNvSpPr>
            <a:spLocks noGrp="1"/>
          </p:cNvSpPr>
          <p:nvPr>
            <p:ph type="title"/>
          </p:nvPr>
        </p:nvSpPr>
        <p:spPr>
          <a:xfrm>
            <a:off x="944251" y="886523"/>
            <a:ext cx="10303498" cy="747396"/>
          </a:xfrm>
        </p:spPr>
        <p:txBody>
          <a:bodyPr>
            <a:normAutofit fontScale="90000"/>
          </a:bodyPr>
          <a:lstStyle/>
          <a:p>
            <a:pPr algn="ctr"/>
            <a:r>
              <a:rPr lang="en-US" dirty="0"/>
              <a:t>Renal Impairment Is Common among </a:t>
            </a:r>
            <a:r>
              <a:rPr lang="en-US" dirty="0" err="1"/>
              <a:t>sFLC</a:t>
            </a:r>
            <a:r>
              <a:rPr lang="en-US" dirty="0"/>
              <a:t> Tested Patients</a:t>
            </a:r>
          </a:p>
        </p:txBody>
      </p:sp>
      <p:sp>
        <p:nvSpPr>
          <p:cNvPr id="5" name="TextBox 4">
            <a:extLst>
              <a:ext uri="{FF2B5EF4-FFF2-40B4-BE49-F238E27FC236}">
                <a16:creationId xmlns:a16="http://schemas.microsoft.com/office/drawing/2014/main" id="{BEE6DAFD-E6F4-E23D-3992-4DF66C912C2B}"/>
              </a:ext>
            </a:extLst>
          </p:cNvPr>
          <p:cNvSpPr txBox="1"/>
          <p:nvPr/>
        </p:nvSpPr>
        <p:spPr>
          <a:xfrm>
            <a:off x="1415767" y="2413337"/>
            <a:ext cx="4046882" cy="2031325"/>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sz="3600" dirty="0"/>
              <a:t>47% </a:t>
            </a:r>
            <a:r>
              <a:rPr lang="en-US" dirty="0"/>
              <a:t>of all patients subjected to </a:t>
            </a:r>
            <a:r>
              <a:rPr lang="en-US" dirty="0" err="1"/>
              <a:t>sFLC</a:t>
            </a:r>
            <a:r>
              <a:rPr lang="en-US" dirty="0"/>
              <a:t>-testing at BJH during the study period had eGFR &lt;60 mL/min/1.73m</a:t>
            </a:r>
            <a:r>
              <a:rPr lang="en-US" baseline="30000" dirty="0"/>
              <a:t>2</a:t>
            </a:r>
          </a:p>
          <a:p>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512BD59C-5FAE-0B4B-16FD-014A093BD178}"/>
              </a:ext>
            </a:extLst>
          </p:cNvPr>
          <p:cNvSpPr txBox="1"/>
          <p:nvPr/>
        </p:nvSpPr>
        <p:spPr>
          <a:xfrm>
            <a:off x="5858277" y="5542939"/>
            <a:ext cx="5584238" cy="646331"/>
          </a:xfrm>
          <a:prstGeom prst="rect">
            <a:avLst/>
          </a:prstGeom>
          <a:noFill/>
          <a:ln>
            <a:noFill/>
          </a:ln>
        </p:spPr>
        <p:txBody>
          <a:bodyPr wrap="square" rtlCol="0">
            <a:spAutoFit/>
          </a:bodyPr>
          <a:lstStyle/>
          <a:p>
            <a:pPr algn="ctr"/>
            <a:r>
              <a:rPr lang="en-US" sz="1200" b="1" dirty="0"/>
              <a:t>Supp. Fig. 4</a:t>
            </a:r>
            <a:r>
              <a:rPr lang="en-US" sz="1200" dirty="0"/>
              <a:t>: Distribution of eGFR results for 5,119 unique patients subjected to </a:t>
            </a:r>
            <a:r>
              <a:rPr lang="en-US" sz="1200" dirty="0" err="1"/>
              <a:t>sFLC</a:t>
            </a:r>
            <a:r>
              <a:rPr lang="en-US" sz="1200" dirty="0"/>
              <a:t> testing at Barnes-Jewish Hospital between 1/1/2019-1/1/2022. The percentage of patients in each eGFR interval is shown at the top of the figure.</a:t>
            </a:r>
          </a:p>
        </p:txBody>
      </p:sp>
    </p:spTree>
    <p:extLst>
      <p:ext uri="{BB962C8B-B14F-4D97-AF65-F5344CB8AC3E}">
        <p14:creationId xmlns:p14="http://schemas.microsoft.com/office/powerpoint/2010/main" val="1527531630"/>
      </p:ext>
    </p:extLst>
  </p:cSld>
  <p:clrMapOvr>
    <a:masterClrMapping/>
  </p:clrMapOvr>
</p:sld>
</file>

<file path=ppt/theme/theme1.xml><?xml version="1.0" encoding="utf-8"?>
<a:theme xmlns:a="http://schemas.openxmlformats.org/drawingml/2006/main" name="1_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253ea7-35f4-4dd6-b378-a686d1967733" xsi:nil="true"/>
    <lcf76f155ced4ddcb4097134ff3c332f xmlns="5209ea11-3884-410a-a436-0e0e9fa818b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A99CD3DF87B34DA71835D03ADFAC51" ma:contentTypeVersion="10" ma:contentTypeDescription="Create a new document." ma:contentTypeScope="" ma:versionID="2b0dc1cb388965465a85991a5b3ed890">
  <xsd:schema xmlns:xsd="http://www.w3.org/2001/XMLSchema" xmlns:xs="http://www.w3.org/2001/XMLSchema" xmlns:p="http://schemas.microsoft.com/office/2006/metadata/properties" xmlns:ns2="5209ea11-3884-410a-a436-0e0e9fa818b1" xmlns:ns3="60253ea7-35f4-4dd6-b378-a686d1967733" targetNamespace="http://schemas.microsoft.com/office/2006/metadata/properties" ma:root="true" ma:fieldsID="3ab72a2167c06157f901cebd4367d047" ns2:_="" ns3:_="">
    <xsd:import namespace="5209ea11-3884-410a-a436-0e0e9fa818b1"/>
    <xsd:import namespace="60253ea7-35f4-4dd6-b378-a686d19677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ea11-3884-410a-a436-0e0e9fa81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50f3c69-1d6a-4099-826a-1ff1ac42e45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253ea7-35f4-4dd6-b378-a686d19677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f71eaf-dec7-41b6-bf71-66c8e973adb5}" ma:internalName="TaxCatchAll" ma:showField="CatchAllData" ma:web="60253ea7-35f4-4dd6-b378-a686d19677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42B7D0-F5BD-4394-A0BA-32ED865BAF8A}">
  <ds:schemaRefs>
    <ds:schemaRef ds:uri="60253ea7-35f4-4dd6-b378-a686d196773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209ea11-3884-410a-a436-0e0e9fa818b1"/>
    <ds:schemaRef ds:uri="http://www.w3.org/XML/1998/namespace"/>
    <ds:schemaRef ds:uri="http://purl.org/dc/dcmitype/"/>
  </ds:schemaRefs>
</ds:datastoreItem>
</file>

<file path=customXml/itemProps2.xml><?xml version="1.0" encoding="utf-8"?>
<ds:datastoreItem xmlns:ds="http://schemas.openxmlformats.org/officeDocument/2006/customXml" ds:itemID="{3B577DB9-BDC0-46D6-9FA2-C1DE2A512E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ea11-3884-410a-a436-0e0e9fa818b1"/>
    <ds:schemaRef ds:uri="60253ea7-35f4-4dd6-b378-a686d1967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C0E874-6AEE-4483-9585-293DF77881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8686</TotalTime>
  <Words>1240</Words>
  <Application>Microsoft Office PowerPoint</Application>
  <PresentationFormat>Widescreen</PresentationFormat>
  <Paragraphs>151</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Times</vt:lpstr>
      <vt:lpstr>Times New Roman</vt:lpstr>
      <vt:lpstr>1_Office Theme</vt:lpstr>
      <vt:lpstr>PowerPoint Presentation</vt:lpstr>
      <vt:lpstr>The Serum Free Light Chain (sFLC) Assay Is Important for Detecting and Managing Monoclonal Gammopathies</vt:lpstr>
      <vt:lpstr>The sFLC Ratio Increases with Decreasing Renal Function </vt:lpstr>
      <vt:lpstr>Standard-of-practice Reference Interval Has High False Positive Rate for Patients with Renal Impairment</vt:lpstr>
      <vt:lpstr>Discussion Question 1</vt:lpstr>
      <vt:lpstr>Goal/Hypothesis</vt:lpstr>
      <vt:lpstr>Methods</vt:lpstr>
      <vt:lpstr>Discussion Question 2</vt:lpstr>
      <vt:lpstr>Renal Impairment Is Common among sFLC Tested Patients</vt:lpstr>
      <vt:lpstr>False Positive Rate (FPR) Increased as Renal Function Decreased</vt:lpstr>
      <vt:lpstr>Using Principal Component Analysis (PCA) to Isolate ‘Normal’ sFLC Variation Due to Renal Function</vt:lpstr>
      <vt:lpstr>PC2-Based Reference Interval Demonstrates Low FPR across Patients with Varying Renal Function</vt:lpstr>
      <vt:lpstr>PC2-Based Interval Maintains Sensitivity for MG Diagnosis</vt:lpstr>
      <vt:lpstr>PC2-Based Interval Better Correlated with Bone Marrow Studies</vt:lpstr>
      <vt:lpstr>Summary</vt:lpstr>
      <vt:lpstr>Discussion Question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Vahid Azimi</dc:creator>
  <cp:lastModifiedBy>Heather Drought</cp:lastModifiedBy>
  <cp:revision>100</cp:revision>
  <dcterms:created xsi:type="dcterms:W3CDTF">2023-06-07T12:50:01Z</dcterms:created>
  <dcterms:modified xsi:type="dcterms:W3CDTF">2023-06-26T14:32:50Z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0x010100AFA99CD3DF87B34DA71835D03ADFAC51</vt:lpwstr>
  </property>
  <property fmtid="{D5CDD505-2E9C-101B-9397-08002B2CF9AE}" pid="3" name="MediaServiceImageTags">
    <vt:lpwstr/>
  </property>
</Properties>
</file>