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983" r:id="rId5"/>
    <p:sldId id="1002" r:id="rId6"/>
    <p:sldId id="956" r:id="rId7"/>
    <p:sldId id="1003" r:id="rId8"/>
    <p:sldId id="986" r:id="rId9"/>
    <p:sldId id="987" r:id="rId10"/>
    <p:sldId id="996" r:id="rId11"/>
    <p:sldId id="988" r:id="rId12"/>
    <p:sldId id="997" r:id="rId13"/>
    <p:sldId id="989" r:id="rId14"/>
    <p:sldId id="998" r:id="rId15"/>
    <p:sldId id="990" r:id="rId16"/>
    <p:sldId id="999" r:id="rId17"/>
    <p:sldId id="991" r:id="rId18"/>
    <p:sldId id="1001" r:id="rId19"/>
    <p:sldId id="992" r:id="rId20"/>
    <p:sldId id="993" r:id="rId21"/>
    <p:sldId id="994" r:id="rId22"/>
    <p:sldId id="995" r:id="rId23"/>
    <p:sldId id="1000" r:id="rId24"/>
    <p:sldId id="98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A05A106-8FAB-0103-FC07-A3A44BD95806}" name="Matt Boyle" initials="MB" userId="S::mboyle@myadlm.org::e6685cbf-fe0c-456e-bfe5-fd6e6484f3b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B01F24"/>
    <a:srgbClr val="58595B"/>
    <a:srgbClr val="B9393C"/>
    <a:srgbClr val="DEDEDE"/>
    <a:srgbClr val="F48636"/>
    <a:srgbClr val="F0F0F0"/>
    <a:srgbClr val="48A992"/>
    <a:srgbClr val="CC724A"/>
    <a:srgbClr val="B2B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EFA62AF-CBCC-4AA1-9C56-B7D5443DC208}" v="4" dt="2024-03-04T20:47:45.7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018" autoAdjust="0"/>
    <p:restoredTop sz="95417" autoAdjust="0"/>
  </p:normalViewPr>
  <p:slideViewPr>
    <p:cSldViewPr snapToGrid="0">
      <p:cViewPr varScale="1">
        <p:scale>
          <a:sx n="85" d="100"/>
          <a:sy n="85" d="100"/>
        </p:scale>
        <p:origin x="90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96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Drought" userId="49bf4d7f-a3d2-4d42-9981-7a113dffd777" providerId="ADAL" clId="{6EFA62AF-CBCC-4AA1-9C56-B7D5443DC208}"/>
    <pc:docChg chg="modSld modMainMaster">
      <pc:chgData name="Heather Drought" userId="49bf4d7f-a3d2-4d42-9981-7a113dffd777" providerId="ADAL" clId="{6EFA62AF-CBCC-4AA1-9C56-B7D5443DC208}" dt="2024-03-04T20:47:54.698" v="5" actId="207"/>
      <pc:docMkLst>
        <pc:docMk/>
      </pc:docMkLst>
      <pc:sldChg chg="modSp mod">
        <pc:chgData name="Heather Drought" userId="49bf4d7f-a3d2-4d42-9981-7a113dffd777" providerId="ADAL" clId="{6EFA62AF-CBCC-4AA1-9C56-B7D5443DC208}" dt="2024-03-04T20:47:54.698" v="5" actId="207"/>
        <pc:sldMkLst>
          <pc:docMk/>
          <pc:sldMk cId="3880033882" sldId="983"/>
        </pc:sldMkLst>
        <pc:spChg chg="mod">
          <ac:chgData name="Heather Drought" userId="49bf4d7f-a3d2-4d42-9981-7a113dffd777" providerId="ADAL" clId="{6EFA62AF-CBCC-4AA1-9C56-B7D5443DC208}" dt="2024-03-04T20:44:57.391" v="0" actId="207"/>
          <ac:spMkLst>
            <pc:docMk/>
            <pc:sldMk cId="3880033882" sldId="983"/>
            <ac:spMk id="2" creationId="{353B9B1A-D21E-0EE9-5EEA-B88B475DF392}"/>
          </ac:spMkLst>
        </pc:spChg>
        <pc:spChg chg="mod">
          <ac:chgData name="Heather Drought" userId="49bf4d7f-a3d2-4d42-9981-7a113dffd777" providerId="ADAL" clId="{6EFA62AF-CBCC-4AA1-9C56-B7D5443DC208}" dt="2024-03-04T20:47:54.698" v="5" actId="207"/>
          <ac:spMkLst>
            <pc:docMk/>
            <pc:sldMk cId="3880033882" sldId="983"/>
            <ac:spMk id="6" creationId="{1561B516-E3B7-BC1A-1964-D92211AA900E}"/>
          </ac:spMkLst>
        </pc:spChg>
      </pc:sldChg>
      <pc:sldMasterChg chg="modSldLayout">
        <pc:chgData name="Heather Drought" userId="49bf4d7f-a3d2-4d42-9981-7a113dffd777" providerId="ADAL" clId="{6EFA62AF-CBCC-4AA1-9C56-B7D5443DC208}" dt="2024-03-04T20:45:51.139" v="4" actId="207"/>
        <pc:sldMasterMkLst>
          <pc:docMk/>
          <pc:sldMasterMk cId="476988693" sldId="2147483648"/>
        </pc:sldMasterMkLst>
        <pc:sldLayoutChg chg="modSp mod">
          <pc:chgData name="Heather Drought" userId="49bf4d7f-a3d2-4d42-9981-7a113dffd777" providerId="ADAL" clId="{6EFA62AF-CBCC-4AA1-9C56-B7D5443DC208}" dt="2024-03-04T20:45:51.139" v="4" actId="207"/>
          <pc:sldLayoutMkLst>
            <pc:docMk/>
            <pc:sldMasterMk cId="476988693" sldId="2147483648"/>
            <pc:sldLayoutMk cId="2977896512" sldId="2147483669"/>
          </pc:sldLayoutMkLst>
          <pc:spChg chg="mod">
            <ac:chgData name="Heather Drought" userId="49bf4d7f-a3d2-4d42-9981-7a113dffd777" providerId="ADAL" clId="{6EFA62AF-CBCC-4AA1-9C56-B7D5443DC208}" dt="2024-03-04T20:45:48.402" v="3" actId="207"/>
            <ac:spMkLst>
              <pc:docMk/>
              <pc:sldMasterMk cId="476988693" sldId="2147483648"/>
              <pc:sldLayoutMk cId="2977896512" sldId="2147483669"/>
              <ac:spMk id="4" creationId="{B3ACE791-848D-39A2-C8A1-AC747A91ECD7}"/>
            </ac:spMkLst>
          </pc:spChg>
          <pc:spChg chg="mod">
            <ac:chgData name="Heather Drought" userId="49bf4d7f-a3d2-4d42-9981-7a113dffd777" providerId="ADAL" clId="{6EFA62AF-CBCC-4AA1-9C56-B7D5443DC208}" dt="2024-03-04T20:45:51.139" v="4" actId="207"/>
            <ac:spMkLst>
              <pc:docMk/>
              <pc:sldMasterMk cId="476988693" sldId="2147483648"/>
              <pc:sldLayoutMk cId="2977896512" sldId="2147483669"/>
              <ac:spMk id="8" creationId="{B132B53B-A392-1D7B-2E69-8B1AC3D5ED48}"/>
            </ac:spMkLst>
          </pc:spChg>
          <pc:spChg chg="mod">
            <ac:chgData name="Heather Drought" userId="49bf4d7f-a3d2-4d42-9981-7a113dffd777" providerId="ADAL" clId="{6EFA62AF-CBCC-4AA1-9C56-B7D5443DC208}" dt="2024-03-04T20:45:40.140" v="1" actId="207"/>
            <ac:spMkLst>
              <pc:docMk/>
              <pc:sldMasterMk cId="476988693" sldId="2147483648"/>
              <pc:sldLayoutMk cId="2977896512" sldId="2147483669"/>
              <ac:spMk id="9" creationId="{8BBD72FC-275A-DB50-16EE-B8425C3F967C}"/>
            </ac:spMkLst>
          </pc:spChg>
          <pc:spChg chg="mod">
            <ac:chgData name="Heather Drought" userId="49bf4d7f-a3d2-4d42-9981-7a113dffd777" providerId="ADAL" clId="{6EFA62AF-CBCC-4AA1-9C56-B7D5443DC208}" dt="2024-03-04T20:45:45.172" v="2" actId="207"/>
            <ac:spMkLst>
              <pc:docMk/>
              <pc:sldMasterMk cId="476988693" sldId="2147483648"/>
              <pc:sldLayoutMk cId="2977896512" sldId="2147483669"/>
              <ac:spMk id="19" creationId="{E10E9024-5AEA-4602-AA91-620698F29229}"/>
            </ac:spMkLst>
          </pc:spChg>
        </pc:sldLayoutChg>
      </pc:sldMasterChg>
    </pc:docChg>
  </pc:docChgLst>
  <pc:docChgLst>
    <pc:chgData name="Matt Boyle" userId="e6685cbf-fe0c-456e-bfe5-fd6e6484f3ba" providerId="ADAL" clId="{EE955F29-2C93-4EB4-A648-EBDC55610188}"/>
    <pc:docChg chg="modSld">
      <pc:chgData name="Matt Boyle" userId="e6685cbf-fe0c-456e-bfe5-fd6e6484f3ba" providerId="ADAL" clId="{EE955F29-2C93-4EB4-A648-EBDC55610188}" dt="2024-01-25T19:22:57.630" v="29" actId="20577"/>
      <pc:docMkLst>
        <pc:docMk/>
      </pc:docMkLst>
      <pc:sldChg chg="delCm">
        <pc:chgData name="Matt Boyle" userId="e6685cbf-fe0c-456e-bfe5-fd6e6484f3ba" providerId="ADAL" clId="{EE955F29-2C93-4EB4-A648-EBDC55610188}" dt="2024-01-25T19:20:24.272" v="17"/>
        <pc:sldMkLst>
          <pc:docMk/>
          <pc:sldMk cId="3493443855" sldId="956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Matt Boyle" userId="e6685cbf-fe0c-456e-bfe5-fd6e6484f3ba" providerId="ADAL" clId="{EE955F29-2C93-4EB4-A648-EBDC55610188}" dt="2024-01-25T19:20:24.272" v="17"/>
              <pc2:cmMkLst xmlns:pc2="http://schemas.microsoft.com/office/powerpoint/2019/9/main/command">
                <pc:docMk/>
                <pc:sldMk cId="3493443855" sldId="956"/>
                <pc2:cmMk id="{B32BFB17-082E-4263-A4E3-2B1D7616A493}"/>
              </pc2:cmMkLst>
            </pc226:cmChg>
          </p:ext>
        </pc:extLst>
      </pc:sldChg>
      <pc:sldChg chg="modSp mod">
        <pc:chgData name="Matt Boyle" userId="e6685cbf-fe0c-456e-bfe5-fd6e6484f3ba" providerId="ADAL" clId="{EE955F29-2C93-4EB4-A648-EBDC55610188}" dt="2024-01-25T19:21:30.751" v="27" actId="20577"/>
        <pc:sldMkLst>
          <pc:docMk/>
          <pc:sldMk cId="1151757884" sldId="997"/>
        </pc:sldMkLst>
        <pc:spChg chg="mod">
          <ac:chgData name="Matt Boyle" userId="e6685cbf-fe0c-456e-bfe5-fd6e6484f3ba" providerId="ADAL" clId="{EE955F29-2C93-4EB4-A648-EBDC55610188}" dt="2024-01-25T19:21:30.751" v="27" actId="20577"/>
          <ac:spMkLst>
            <pc:docMk/>
            <pc:sldMk cId="1151757884" sldId="997"/>
            <ac:spMk id="2" creationId="{2E4D85AA-3C9B-B8F1-A2FA-CCE2306C9A0C}"/>
          </ac:spMkLst>
        </pc:spChg>
      </pc:sldChg>
      <pc:sldChg chg="modSp mod">
        <pc:chgData name="Matt Boyle" userId="e6685cbf-fe0c-456e-bfe5-fd6e6484f3ba" providerId="ADAL" clId="{EE955F29-2C93-4EB4-A648-EBDC55610188}" dt="2024-01-25T19:22:57.630" v="29" actId="20577"/>
        <pc:sldMkLst>
          <pc:docMk/>
          <pc:sldMk cId="3536831692" sldId="1000"/>
        </pc:sldMkLst>
        <pc:spChg chg="mod">
          <ac:chgData name="Matt Boyle" userId="e6685cbf-fe0c-456e-bfe5-fd6e6484f3ba" providerId="ADAL" clId="{EE955F29-2C93-4EB4-A648-EBDC55610188}" dt="2024-01-25T19:22:57.630" v="29" actId="20577"/>
          <ac:spMkLst>
            <pc:docMk/>
            <pc:sldMk cId="3536831692" sldId="1000"/>
            <ac:spMk id="2" creationId="{78265A71-C38E-E6D3-F03E-7CE42CCEE00B}"/>
          </ac:spMkLst>
        </pc:spChg>
      </pc:sldChg>
      <pc:sldChg chg="modSp mod">
        <pc:chgData name="Matt Boyle" userId="e6685cbf-fe0c-456e-bfe5-fd6e6484f3ba" providerId="ADAL" clId="{EE955F29-2C93-4EB4-A648-EBDC55610188}" dt="2024-01-25T19:19:57.739" v="16" actId="20577"/>
        <pc:sldMkLst>
          <pc:docMk/>
          <pc:sldMk cId="561978141" sldId="1002"/>
        </pc:sldMkLst>
        <pc:spChg chg="mod">
          <ac:chgData name="Matt Boyle" userId="e6685cbf-fe0c-456e-bfe5-fd6e6484f3ba" providerId="ADAL" clId="{EE955F29-2C93-4EB4-A648-EBDC55610188}" dt="2024-01-25T19:19:57.739" v="16" actId="20577"/>
          <ac:spMkLst>
            <pc:docMk/>
            <pc:sldMk cId="561978141" sldId="1002"/>
            <ac:spMk id="2" creationId="{196E6044-D44F-388E-D7BC-ECF2DC41555D}"/>
          </ac:spMkLst>
        </pc:spChg>
        <pc:spChg chg="mod">
          <ac:chgData name="Matt Boyle" userId="e6685cbf-fe0c-456e-bfe5-fd6e6484f3ba" providerId="ADAL" clId="{EE955F29-2C93-4EB4-A648-EBDC55610188}" dt="2024-01-25T19:19:19.439" v="1" actId="20577"/>
          <ac:spMkLst>
            <pc:docMk/>
            <pc:sldMk cId="561978141" sldId="1002"/>
            <ac:spMk id="3" creationId="{14EE9A3F-52AA-C49B-7A43-C83099F4EB77}"/>
          </ac:spMkLst>
        </pc:spChg>
      </pc:sldChg>
      <pc:sldChg chg="modSp mod">
        <pc:chgData name="Matt Boyle" userId="e6685cbf-fe0c-456e-bfe5-fd6e6484f3ba" providerId="ADAL" clId="{EE955F29-2C93-4EB4-A648-EBDC55610188}" dt="2024-01-25T19:20:56.398" v="25" actId="20577"/>
        <pc:sldMkLst>
          <pc:docMk/>
          <pc:sldMk cId="2180420699" sldId="1003"/>
        </pc:sldMkLst>
        <pc:spChg chg="mod">
          <ac:chgData name="Matt Boyle" userId="e6685cbf-fe0c-456e-bfe5-fd6e6484f3ba" providerId="ADAL" clId="{EE955F29-2C93-4EB4-A648-EBDC55610188}" dt="2024-01-25T19:20:56.398" v="25" actId="20577"/>
          <ac:spMkLst>
            <pc:docMk/>
            <pc:sldMk cId="2180420699" sldId="1003"/>
            <ac:spMk id="2" creationId="{77D2E746-D528-7B8B-3AA8-32C84873EA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5C91BD0-E540-82B3-08FF-156311257B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4EEA4-2A19-38A1-20DA-7260D5053AB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A8B6E0-CFFB-46E9-A71E-960207839740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3C7382-4B5E-240A-0172-F5FD34C38CA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2ACEFD-3A4D-BA29-7887-AD8043089A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930EF-AEA4-4F7C-B0AF-3E4D219F4A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8273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90041D-931E-D84C-8E00-5C9561D52601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362931-4D4D-6D4B-8991-B9773CEEBA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45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s://www.youtube.com/user/ClinicalChemistry" TargetMode="External"/><Relationship Id="rId7" Type="http://schemas.openxmlformats.org/officeDocument/2006/relationships/hyperlink" Target="https://www.linkedin.com/company/myadlm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hyperlink" Target="https://twitter.com/Clin_Chem_ADLM" TargetMode="External"/><Relationship Id="rId10" Type="http://schemas.openxmlformats.org/officeDocument/2006/relationships/image" Target="../media/image11.gif"/><Relationship Id="rId4" Type="http://schemas.openxmlformats.org/officeDocument/2006/relationships/image" Target="../media/image8.png"/><Relationship Id="rId9" Type="http://schemas.openxmlformats.org/officeDocument/2006/relationships/hyperlink" Target="https://www.facebook.com/ClinicalChemistry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Dark)">
    <p:bg>
      <p:bgPr>
        <a:solidFill>
          <a:srgbClr val="B01F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ckground pattern, icon&#10;&#10;Description automatically generated">
            <a:extLst>
              <a:ext uri="{FF2B5EF4-FFF2-40B4-BE49-F238E27FC236}">
                <a16:creationId xmlns:a16="http://schemas.microsoft.com/office/drawing/2014/main" id="{957F7814-BCA6-B455-DB6F-08698F7C11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43620" y="0"/>
            <a:ext cx="864838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C187241-F126-3C90-8516-8919F3BB87A9}"/>
              </a:ext>
            </a:extLst>
          </p:cNvPr>
          <p:cNvSpPr/>
          <p:nvPr userDrawn="1"/>
        </p:nvSpPr>
        <p:spPr>
          <a:xfrm>
            <a:off x="0" y="6160059"/>
            <a:ext cx="12192000" cy="6979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hape, rectangle&#10;&#10;Description automatically generated">
            <a:extLst>
              <a:ext uri="{FF2B5EF4-FFF2-40B4-BE49-F238E27FC236}">
                <a16:creationId xmlns:a16="http://schemas.microsoft.com/office/drawing/2014/main" id="{D0D1779F-5DCB-C37C-543E-F16E3F13CD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025227"/>
            <a:ext cx="12192000" cy="164008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428ACA-8FDE-31E4-F8D5-B4B85D43D2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74373" y="1230652"/>
            <a:ext cx="10557400" cy="1687623"/>
          </a:xfrm>
        </p:spPr>
        <p:txBody>
          <a:bodyPr anchor="b">
            <a:normAutofit/>
          </a:bodyPr>
          <a:lstStyle>
            <a:lvl1pPr algn="l">
              <a:defRPr sz="66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Article title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E10E9024-5AEA-4602-AA91-620698F292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372" y="3328365"/>
            <a:ext cx="7587457" cy="106362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Author list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E00DFBC-08C1-FBA2-9904-1A4325361F11}"/>
              </a:ext>
            </a:extLst>
          </p:cNvPr>
          <p:cNvSpPr/>
          <p:nvPr userDrawn="1"/>
        </p:nvSpPr>
        <p:spPr>
          <a:xfrm>
            <a:off x="980440" y="3074750"/>
            <a:ext cx="1665013" cy="82591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021A3888-EF0F-33C4-6D11-0515617A60F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8697" y="6007379"/>
            <a:ext cx="7563132" cy="577850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Copyright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29EF32-730A-A4D0-3D3B-EFB512B2C3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676640" y="5937067"/>
            <a:ext cx="2755133" cy="713080"/>
          </a:xfrm>
          <a:prstGeom prst="rect">
            <a:avLst/>
          </a:prstGeom>
        </p:spPr>
      </p:pic>
      <p:sp>
        <p:nvSpPr>
          <p:cNvPr id="4" name="Text Placeholder 28">
            <a:extLst>
              <a:ext uri="{FF2B5EF4-FFF2-40B4-BE49-F238E27FC236}">
                <a16:creationId xmlns:a16="http://schemas.microsoft.com/office/drawing/2014/main" id="{B3ACE791-848D-39A2-C8A1-AC747A91ECD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4372" y="4510733"/>
            <a:ext cx="7587457" cy="494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 b="1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Issue month and year</a:t>
            </a:r>
          </a:p>
        </p:txBody>
      </p:sp>
      <p:sp>
        <p:nvSpPr>
          <p:cNvPr id="8" name="Text Placeholder 28">
            <a:extLst>
              <a:ext uri="{FF2B5EF4-FFF2-40B4-BE49-F238E27FC236}">
                <a16:creationId xmlns:a16="http://schemas.microsoft.com/office/drawing/2014/main" id="{B132B53B-A392-1D7B-2E69-8B1AC3D5ED4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4372" y="5109423"/>
            <a:ext cx="7587457" cy="4945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pPr lvl="0"/>
            <a:r>
              <a:rPr lang="en-US" dirty="0"/>
              <a:t>Article DOI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8BBD72FC-275A-DB50-16EE-B8425C3F967C}"/>
              </a:ext>
            </a:extLst>
          </p:cNvPr>
          <p:cNvSpPr txBox="1">
            <a:spLocks/>
          </p:cNvSpPr>
          <p:nvPr userDrawn="1"/>
        </p:nvSpPr>
        <p:spPr>
          <a:xfrm>
            <a:off x="874372" y="272771"/>
            <a:ext cx="10412463" cy="1063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rgbClr val="B01F24"/>
              </a:buClr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Courier New" panose="02070309020205020404" pitchFamily="49" charset="0"/>
              <a:buChar char="o"/>
              <a:defRPr sz="20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rgbClr val="B01F24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58595B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200" i="1" dirty="0">
                <a:solidFill>
                  <a:schemeClr val="bg2">
                    <a:lumMod val="90000"/>
                  </a:schemeClr>
                </a:solidFill>
                <a:latin typeface="AvantGarde CE" panose="04000500000000000000" pitchFamily="82" charset="0"/>
              </a:rPr>
              <a:t>Clinical Chemistry </a:t>
            </a:r>
            <a:r>
              <a:rPr lang="en-US" sz="5200" dirty="0">
                <a:solidFill>
                  <a:schemeClr val="bg2">
                    <a:lumMod val="90000"/>
                  </a:schemeClr>
                </a:solidFill>
                <a:latin typeface="AvantGarde CE" panose="04000500000000000000" pitchFamily="82" charset="0"/>
              </a:rPr>
              <a:t>Journal Club</a:t>
            </a:r>
          </a:p>
        </p:txBody>
      </p:sp>
    </p:spTree>
    <p:extLst>
      <p:ext uri="{BB962C8B-B14F-4D97-AF65-F5344CB8AC3E}">
        <p14:creationId xmlns:p14="http://schemas.microsoft.com/office/powerpoint/2010/main" val="2977896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A0FBA87-2F44-9349-164E-503BF1401D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3937866"/>
          </a:xfrm>
        </p:spPr>
        <p:txBody>
          <a:bodyPr/>
          <a:lstStyle>
            <a:lvl1pPr>
              <a:buClr>
                <a:srgbClr val="B01F24"/>
              </a:buClr>
              <a:defRPr/>
            </a:lvl1pPr>
            <a:lvl2pPr>
              <a:buClr>
                <a:srgbClr val="B01F24"/>
              </a:buClr>
              <a:defRPr/>
            </a:lvl2pPr>
            <a:lvl3pPr>
              <a:buClr>
                <a:srgbClr val="B01F24"/>
              </a:buClr>
              <a:defRPr/>
            </a:lvl3pPr>
            <a:lvl4pPr>
              <a:buClr>
                <a:srgbClr val="B01F24"/>
              </a:buClr>
              <a:defRPr/>
            </a:lvl4pPr>
            <a:lvl5pPr>
              <a:buClr>
                <a:srgbClr val="B01F24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B623CD19-6E2F-7266-4872-D54B5A017A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3BACF4-CDE5-F11C-121A-4F30C2C432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8017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Conten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con&#10;&#10;Description automatically generated with low confidence">
            <a:extLst>
              <a:ext uri="{FF2B5EF4-FFF2-40B4-BE49-F238E27FC236}">
                <a16:creationId xmlns:a16="http://schemas.microsoft.com/office/drawing/2014/main" id="{D08B0D03-2974-714F-122B-165CAC7BF6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CE534B-B1E2-E9D9-1B3B-16D3F99B37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10800000" flipV="1">
            <a:off x="6816435" y="1839479"/>
            <a:ext cx="4537759" cy="3937864"/>
          </a:xfrm>
          <a:custGeom>
            <a:avLst/>
            <a:gdLst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0 w 4537361"/>
              <a:gd name="connsiteY3" fmla="*/ 3937864 h 3937864"/>
              <a:gd name="connsiteX4" fmla="*/ 0 w 4537361"/>
              <a:gd name="connsiteY4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0 w 4537361"/>
              <a:gd name="connsiteY4" fmla="*/ 3937864 h 3937864"/>
              <a:gd name="connsiteX5" fmla="*/ 0 w 4537361"/>
              <a:gd name="connsiteY5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0 w 4537361"/>
              <a:gd name="connsiteY4" fmla="*/ 3937864 h 3937864"/>
              <a:gd name="connsiteX5" fmla="*/ 17741 w 4537361"/>
              <a:gd name="connsiteY5" fmla="*/ 3346296 h 3937864"/>
              <a:gd name="connsiteX6" fmla="*/ 0 w 4537361"/>
              <a:gd name="connsiteY6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17741 w 4537361"/>
              <a:gd name="connsiteY4" fmla="*/ 3346296 h 3937864"/>
              <a:gd name="connsiteX5" fmla="*/ 0 w 4537361"/>
              <a:gd name="connsiteY5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17741 w 4537361"/>
              <a:gd name="connsiteY4" fmla="*/ 3346296 h 3937864"/>
              <a:gd name="connsiteX5" fmla="*/ 0 w 4537361"/>
              <a:gd name="connsiteY5" fmla="*/ 0 h 3937864"/>
              <a:gd name="connsiteX0" fmla="*/ 0 w 4537361"/>
              <a:gd name="connsiteY0" fmla="*/ 0 h 3937864"/>
              <a:gd name="connsiteX1" fmla="*/ 4537361 w 4537361"/>
              <a:gd name="connsiteY1" fmla="*/ 0 h 3937864"/>
              <a:gd name="connsiteX2" fmla="*/ 4537361 w 4537361"/>
              <a:gd name="connsiteY2" fmla="*/ 3937864 h 3937864"/>
              <a:gd name="connsiteX3" fmla="*/ 769303 w 4537361"/>
              <a:gd name="connsiteY3" fmla="*/ 3935020 h 3937864"/>
              <a:gd name="connsiteX4" fmla="*/ 17741 w 4537361"/>
              <a:gd name="connsiteY4" fmla="*/ 3346296 h 3937864"/>
              <a:gd name="connsiteX5" fmla="*/ 0 w 4537361"/>
              <a:gd name="connsiteY5" fmla="*/ 0 h 3937864"/>
              <a:gd name="connsiteX0" fmla="*/ 398 w 4537759"/>
              <a:gd name="connsiteY0" fmla="*/ 0 h 3981228"/>
              <a:gd name="connsiteX1" fmla="*/ 4537759 w 4537759"/>
              <a:gd name="connsiteY1" fmla="*/ 0 h 3981228"/>
              <a:gd name="connsiteX2" fmla="*/ 4537759 w 4537759"/>
              <a:gd name="connsiteY2" fmla="*/ 3937864 h 3981228"/>
              <a:gd name="connsiteX3" fmla="*/ 769701 w 4537759"/>
              <a:gd name="connsiteY3" fmla="*/ 3935020 h 3981228"/>
              <a:gd name="connsiteX4" fmla="*/ 5613 w 4537759"/>
              <a:gd name="connsiteY4" fmla="*/ 3321244 h 3981228"/>
              <a:gd name="connsiteX5" fmla="*/ 398 w 4537759"/>
              <a:gd name="connsiteY5" fmla="*/ 0 h 3981228"/>
              <a:gd name="connsiteX0" fmla="*/ 398 w 4537759"/>
              <a:gd name="connsiteY0" fmla="*/ 0 h 3937864"/>
              <a:gd name="connsiteX1" fmla="*/ 4537759 w 4537759"/>
              <a:gd name="connsiteY1" fmla="*/ 0 h 3937864"/>
              <a:gd name="connsiteX2" fmla="*/ 4537759 w 4537759"/>
              <a:gd name="connsiteY2" fmla="*/ 3937864 h 3937864"/>
              <a:gd name="connsiteX3" fmla="*/ 769701 w 4537759"/>
              <a:gd name="connsiteY3" fmla="*/ 3935020 h 3937864"/>
              <a:gd name="connsiteX4" fmla="*/ 5613 w 4537759"/>
              <a:gd name="connsiteY4" fmla="*/ 3321244 h 3937864"/>
              <a:gd name="connsiteX5" fmla="*/ 398 w 4537759"/>
              <a:gd name="connsiteY5" fmla="*/ 0 h 3937864"/>
              <a:gd name="connsiteX0" fmla="*/ 398 w 4537759"/>
              <a:gd name="connsiteY0" fmla="*/ 0 h 3937864"/>
              <a:gd name="connsiteX1" fmla="*/ 4537759 w 4537759"/>
              <a:gd name="connsiteY1" fmla="*/ 0 h 3937864"/>
              <a:gd name="connsiteX2" fmla="*/ 4537759 w 4537759"/>
              <a:gd name="connsiteY2" fmla="*/ 3937864 h 3937864"/>
              <a:gd name="connsiteX3" fmla="*/ 769701 w 4537759"/>
              <a:gd name="connsiteY3" fmla="*/ 3935020 h 3937864"/>
              <a:gd name="connsiteX4" fmla="*/ 5613 w 4537759"/>
              <a:gd name="connsiteY4" fmla="*/ 3321244 h 3937864"/>
              <a:gd name="connsiteX5" fmla="*/ 398 w 4537759"/>
              <a:gd name="connsiteY5" fmla="*/ 0 h 3937864"/>
              <a:gd name="connsiteX0" fmla="*/ 398 w 4537759"/>
              <a:gd name="connsiteY0" fmla="*/ 0 h 3937864"/>
              <a:gd name="connsiteX1" fmla="*/ 4537759 w 4537759"/>
              <a:gd name="connsiteY1" fmla="*/ 0 h 3937864"/>
              <a:gd name="connsiteX2" fmla="*/ 4537759 w 4537759"/>
              <a:gd name="connsiteY2" fmla="*/ 3937864 h 3937864"/>
              <a:gd name="connsiteX3" fmla="*/ 769701 w 4537759"/>
              <a:gd name="connsiteY3" fmla="*/ 3935020 h 3937864"/>
              <a:gd name="connsiteX4" fmla="*/ 5613 w 4537759"/>
              <a:gd name="connsiteY4" fmla="*/ 3321244 h 3937864"/>
              <a:gd name="connsiteX5" fmla="*/ 398 w 4537759"/>
              <a:gd name="connsiteY5" fmla="*/ 0 h 39378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37759" h="3937864">
                <a:moveTo>
                  <a:pt x="398" y="0"/>
                </a:moveTo>
                <a:lnTo>
                  <a:pt x="4537759" y="0"/>
                </a:lnTo>
                <a:lnTo>
                  <a:pt x="4537759" y="3937864"/>
                </a:lnTo>
                <a:lnTo>
                  <a:pt x="769701" y="3935020"/>
                </a:lnTo>
                <a:cubicBezTo>
                  <a:pt x="227286" y="3932459"/>
                  <a:pt x="18139" y="3755479"/>
                  <a:pt x="5613" y="3321244"/>
                </a:cubicBezTo>
                <a:cubicBezTo>
                  <a:pt x="-6913" y="2887009"/>
                  <a:pt x="6312" y="1115432"/>
                  <a:pt x="398" y="0"/>
                </a:cubicBezTo>
                <a:close/>
              </a:path>
            </a:pathLst>
          </a:custGeom>
          <a:noFill/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4E2FD67-04B8-E71A-CBE8-8D71B302DCB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825625"/>
            <a:ext cx="5675334" cy="3937866"/>
          </a:xfrm>
        </p:spPr>
        <p:txBody>
          <a:bodyPr/>
          <a:lstStyle>
            <a:lvl1pPr>
              <a:buClr>
                <a:srgbClr val="B01F24"/>
              </a:buClr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Placeholder 1">
            <a:extLst>
              <a:ext uri="{FF2B5EF4-FFF2-40B4-BE49-F238E27FC236}">
                <a16:creationId xmlns:a16="http://schemas.microsoft.com/office/drawing/2014/main" id="{077FBDAC-2252-7217-2067-76B261B64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CDB82A-64F0-7B41-C00C-7820008CEE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430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con&#10;&#10;Description automatically generated with low confidence">
            <a:extLst>
              <a:ext uri="{FF2B5EF4-FFF2-40B4-BE49-F238E27FC236}">
                <a16:creationId xmlns:a16="http://schemas.microsoft.com/office/drawing/2014/main" id="{A8E328E0-DA7B-ABB6-782E-575F14B8DA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7D27-E95E-6A63-56C5-DB81B071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69DADA4D-1AF3-B735-A1D4-0914E5235E23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838200" y="2600596"/>
            <a:ext cx="7857567" cy="2980596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6AA21B16-D482-8D32-0258-714B6E0A6F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0515600" cy="74595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Font typeface="Arial" panose="020B0604020202020204" pitchFamily="34" charset="0"/>
              <a:buNone/>
              <a:defRPr/>
            </a:lvl4pPr>
            <a:lvl5pPr marL="1828800" indent="0">
              <a:buFont typeface="Arial" panose="020B0604020202020204" pitchFamily="34" charset="0"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C4D41BFD-ECA8-850F-6B23-0A47995E32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850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 with low confidence">
            <a:extLst>
              <a:ext uri="{FF2B5EF4-FFF2-40B4-BE49-F238E27FC236}">
                <a16:creationId xmlns:a16="http://schemas.microsoft.com/office/drawing/2014/main" id="{C76ED23B-F82C-8222-4A9D-C425D332E5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F87D27-E95E-6A63-56C5-DB81B071F5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B51C6D61-33DF-B0E7-559E-5EBD8D9523B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838200" y="2595519"/>
            <a:ext cx="8325321" cy="298957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A34D75AF-E4A5-8452-643F-2DBD1785BC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8200" y="1828800"/>
            <a:ext cx="10515600" cy="745958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58D32CC-65A8-44E2-7FEA-4429984104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35691" y="6122796"/>
            <a:ext cx="4736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810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con&#10;&#10;Description automatically generated with low confidence">
            <a:extLst>
              <a:ext uri="{FF2B5EF4-FFF2-40B4-BE49-F238E27FC236}">
                <a16:creationId xmlns:a16="http://schemas.microsoft.com/office/drawing/2014/main" id="{647DCF3E-313D-B902-74DB-0D3276227E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35337" y="646771"/>
            <a:ext cx="5456664" cy="6211229"/>
          </a:xfrm>
          <a:prstGeom prst="rect">
            <a:avLst/>
          </a:prstGeom>
        </p:spPr>
      </p:pic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36553679-C4F3-FE6F-CCD4-205C4092B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17062"/>
            <a:ext cx="12192000" cy="943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0D0A02-875D-A37C-149F-27CF9CA500D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A5967-9B5A-9C20-47C3-9083A6210BB6}"/>
              </a:ext>
            </a:extLst>
          </p:cNvPr>
          <p:cNvSpPr/>
          <p:nvPr userDrawn="1"/>
        </p:nvSpPr>
        <p:spPr>
          <a:xfrm>
            <a:off x="892352" y="1343025"/>
            <a:ext cx="124124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FF83B21-20F4-280B-21D4-58D1547495AB}"/>
              </a:ext>
            </a:extLst>
          </p:cNvPr>
          <p:cNvSpPr/>
          <p:nvPr userDrawn="1"/>
        </p:nvSpPr>
        <p:spPr>
          <a:xfrm>
            <a:off x="846632" y="6213423"/>
            <a:ext cx="20492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shape&#10;&#10;Description automatically generated">
            <a:extLst>
              <a:ext uri="{FF2B5EF4-FFF2-40B4-BE49-F238E27FC236}">
                <a16:creationId xmlns:a16="http://schemas.microsoft.com/office/drawing/2014/main" id="{36553679-C4F3-FE6F-CCD4-205C4092B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17062"/>
            <a:ext cx="12192000" cy="9432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80D0A02-875D-A37C-149F-27CF9CA500DA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EA5967-9B5A-9C20-47C3-9083A6210BB6}"/>
              </a:ext>
            </a:extLst>
          </p:cNvPr>
          <p:cNvSpPr/>
          <p:nvPr userDrawn="1"/>
        </p:nvSpPr>
        <p:spPr>
          <a:xfrm>
            <a:off x="892352" y="1343025"/>
            <a:ext cx="1241248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1">
            <a:extLst>
              <a:ext uri="{FF2B5EF4-FFF2-40B4-BE49-F238E27FC236}">
                <a16:creationId xmlns:a16="http://schemas.microsoft.com/office/drawing/2014/main" id="{87C0E2FD-7436-76A5-ADB2-D21566C4F233}"/>
              </a:ext>
            </a:extLst>
          </p:cNvPr>
          <p:cNvSpPr txBox="1">
            <a:spLocks noChangeArrowheads="1"/>
          </p:cNvSpPr>
          <p:nvPr userDrawn="1"/>
        </p:nvSpPr>
        <p:spPr bwMode="auto">
          <a:xfrm flipH="1">
            <a:off x="1570219" y="1388341"/>
            <a:ext cx="9051561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Thank you for participating in this month’s</a:t>
            </a:r>
          </a:p>
          <a:p>
            <a:pPr algn="ctr" defTabSz="914400" eaLnBrk="1" hangingPunct="1">
              <a:defRPr/>
            </a:pPr>
            <a:r>
              <a:rPr lang="en-US" sz="3200" i="1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Clinical Chemistry </a:t>
            </a: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Journal Club.</a:t>
            </a:r>
          </a:p>
          <a:p>
            <a:pPr algn="ctr" defTabSz="914400" eaLnBrk="1" hangingPunct="1">
              <a:defRPr/>
            </a:pPr>
            <a:endParaRPr lang="en-US" sz="3200" kern="1200" dirty="0">
              <a:solidFill>
                <a:srgbClr val="000000"/>
              </a:solidFill>
              <a:latin typeface="Arial" charset="0"/>
              <a:ea typeface="+mn-ea"/>
              <a:cs typeface="Arial" charset="0"/>
            </a:endParaRPr>
          </a:p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rPr>
              <a:t>Additional journal clubs are available at</a:t>
            </a:r>
          </a:p>
          <a:p>
            <a:pPr algn="ctr" defTabSz="914400" eaLnBrk="1" hangingPunct="1">
              <a:defRPr/>
            </a:pPr>
            <a:r>
              <a:rPr lang="en-US" sz="3200" kern="1200" dirty="0">
                <a:solidFill>
                  <a:srgbClr val="B11F24"/>
                </a:solidFill>
                <a:latin typeface="Arial" charset="0"/>
                <a:ea typeface="+mn-ea"/>
                <a:cs typeface="Arial" charset="0"/>
              </a:rPr>
              <a:t>www.clinchem.org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D48CA89A-938D-5512-C0E1-C1DAB76BFD0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299147" y="4300850"/>
            <a:ext cx="1593706" cy="492443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28" charset="-128"/>
              </a:defRPr>
            </a:lvl9pPr>
          </a:lstStyle>
          <a:p>
            <a:pPr defTabSz="914400" eaLnBrk="1" hangingPunct="1">
              <a:defRPr/>
            </a:pPr>
            <a:r>
              <a:rPr lang="en-US" sz="2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Follow us</a:t>
            </a:r>
          </a:p>
        </p:txBody>
      </p:sp>
      <p:pic>
        <p:nvPicPr>
          <p:cNvPr id="8" name="Picture 7" descr="http://upload.wikimedia.org/wikipedia/commons/4/41/YouTube_icon_block.png">
            <a:hlinkClick r:id="rId3"/>
            <a:extLst>
              <a:ext uri="{FF2B5EF4-FFF2-40B4-BE49-F238E27FC236}">
                <a16:creationId xmlns:a16="http://schemas.microsoft.com/office/drawing/2014/main" id="{CE2CE5B4-0223-64C3-4CF3-5459D49B0E8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742" y="4868949"/>
            <a:ext cx="457200" cy="4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http://icons.iconarchive.com/icons/limav/flat-gradient-social/512/Twitter-icon.png">
            <a:hlinkClick r:id="rId5"/>
            <a:extLst>
              <a:ext uri="{FF2B5EF4-FFF2-40B4-BE49-F238E27FC236}">
                <a16:creationId xmlns:a16="http://schemas.microsoft.com/office/drawing/2014/main" id="{BFC78CCB-08AC-E2B4-7533-754284ABE2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804" y="4845879"/>
            <a:ext cx="501726" cy="50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>
            <a:hlinkClick r:id="rId7"/>
            <a:extLst>
              <a:ext uri="{FF2B5EF4-FFF2-40B4-BE49-F238E27FC236}">
                <a16:creationId xmlns:a16="http://schemas.microsoft.com/office/drawing/2014/main" id="{36508821-4B13-ECAA-537B-A7E2A1892B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209" y="4868062"/>
            <a:ext cx="457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>
            <a:hlinkClick r:id="rId9"/>
            <a:extLst>
              <a:ext uri="{FF2B5EF4-FFF2-40B4-BE49-F238E27FC236}">
                <a16:creationId xmlns:a16="http://schemas.microsoft.com/office/drawing/2014/main" id="{65FC53B0-63E2-4F87-681A-C02D4511320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29490" y="4852947"/>
            <a:ext cx="457200" cy="489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07665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3093F38D-F3B6-5380-A5E7-99E168EB4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14758"/>
            <a:ext cx="12192000" cy="943242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51D7932-2D67-F77E-8CAF-D8A470CB3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7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9769E2-4381-0BA2-9D9E-E551334555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637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8B91855C-CE45-8B72-F370-ED95A4BE6CF5}"/>
              </a:ext>
            </a:extLst>
          </p:cNvPr>
          <p:cNvSpPr/>
          <p:nvPr userDrawn="1"/>
        </p:nvSpPr>
        <p:spPr>
          <a:xfrm>
            <a:off x="954024" y="1442555"/>
            <a:ext cx="1148029" cy="56045"/>
          </a:xfrm>
          <a:prstGeom prst="roundRect">
            <a:avLst>
              <a:gd name="adj" fmla="val 50000"/>
            </a:avLst>
          </a:prstGeom>
          <a:solidFill>
            <a:srgbClr val="B01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red letter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047A8C39-0806-0D14-649F-FE64489307ED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7893" y="6010756"/>
            <a:ext cx="2098614" cy="536632"/>
          </a:xfrm>
          <a:prstGeom prst="rect">
            <a:avLst/>
          </a:prstGeom>
        </p:spPr>
      </p:pic>
      <p:pic>
        <p:nvPicPr>
          <p:cNvPr id="10" name="Picture 9" descr="ClinChem_2lines_title_B12025.eps">
            <a:extLst>
              <a:ext uri="{FF2B5EF4-FFF2-40B4-BE49-F238E27FC236}">
                <a16:creationId xmlns:a16="http://schemas.microsoft.com/office/drawing/2014/main" id="{9ADDF76C-ED38-ED6D-4E93-E141860EC0E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8" y="6021139"/>
            <a:ext cx="1265923" cy="5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88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55" r:id="rId2"/>
    <p:sldLayoutId id="2147483657" r:id="rId3"/>
    <p:sldLayoutId id="2147483661" r:id="rId4"/>
    <p:sldLayoutId id="2147483663" r:id="rId5"/>
    <p:sldLayoutId id="2147483686" r:id="rId6"/>
    <p:sldLayoutId id="2147483689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B01F24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rgbClr val="B01F24"/>
        </a:buClr>
        <a:buFont typeface="Arial" panose="020B0604020202020204" pitchFamily="34" charset="0"/>
        <a:buChar char="•"/>
        <a:defRPr sz="24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Courier New" panose="02070309020205020404" pitchFamily="49" charset="0"/>
        <a:buChar char="o"/>
        <a:defRPr sz="20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rgbClr val="B01F24"/>
        </a:buClr>
        <a:buFont typeface="Wingdings" panose="05000000000000000000" pitchFamily="2" charset="2"/>
        <a:buChar char="§"/>
        <a:defRPr sz="1800" kern="1200">
          <a:solidFill>
            <a:srgbClr val="58595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1093/clinchem/hvad115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B9B1A-D21E-0EE9-5EEA-B88B475DF3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Classification of Brain Tumors by Nanopore Sequencing of Cell-Free DNA from Cerebrospinal Fluid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9A1AA-3D3F-23A2-CBE1-996602BF00B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A.-K. </a:t>
            </a:r>
            <a:r>
              <a:rPr lang="en-US" dirty="0" err="1"/>
              <a:t>Afflerbach</a:t>
            </a:r>
            <a:r>
              <a:rPr lang="en-US" dirty="0"/>
              <a:t>, C. </a:t>
            </a:r>
            <a:r>
              <a:rPr lang="en-US" dirty="0" err="1"/>
              <a:t>Rohrandt</a:t>
            </a:r>
            <a:r>
              <a:rPr lang="en-US" dirty="0"/>
              <a:t>, B. </a:t>
            </a:r>
            <a:r>
              <a:rPr lang="en-US" dirty="0" err="1"/>
              <a:t>Brändl</a:t>
            </a:r>
            <a:r>
              <a:rPr lang="en-US" dirty="0"/>
              <a:t>, M. </a:t>
            </a:r>
            <a:r>
              <a:rPr lang="en-US" dirty="0" err="1"/>
              <a:t>Sönksen</a:t>
            </a:r>
            <a:r>
              <a:rPr lang="en-US" dirty="0"/>
              <a:t>, J. Hench, S. Frank, D. </a:t>
            </a:r>
            <a:r>
              <a:rPr lang="en-US" dirty="0" err="1"/>
              <a:t>Börnigen</a:t>
            </a:r>
            <a:r>
              <a:rPr lang="en-US" dirty="0"/>
              <a:t>, M. Alawi, M. </a:t>
            </a:r>
            <a:r>
              <a:rPr lang="en-US" dirty="0" err="1"/>
              <a:t>Mynarek</a:t>
            </a:r>
            <a:r>
              <a:rPr lang="en-US" dirty="0"/>
              <a:t>, B. Winkler, F. </a:t>
            </a:r>
            <a:r>
              <a:rPr lang="en-US" dirty="0" err="1"/>
              <a:t>Ricklefs</a:t>
            </a:r>
            <a:r>
              <a:rPr lang="en-US" dirty="0"/>
              <a:t>, M. </a:t>
            </a:r>
            <a:r>
              <a:rPr lang="en-US" dirty="0" err="1"/>
              <a:t>Synowitz</a:t>
            </a:r>
            <a:r>
              <a:rPr lang="en-US" dirty="0"/>
              <a:t>, L. </a:t>
            </a:r>
            <a:r>
              <a:rPr lang="en-US" dirty="0" err="1"/>
              <a:t>Dührsen</a:t>
            </a:r>
            <a:r>
              <a:rPr lang="en-US" dirty="0"/>
              <a:t>, S. Rutkowski, A.K. </a:t>
            </a:r>
            <a:r>
              <a:rPr lang="en-US" dirty="0" err="1"/>
              <a:t>Wefers</a:t>
            </a:r>
            <a:r>
              <a:rPr lang="en-US" dirty="0"/>
              <a:t>, F.-J. Müller, M. </a:t>
            </a:r>
            <a:r>
              <a:rPr lang="en-US" dirty="0" err="1"/>
              <a:t>Schoof</a:t>
            </a:r>
            <a:r>
              <a:rPr lang="en-US" dirty="0"/>
              <a:t>, U. </a:t>
            </a:r>
            <a:r>
              <a:rPr lang="en-US" dirty="0" err="1"/>
              <a:t>Schüller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5B189-7ACD-5A6D-6199-4F9D8CD88EB0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98697" y="6007379"/>
            <a:ext cx="7563132" cy="4105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© 2024 Association for Diagnostics and Laboratory Medicine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FF5E81-83F1-4779-5BDF-9742FEE84CD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January 2024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561B516-E3B7-BC1A-1964-D92211AA900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https://doi.org/10.1093/clinchem/hvad115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338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Screenshot, Reihe, Schrift enthält.&#10;&#10;Automatisch generierte Beschreibung">
            <a:extLst>
              <a:ext uri="{FF2B5EF4-FFF2-40B4-BE49-F238E27FC236}">
                <a16:creationId xmlns:a16="http://schemas.microsoft.com/office/drawing/2014/main" id="{B6D56323-46A9-F0C2-C774-0EC41B43CF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2" y="1821593"/>
            <a:ext cx="11940075" cy="351042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8A24746-6DAC-4C2D-DF34-00EADA847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811494" cy="867624"/>
          </a:xfrm>
        </p:spPr>
        <p:txBody>
          <a:bodyPr>
            <a:noAutofit/>
          </a:bodyPr>
          <a:lstStyle/>
          <a:p>
            <a:r>
              <a:rPr lang="en-GB" sz="3600" dirty="0" err="1"/>
              <a:t>ctDNA</a:t>
            </a:r>
            <a:r>
              <a:rPr lang="en-GB" sz="3600" dirty="0"/>
              <a:t> Detection in Pre- and Early Post-Surgery Samples Is Possible in 45% of Samples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8A0EBF9-4224-1D96-5E78-A45AB6A8EC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472FB3D-0352-B5F0-B38E-1A43BFCFA82E}"/>
              </a:ext>
            </a:extLst>
          </p:cNvPr>
          <p:cNvSpPr/>
          <p:nvPr/>
        </p:nvSpPr>
        <p:spPr>
          <a:xfrm>
            <a:off x="50043" y="1821593"/>
            <a:ext cx="391885" cy="3431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6AEC6AF-397C-33F8-5257-7F7ECA68875E}"/>
              </a:ext>
            </a:extLst>
          </p:cNvPr>
          <p:cNvSpPr/>
          <p:nvPr/>
        </p:nvSpPr>
        <p:spPr>
          <a:xfrm>
            <a:off x="2881060" y="6118589"/>
            <a:ext cx="619237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4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Results of pre- and early post-surgery samples.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66976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D73CD69-AEB1-015B-4C79-EBF8160504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67/129 CSF samples pre- and early post-surgery</a:t>
            </a:r>
          </a:p>
          <a:p>
            <a:r>
              <a:rPr lang="en-GB" dirty="0" err="1"/>
              <a:t>ctDNA</a:t>
            </a:r>
            <a:r>
              <a:rPr lang="en-GB" dirty="0"/>
              <a:t> detection 45% of cases</a:t>
            </a:r>
          </a:p>
          <a:p>
            <a:pPr lvl="1"/>
            <a:r>
              <a:rPr lang="en-GB" dirty="0"/>
              <a:t>22% CNV alone</a:t>
            </a:r>
          </a:p>
          <a:p>
            <a:pPr lvl="1"/>
            <a:r>
              <a:rPr lang="en-GB" dirty="0"/>
              <a:t>18% both methylation and CNV</a:t>
            </a:r>
          </a:p>
          <a:p>
            <a:pPr lvl="1"/>
            <a:r>
              <a:rPr lang="en-GB" dirty="0"/>
              <a:t>5% methylation alone</a:t>
            </a:r>
          </a:p>
          <a:p>
            <a:r>
              <a:rPr lang="en-GB" dirty="0"/>
              <a:t>2 cases wrongly classified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5DCB581-CD41-C9C3-6871-2110ECF210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766989" cy="867624"/>
          </a:xfrm>
        </p:spPr>
        <p:txBody>
          <a:bodyPr>
            <a:noAutofit/>
          </a:bodyPr>
          <a:lstStyle/>
          <a:p>
            <a:r>
              <a:rPr lang="en-GB" sz="3600" dirty="0" err="1"/>
              <a:t>ctDNA</a:t>
            </a:r>
            <a:r>
              <a:rPr lang="en-GB" sz="3600" dirty="0"/>
              <a:t> Detection in Pre- and Early Post-Surgery Samples Is Possible in 45% of Samples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25029C1-8920-D23D-E8AE-855142CB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343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Reihe, Diagramm, Schrift enthält.&#10;&#10;Automatisch generierte Beschreibung">
            <a:extLst>
              <a:ext uri="{FF2B5EF4-FFF2-40B4-BE49-F238E27FC236}">
                <a16:creationId xmlns:a16="http://schemas.microsoft.com/office/drawing/2014/main" id="{29A1D15C-5233-D9AF-328A-C2F662F6EB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3521"/>
          <a:stretch/>
        </p:blipFill>
        <p:spPr>
          <a:xfrm>
            <a:off x="332509" y="1573480"/>
            <a:ext cx="11060778" cy="4258891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2D5AF74D-59F1-0E2D-E246-6F1933E80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ctDNA</a:t>
            </a:r>
            <a:r>
              <a:rPr lang="en-GB" dirty="0"/>
              <a:t> Detection Is Possible in Post-Surgery Samples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7D0E6BB-77FE-3B2F-71A0-24E9A74F50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192DD85-AE57-8B0A-A857-B64256D5C8DF}"/>
              </a:ext>
            </a:extLst>
          </p:cNvPr>
          <p:cNvSpPr/>
          <p:nvPr/>
        </p:nvSpPr>
        <p:spPr>
          <a:xfrm>
            <a:off x="332509" y="1377538"/>
            <a:ext cx="505691" cy="3918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218CE6-33D6-B305-A752-F6239D05096F}"/>
              </a:ext>
            </a:extLst>
          </p:cNvPr>
          <p:cNvSpPr/>
          <p:nvPr/>
        </p:nvSpPr>
        <p:spPr>
          <a:xfrm>
            <a:off x="2881060" y="6118589"/>
            <a:ext cx="619237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5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Results of post-surgery samples.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667136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22D1A37-5B4E-54DF-F949-5758FB2183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32.8% cases with detectable </a:t>
            </a:r>
            <a:r>
              <a:rPr lang="en-GB" dirty="0" err="1"/>
              <a:t>ctDNA</a:t>
            </a:r>
            <a:r>
              <a:rPr lang="en-GB" dirty="0"/>
              <a:t> in post-surgery samples</a:t>
            </a:r>
          </a:p>
          <a:p>
            <a:r>
              <a:rPr lang="en-GB" dirty="0"/>
              <a:t>Variable times after surgery</a:t>
            </a:r>
          </a:p>
          <a:p>
            <a:pPr lvl="1"/>
            <a:r>
              <a:rPr lang="en-GB" dirty="0"/>
              <a:t>Detection of minimal residual disease</a:t>
            </a:r>
          </a:p>
          <a:p>
            <a:pPr lvl="1"/>
            <a:r>
              <a:rPr lang="en-GB" dirty="0"/>
              <a:t>Disease status often unknown</a:t>
            </a:r>
          </a:p>
          <a:p>
            <a:r>
              <a:rPr lang="en-GB" dirty="0"/>
              <a:t>Detection by CNV more successful than by methylation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73B295D-CD6C-4DC4-3ADE-E0657097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ctDNA</a:t>
            </a:r>
            <a:r>
              <a:rPr lang="en-GB" dirty="0"/>
              <a:t> Detection Is Possible in Post-Surgery Samples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96565BA-1DAA-E113-F20C-A759A1AB5C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5771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Screenshot, Diagramm, Schrift enthält.&#10;&#10;Automatisch generierte Beschreibung">
            <a:extLst>
              <a:ext uri="{FF2B5EF4-FFF2-40B4-BE49-F238E27FC236}">
                <a16:creationId xmlns:a16="http://schemas.microsoft.com/office/drawing/2014/main" id="{C545F9A2-0B76-D287-DF79-2AC9747BF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58" b="1097"/>
          <a:stretch/>
        </p:blipFill>
        <p:spPr>
          <a:xfrm>
            <a:off x="1233743" y="1563756"/>
            <a:ext cx="9724514" cy="4465983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C2EBC477-3EE8-AB8C-86EA-9C01A57AB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Nanopore Sequencing Allows Longitudinal Monitoring of Patients.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90BFB2B-08AF-965F-08AF-63FE89C8DC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F992715-7263-8F40-F9FF-929A3F2F8F72}"/>
              </a:ext>
            </a:extLst>
          </p:cNvPr>
          <p:cNvSpPr/>
          <p:nvPr/>
        </p:nvSpPr>
        <p:spPr>
          <a:xfrm>
            <a:off x="1014935" y="1563756"/>
            <a:ext cx="397565" cy="225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7EC1E5-4414-D407-EAF3-9570C17B7261}"/>
              </a:ext>
            </a:extLst>
          </p:cNvPr>
          <p:cNvSpPr/>
          <p:nvPr/>
        </p:nvSpPr>
        <p:spPr>
          <a:xfrm>
            <a:off x="2372140" y="6118589"/>
            <a:ext cx="6701294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Longitudinal monitoring of PF-A ependymoma patient.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4532610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EC754AB6-96B2-CCBF-64B8-733E4BB64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CNV from CSF was able to show additional aberration not seen in tissue</a:t>
            </a:r>
          </a:p>
          <a:p>
            <a:r>
              <a:rPr lang="en-GB" dirty="0"/>
              <a:t>Relapse tissue showed aberration seen in prior CSF sample</a:t>
            </a:r>
          </a:p>
          <a:p>
            <a:r>
              <a:rPr lang="en-GB" dirty="0"/>
              <a:t>Remission phase only contained control DNA</a:t>
            </a:r>
          </a:p>
          <a:p>
            <a:endParaRPr lang="en-GB" dirty="0"/>
          </a:p>
          <a:p>
            <a:r>
              <a:rPr lang="en-GB" dirty="0"/>
              <a:t>Similar case for medulloblastoma</a:t>
            </a:r>
          </a:p>
          <a:p>
            <a:pPr lvl="1"/>
            <a:r>
              <a:rPr lang="en-GB" dirty="0"/>
              <a:t>Additional aberration found in CSF</a:t>
            </a:r>
          </a:p>
          <a:p>
            <a:pPr lvl="1"/>
            <a:r>
              <a:rPr lang="en-GB" dirty="0"/>
              <a:t>Aberration found in tissue of metastasis</a:t>
            </a:r>
          </a:p>
          <a:p>
            <a:pPr lvl="1"/>
            <a:r>
              <a:rPr lang="en-GB" dirty="0"/>
              <a:t>Methylation classification of CSF for medulloblastoma, group 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FF4FF80-4A2B-E8B1-CFBF-F3792E4F9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Nanopore Sequencing Allows Longitudinal Monitoring of Patients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B3D2C96-96FE-4C86-648E-71FA673C1D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26542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903539A-16C7-8F99-D463-4E2E43B47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cfDNA Proportion and </a:t>
            </a:r>
            <a:r>
              <a:rPr lang="en-GB" dirty="0" err="1"/>
              <a:t>Tumor</a:t>
            </a:r>
            <a:r>
              <a:rPr lang="en-GB" dirty="0"/>
              <a:t> Fraction Is Higher in Samples with Detectable </a:t>
            </a:r>
            <a:r>
              <a:rPr lang="en-GB" dirty="0" err="1"/>
              <a:t>ctDNA</a:t>
            </a:r>
            <a:endParaRPr lang="en-GB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BC78EA4-264F-2D2D-D2D2-3804CE1EF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5" name="Grafik 4" descr="Ein Bild, das Text, Diagramm, Plan, technische Zeichnung enthält.&#10;&#10;Automatisch generierte Beschreibung">
            <a:extLst>
              <a:ext uri="{FF2B5EF4-FFF2-40B4-BE49-F238E27FC236}">
                <a16:creationId xmlns:a16="http://schemas.microsoft.com/office/drawing/2014/main" id="{750DDD97-6A1A-B125-93AD-ED7DA565527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7"/>
          <a:stretch/>
        </p:blipFill>
        <p:spPr>
          <a:xfrm>
            <a:off x="2405266" y="1491295"/>
            <a:ext cx="7358271" cy="4200435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3062382-A19E-2962-BF0D-14D80F4D46E0}"/>
              </a:ext>
            </a:extLst>
          </p:cNvPr>
          <p:cNvSpPr/>
          <p:nvPr/>
        </p:nvSpPr>
        <p:spPr>
          <a:xfrm>
            <a:off x="6095999" y="1491295"/>
            <a:ext cx="437323" cy="424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C1139F7-65E2-726F-C845-580DE069D003}"/>
              </a:ext>
            </a:extLst>
          </p:cNvPr>
          <p:cNvSpPr/>
          <p:nvPr/>
        </p:nvSpPr>
        <p:spPr>
          <a:xfrm>
            <a:off x="9568072" y="1491295"/>
            <a:ext cx="437323" cy="424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98F9397-5AE3-996B-2BA0-A9CDF03CC816}"/>
              </a:ext>
            </a:extLst>
          </p:cNvPr>
          <p:cNvSpPr/>
          <p:nvPr/>
        </p:nvSpPr>
        <p:spPr>
          <a:xfrm>
            <a:off x="2733754" y="5841590"/>
            <a:ext cx="67012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7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Proportion of cfDNA in samples analyzed and tumor fraction in cfDNA of samples analyzed.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598757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Diagramm, Screenshot, Plan enthält.&#10;&#10;Automatisch generierte Beschreibung">
            <a:extLst>
              <a:ext uri="{FF2B5EF4-FFF2-40B4-BE49-F238E27FC236}">
                <a16:creationId xmlns:a16="http://schemas.microsoft.com/office/drawing/2014/main" id="{D3D0AFBF-E0FB-8DF9-4CC8-ABDF373351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5691" y="1536201"/>
            <a:ext cx="7795473" cy="428228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5DC9CC5-2296-0F15-DCED-B0B5BFFC2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ctDNA</a:t>
            </a:r>
            <a:r>
              <a:rPr lang="en-GB" dirty="0"/>
              <a:t> More Often Detected in Shorter Reads and in Malignant Samples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F8C45B6-7A5C-102D-AB6E-4F84ACE7F6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EAADDD-CE33-6271-EC0F-E6FD39114169}"/>
              </a:ext>
            </a:extLst>
          </p:cNvPr>
          <p:cNvSpPr/>
          <p:nvPr/>
        </p:nvSpPr>
        <p:spPr>
          <a:xfrm>
            <a:off x="1435691" y="1536200"/>
            <a:ext cx="366605" cy="37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D965618-2F18-88E4-F90B-B39F162E1F3B}"/>
              </a:ext>
            </a:extLst>
          </p:cNvPr>
          <p:cNvSpPr/>
          <p:nvPr/>
        </p:nvSpPr>
        <p:spPr>
          <a:xfrm>
            <a:off x="5360085" y="1536199"/>
            <a:ext cx="366605" cy="37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33737ADA-1490-1D4E-C876-C78161D93A8B}"/>
              </a:ext>
            </a:extLst>
          </p:cNvPr>
          <p:cNvSpPr/>
          <p:nvPr/>
        </p:nvSpPr>
        <p:spPr>
          <a:xfrm>
            <a:off x="1248940" y="5135743"/>
            <a:ext cx="366605" cy="372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BD1F679B-FD36-C14D-B7F7-100DE7E66DA1}"/>
              </a:ext>
            </a:extLst>
          </p:cNvPr>
          <p:cNvSpPr/>
          <p:nvPr/>
        </p:nvSpPr>
        <p:spPr>
          <a:xfrm>
            <a:off x="2529870" y="5837314"/>
            <a:ext cx="67012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8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Read length distribution of cfDNA in samples analyzed and malignancy of samples analyzed.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26769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Diagramm, Screenshot, Schrift enthält.&#10;&#10;Automatisch generierte Beschreibung">
            <a:extLst>
              <a:ext uri="{FF2B5EF4-FFF2-40B4-BE49-F238E27FC236}">
                <a16:creationId xmlns:a16="http://schemas.microsoft.com/office/drawing/2014/main" id="{3536D9F3-2DE6-337D-2F23-BC3C4B72A0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60889" b="40028"/>
          <a:stretch/>
        </p:blipFill>
        <p:spPr>
          <a:xfrm>
            <a:off x="1435691" y="1640095"/>
            <a:ext cx="3895145" cy="3774738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78EF3BAE-A166-7093-D312-B73709797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err="1"/>
              <a:t>ctDNA</a:t>
            </a:r>
            <a:r>
              <a:rPr lang="en-GB" dirty="0"/>
              <a:t> More Often Detected by CNVs; Entity Does Not Play a Role for cfDNA Proportion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AB42C4B-B99B-A680-CE17-9006091DB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7" name="Inhaltsplatzhalter 5" descr="Ein Bild, das Text, Diagramm, Screenshot, Schrift enthält.&#10;&#10;Automatisch generierte Beschreibung">
            <a:extLst>
              <a:ext uri="{FF2B5EF4-FFF2-40B4-BE49-F238E27FC236}">
                <a16:creationId xmlns:a16="http://schemas.microsoft.com/office/drawing/2014/main" id="{A0836195-85F0-6FB6-15CB-41914B21E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045"/>
          <a:stretch/>
        </p:blipFill>
        <p:spPr>
          <a:xfrm>
            <a:off x="5910470" y="1365564"/>
            <a:ext cx="4129481" cy="4582310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18A4F420-0C54-6B6C-BE24-0B6644621020}"/>
              </a:ext>
            </a:extLst>
          </p:cNvPr>
          <p:cNvSpPr/>
          <p:nvPr/>
        </p:nvSpPr>
        <p:spPr>
          <a:xfrm>
            <a:off x="1325217" y="1640095"/>
            <a:ext cx="490331" cy="46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294CD9BA-A332-01FE-EBF5-DD290A655D27}"/>
              </a:ext>
            </a:extLst>
          </p:cNvPr>
          <p:cNvSpPr/>
          <p:nvPr/>
        </p:nvSpPr>
        <p:spPr>
          <a:xfrm>
            <a:off x="5632174" y="1282435"/>
            <a:ext cx="490331" cy="4670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7">
            <a:extLst>
              <a:ext uri="{FF2B5EF4-FFF2-40B4-BE49-F238E27FC236}">
                <a16:creationId xmlns:a16="http://schemas.microsoft.com/office/drawing/2014/main" id="{DD1416DF-04F9-8167-36A4-F22A7EDAB130}"/>
              </a:ext>
            </a:extLst>
          </p:cNvPr>
          <p:cNvSpPr/>
          <p:nvPr/>
        </p:nvSpPr>
        <p:spPr>
          <a:xfrm>
            <a:off x="2526692" y="5900603"/>
            <a:ext cx="6701294" cy="64633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9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ctDNA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detection per analysis method and proportion of cfDNA per tumor entity for largest groups of cohort.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120099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0A5ED8A-491A-5424-850D-D223C8F5BF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CSF of brain </a:t>
            </a:r>
            <a:r>
              <a:rPr lang="en-GB" dirty="0" err="1"/>
              <a:t>tumor</a:t>
            </a:r>
            <a:r>
              <a:rPr lang="en-GB" dirty="0"/>
              <a:t> patients contains </a:t>
            </a:r>
            <a:r>
              <a:rPr lang="en-GB" dirty="0" err="1"/>
              <a:t>ctDNA</a:t>
            </a:r>
            <a:r>
              <a:rPr lang="en-GB" dirty="0"/>
              <a:t> that can be </a:t>
            </a:r>
            <a:r>
              <a:rPr lang="en-GB" dirty="0" err="1"/>
              <a:t>analyzed</a:t>
            </a:r>
            <a:endParaRPr lang="en-GB" dirty="0"/>
          </a:p>
          <a:p>
            <a:r>
              <a:rPr lang="en-GB" dirty="0"/>
              <a:t>cfDNA can be </a:t>
            </a:r>
            <a:r>
              <a:rPr lang="en-GB" dirty="0" err="1"/>
              <a:t>analyzed</a:t>
            </a:r>
            <a:r>
              <a:rPr lang="en-GB" dirty="0"/>
              <a:t> by Nanopore sequencing for sequence and methylation</a:t>
            </a:r>
          </a:p>
          <a:p>
            <a:r>
              <a:rPr lang="en-GB" dirty="0" err="1"/>
              <a:t>ctDNA</a:t>
            </a:r>
            <a:r>
              <a:rPr lang="en-GB" dirty="0"/>
              <a:t> possible in 50/129 samples total; in 50/110 samples that worked technically </a:t>
            </a:r>
          </a:p>
          <a:p>
            <a:r>
              <a:rPr lang="en-GB" dirty="0"/>
              <a:t>CNVs find </a:t>
            </a:r>
            <a:r>
              <a:rPr lang="en-GB" dirty="0" err="1"/>
              <a:t>ctDNA</a:t>
            </a:r>
            <a:r>
              <a:rPr lang="en-GB" dirty="0"/>
              <a:t> more often, but both analyses relevant </a:t>
            </a:r>
          </a:p>
          <a:p>
            <a:r>
              <a:rPr lang="en-GB" dirty="0"/>
              <a:t>Longitudinal monitoring possible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2602484-C3DB-24DC-0390-F27977BCC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6B10457-AAA0-932C-8BDF-59066370C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2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96E6044-D44F-388E-D7BC-ECF2DC4155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Tumors of the central nervous system</a:t>
            </a:r>
          </a:p>
          <a:p>
            <a:pPr lvl="1"/>
            <a:r>
              <a:rPr lang="en-GB" dirty="0"/>
              <a:t>Over 80 different entities – glioblastoma, medulloblastoma, ependymoma</a:t>
            </a:r>
          </a:p>
          <a:p>
            <a:r>
              <a:rPr lang="en-GB" dirty="0"/>
              <a:t>Molecular classification important</a:t>
            </a:r>
          </a:p>
          <a:p>
            <a:pPr lvl="1"/>
            <a:r>
              <a:rPr lang="en-GB" dirty="0"/>
              <a:t>Influence surgical strategy – no surgery, biopsy, or total resection</a:t>
            </a:r>
          </a:p>
          <a:p>
            <a:pPr lvl="1"/>
            <a:r>
              <a:rPr lang="en-GB" dirty="0"/>
              <a:t>Influence therapeutical strategy</a:t>
            </a:r>
          </a:p>
          <a:p>
            <a:pPr lvl="1"/>
            <a:r>
              <a:rPr lang="en-GB" dirty="0"/>
              <a:t>Prognosis very different</a:t>
            </a:r>
          </a:p>
          <a:p>
            <a:r>
              <a:rPr lang="en-GB" dirty="0"/>
              <a:t>Current diagnosis with </a:t>
            </a:r>
            <a:r>
              <a:rPr lang="en-GB" dirty="0" err="1"/>
              <a:t>stainings</a:t>
            </a:r>
            <a:r>
              <a:rPr lang="en-GB" dirty="0"/>
              <a:t>, molecular analyses like sequencing and methylation arrays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4EE9A3F-52AA-C49B-7A43-C83099F4E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CNS Tumors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F04257-E0AB-1D36-B1CB-1FD3616E0E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9781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8265A71-C38E-E6D3-F03E-7CE42CCEE0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could be done to increase coverage? </a:t>
            </a:r>
          </a:p>
          <a:p>
            <a:r>
              <a:rPr lang="en-GB" dirty="0"/>
              <a:t>How could the classifier be improved to improve classification by methylation?</a:t>
            </a:r>
          </a:p>
          <a:p>
            <a:r>
              <a:rPr lang="en-GB" dirty="0"/>
              <a:t>What are advantages and disadvantages about both CNV and methylation profiling?</a:t>
            </a:r>
          </a:p>
          <a:p>
            <a:r>
              <a:rPr lang="en-GB" dirty="0"/>
              <a:t>What is the potential of nanopore sequencing compared to tissue biopsy analysis?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8C41E69D-1828-52B4-0E48-6657955A0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Questions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8E034FC-231F-F36A-DFCB-5EB92D6DF5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68316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2763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EE67C4-0008-7E3A-9CDE-94729F90D4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Neuropathological diagnosis relies on availability of tumor tissue</a:t>
            </a:r>
          </a:p>
          <a:p>
            <a:pPr lvl="1"/>
            <a:r>
              <a:rPr lang="en-US" dirty="0"/>
              <a:t>Histological analysis</a:t>
            </a:r>
          </a:p>
          <a:p>
            <a:pPr lvl="1"/>
            <a:r>
              <a:rPr lang="en-US" dirty="0"/>
              <a:t>Molecular analysis – methylation and sequencing</a:t>
            </a:r>
          </a:p>
          <a:p>
            <a:pPr lvl="1"/>
            <a:r>
              <a:rPr lang="en-US" dirty="0"/>
              <a:t>Not always feasible for children and difficult to reach anatomical sites</a:t>
            </a:r>
          </a:p>
          <a:p>
            <a:pPr lvl="1"/>
            <a:endParaRPr lang="en-US" dirty="0"/>
          </a:p>
          <a:p>
            <a:r>
              <a:rPr lang="en-US" dirty="0"/>
              <a:t>New minimally invasive molecular analysis needed</a:t>
            </a:r>
          </a:p>
          <a:p>
            <a:pPr lvl="1"/>
            <a:r>
              <a:rPr lang="en-US" dirty="0"/>
              <a:t>Cerebrospinal fluid routinely collected for many brain tumor entities</a:t>
            </a:r>
          </a:p>
          <a:p>
            <a:pPr lvl="1"/>
            <a:r>
              <a:rPr lang="en-US" dirty="0"/>
              <a:t>Supernatant not used in clinical routine </a:t>
            </a:r>
            <a:r>
              <a:rPr lang="en-US" dirty="0">
                <a:sym typeface="Wingdings" pitchFamily="2" charset="2"/>
              </a:rPr>
              <a:t> liquid biopsy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9CB06E-092C-3C4F-E513-0FE368628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Aim of the Study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96512-7E94-9616-23E9-E454F4868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358781" y="6122796"/>
            <a:ext cx="3625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rgbClr val="58595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FEE0E1C-DBE9-4C8E-8A7C-D0EF345BC8D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443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77D2E746-D528-7B8B-3AA8-32C84873EA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Analysis of bodily fluids</a:t>
            </a:r>
          </a:p>
          <a:p>
            <a:r>
              <a:rPr lang="en-GB" dirty="0"/>
              <a:t>Usually for plasma</a:t>
            </a:r>
          </a:p>
          <a:p>
            <a:pPr lvl="1"/>
            <a:r>
              <a:rPr lang="en-GB" dirty="0"/>
              <a:t>Already established methods in plasma for some cancer entities</a:t>
            </a:r>
          </a:p>
          <a:p>
            <a:pPr lvl="1"/>
            <a:r>
              <a:rPr lang="en-GB" dirty="0"/>
              <a:t>CSF for brain </a:t>
            </a:r>
            <a:r>
              <a:rPr lang="en-GB" dirty="0" err="1"/>
              <a:t>tumors</a:t>
            </a:r>
            <a:endParaRPr lang="en-GB" dirty="0"/>
          </a:p>
          <a:p>
            <a:r>
              <a:rPr lang="en-GB" dirty="0"/>
              <a:t>Several analytes possible </a:t>
            </a:r>
          </a:p>
          <a:p>
            <a:pPr lvl="1"/>
            <a:r>
              <a:rPr lang="en-GB" dirty="0"/>
              <a:t>CTCs, proteins, RNA, EVs</a:t>
            </a:r>
          </a:p>
          <a:p>
            <a:pPr lvl="1"/>
            <a:r>
              <a:rPr lang="en-GB" dirty="0"/>
              <a:t>cfDNA </a:t>
            </a:r>
            <a:r>
              <a:rPr lang="en-GB" dirty="0">
                <a:sym typeface="Wingdings" pitchFamily="2" charset="2"/>
              </a:rPr>
              <a:t> perhaps most information about </a:t>
            </a:r>
            <a:r>
              <a:rPr lang="en-GB" dirty="0" err="1">
                <a:sym typeface="Wingdings" pitchFamily="2" charset="2"/>
              </a:rPr>
              <a:t>tumor</a:t>
            </a:r>
            <a:r>
              <a:rPr lang="en-GB" dirty="0">
                <a:sym typeface="Wingdings" pitchFamily="2" charset="2"/>
              </a:rPr>
              <a:t>, analyte of choice for this study</a:t>
            </a:r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1BBEB68-3D64-7F05-B7ED-125C4FC6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Liquid Biopsies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94C44AA-15C9-B7A6-8BCA-0766953C6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04206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Diagramm, Reihe, Text, Screenshot enthält.&#10;&#10;Automatisch generierte Beschreibung">
            <a:extLst>
              <a:ext uri="{FF2B5EF4-FFF2-40B4-BE49-F238E27FC236}">
                <a16:creationId xmlns:a16="http://schemas.microsoft.com/office/drawing/2014/main" id="{3AC6F248-76B9-2F77-6784-31C9972C43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7" t="8909" r="2095" b="6421"/>
          <a:stretch/>
        </p:blipFill>
        <p:spPr>
          <a:xfrm>
            <a:off x="973777" y="4001984"/>
            <a:ext cx="10711542" cy="1971304"/>
          </a:xfrm>
          <a:prstGeom prst="rect">
            <a:avLst/>
          </a:prstGeom>
        </p:spPr>
      </p:pic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47DBBCD5-F16D-29CF-12C3-51AFC85C4B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Based on engineered nanopore</a:t>
            </a:r>
          </a:p>
          <a:p>
            <a:pPr lvl="1"/>
            <a:r>
              <a:rPr lang="en-GB" dirty="0"/>
              <a:t>Nucleic acid pulled through the pore – changes in current can be translated into base</a:t>
            </a:r>
          </a:p>
          <a:p>
            <a:r>
              <a:rPr lang="en-GB" dirty="0"/>
              <a:t>Simultaneous collection of sequencing and methylation data</a:t>
            </a:r>
          </a:p>
          <a:p>
            <a:r>
              <a:rPr lang="en-GB" dirty="0"/>
              <a:t>Drawbacks: initially developed for long reads and relatively more error-prone than other sequencing approaches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C60A76E9-AEF9-8293-BEEC-690FC71F2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Nanopore Sequencing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01F434D-8DAD-F244-B64C-CA6C9E27BC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6E9A27C1-3D6A-4A51-7221-81B5C7C5360A}"/>
              </a:ext>
            </a:extLst>
          </p:cNvPr>
          <p:cNvSpPr/>
          <p:nvPr/>
        </p:nvSpPr>
        <p:spPr>
          <a:xfrm>
            <a:off x="2881060" y="6118589"/>
            <a:ext cx="619237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1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Workflow of Nanopore sequencing.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0018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Reihe, Screenshot, Schrift enthält.&#10;&#10;Automatisch generierte Beschreibung">
            <a:extLst>
              <a:ext uri="{FF2B5EF4-FFF2-40B4-BE49-F238E27FC236}">
                <a16:creationId xmlns:a16="http://schemas.microsoft.com/office/drawing/2014/main" id="{48B8CCAA-6BA1-D052-D8A9-B01639468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6870" y="1576243"/>
            <a:ext cx="11438259" cy="4416037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84C9CD46-4233-09B3-5ABA-E7A248C8A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Cohort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38F5B1-B78A-D9C6-2022-6EE4A50D36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F80FA5-AEDB-D7B0-80AD-F951B4FCD49F}"/>
              </a:ext>
            </a:extLst>
          </p:cNvPr>
          <p:cNvSpPr/>
          <p:nvPr/>
        </p:nvSpPr>
        <p:spPr>
          <a:xfrm>
            <a:off x="2881060" y="6118589"/>
            <a:ext cx="6192373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2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Overview of sample cohort.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44929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CB54148-1F2C-9829-27B9-7DBF3616A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Mixed cohort</a:t>
            </a:r>
          </a:p>
          <a:p>
            <a:pPr lvl="1"/>
            <a:r>
              <a:rPr lang="en-GB" dirty="0"/>
              <a:t>129 CSF samples from 99 patients</a:t>
            </a:r>
          </a:p>
          <a:p>
            <a:pPr lvl="1"/>
            <a:r>
              <a:rPr lang="en-GB" dirty="0"/>
              <a:t>22 entities</a:t>
            </a:r>
          </a:p>
          <a:p>
            <a:pPr lvl="1"/>
            <a:endParaRPr lang="en-GB" dirty="0"/>
          </a:p>
          <a:p>
            <a:r>
              <a:rPr lang="en-GB" dirty="0"/>
              <a:t>9% of samples with </a:t>
            </a:r>
            <a:r>
              <a:rPr lang="en-GB" dirty="0" err="1"/>
              <a:t>tumor</a:t>
            </a:r>
            <a:r>
              <a:rPr lang="en-GB" dirty="0"/>
              <a:t> cells in cytology</a:t>
            </a:r>
          </a:p>
          <a:p>
            <a:r>
              <a:rPr lang="en-GB" dirty="0"/>
              <a:t>Mean of 108.3 ng DNA / mL CSF</a:t>
            </a:r>
          </a:p>
          <a:p>
            <a:endParaRPr lang="en-GB" dirty="0"/>
          </a:p>
          <a:p>
            <a:r>
              <a:rPr lang="en-GB" dirty="0"/>
              <a:t>1.77 Gb per sequencing run – coverage of 0.5x</a:t>
            </a:r>
          </a:p>
          <a:p>
            <a:pPr lvl="1"/>
            <a:endParaRPr lang="en-GB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A57F9D0-45AC-387A-F883-13A82D06F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Sample Cohort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322E9E-E3DB-4892-1601-427A974B2B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8547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nhaltsplatzhalter 5" descr="Ein Bild, das Text, Diagramm, Reihe, Screenshot enthält.&#10;&#10;Automatisch generierte Beschreibung">
            <a:extLst>
              <a:ext uri="{FF2B5EF4-FFF2-40B4-BE49-F238E27FC236}">
                <a16:creationId xmlns:a16="http://schemas.microsoft.com/office/drawing/2014/main" id="{26A2BEB7-A007-077E-5F19-AF71EA6812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1783" y="1376138"/>
            <a:ext cx="7623505" cy="4929219"/>
          </a:xfr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68541736-4D8B-FD79-3A02-1442FDBB2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Nanopore Sequencing Can Diagnose Brain Tumors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514355D-9AAF-8C15-E792-E884F803EC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020C2099-9895-2C00-4D10-A077896AA5E7}"/>
              </a:ext>
            </a:extLst>
          </p:cNvPr>
          <p:cNvSpPr/>
          <p:nvPr/>
        </p:nvSpPr>
        <p:spPr>
          <a:xfrm>
            <a:off x="2018531" y="1376139"/>
            <a:ext cx="320635" cy="3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AD4C68-7487-61DE-9DB0-77B471E3E992}"/>
              </a:ext>
            </a:extLst>
          </p:cNvPr>
          <p:cNvSpPr/>
          <p:nvPr/>
        </p:nvSpPr>
        <p:spPr>
          <a:xfrm>
            <a:off x="2005279" y="3840748"/>
            <a:ext cx="320635" cy="356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4043B95-B878-B213-64ED-71D1490AF983}"/>
              </a:ext>
            </a:extLst>
          </p:cNvPr>
          <p:cNvSpPr/>
          <p:nvPr/>
        </p:nvSpPr>
        <p:spPr>
          <a:xfrm>
            <a:off x="2853123" y="6305358"/>
            <a:ext cx="6714947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Figure </a:t>
            </a:r>
            <a:r>
              <a:rPr lang="en-US" b="1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3</a:t>
            </a:r>
            <a:r>
              <a:rPr lang="en-US" sz="1800" dirty="0">
                <a:effectLst/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Arial" panose="020B06040202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Exemplary results of Nanopore sequencing of cfDNA.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5820507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E4D85AA-3C9B-B8F1-A2FA-CCE2306C9A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CNV profiles of the CSF by nanopore sequencing match those of the </a:t>
            </a:r>
            <a:r>
              <a:rPr lang="en-GB" dirty="0" err="1"/>
              <a:t>tumor</a:t>
            </a:r>
            <a:r>
              <a:rPr lang="en-GB" dirty="0"/>
              <a:t> tissue from methylation arrays</a:t>
            </a:r>
          </a:p>
          <a:p>
            <a:r>
              <a:rPr lang="en-GB" dirty="0" err="1"/>
              <a:t>NanoDx</a:t>
            </a:r>
            <a:r>
              <a:rPr lang="en-GB" dirty="0"/>
              <a:t> can classify the </a:t>
            </a:r>
            <a:r>
              <a:rPr lang="en-GB" dirty="0" err="1"/>
              <a:t>tumor</a:t>
            </a:r>
            <a:r>
              <a:rPr lang="en-GB" dirty="0"/>
              <a:t> accurately, with scores of ≥ 0.07 considered significant</a:t>
            </a:r>
          </a:p>
          <a:p>
            <a:r>
              <a:rPr lang="en-GB" dirty="0"/>
              <a:t>Visualization of methylation data is possible via UMAP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49D4CD4-FB01-8FE6-04C8-9D2EA3CF5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Nanopore Sequencing Can Diagnose Brain Tumors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60B7224-EE4C-2DBD-7A4C-55364FEBFC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FEE0E1C-DBE9-4C8E-8A7C-D0EF345BC8D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7578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B01F24"/>
      </a:accent1>
      <a:accent2>
        <a:srgbClr val="58595B"/>
      </a:accent2>
      <a:accent3>
        <a:srgbClr val="F38636"/>
      </a:accent3>
      <a:accent4>
        <a:srgbClr val="48A992"/>
      </a:accent4>
      <a:accent5>
        <a:srgbClr val="000000"/>
      </a:accent5>
      <a:accent6>
        <a:srgbClr val="000000"/>
      </a:accent6>
      <a:hlink>
        <a:srgbClr val="000000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A99CD3DF87B34DA71835D03ADFAC51" ma:contentTypeVersion="15" ma:contentTypeDescription="Create a new document." ma:contentTypeScope="" ma:versionID="9d1e955c10e052a01da22091531dab82">
  <xsd:schema xmlns:xsd="http://www.w3.org/2001/XMLSchema" xmlns:xs="http://www.w3.org/2001/XMLSchema" xmlns:p="http://schemas.microsoft.com/office/2006/metadata/properties" xmlns:ns2="5209ea11-3884-410a-a436-0e0e9fa818b1" xmlns:ns3="60253ea7-35f4-4dd6-b378-a686d1967733" targetNamespace="http://schemas.microsoft.com/office/2006/metadata/properties" ma:root="true" ma:fieldsID="99ab74c94b133edc78a317aeee532d7a" ns2:_="" ns3:_="">
    <xsd:import namespace="5209ea11-3884-410a-a436-0e0e9fa818b1"/>
    <xsd:import namespace="60253ea7-35f4-4dd6-b378-a686d196773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ObjectDetectorVersion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09ea11-3884-410a-a436-0e0e9fa818b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e50f3c69-1d6a-4099-826a-1ff1ac42e4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253ea7-35f4-4dd6-b378-a686d196773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8f71eaf-dec7-41b6-bf71-66c8e973adb5}" ma:internalName="TaxCatchAll" ma:showField="CatchAllData" ma:web="60253ea7-35f4-4dd6-b378-a686d19677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253ea7-35f4-4dd6-b378-a686d1967733" xsi:nil="true"/>
    <lcf76f155ced4ddcb4097134ff3c332f xmlns="5209ea11-3884-410a-a436-0e0e9fa818b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AF47B18-D74E-469F-A72D-C668F786BC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09ea11-3884-410a-a436-0e0e9fa818b1"/>
    <ds:schemaRef ds:uri="60253ea7-35f4-4dd6-b378-a686d19677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A0A7F30-16A3-4B31-B187-F7FB1162AE9C}">
  <ds:schemaRefs>
    <ds:schemaRef ds:uri="http://schemas.microsoft.com/office/2006/metadata/properties"/>
    <ds:schemaRef ds:uri="http://schemas.microsoft.com/office/infopath/2007/PartnerControls"/>
    <ds:schemaRef ds:uri="60253ea7-35f4-4dd6-b378-a686d1967733"/>
    <ds:schemaRef ds:uri="5209ea11-3884-410a-a436-0e0e9fa818b1"/>
  </ds:schemaRefs>
</ds:datastoreItem>
</file>

<file path=customXml/itemProps3.xml><?xml version="1.0" encoding="utf-8"?>
<ds:datastoreItem xmlns:ds="http://schemas.openxmlformats.org/officeDocument/2006/customXml" ds:itemID="{95B5B861-E283-4FE1-829E-120FAD5023B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835</Words>
  <Application>Microsoft Office PowerPoint</Application>
  <PresentationFormat>Widescreen</PresentationFormat>
  <Paragraphs>117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AvantGarde CE</vt:lpstr>
      <vt:lpstr>Calibri</vt:lpstr>
      <vt:lpstr>Courier New</vt:lpstr>
      <vt:lpstr>Wingdings</vt:lpstr>
      <vt:lpstr>Office Theme</vt:lpstr>
      <vt:lpstr>Classification of Brain Tumors by Nanopore Sequencing of Cell-Free DNA from Cerebrospinal Fluid</vt:lpstr>
      <vt:lpstr>CNS Tumors</vt:lpstr>
      <vt:lpstr>Aim of the Study</vt:lpstr>
      <vt:lpstr>Liquid Biopsies</vt:lpstr>
      <vt:lpstr>Nanopore Sequencing</vt:lpstr>
      <vt:lpstr>Sample Cohort</vt:lpstr>
      <vt:lpstr>Sample Cohort</vt:lpstr>
      <vt:lpstr>Nanopore Sequencing Can Diagnose Brain Tumors</vt:lpstr>
      <vt:lpstr>Nanopore Sequencing Can Diagnose Brain Tumors</vt:lpstr>
      <vt:lpstr>ctDNA Detection in Pre- and Early Post-Surgery Samples Is Possible in 45% of Samples</vt:lpstr>
      <vt:lpstr>ctDNA Detection in Pre- and Early Post-Surgery Samples Is Possible in 45% of Samples</vt:lpstr>
      <vt:lpstr>ctDNA Detection Is Possible in Post-Surgery Samples</vt:lpstr>
      <vt:lpstr>ctDNA Detection Is Possible in Post-Surgery Samples</vt:lpstr>
      <vt:lpstr>Nanopore Sequencing Allows Longitudinal Monitoring of Patients. </vt:lpstr>
      <vt:lpstr>Nanopore Sequencing Allows Longitudinal Monitoring of Patients</vt:lpstr>
      <vt:lpstr>cfDNA Proportion and Tumor Fraction Is Higher in Samples with Detectable ctDNA</vt:lpstr>
      <vt:lpstr>ctDNA More Often Detected in Shorter Reads and in Malignant Samples</vt:lpstr>
      <vt:lpstr>ctDNA More Often Detected by CNVs; Entity Does Not Play a Role for cfDNA Proportion</vt:lpstr>
      <vt:lpstr>Summary</vt:lpstr>
      <vt:lpstr>Further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Frizzell</dc:creator>
  <cp:lastModifiedBy>Heather Drought</cp:lastModifiedBy>
  <cp:revision>19</cp:revision>
  <dcterms:created xsi:type="dcterms:W3CDTF">2023-02-28T15:50:28Z</dcterms:created>
  <dcterms:modified xsi:type="dcterms:W3CDTF">2024-03-04T20:47:55Z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0x010100AFA99CD3DF87B34DA71835D03ADFAC51</vt:lpwstr>
  </property>
  <property fmtid="{D5CDD505-2E9C-101B-9397-08002B2CF9AE}" pid="3" name="MediaServiceImageTags">
    <vt:lpwstr/>
  </property>
</Properties>
</file>