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983" r:id="rId5"/>
    <p:sldId id="986" r:id="rId6"/>
    <p:sldId id="989" r:id="rId7"/>
    <p:sldId id="987" r:id="rId8"/>
    <p:sldId id="988" r:id="rId9"/>
    <p:sldId id="991" r:id="rId10"/>
    <p:sldId id="990" r:id="rId11"/>
    <p:sldId id="992" r:id="rId12"/>
    <p:sldId id="993" r:id="rId13"/>
    <p:sldId id="994" r:id="rId14"/>
    <p:sldId id="995" r:id="rId15"/>
    <p:sldId id="996" r:id="rId16"/>
    <p:sldId id="997" r:id="rId17"/>
    <p:sldId id="998" r:id="rId18"/>
    <p:sldId id="1000" r:id="rId19"/>
    <p:sldId id="999" r:id="rId20"/>
    <p:sldId id="1001" r:id="rId21"/>
    <p:sldId id="1002" r:id="rId22"/>
    <p:sldId id="9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B01F24"/>
    <a:srgbClr val="58595B"/>
    <a:srgbClr val="FFFFFF"/>
    <a:srgbClr val="B9393C"/>
    <a:srgbClr val="F48636"/>
    <a:srgbClr val="F0F0F0"/>
    <a:srgbClr val="48A992"/>
    <a:srgbClr val="CC724A"/>
    <a:srgbClr val="B2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A8436-08EA-4430-A018-6F22CD431EBF}" v="1" dt="2024-04-11T19:58:56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5" autoAdjust="0"/>
    <p:restoredTop sz="95417" autoAdjust="0"/>
  </p:normalViewPr>
  <p:slideViewPr>
    <p:cSldViewPr snapToGrid="0">
      <p:cViewPr varScale="1">
        <p:scale>
          <a:sx n="112" d="100"/>
          <a:sy n="112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Boyle" userId="e6685cbf-fe0c-456e-bfe5-fd6e6484f3ba" providerId="ADAL" clId="{77AA8436-08EA-4430-A018-6F22CD431EBF}"/>
    <pc:docChg chg="delSld modSld">
      <pc:chgData name="Matt Boyle" userId="e6685cbf-fe0c-456e-bfe5-fd6e6484f3ba" providerId="ADAL" clId="{77AA8436-08EA-4430-A018-6F22CD431EBF}" dt="2024-04-11T19:58:56.701" v="1" actId="20577"/>
      <pc:docMkLst>
        <pc:docMk/>
      </pc:docMkLst>
      <pc:sldChg chg="del">
        <pc:chgData name="Matt Boyle" userId="e6685cbf-fe0c-456e-bfe5-fd6e6484f3ba" providerId="ADAL" clId="{77AA8436-08EA-4430-A018-6F22CD431EBF}" dt="2024-04-11T19:48:56.483" v="0" actId="47"/>
        <pc:sldMkLst>
          <pc:docMk/>
          <pc:sldMk cId="3493443855" sldId="956"/>
        </pc:sldMkLst>
      </pc:sldChg>
      <pc:sldChg chg="modSp">
        <pc:chgData name="Matt Boyle" userId="e6685cbf-fe0c-456e-bfe5-fd6e6484f3ba" providerId="ADAL" clId="{77AA8436-08EA-4430-A018-6F22CD431EBF}" dt="2024-04-11T19:58:56.701" v="1" actId="20577"/>
        <pc:sldMkLst>
          <pc:docMk/>
          <pc:sldMk cId="737139757" sldId="1002"/>
        </pc:sldMkLst>
        <pc:spChg chg="mod">
          <ac:chgData name="Matt Boyle" userId="e6685cbf-fe0c-456e-bfe5-fd6e6484f3ba" providerId="ADAL" clId="{77AA8436-08EA-4430-A018-6F22CD431EBF}" dt="2024-04-11T19:58:56.701" v="1" actId="20577"/>
          <ac:spMkLst>
            <pc:docMk/>
            <pc:sldMk cId="737139757" sldId="1002"/>
            <ac:spMk id="2" creationId="{EFEE67C4-0008-7E3A-9CDE-94729F90D4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C91BD0-E540-82B3-08FF-156311257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4EEA4-2A19-38A1-20DA-7260D5053A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B6E0-CFFB-46E9-A71E-96020783974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C7382-4B5E-240A-0172-F5FD34C38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ACEFD-3A4D-BA29-7887-AD8043089A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30EF-AEA4-4F7C-B0AF-3E4D219F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0041D-931E-D84C-8E00-5C9561D5260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2931-4D4D-6D4B-8991-B9773CEE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user/ClinicalChemistry" TargetMode="External"/><Relationship Id="rId7" Type="http://schemas.openxmlformats.org/officeDocument/2006/relationships/hyperlink" Target="https://www.linkedin.com/company/myadl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twitter.com/Clin_Chem_ADLM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openxmlformats.org/officeDocument/2006/relationships/hyperlink" Target="https://www.facebook.com/ClinicalChemistr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Dark)">
    <p:bg>
      <p:bgPr>
        <a:solidFill>
          <a:srgbClr val="B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, icon&#10;&#10;Description automatically generated">
            <a:extLst>
              <a:ext uri="{FF2B5EF4-FFF2-40B4-BE49-F238E27FC236}">
                <a16:creationId xmlns:a16="http://schemas.microsoft.com/office/drawing/2014/main" id="{957F7814-BCA6-B455-DB6F-08698F7C1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620" y="0"/>
            <a:ext cx="864838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187241-F126-3C90-8516-8919F3BB87A9}"/>
              </a:ext>
            </a:extLst>
          </p:cNvPr>
          <p:cNvSpPr/>
          <p:nvPr userDrawn="1"/>
        </p:nvSpPr>
        <p:spPr>
          <a:xfrm>
            <a:off x="0" y="6160059"/>
            <a:ext cx="12192000" cy="69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D0D1779F-5DCB-C37C-543E-F16E3F13C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5227"/>
            <a:ext cx="12192000" cy="1640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28ACA-8FDE-31E4-F8D5-B4B85D43D2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373" y="1230652"/>
            <a:ext cx="10557400" cy="1687623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10E9024-5AEA-4602-AA91-620698F29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372" y="3328365"/>
            <a:ext cx="7587457" cy="10636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list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00DFBC-08C1-FBA2-9904-1A4325361F11}"/>
              </a:ext>
            </a:extLst>
          </p:cNvPr>
          <p:cNvSpPr/>
          <p:nvPr userDrawn="1"/>
        </p:nvSpPr>
        <p:spPr>
          <a:xfrm>
            <a:off x="980440" y="3074750"/>
            <a:ext cx="1665013" cy="8259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21A3888-EF0F-33C4-6D11-0515617A60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697" y="6007379"/>
            <a:ext cx="7563132" cy="577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9EF32-730A-A4D0-3D3B-EFB512B2C3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640" y="5937067"/>
            <a:ext cx="2755133" cy="713080"/>
          </a:xfrm>
          <a:prstGeom prst="rect">
            <a:avLst/>
          </a:prstGeom>
        </p:spPr>
      </p:pic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B3ACE791-848D-39A2-C8A1-AC747A91E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4372" y="451073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Issue month and year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B132B53B-A392-1D7B-2E69-8B1AC3D5ED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4372" y="510942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Article DOI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BBD72FC-275A-DB50-16EE-B8425C3F967C}"/>
              </a:ext>
            </a:extLst>
          </p:cNvPr>
          <p:cNvSpPr txBox="1">
            <a:spLocks/>
          </p:cNvSpPr>
          <p:nvPr userDrawn="1"/>
        </p:nvSpPr>
        <p:spPr>
          <a:xfrm>
            <a:off x="874372" y="272771"/>
            <a:ext cx="10412463" cy="106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i="1" dirty="0">
                <a:solidFill>
                  <a:srgbClr val="DEDEDE"/>
                </a:solidFill>
                <a:latin typeface="AvantGarde CE" panose="04000500000000000000" pitchFamily="82" charset="0"/>
              </a:rPr>
              <a:t>Clinical Chemistry </a:t>
            </a:r>
            <a:r>
              <a:rPr lang="en-US" sz="5200" dirty="0">
                <a:solidFill>
                  <a:srgbClr val="DEDEDE"/>
                </a:solidFill>
                <a:latin typeface="AvantGarde CE" panose="04000500000000000000" pitchFamily="82" charset="0"/>
              </a:rPr>
              <a:t>Journal Club</a:t>
            </a:r>
          </a:p>
        </p:txBody>
      </p:sp>
    </p:spTree>
    <p:extLst>
      <p:ext uri="{BB962C8B-B14F-4D97-AF65-F5344CB8AC3E}">
        <p14:creationId xmlns:p14="http://schemas.microsoft.com/office/powerpoint/2010/main" val="29778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0FBA87-2F44-9349-164E-503BF140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  <a:lvl2pPr>
              <a:buClr>
                <a:srgbClr val="B01F24"/>
              </a:buClr>
              <a:defRPr/>
            </a:lvl2pPr>
            <a:lvl3pPr>
              <a:buClr>
                <a:srgbClr val="B01F24"/>
              </a:buClr>
              <a:defRPr/>
            </a:lvl3pPr>
            <a:lvl4pPr>
              <a:buClr>
                <a:srgbClr val="B01F24"/>
              </a:buClr>
              <a:defRPr/>
            </a:lvl4pPr>
            <a:lvl5pPr>
              <a:buClr>
                <a:srgbClr val="B01F2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623CD19-6E2F-7266-4872-D54B5A01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3BACF4-CDE5-F11C-121A-4F30C2C43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D08B0D03-2974-714F-122B-165CAC7BF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E534B-B1E2-E9D9-1B3B-16D3F99B3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10800000" flipV="1">
            <a:off x="6816435" y="1839479"/>
            <a:ext cx="4537759" cy="3937864"/>
          </a:xfrm>
          <a:custGeom>
            <a:avLst/>
            <a:gdLst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0 w 4537361"/>
              <a:gd name="connsiteY3" fmla="*/ 3937864 h 3937864"/>
              <a:gd name="connsiteX4" fmla="*/ 0 w 4537361"/>
              <a:gd name="connsiteY4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0 w 4537361"/>
              <a:gd name="connsiteY4" fmla="*/ 3937864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0 w 4537361"/>
              <a:gd name="connsiteY4" fmla="*/ 3937864 h 3937864"/>
              <a:gd name="connsiteX5" fmla="*/ 17741 w 4537361"/>
              <a:gd name="connsiteY5" fmla="*/ 3346296 h 3937864"/>
              <a:gd name="connsiteX6" fmla="*/ 0 w 4537361"/>
              <a:gd name="connsiteY6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398 w 4537759"/>
              <a:gd name="connsiteY0" fmla="*/ 0 h 3981228"/>
              <a:gd name="connsiteX1" fmla="*/ 4537759 w 4537759"/>
              <a:gd name="connsiteY1" fmla="*/ 0 h 3981228"/>
              <a:gd name="connsiteX2" fmla="*/ 4537759 w 4537759"/>
              <a:gd name="connsiteY2" fmla="*/ 3937864 h 3981228"/>
              <a:gd name="connsiteX3" fmla="*/ 769701 w 4537759"/>
              <a:gd name="connsiteY3" fmla="*/ 3935020 h 3981228"/>
              <a:gd name="connsiteX4" fmla="*/ 5613 w 4537759"/>
              <a:gd name="connsiteY4" fmla="*/ 3321244 h 3981228"/>
              <a:gd name="connsiteX5" fmla="*/ 398 w 4537759"/>
              <a:gd name="connsiteY5" fmla="*/ 0 h 3981228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7759" h="3937864">
                <a:moveTo>
                  <a:pt x="398" y="0"/>
                </a:moveTo>
                <a:lnTo>
                  <a:pt x="4537759" y="0"/>
                </a:lnTo>
                <a:lnTo>
                  <a:pt x="4537759" y="3937864"/>
                </a:lnTo>
                <a:lnTo>
                  <a:pt x="769701" y="3935020"/>
                </a:lnTo>
                <a:cubicBezTo>
                  <a:pt x="227286" y="3932459"/>
                  <a:pt x="18139" y="3755479"/>
                  <a:pt x="5613" y="3321244"/>
                </a:cubicBezTo>
                <a:cubicBezTo>
                  <a:pt x="-6913" y="2887009"/>
                  <a:pt x="6312" y="1115432"/>
                  <a:pt x="398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E2FD67-04B8-E71A-CBE8-8D71B302DC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5675334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77FBDAC-2252-7217-2067-76B261B6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CDB82A-64F0-7B41-C00C-7820008CE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A8E328E0-DA7B-ABB6-782E-575F14B8D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7D27-E95E-6A63-56C5-DB81B07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9DADA4D-1AF3-B735-A1D4-0914E5235E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600596"/>
            <a:ext cx="7857567" cy="29805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AA21B16-D482-8D32-0258-714B6E0A6F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D41BFD-ECA8-850F-6B23-0A47995E3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5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76ED23B-F82C-8222-4A9D-C425D332E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7D27-E95E-6A63-56C5-DB81B07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51C6D61-33DF-B0E7-559E-5EBD8D9523B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595519"/>
            <a:ext cx="8325321" cy="29895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34D75AF-E4A5-8452-643F-2DBD1785B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8D32CC-65A8-44E2-7FEA-44299841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8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647DCF3E-313D-B902-74DB-0D3276227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6553679-C4F3-FE6F-CCD4-205C4092B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0D0A02-875D-A37C-149F-27CF9CA500D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A5967-9B5A-9C20-47C3-9083A6210BB6}"/>
              </a:ext>
            </a:extLst>
          </p:cNvPr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83B21-20F4-280B-21D4-58D1547495AB}"/>
              </a:ext>
            </a:extLst>
          </p:cNvPr>
          <p:cNvSpPr/>
          <p:nvPr userDrawn="1"/>
        </p:nvSpPr>
        <p:spPr>
          <a:xfrm>
            <a:off x="846632" y="6213423"/>
            <a:ext cx="20492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6553679-C4F3-FE6F-CCD4-205C4092B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0D0A02-875D-A37C-149F-27CF9CA500D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A5967-9B5A-9C20-47C3-9083A6210BB6}"/>
              </a:ext>
            </a:extLst>
          </p:cNvPr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7C0E2FD-7436-76A5-ADB2-D21566C4F2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 flipH="1">
            <a:off x="1570219" y="1388341"/>
            <a:ext cx="90515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32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32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48CA89A-938D-5512-C0E1-C1DAB76BF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9147" y="4300850"/>
            <a:ext cx="1593706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pic>
        <p:nvPicPr>
          <p:cNvPr id="8" name="Picture 7" descr="http://upload.wikimedia.org/wikipedia/commons/4/41/YouTube_icon_block.png">
            <a:hlinkClick r:id="rId3"/>
            <a:extLst>
              <a:ext uri="{FF2B5EF4-FFF2-40B4-BE49-F238E27FC236}">
                <a16:creationId xmlns:a16="http://schemas.microsoft.com/office/drawing/2014/main" id="{CE2CE5B4-0223-64C3-4CF3-5459D49B0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cons.iconarchive.com/icons/limav/flat-gradient-social/512/Twitter-icon.png">
            <a:hlinkClick r:id="rId5"/>
            <a:extLst>
              <a:ext uri="{FF2B5EF4-FFF2-40B4-BE49-F238E27FC236}">
                <a16:creationId xmlns:a16="http://schemas.microsoft.com/office/drawing/2014/main" id="{BFC78CCB-08AC-E2B4-7533-754284ABE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36508821-4B13-ECAA-537B-A7E2A189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65FC53B0-63E2-4F87-681A-C02D4511320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4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6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093F38D-F3B6-5380-A5E7-99E168EB4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4758"/>
            <a:ext cx="12192000" cy="9432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D7932-2D67-F77E-8CAF-D8A470CB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69E2-4381-0BA2-9D9E-E5513345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91855C-CE45-8B72-F370-ED95A4BE6CF5}"/>
              </a:ext>
            </a:extLst>
          </p:cNvPr>
          <p:cNvSpPr/>
          <p:nvPr userDrawn="1"/>
        </p:nvSpPr>
        <p:spPr>
          <a:xfrm>
            <a:off x="954024" y="1442555"/>
            <a:ext cx="1148029" cy="56045"/>
          </a:xfrm>
          <a:prstGeom prst="roundRect">
            <a:avLst>
              <a:gd name="adj" fmla="val 50000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47A8C39-0806-0D14-649F-FE64489307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93" y="6010756"/>
            <a:ext cx="2098614" cy="536632"/>
          </a:xfrm>
          <a:prstGeom prst="rect">
            <a:avLst/>
          </a:prstGeom>
        </p:spPr>
      </p:pic>
      <p:pic>
        <p:nvPicPr>
          <p:cNvPr id="10" name="Picture 9" descr="ClinChem_2lines_title_B12025.eps">
            <a:extLst>
              <a:ext uri="{FF2B5EF4-FFF2-40B4-BE49-F238E27FC236}">
                <a16:creationId xmlns:a16="http://schemas.microsoft.com/office/drawing/2014/main" id="{9ADDF76C-ED38-ED6D-4E93-E141860EC0E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6021139"/>
            <a:ext cx="1265923" cy="5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57" r:id="rId3"/>
    <p:sldLayoutId id="2147483661" r:id="rId4"/>
    <p:sldLayoutId id="2147483663" r:id="rId5"/>
    <p:sldLayoutId id="2147483686" r:id="rId6"/>
    <p:sldLayoutId id="214748368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01F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B01F24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Courier New" panose="02070309020205020404" pitchFamily="49" charset="0"/>
        <a:buChar char="o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B1A-D21E-0EE9-5EEA-B88B475DF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3500" dirty="0"/>
              <a:t>Investigating the Current Harmonization Status of Tumor Markers Using Global External Quality Assessment Programs: A Feasibility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9A1AA-3D3F-23A2-CBE1-996602BF0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EDEDE"/>
                </a:solidFill>
              </a:rPr>
              <a:t>H.H. van Rossum, S. </a:t>
            </a:r>
            <a:r>
              <a:rPr lang="en-US" dirty="0" err="1">
                <a:solidFill>
                  <a:srgbClr val="DEDEDE"/>
                </a:solidFill>
              </a:rPr>
              <a:t>Holdenrieder</a:t>
            </a:r>
            <a:r>
              <a:rPr lang="en-US" dirty="0">
                <a:solidFill>
                  <a:srgbClr val="DEDEDE"/>
                </a:solidFill>
              </a:rPr>
              <a:t>, B.E.P.B. </a:t>
            </a:r>
            <a:r>
              <a:rPr lang="en-US" dirty="0" err="1">
                <a:solidFill>
                  <a:srgbClr val="DEDEDE"/>
                </a:solidFill>
              </a:rPr>
              <a:t>Ballieux</a:t>
            </a:r>
            <a:r>
              <a:rPr lang="en-US" dirty="0">
                <a:solidFill>
                  <a:srgbClr val="DEDEDE"/>
                </a:solidFill>
              </a:rPr>
              <a:t>, T.C. </a:t>
            </a:r>
            <a:r>
              <a:rPr lang="en-US" dirty="0" err="1">
                <a:solidFill>
                  <a:srgbClr val="DEDEDE"/>
                </a:solidFill>
              </a:rPr>
              <a:t>Badrick</a:t>
            </a:r>
            <a:r>
              <a:rPr lang="en-US" dirty="0">
                <a:solidFill>
                  <a:srgbClr val="DEDEDE"/>
                </a:solidFill>
              </a:rPr>
              <a:t>, Y.-M. Yun, C. Zhang, D. Patel, M. </a:t>
            </a:r>
            <a:r>
              <a:rPr lang="en-US" dirty="0" err="1">
                <a:solidFill>
                  <a:srgbClr val="DEDEDE"/>
                </a:solidFill>
              </a:rPr>
              <a:t>Thelen</a:t>
            </a:r>
            <a:r>
              <a:rPr lang="en-US" dirty="0">
                <a:solidFill>
                  <a:srgbClr val="DEDEDE"/>
                </a:solidFill>
              </a:rPr>
              <a:t>, J. Song, N. </a:t>
            </a:r>
            <a:r>
              <a:rPr lang="en-US" dirty="0" err="1">
                <a:solidFill>
                  <a:srgbClr val="DEDEDE"/>
                </a:solidFill>
              </a:rPr>
              <a:t>Wojtalewicz</a:t>
            </a:r>
            <a:r>
              <a:rPr lang="en-US" dirty="0">
                <a:solidFill>
                  <a:srgbClr val="DEDEDE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DEDEDE"/>
                </a:solidFill>
              </a:rPr>
              <a:t>N. Unsworth, H.W. Vesper, W. Cui, L.V. Ramanathan, C. Sturgeon, Q.H. Meng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5B189-7ACD-5A6D-6199-4F9D8CD88E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697" y="6007379"/>
            <a:ext cx="7563132" cy="410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© 2024 Association for Diagnostics and Laboratory Medicine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F5E81-83F1-4779-5BDF-9742FEE84CD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DEDEDE"/>
                </a:solidFill>
              </a:rPr>
              <a:t>April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61B516-E3B7-BC1A-1964-D92211AA90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rgbClr val="DEDEDE"/>
                </a:solidFill>
              </a:rPr>
              <a:t>https://doi.org/10.1093/clinchem/hvae005</a:t>
            </a:r>
          </a:p>
        </p:txBody>
      </p:sp>
    </p:spTree>
    <p:extLst>
      <p:ext uri="{BB962C8B-B14F-4D97-AF65-F5344CB8AC3E}">
        <p14:creationId xmlns:p14="http://schemas.microsoft.com/office/powerpoint/2010/main" val="388003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161360" y="422843"/>
            <a:ext cx="3739488" cy="6065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Considerable scattering observed for individual EQA samples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+7.4% </a:t>
            </a:r>
            <a:br>
              <a:rPr lang="en-US" dirty="0"/>
            </a:br>
            <a:r>
              <a:rPr lang="en-US" dirty="0"/>
              <a:t>Beckman: +8.2% </a:t>
            </a:r>
            <a:br>
              <a:rPr lang="en-US" dirty="0"/>
            </a:br>
            <a:r>
              <a:rPr lang="en-US" dirty="0"/>
              <a:t>Roche: +3.7% </a:t>
            </a:r>
            <a:br>
              <a:rPr lang="en-US" dirty="0"/>
            </a:br>
            <a:r>
              <a:rPr lang="en-US" dirty="0"/>
              <a:t>Siemens: -19.4%</a:t>
            </a:r>
          </a:p>
          <a:p>
            <a:pPr marL="457200" lvl="1" indent="0">
              <a:buNone/>
            </a:pPr>
            <a:r>
              <a:rPr lang="en-US" i="1" u="sng" dirty="0">
                <a:sym typeface="Wingdings" panose="05000000000000000000" pitchFamily="2" charset="2"/>
              </a:rPr>
              <a:t></a:t>
            </a:r>
            <a:r>
              <a:rPr lang="en-US" i="1" u="sng" dirty="0"/>
              <a:t> within minimum bias criterion (±22.4%)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Below &lt;8 µg/L a trend toward increasing difference with consensus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79152"/>
            <a:ext cx="7873621" cy="55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AFP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175008" y="529812"/>
            <a:ext cx="3480179" cy="559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All EQA samples were within the minimum bias criterion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Average 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-3.3% </a:t>
            </a:r>
            <a:br>
              <a:rPr lang="en-US" dirty="0"/>
            </a:br>
            <a:r>
              <a:rPr lang="en-US" dirty="0"/>
              <a:t>Beckman: -4.4% </a:t>
            </a:r>
            <a:br>
              <a:rPr lang="en-US" dirty="0"/>
            </a:br>
            <a:r>
              <a:rPr lang="en-US" dirty="0"/>
              <a:t>Roche: +3.7% </a:t>
            </a:r>
            <a:br>
              <a:rPr lang="en-US" dirty="0"/>
            </a:br>
            <a:r>
              <a:rPr lang="en-US" dirty="0"/>
              <a:t>Siemens: +4.1%</a:t>
            </a:r>
          </a:p>
          <a:p>
            <a:pPr marL="457200" lvl="1" indent="0">
              <a:buNone/>
            </a:pPr>
            <a:r>
              <a:rPr lang="en-US" i="1" u="sng" dirty="0"/>
              <a:t>-&gt; all within optimal bias criterion (±6.9%)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5408"/>
            <a:ext cx="7873621" cy="55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CA125 (Supplemental Data)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120417" y="894939"/>
            <a:ext cx="3480179" cy="5069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EQA samples of different EQA programs seem to behave differently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Average 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+19.3% </a:t>
            </a:r>
            <a:br>
              <a:rPr lang="en-US" dirty="0"/>
            </a:br>
            <a:r>
              <a:rPr lang="en-US" dirty="0"/>
              <a:t>Beckman: -9.9% </a:t>
            </a:r>
            <a:br>
              <a:rPr lang="en-US" dirty="0"/>
            </a:br>
            <a:r>
              <a:rPr lang="en-US" dirty="0"/>
              <a:t>Roche: -10.6% </a:t>
            </a:r>
            <a:br>
              <a:rPr lang="en-US" dirty="0"/>
            </a:br>
            <a:r>
              <a:rPr lang="en-US" dirty="0"/>
              <a:t>Siemens: +1.2%</a:t>
            </a:r>
          </a:p>
          <a:p>
            <a:pPr marL="457200" lvl="1" indent="0">
              <a:buNone/>
            </a:pPr>
            <a:r>
              <a:rPr lang="en-US" i="1" u="sng" dirty="0">
                <a:sym typeface="Wingdings" panose="05000000000000000000" pitchFamily="2" charset="2"/>
              </a:rPr>
              <a:t></a:t>
            </a:r>
            <a:r>
              <a:rPr lang="en-US" i="1" u="sng" dirty="0"/>
              <a:t> outside minimum bias criterion (±10.1%)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981"/>
            <a:ext cx="8011236" cy="5384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41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CA15-3 (Supplemental Data)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120417" y="894939"/>
            <a:ext cx="3480179" cy="50691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EQA samples of some EQA programs seem to behave differently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Average 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+9.8% </a:t>
            </a:r>
            <a:br>
              <a:rPr lang="en-US" dirty="0"/>
            </a:br>
            <a:r>
              <a:rPr lang="en-US" dirty="0"/>
              <a:t>Beckman: -29.3% </a:t>
            </a:r>
            <a:br>
              <a:rPr lang="en-US" dirty="0"/>
            </a:br>
            <a:r>
              <a:rPr lang="en-US" dirty="0"/>
              <a:t>Roche: +9.7% </a:t>
            </a:r>
            <a:br>
              <a:rPr lang="en-US" dirty="0"/>
            </a:br>
            <a:r>
              <a:rPr lang="en-US" dirty="0"/>
              <a:t>Siemens: +9.9%</a:t>
            </a:r>
          </a:p>
          <a:p>
            <a:pPr marL="457200" lvl="1" indent="0">
              <a:buNone/>
            </a:pPr>
            <a:r>
              <a:rPr lang="en-US" i="1" u="sng" dirty="0">
                <a:sym typeface="Wingdings" panose="05000000000000000000" pitchFamily="2" charset="2"/>
              </a:rPr>
              <a:t></a:t>
            </a:r>
            <a:r>
              <a:rPr lang="en-US" i="1" u="sng" dirty="0"/>
              <a:t> outside minimum bias criterion (±13.9%)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567"/>
            <a:ext cx="7961033" cy="53862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005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CA19-9 (Supplemental Data)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7873621" y="894939"/>
            <a:ext cx="3918045" cy="5069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Individual EQA samples as well as EQA programs seem to behave differently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Average 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+77.6% </a:t>
            </a:r>
            <a:br>
              <a:rPr lang="en-US" dirty="0"/>
            </a:br>
            <a:r>
              <a:rPr lang="en-US" dirty="0"/>
              <a:t>Beckman: -20.2% </a:t>
            </a:r>
            <a:br>
              <a:rPr lang="en-US" dirty="0"/>
            </a:br>
            <a:r>
              <a:rPr lang="en-US" dirty="0"/>
              <a:t>Roche: -48.1% </a:t>
            </a:r>
            <a:br>
              <a:rPr lang="en-US" dirty="0"/>
            </a:br>
            <a:r>
              <a:rPr lang="en-US" dirty="0"/>
              <a:t>Siemens: -9.3%</a:t>
            </a:r>
          </a:p>
          <a:p>
            <a:pPr marL="457200" lvl="1" indent="0">
              <a:buNone/>
            </a:pPr>
            <a:r>
              <a:rPr lang="en-US" i="1" u="sng" dirty="0">
                <a:sym typeface="Wingdings" panose="05000000000000000000" pitchFamily="2" charset="2"/>
              </a:rPr>
              <a:t></a:t>
            </a:r>
            <a:r>
              <a:rPr lang="en-US" i="1" u="sng" dirty="0"/>
              <a:t> outside minimum bias criterion (±21.6%)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292"/>
            <a:ext cx="7873621" cy="54591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87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8" y="1482867"/>
            <a:ext cx="10612569" cy="24668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Commutability of EQA samples has not been demonstrated: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It is only assumed that patient-pool based EQA share the characteristics of individual patient samples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Data suggest that some EQA samples behave differently than individual patient samples (are not commutable)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Limitations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438608" y="3533926"/>
            <a:ext cx="11352798" cy="66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Only MPs that were available in all EQA programs were included in the study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438608" y="4199793"/>
            <a:ext cx="11161209" cy="66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The actual difference between individual MPs can exceed the criteria used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438608" y="4865660"/>
            <a:ext cx="10612569" cy="163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The clinical relevance of the APS criteria used: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The minimum bias criterion for CA125 (±10.1%) and CA15-3 (±13.9%) seem rather stringent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8" y="1482867"/>
            <a:ext cx="7750049" cy="24668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Advantages of EQA data:</a:t>
            </a:r>
          </a:p>
          <a:p>
            <a:pPr lvl="1">
              <a:buFontTx/>
              <a:buChar char="-"/>
            </a:pPr>
            <a:r>
              <a:rPr lang="en-US" dirty="0"/>
              <a:t>Is already available </a:t>
            </a:r>
          </a:p>
          <a:p>
            <a:pPr lvl="1">
              <a:buFontTx/>
              <a:buChar char="-"/>
            </a:pPr>
            <a:r>
              <a:rPr lang="en-US" dirty="0"/>
              <a:t>Most likely reflects true clinical practice</a:t>
            </a:r>
          </a:p>
          <a:p>
            <a:pPr lvl="1">
              <a:buFontTx/>
              <a:buChar char="-"/>
            </a:pPr>
            <a:r>
              <a:rPr lang="en-US" dirty="0"/>
              <a:t>A large number of measurements are performed per MP; allows for accurate determination of mean/median value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Other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374826" y="3949676"/>
            <a:ext cx="8236911" cy="1645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Study aimed to provide some guidance on:</a:t>
            </a:r>
          </a:p>
          <a:p>
            <a:pPr lvl="1">
              <a:buFontTx/>
              <a:buChar char="-"/>
            </a:pPr>
            <a:r>
              <a:rPr lang="en-US" dirty="0"/>
              <a:t>Current harmonization status of these 6 tumor markers</a:t>
            </a:r>
          </a:p>
          <a:p>
            <a:pPr lvl="1">
              <a:buFontTx/>
              <a:buChar char="-"/>
            </a:pPr>
            <a:r>
              <a:rPr lang="en-US" dirty="0"/>
              <a:t>May help to prioritize the need to harmonize these different tumor markers</a:t>
            </a:r>
          </a:p>
          <a:p>
            <a:pPr lvl="1">
              <a:buFontTx/>
              <a:buChar char="-"/>
            </a:pPr>
            <a:r>
              <a:rPr lang="en-US" dirty="0"/>
              <a:t>Might provide insights in potentially achievable harmonization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3251" t="89490" r="34797" b="1616"/>
          <a:stretch/>
        </p:blipFill>
        <p:spPr>
          <a:xfrm rot="5400000">
            <a:off x="6069580" y="2571824"/>
            <a:ext cx="5843454" cy="98269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33251" t="17223" r="34797" b="70135"/>
          <a:stretch/>
        </p:blipFill>
        <p:spPr>
          <a:xfrm rot="5400000">
            <a:off x="7329001" y="2364765"/>
            <a:ext cx="5843454" cy="13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8" y="1576873"/>
            <a:ext cx="8809895" cy="2819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study suggests:</a:t>
            </a:r>
          </a:p>
          <a:p>
            <a:pPr lvl="1">
              <a:buFontTx/>
              <a:buChar char="-"/>
            </a:pPr>
            <a:r>
              <a:rPr lang="en-US" dirty="0"/>
              <a:t>AFP is harmonized within the optimal allowable bias criterion </a:t>
            </a:r>
          </a:p>
          <a:p>
            <a:pPr lvl="1">
              <a:buFontTx/>
              <a:buChar char="-"/>
            </a:pPr>
            <a:r>
              <a:rPr lang="en-US" dirty="0"/>
              <a:t>PSA is harmonized within the desirable bias criterion</a:t>
            </a:r>
          </a:p>
          <a:p>
            <a:pPr lvl="1">
              <a:buFontTx/>
              <a:buChar char="-"/>
            </a:pPr>
            <a:r>
              <a:rPr lang="en-US" dirty="0"/>
              <a:t>CEA (overall) is harmonized within the minimum bias criterion, but not at the concentration range &lt; 8 µg/L</a:t>
            </a:r>
          </a:p>
          <a:p>
            <a:pPr lvl="1">
              <a:buFontTx/>
              <a:buChar char="-"/>
            </a:pPr>
            <a:r>
              <a:rPr lang="en-US" dirty="0"/>
              <a:t>CA125, CA15-3 and CA19-9 seem to have a harmonization status outside the minimum bias criterion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377648" y="4427144"/>
            <a:ext cx="10734489" cy="164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Recommendation: Perform a follow-up study that investigates the possibility of harmonizing CEA, CA125, CA 15-3, and CA 19-9 according to ISO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697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8" y="1670876"/>
            <a:ext cx="10515600" cy="2819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Provide 3 advantages and 3 limitations of using EQA samples for investigating the harmonization status of </a:t>
            </a:r>
            <a:r>
              <a:rPr lang="en-US"/>
              <a:t>medical tests.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438608" y="3053512"/>
            <a:ext cx="10734489" cy="109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2) Which tumor marker included in this study would you prioritize for a formal harmonization project and why?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438607" y="4410244"/>
            <a:ext cx="10734489" cy="109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3) Which other tumor marker(s) do you think would be relevant to investigate by a similar EQA-based harmonization investigation?  </a:t>
            </a:r>
          </a:p>
        </p:txBody>
      </p:sp>
    </p:spTree>
    <p:extLst>
      <p:ext uri="{BB962C8B-B14F-4D97-AF65-F5344CB8AC3E}">
        <p14:creationId xmlns:p14="http://schemas.microsoft.com/office/powerpoint/2010/main" val="737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08840"/>
            <a:ext cx="10515599" cy="1056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Various tumor markers are routinely used to support the diagnosis and monitoring of various types of cancer.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Tumor Markers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38200" y="2852111"/>
            <a:ext cx="10515599" cy="393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include:</a:t>
            </a:r>
          </a:p>
          <a:p>
            <a:pPr>
              <a:buFontTx/>
              <a:buChar char="-"/>
            </a:pPr>
            <a:r>
              <a:rPr lang="el-GR" sz="1900" dirty="0"/>
              <a:t>α</a:t>
            </a:r>
            <a:r>
              <a:rPr lang="en-US" sz="1900" dirty="0"/>
              <a:t>-fetoprotein (AFP): Hepatocellular carcinoma, testicular cancer</a:t>
            </a:r>
          </a:p>
          <a:p>
            <a:pPr>
              <a:buFontTx/>
              <a:buChar char="-"/>
            </a:pPr>
            <a:r>
              <a:rPr lang="en-US" sz="1900" dirty="0"/>
              <a:t>Cancer Antigen (CA)125: Ovarian cancer</a:t>
            </a:r>
          </a:p>
          <a:p>
            <a:pPr>
              <a:buFontTx/>
              <a:buChar char="-"/>
            </a:pPr>
            <a:r>
              <a:rPr lang="en-US" sz="1900" dirty="0"/>
              <a:t>CA15-3: Breast cancer</a:t>
            </a:r>
          </a:p>
          <a:p>
            <a:pPr>
              <a:buFontTx/>
              <a:buChar char="-"/>
            </a:pPr>
            <a:r>
              <a:rPr lang="en-US" sz="1900" dirty="0"/>
              <a:t>CA19-9: Gastrointestinal cancers</a:t>
            </a:r>
          </a:p>
          <a:p>
            <a:pPr>
              <a:buFontTx/>
              <a:buChar char="-"/>
            </a:pPr>
            <a:r>
              <a:rPr lang="en-US" sz="1900" dirty="0"/>
              <a:t>Carcinoembryonic antigen (CEA): Colon cancer, breast cancer, lung cancer</a:t>
            </a:r>
          </a:p>
          <a:p>
            <a:pPr>
              <a:buFontTx/>
              <a:buChar char="-"/>
            </a:pPr>
            <a:r>
              <a:rPr lang="en-US" sz="1900" dirty="0"/>
              <a:t>Prostate specific antigen (PSA): Prostate cancer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49" y="1539243"/>
            <a:ext cx="10515599" cy="21632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For some: specific decision limits are applied for:</a:t>
            </a:r>
          </a:p>
          <a:p>
            <a:pPr>
              <a:buFontTx/>
              <a:buChar char="-"/>
            </a:pPr>
            <a:r>
              <a:rPr lang="en-US" sz="2100" dirty="0"/>
              <a:t>PSA: For prostate cancer screening, determine diagnostic triage, follow-up &amp; monitoring </a:t>
            </a:r>
          </a:p>
          <a:p>
            <a:pPr>
              <a:buFontTx/>
              <a:buChar char="-"/>
            </a:pPr>
            <a:r>
              <a:rPr lang="en-US" sz="2100" dirty="0"/>
              <a:t>CEA: For follow-up of colon cancer</a:t>
            </a:r>
          </a:p>
          <a:p>
            <a:pPr>
              <a:buFontTx/>
              <a:buChar char="-"/>
            </a:pPr>
            <a:r>
              <a:rPr lang="en-US" sz="2100" dirty="0"/>
              <a:t>AFP: To support diagnosis, staging, and follow-up of hepatocellular carcinoma and testicular cancers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– Clinical Use of Tumor Markers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696949" y="3488045"/>
            <a:ext cx="10515599" cy="95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others: primary use is in follow-up and monitoring:</a:t>
            </a:r>
          </a:p>
          <a:p>
            <a:pPr>
              <a:buFontTx/>
              <a:buChar char="-"/>
            </a:pPr>
            <a:r>
              <a:rPr lang="en-US" sz="1900" dirty="0"/>
              <a:t>CA15-3, CA125 &amp; CA19-9: To support follow-up &amp; monitoring of advanced cancers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696949" y="4690213"/>
            <a:ext cx="10515599" cy="12719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 there is an increasing need for “tumor markers” in clinical oncology!</a:t>
            </a:r>
          </a:p>
          <a:p>
            <a:pPr>
              <a:buFontTx/>
              <a:buChar char="-"/>
            </a:pPr>
            <a:r>
              <a:rPr lang="en-US" sz="1900" dirty="0"/>
              <a:t>To identify cancer relapse after curative treatment</a:t>
            </a:r>
          </a:p>
          <a:p>
            <a:pPr>
              <a:buFontTx/>
              <a:buChar char="-"/>
            </a:pPr>
            <a:r>
              <a:rPr lang="en-US" sz="1900" dirty="0"/>
              <a:t>To monitor response to (systemic) treatments</a:t>
            </a:r>
          </a:p>
          <a:p>
            <a:pPr>
              <a:buFontTx/>
              <a:buChar char="-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739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27" y="3223245"/>
            <a:ext cx="10515599" cy="266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general, harmonization of most tumor markers is complicated by:</a:t>
            </a:r>
          </a:p>
          <a:p>
            <a:pPr>
              <a:buFontTx/>
              <a:buChar char="-"/>
            </a:pPr>
            <a:r>
              <a:rPr lang="en-US" sz="1900" dirty="0"/>
              <a:t>Heterogeneity of circulating tumor markers &amp; lack of knowledge about which isoform is most clinically relevant</a:t>
            </a:r>
          </a:p>
          <a:p>
            <a:pPr>
              <a:buFontTx/>
              <a:buChar char="-"/>
            </a:pPr>
            <a:r>
              <a:rPr lang="en-US" sz="1900" dirty="0"/>
              <a:t>Differences in immunoassay design and epitope recognition of MP used clinically</a:t>
            </a:r>
          </a:p>
          <a:p>
            <a:pPr>
              <a:buFontTx/>
              <a:buChar char="-"/>
            </a:pPr>
            <a:r>
              <a:rPr lang="en-US" sz="1900" dirty="0"/>
              <a:t>Lack of accurate calibration against an appropriate, universal, and commutable International Standard (IS)</a:t>
            </a:r>
          </a:p>
          <a:p>
            <a:pPr marL="457200" lvl="1" indent="0">
              <a:buNone/>
            </a:pP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For 3 of the mentioned tumor markers (AFP, CEA, and PSA) an international standard (IS) is available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Harmonization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38201" y="1658123"/>
            <a:ext cx="10515599" cy="133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optimal clinical use, including the use of general clinical decision limits, appropriate harmonization of the measurement procedures (MP) is essential!</a:t>
            </a:r>
          </a:p>
        </p:txBody>
      </p:sp>
    </p:spTree>
    <p:extLst>
      <p:ext uri="{BB962C8B-B14F-4D97-AF65-F5344CB8AC3E}">
        <p14:creationId xmlns:p14="http://schemas.microsoft.com/office/powerpoint/2010/main" val="26760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24" y="1723709"/>
            <a:ext cx="10515599" cy="393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most tumor markers the harmonization status of today’s MPs is not quantified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Harmonization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738129" y="3162216"/>
            <a:ext cx="10515599" cy="1610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Therefore, a study was initiated to investigate the use of EQA to investigate and quantify the harmonization status of AFP, CA15-3, CA19-9, CA 125, CEA, and PSA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EQA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630045" y="1537896"/>
            <a:ext cx="4343608" cy="3093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EQA data (2020-2021) from   6 EQA programs were used :</a:t>
            </a:r>
          </a:p>
          <a:p>
            <a:pPr>
              <a:buFontTx/>
              <a:buChar char="-"/>
            </a:pPr>
            <a:r>
              <a:rPr lang="en-US" sz="1900" dirty="0"/>
              <a:t>INSTAND (Germany)</a:t>
            </a:r>
          </a:p>
          <a:p>
            <a:pPr>
              <a:buFontTx/>
              <a:buChar char="-"/>
            </a:pPr>
            <a:r>
              <a:rPr lang="en-US" sz="1900" dirty="0"/>
              <a:t>KEQAS (South Korea)</a:t>
            </a:r>
          </a:p>
          <a:p>
            <a:pPr>
              <a:buFontTx/>
              <a:buChar char="-"/>
            </a:pPr>
            <a:r>
              <a:rPr lang="en-US" sz="1900" dirty="0"/>
              <a:t>NCCL (China)</a:t>
            </a:r>
          </a:p>
          <a:p>
            <a:pPr>
              <a:buFontTx/>
              <a:buChar char="-"/>
            </a:pPr>
            <a:r>
              <a:rPr lang="en-US" sz="1900" dirty="0"/>
              <a:t>UK NEQAS (United Kingdom)</a:t>
            </a:r>
          </a:p>
          <a:p>
            <a:pPr>
              <a:buFontTx/>
              <a:buChar char="-"/>
            </a:pPr>
            <a:r>
              <a:rPr lang="en-US" sz="1900" dirty="0"/>
              <a:t>SKML (the Netherlands)</a:t>
            </a:r>
          </a:p>
          <a:p>
            <a:pPr>
              <a:buFontTx/>
              <a:buChar char="-"/>
            </a:pPr>
            <a:r>
              <a:rPr lang="en-US" sz="1900" dirty="0"/>
              <a:t>RCPAQAP (Australasia)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85" y="1372265"/>
            <a:ext cx="7606615" cy="54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Data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302500" y="1635282"/>
            <a:ext cx="7575168" cy="4084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Only MPs included in all EQA programs were considered</a:t>
            </a:r>
          </a:p>
          <a:p>
            <a:pPr lvl="1">
              <a:buFontTx/>
              <a:buChar char="-"/>
            </a:pPr>
            <a:r>
              <a:rPr lang="en-US" dirty="0"/>
              <a:t>One representative MP per manufacturer</a:t>
            </a:r>
          </a:p>
          <a:p>
            <a:pPr>
              <a:buFontTx/>
              <a:buChar char="-"/>
            </a:pPr>
            <a:r>
              <a:rPr lang="en-US" dirty="0"/>
              <a:t>Per EQA sample, for each included MP, the median (preferred) or mean value was used/calculated</a:t>
            </a:r>
          </a:p>
          <a:p>
            <a:pPr>
              <a:buFontTx/>
              <a:buChar char="-"/>
            </a:pPr>
            <a:r>
              <a:rPr lang="en-US" dirty="0"/>
              <a:t>For each EQA sample, the non-weighted consensus mean of all included MPs was used as “reference measure”</a:t>
            </a:r>
          </a:p>
          <a:p>
            <a:pPr>
              <a:buFontTx/>
              <a:buChar char="-"/>
            </a:pPr>
            <a:r>
              <a:rPr lang="en-US" dirty="0"/>
              <a:t>Individual EQA sample MP values were expressed as % of consensus mean</a:t>
            </a:r>
          </a:p>
          <a:p>
            <a:pPr>
              <a:buFontTx/>
              <a:buChar char="-"/>
            </a:pPr>
            <a:r>
              <a:rPr lang="en-US" dirty="0"/>
              <a:t>Means of all EQA samples based on leftover/patient pool materials were calculated</a:t>
            </a:r>
          </a:p>
          <a:p>
            <a:pPr>
              <a:buFontTx/>
              <a:buChar char="-"/>
            </a:pPr>
            <a:r>
              <a:rPr lang="en-US" dirty="0"/>
              <a:t>The results were interpreted with respect to Analytical Performance Specifications (APS) based on biological variation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668" y="1808873"/>
            <a:ext cx="4218798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Data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302500" y="1580691"/>
            <a:ext cx="11721178" cy="4084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Only MPs of 4 IVD suppliers were available in all EQA programs: Abbott, Beckman, Roche &amp; Siemens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tumor marker, a total of 19,040 (CA15-3) to 25,398 (PSA) laboratory results were included.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final number of individual EQA samples were (patient-pool EQA):</a:t>
            </a:r>
          </a:p>
          <a:p>
            <a:pPr lvl="1">
              <a:buFontTx/>
              <a:buChar char="-"/>
            </a:pPr>
            <a:r>
              <a:rPr lang="en-US" dirty="0"/>
              <a:t>AFP:	76 (54)			- CA19-9:	58 (24)</a:t>
            </a:r>
          </a:p>
          <a:p>
            <a:pPr lvl="1">
              <a:buFontTx/>
              <a:buChar char="-"/>
            </a:pPr>
            <a:r>
              <a:rPr lang="en-US" dirty="0"/>
              <a:t>CA125 :	64 (30)			- CEA:		74 (52)</a:t>
            </a:r>
          </a:p>
          <a:p>
            <a:pPr lvl="1">
              <a:buFontTx/>
              <a:buChar char="-"/>
            </a:pPr>
            <a:r>
              <a:rPr lang="en-US" dirty="0"/>
              <a:t>CA15-3:	60 (30)			- PSA:		56 (34)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 txBox="1">
            <a:spLocks/>
          </p:cNvSpPr>
          <p:nvPr/>
        </p:nvSpPr>
        <p:spPr>
          <a:xfrm>
            <a:off x="8175008" y="529812"/>
            <a:ext cx="3480179" cy="5592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All but 5 EQA results outside minimum bias criterion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Difference with consensus mean (patient-pool only):</a:t>
            </a:r>
          </a:p>
          <a:p>
            <a:pPr marL="457200" lvl="1" indent="0">
              <a:buNone/>
            </a:pPr>
            <a:r>
              <a:rPr lang="en-US" dirty="0"/>
              <a:t>Abbott: -0.3% </a:t>
            </a:r>
            <a:br>
              <a:rPr lang="en-US" dirty="0"/>
            </a:br>
            <a:r>
              <a:rPr lang="en-US" dirty="0"/>
              <a:t>Beckman: -2.7% </a:t>
            </a:r>
            <a:br>
              <a:rPr lang="en-US" dirty="0"/>
            </a:br>
            <a:r>
              <a:rPr lang="en-US" dirty="0"/>
              <a:t>Roche: +10.0% </a:t>
            </a:r>
            <a:br>
              <a:rPr lang="en-US" dirty="0"/>
            </a:br>
            <a:r>
              <a:rPr lang="en-US" dirty="0"/>
              <a:t>Siemens: -7.1%</a:t>
            </a:r>
          </a:p>
          <a:p>
            <a:pPr marL="457200" lvl="1" indent="0">
              <a:buNone/>
            </a:pPr>
            <a:r>
              <a:rPr lang="en-US" i="1" u="sng" dirty="0">
                <a:sym typeface="Wingdings" panose="05000000000000000000" pitchFamily="2" charset="2"/>
              </a:rPr>
              <a:t></a:t>
            </a:r>
            <a:r>
              <a:rPr lang="en-US" i="1" u="sng" dirty="0"/>
              <a:t> all within desirable bias criterion (±10.6%)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Limitation:</a:t>
            </a:r>
          </a:p>
          <a:p>
            <a:pPr lvl="1">
              <a:buFontTx/>
              <a:buChar char="-"/>
            </a:pPr>
            <a:r>
              <a:rPr lang="en-US" dirty="0"/>
              <a:t>Unknown calibration basis (WHO vs. </a:t>
            </a:r>
            <a:r>
              <a:rPr lang="en-US" dirty="0" err="1"/>
              <a:t>Hybritech</a:t>
            </a:r>
            <a:r>
              <a:rPr lang="en-US" dirty="0"/>
              <a:t>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0" y="1078173"/>
            <a:ext cx="7876494" cy="54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1F24"/>
      </a:accent1>
      <a:accent2>
        <a:srgbClr val="58595B"/>
      </a:accent2>
      <a:accent3>
        <a:srgbClr val="F38636"/>
      </a:accent3>
      <a:accent4>
        <a:srgbClr val="48A992"/>
      </a:accent4>
      <a:accent5>
        <a:srgbClr val="000000"/>
      </a:accent5>
      <a:accent6>
        <a:srgbClr val="000000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253ea7-35f4-4dd6-b378-a686d1967733" xsi:nil="true"/>
    <lcf76f155ced4ddcb4097134ff3c332f xmlns="5209ea11-3884-410a-a436-0e0e9fa818b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99CD3DF87B34DA71835D03ADFAC51" ma:contentTypeVersion="15" ma:contentTypeDescription="Create a new document." ma:contentTypeScope="" ma:versionID="9d1e955c10e052a01da22091531dab82">
  <xsd:schema xmlns:xsd="http://www.w3.org/2001/XMLSchema" xmlns:xs="http://www.w3.org/2001/XMLSchema" xmlns:p="http://schemas.microsoft.com/office/2006/metadata/properties" xmlns:ns2="5209ea11-3884-410a-a436-0e0e9fa818b1" xmlns:ns3="60253ea7-35f4-4dd6-b378-a686d1967733" targetNamespace="http://schemas.microsoft.com/office/2006/metadata/properties" ma:root="true" ma:fieldsID="99ab74c94b133edc78a317aeee532d7a" ns2:_="" ns3:_="">
    <xsd:import namespace="5209ea11-3884-410a-a436-0e0e9fa818b1"/>
    <xsd:import namespace="60253ea7-35f4-4dd6-b378-a686d1967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a11-3884-410a-a436-0e0e9fa81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0f3c69-1d6a-4099-826a-1ff1ac42e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3ea7-35f4-4dd6-b378-a686d19677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f71eaf-dec7-41b6-bf71-66c8e973adb5}" ma:internalName="TaxCatchAll" ma:showField="CatchAllData" ma:web="60253ea7-35f4-4dd6-b378-a686d1967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A7F30-16A3-4B31-B187-F7FB1162AE9C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0253ea7-35f4-4dd6-b378-a686d1967733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5209ea11-3884-410a-a436-0e0e9fa818b1"/>
  </ds:schemaRefs>
</ds:datastoreItem>
</file>

<file path=customXml/itemProps2.xml><?xml version="1.0" encoding="utf-8"?>
<ds:datastoreItem xmlns:ds="http://schemas.openxmlformats.org/officeDocument/2006/customXml" ds:itemID="{95B5B861-E283-4FE1-829E-120FAD502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DBC44-BCA9-4503-84B5-2D5671150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9ea11-3884-410a-a436-0e0e9fa818b1"/>
    <ds:schemaRef ds:uri="60253ea7-35f4-4dd6-b378-a686d1967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1420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AvantGarde CE</vt:lpstr>
      <vt:lpstr>Calibri</vt:lpstr>
      <vt:lpstr>Courier New</vt:lpstr>
      <vt:lpstr>Wingdings</vt:lpstr>
      <vt:lpstr>Office Theme</vt:lpstr>
      <vt:lpstr>Investigating the Current Harmonization Status of Tumor Markers Using Global External Quality Assessment Programs: A Feasibility Study</vt:lpstr>
      <vt:lpstr>Introduction – Tumor Markers</vt:lpstr>
      <vt:lpstr>Introduction – Clinical Use of Tumor Markers</vt:lpstr>
      <vt:lpstr>Introduction – Harmonization</vt:lpstr>
      <vt:lpstr>Introduction – Harmonization Status</vt:lpstr>
      <vt:lpstr>Methods – EQA Data</vt:lpstr>
      <vt:lpstr>Methods – Data Analysis</vt:lpstr>
      <vt:lpstr>Results – Data Analysis</vt:lpstr>
      <vt:lpstr>Results – PSA</vt:lpstr>
      <vt:lpstr>Results – CEA</vt:lpstr>
      <vt:lpstr>Results – AFP</vt:lpstr>
      <vt:lpstr>Results – CA125 (Supplemental Data)</vt:lpstr>
      <vt:lpstr>Results – CA15-3 (Supplemental Data)</vt:lpstr>
      <vt:lpstr>Results – CA19-9 (Supplemental Data)</vt:lpstr>
      <vt:lpstr>Discussion – Limitations</vt:lpstr>
      <vt:lpstr>Discussion – Other</vt:lpstr>
      <vt:lpstr>Conclusions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Frizzell</dc:creator>
  <cp:lastModifiedBy>Matt Boyle</cp:lastModifiedBy>
  <cp:revision>91</cp:revision>
  <dcterms:created xsi:type="dcterms:W3CDTF">2023-02-28T15:50:28Z</dcterms:created>
  <dcterms:modified xsi:type="dcterms:W3CDTF">2024-04-11T19:58:59Z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0x010100AFA99CD3DF87B34DA71835D03ADFAC51</vt:lpwstr>
  </property>
  <property fmtid="{D5CDD505-2E9C-101B-9397-08002B2CF9AE}" pid="3" name="MediaServiceImageTags">
    <vt:lpwstr/>
  </property>
</Properties>
</file>