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983" r:id="rId5"/>
    <p:sldId id="1039" r:id="rId6"/>
    <p:sldId id="1036" r:id="rId7"/>
    <p:sldId id="1041" r:id="rId8"/>
    <p:sldId id="1034" r:id="rId9"/>
    <p:sldId id="1046" r:id="rId10"/>
    <p:sldId id="1001" r:id="rId11"/>
    <p:sldId id="1047" r:id="rId12"/>
    <p:sldId id="1048" r:id="rId13"/>
    <p:sldId id="1049" r:id="rId14"/>
    <p:sldId id="1044" r:id="rId15"/>
    <p:sldId id="994" r:id="rId16"/>
    <p:sldId id="1012" r:id="rId17"/>
    <p:sldId id="1056" r:id="rId18"/>
    <p:sldId id="1014" r:id="rId19"/>
    <p:sldId id="1030" r:id="rId20"/>
    <p:sldId id="1004" r:id="rId21"/>
    <p:sldId id="1052" r:id="rId22"/>
    <p:sldId id="1058" r:id="rId23"/>
    <p:sldId id="1031" r:id="rId24"/>
    <p:sldId id="1053" r:id="rId25"/>
    <p:sldId id="1015" r:id="rId26"/>
    <p:sldId id="1062" r:id="rId27"/>
    <p:sldId id="1005" r:id="rId28"/>
    <p:sldId id="1054" r:id="rId29"/>
    <p:sldId id="1060" r:id="rId30"/>
    <p:sldId id="1006" r:id="rId31"/>
    <p:sldId id="1063" r:id="rId32"/>
    <p:sldId id="1061" r:id="rId33"/>
    <p:sldId id="1020" r:id="rId34"/>
    <p:sldId id="1027" r:id="rId35"/>
    <p:sldId id="1029" r:id="rId36"/>
    <p:sldId id="982" r:id="rId37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F24"/>
    <a:srgbClr val="FFFFFF"/>
    <a:srgbClr val="58595B"/>
    <a:srgbClr val="DEDEDE"/>
    <a:srgbClr val="B9393C"/>
    <a:srgbClr val="F48636"/>
    <a:srgbClr val="F0F0F0"/>
    <a:srgbClr val="48A992"/>
    <a:srgbClr val="CC724A"/>
    <a:srgbClr val="B2B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5" autoAdjust="0"/>
    <p:restoredTop sz="95417" autoAdjust="0"/>
  </p:normalViewPr>
  <p:slideViewPr>
    <p:cSldViewPr snapToGrid="0" showGuides="1">
      <p:cViewPr varScale="1">
        <p:scale>
          <a:sx n="107" d="100"/>
          <a:sy n="107" d="100"/>
        </p:scale>
        <p:origin x="900" y="108"/>
      </p:cViewPr>
      <p:guideLst>
        <p:guide orient="horz" pos="23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Boyle" userId="e6685cbf-fe0c-456e-bfe5-fd6e6484f3ba" providerId="ADAL" clId="{25286107-D57A-4A40-9550-AF89EC83B23C}"/>
    <pc:docChg chg="custSel modSld">
      <pc:chgData name="Matt Boyle" userId="e6685cbf-fe0c-456e-bfe5-fd6e6484f3ba" providerId="ADAL" clId="{25286107-D57A-4A40-9550-AF89EC83B23C}" dt="2025-08-11T20:11:58.909" v="127" actId="20577"/>
      <pc:docMkLst>
        <pc:docMk/>
      </pc:docMkLst>
      <pc:sldChg chg="modSp mod">
        <pc:chgData name="Matt Boyle" userId="e6685cbf-fe0c-456e-bfe5-fd6e6484f3ba" providerId="ADAL" clId="{25286107-D57A-4A40-9550-AF89EC83B23C}" dt="2025-08-11T20:08:24.662" v="27" actId="20577"/>
        <pc:sldMkLst>
          <pc:docMk/>
          <pc:sldMk cId="0" sldId="994"/>
        </pc:sldMkLst>
        <pc:spChg chg="mod">
          <ac:chgData name="Matt Boyle" userId="e6685cbf-fe0c-456e-bfe5-fd6e6484f3ba" providerId="ADAL" clId="{25286107-D57A-4A40-9550-AF89EC83B23C}" dt="2025-08-11T20:08:24.662" v="27" actId="20577"/>
          <ac:spMkLst>
            <pc:docMk/>
            <pc:sldMk cId="0" sldId="994"/>
            <ac:spMk id="3" creationId="{00000000-0000-0000-0000-000000000000}"/>
          </ac:spMkLst>
        </pc:spChg>
      </pc:sldChg>
      <pc:sldChg chg="modSp mod">
        <pc:chgData name="Matt Boyle" userId="e6685cbf-fe0c-456e-bfe5-fd6e6484f3ba" providerId="ADAL" clId="{25286107-D57A-4A40-9550-AF89EC83B23C}" dt="2025-08-11T20:10:08.584" v="47" actId="20577"/>
        <pc:sldMkLst>
          <pc:docMk/>
          <pc:sldMk cId="0" sldId="1004"/>
        </pc:sldMkLst>
        <pc:spChg chg="mod">
          <ac:chgData name="Matt Boyle" userId="e6685cbf-fe0c-456e-bfe5-fd6e6484f3ba" providerId="ADAL" clId="{25286107-D57A-4A40-9550-AF89EC83B23C}" dt="2025-08-11T20:10:08.584" v="47" actId="20577"/>
          <ac:spMkLst>
            <pc:docMk/>
            <pc:sldMk cId="0" sldId="1004"/>
            <ac:spMk id="3" creationId="{00000000-0000-0000-0000-000000000000}"/>
          </ac:spMkLst>
        </pc:spChg>
      </pc:sldChg>
      <pc:sldChg chg="modSp mod">
        <pc:chgData name="Matt Boyle" userId="e6685cbf-fe0c-456e-bfe5-fd6e6484f3ba" providerId="ADAL" clId="{25286107-D57A-4A40-9550-AF89EC83B23C}" dt="2025-08-11T20:10:57.268" v="77" actId="20577"/>
        <pc:sldMkLst>
          <pc:docMk/>
          <pc:sldMk cId="0" sldId="1005"/>
        </pc:sldMkLst>
        <pc:spChg chg="mod">
          <ac:chgData name="Matt Boyle" userId="e6685cbf-fe0c-456e-bfe5-fd6e6484f3ba" providerId="ADAL" clId="{25286107-D57A-4A40-9550-AF89EC83B23C}" dt="2025-08-11T20:10:57.268" v="77" actId="20577"/>
          <ac:spMkLst>
            <pc:docMk/>
            <pc:sldMk cId="0" sldId="1005"/>
            <ac:spMk id="3" creationId="{00000000-0000-0000-0000-000000000000}"/>
          </ac:spMkLst>
        </pc:spChg>
      </pc:sldChg>
      <pc:sldChg chg="modSp mod">
        <pc:chgData name="Matt Boyle" userId="e6685cbf-fe0c-456e-bfe5-fd6e6484f3ba" providerId="ADAL" clId="{25286107-D57A-4A40-9550-AF89EC83B23C}" dt="2025-08-11T20:11:27.455" v="97" actId="27636"/>
        <pc:sldMkLst>
          <pc:docMk/>
          <pc:sldMk cId="0" sldId="1006"/>
        </pc:sldMkLst>
        <pc:spChg chg="mod">
          <ac:chgData name="Matt Boyle" userId="e6685cbf-fe0c-456e-bfe5-fd6e6484f3ba" providerId="ADAL" clId="{25286107-D57A-4A40-9550-AF89EC83B23C}" dt="2025-08-11T20:11:27.455" v="97" actId="27636"/>
          <ac:spMkLst>
            <pc:docMk/>
            <pc:sldMk cId="0" sldId="1006"/>
            <ac:spMk id="3" creationId="{00000000-0000-0000-0000-000000000000}"/>
          </ac:spMkLst>
        </pc:spChg>
      </pc:sldChg>
      <pc:sldChg chg="modSp mod">
        <pc:chgData name="Matt Boyle" userId="e6685cbf-fe0c-456e-bfe5-fd6e6484f3ba" providerId="ADAL" clId="{25286107-D57A-4A40-9550-AF89EC83B23C}" dt="2025-08-11T20:08:30.451" v="33" actId="20577"/>
        <pc:sldMkLst>
          <pc:docMk/>
          <pc:sldMk cId="0" sldId="1012"/>
        </pc:sldMkLst>
        <pc:spChg chg="mod">
          <ac:chgData name="Matt Boyle" userId="e6685cbf-fe0c-456e-bfe5-fd6e6484f3ba" providerId="ADAL" clId="{25286107-D57A-4A40-9550-AF89EC83B23C}" dt="2025-08-11T20:08:30.451" v="33" actId="20577"/>
          <ac:spMkLst>
            <pc:docMk/>
            <pc:sldMk cId="0" sldId="1012"/>
            <ac:spMk id="3" creationId="{00000000-0000-0000-0000-000000000000}"/>
          </ac:spMkLst>
        </pc:spChg>
      </pc:sldChg>
      <pc:sldChg chg="modSp mod">
        <pc:chgData name="Matt Boyle" userId="e6685cbf-fe0c-456e-bfe5-fd6e6484f3ba" providerId="ADAL" clId="{25286107-D57A-4A40-9550-AF89EC83B23C}" dt="2025-08-11T20:09:57.305" v="39" actId="20577"/>
        <pc:sldMkLst>
          <pc:docMk/>
          <pc:sldMk cId="0" sldId="1014"/>
        </pc:sldMkLst>
        <pc:spChg chg="mod">
          <ac:chgData name="Matt Boyle" userId="e6685cbf-fe0c-456e-bfe5-fd6e6484f3ba" providerId="ADAL" clId="{25286107-D57A-4A40-9550-AF89EC83B23C}" dt="2025-08-11T20:09:57.305" v="39" actId="20577"/>
          <ac:spMkLst>
            <pc:docMk/>
            <pc:sldMk cId="0" sldId="1014"/>
            <ac:spMk id="3" creationId="{00000000-0000-0000-0000-000000000000}"/>
          </ac:spMkLst>
        </pc:spChg>
      </pc:sldChg>
      <pc:sldChg chg="modSp mod">
        <pc:chgData name="Matt Boyle" userId="e6685cbf-fe0c-456e-bfe5-fd6e6484f3ba" providerId="ADAL" clId="{25286107-D57A-4A40-9550-AF89EC83B23C}" dt="2025-08-11T20:10:45.998" v="69" actId="20577"/>
        <pc:sldMkLst>
          <pc:docMk/>
          <pc:sldMk cId="0" sldId="1015"/>
        </pc:sldMkLst>
        <pc:spChg chg="mod">
          <ac:chgData name="Matt Boyle" userId="e6685cbf-fe0c-456e-bfe5-fd6e6484f3ba" providerId="ADAL" clId="{25286107-D57A-4A40-9550-AF89EC83B23C}" dt="2025-08-11T20:10:45.998" v="69" actId="20577"/>
          <ac:spMkLst>
            <pc:docMk/>
            <pc:sldMk cId="0" sldId="1015"/>
            <ac:spMk id="3" creationId="{00000000-0000-0000-0000-000000000000}"/>
          </ac:spMkLst>
        </pc:spChg>
      </pc:sldChg>
      <pc:sldChg chg="modSp mod">
        <pc:chgData name="Matt Boyle" userId="e6685cbf-fe0c-456e-bfe5-fd6e6484f3ba" providerId="ADAL" clId="{25286107-D57A-4A40-9550-AF89EC83B23C}" dt="2025-08-11T20:11:58.909" v="127" actId="20577"/>
        <pc:sldMkLst>
          <pc:docMk/>
          <pc:sldMk cId="0" sldId="1020"/>
        </pc:sldMkLst>
        <pc:spChg chg="mod">
          <ac:chgData name="Matt Boyle" userId="e6685cbf-fe0c-456e-bfe5-fd6e6484f3ba" providerId="ADAL" clId="{25286107-D57A-4A40-9550-AF89EC83B23C}" dt="2025-08-11T20:11:58.909" v="127" actId="20577"/>
          <ac:spMkLst>
            <pc:docMk/>
            <pc:sldMk cId="0" sldId="1020"/>
            <ac:spMk id="3" creationId="{00000000-0000-0000-0000-000000000000}"/>
          </ac:spMkLst>
        </pc:spChg>
      </pc:sldChg>
      <pc:sldChg chg="modSp mod">
        <pc:chgData name="Matt Boyle" userId="e6685cbf-fe0c-456e-bfe5-fd6e6484f3ba" providerId="ADAL" clId="{25286107-D57A-4A40-9550-AF89EC83B23C}" dt="2025-08-11T20:10:02.205" v="41" actId="20577"/>
        <pc:sldMkLst>
          <pc:docMk/>
          <pc:sldMk cId="0" sldId="1030"/>
        </pc:sldMkLst>
        <pc:spChg chg="mod">
          <ac:chgData name="Matt Boyle" userId="e6685cbf-fe0c-456e-bfe5-fd6e6484f3ba" providerId="ADAL" clId="{25286107-D57A-4A40-9550-AF89EC83B23C}" dt="2025-08-11T20:10:02.205" v="41" actId="20577"/>
          <ac:spMkLst>
            <pc:docMk/>
            <pc:sldMk cId="0" sldId="1030"/>
            <ac:spMk id="3" creationId="{00000000-0000-0000-0000-000000000000}"/>
          </ac:spMkLst>
        </pc:spChg>
      </pc:sldChg>
      <pc:sldChg chg="modSp mod">
        <pc:chgData name="Matt Boyle" userId="e6685cbf-fe0c-456e-bfe5-fd6e6484f3ba" providerId="ADAL" clId="{25286107-D57A-4A40-9550-AF89EC83B23C}" dt="2025-08-11T20:10:29.022" v="57" actId="20577"/>
        <pc:sldMkLst>
          <pc:docMk/>
          <pc:sldMk cId="0" sldId="1031"/>
        </pc:sldMkLst>
        <pc:spChg chg="mod">
          <ac:chgData name="Matt Boyle" userId="e6685cbf-fe0c-456e-bfe5-fd6e6484f3ba" providerId="ADAL" clId="{25286107-D57A-4A40-9550-AF89EC83B23C}" dt="2025-08-11T20:10:29.022" v="57" actId="20577"/>
          <ac:spMkLst>
            <pc:docMk/>
            <pc:sldMk cId="0" sldId="1031"/>
            <ac:spMk id="3" creationId="{00000000-0000-0000-0000-000000000000}"/>
          </ac:spMkLst>
        </pc:spChg>
      </pc:sldChg>
      <pc:sldChg chg="modSp mod">
        <pc:chgData name="Matt Boyle" userId="e6685cbf-fe0c-456e-bfe5-fd6e6484f3ba" providerId="ADAL" clId="{25286107-D57A-4A40-9550-AF89EC83B23C}" dt="2025-08-11T20:08:20.941" v="25" actId="20577"/>
        <pc:sldMkLst>
          <pc:docMk/>
          <pc:sldMk cId="0" sldId="1044"/>
        </pc:sldMkLst>
        <pc:spChg chg="mod">
          <ac:chgData name="Matt Boyle" userId="e6685cbf-fe0c-456e-bfe5-fd6e6484f3ba" providerId="ADAL" clId="{25286107-D57A-4A40-9550-AF89EC83B23C}" dt="2025-08-11T20:08:20.941" v="25" actId="20577"/>
          <ac:spMkLst>
            <pc:docMk/>
            <pc:sldMk cId="0" sldId="1044"/>
            <ac:spMk id="3" creationId="{00000000-0000-0000-0000-000000000000}"/>
          </ac:spMkLst>
        </pc:spChg>
      </pc:sldChg>
      <pc:sldChg chg="modSp mod">
        <pc:chgData name="Matt Boyle" userId="e6685cbf-fe0c-456e-bfe5-fd6e6484f3ba" providerId="ADAL" clId="{25286107-D57A-4A40-9550-AF89EC83B23C}" dt="2025-08-11T20:10:14.790" v="51" actId="20577"/>
        <pc:sldMkLst>
          <pc:docMk/>
          <pc:sldMk cId="0" sldId="1052"/>
        </pc:sldMkLst>
        <pc:spChg chg="mod">
          <ac:chgData name="Matt Boyle" userId="e6685cbf-fe0c-456e-bfe5-fd6e6484f3ba" providerId="ADAL" clId="{25286107-D57A-4A40-9550-AF89EC83B23C}" dt="2025-08-11T20:10:14.790" v="51" actId="20577"/>
          <ac:spMkLst>
            <pc:docMk/>
            <pc:sldMk cId="0" sldId="1052"/>
            <ac:spMk id="3" creationId="{00000000-0000-0000-0000-000000000000}"/>
          </ac:spMkLst>
        </pc:spChg>
      </pc:sldChg>
      <pc:sldChg chg="modSp mod">
        <pc:chgData name="Matt Boyle" userId="e6685cbf-fe0c-456e-bfe5-fd6e6484f3ba" providerId="ADAL" clId="{25286107-D57A-4A40-9550-AF89EC83B23C}" dt="2025-08-11T20:10:38.534" v="63" actId="20577"/>
        <pc:sldMkLst>
          <pc:docMk/>
          <pc:sldMk cId="0" sldId="1053"/>
        </pc:sldMkLst>
        <pc:spChg chg="mod">
          <ac:chgData name="Matt Boyle" userId="e6685cbf-fe0c-456e-bfe5-fd6e6484f3ba" providerId="ADAL" clId="{25286107-D57A-4A40-9550-AF89EC83B23C}" dt="2025-08-11T20:10:38.534" v="63" actId="20577"/>
          <ac:spMkLst>
            <pc:docMk/>
            <pc:sldMk cId="0" sldId="1053"/>
            <ac:spMk id="3" creationId="{00000000-0000-0000-0000-000000000000}"/>
          </ac:spMkLst>
        </pc:spChg>
      </pc:sldChg>
      <pc:sldChg chg="modSp mod">
        <pc:chgData name="Matt Boyle" userId="e6685cbf-fe0c-456e-bfe5-fd6e6484f3ba" providerId="ADAL" clId="{25286107-D57A-4A40-9550-AF89EC83B23C}" dt="2025-08-11T20:11:02.988" v="81" actId="20577"/>
        <pc:sldMkLst>
          <pc:docMk/>
          <pc:sldMk cId="0" sldId="1054"/>
        </pc:sldMkLst>
        <pc:spChg chg="mod">
          <ac:chgData name="Matt Boyle" userId="e6685cbf-fe0c-456e-bfe5-fd6e6484f3ba" providerId="ADAL" clId="{25286107-D57A-4A40-9550-AF89EC83B23C}" dt="2025-08-11T20:11:02.988" v="81" actId="20577"/>
          <ac:spMkLst>
            <pc:docMk/>
            <pc:sldMk cId="0" sldId="1054"/>
            <ac:spMk id="3" creationId="{00000000-0000-0000-0000-000000000000}"/>
          </ac:spMkLst>
        </pc:spChg>
      </pc:sldChg>
      <pc:sldChg chg="modSp mod">
        <pc:chgData name="Matt Boyle" userId="e6685cbf-fe0c-456e-bfe5-fd6e6484f3ba" providerId="ADAL" clId="{25286107-D57A-4A40-9550-AF89EC83B23C}" dt="2025-08-11T20:08:37.156" v="37" actId="20577"/>
        <pc:sldMkLst>
          <pc:docMk/>
          <pc:sldMk cId="0" sldId="1056"/>
        </pc:sldMkLst>
        <pc:spChg chg="mod">
          <ac:chgData name="Matt Boyle" userId="e6685cbf-fe0c-456e-bfe5-fd6e6484f3ba" providerId="ADAL" clId="{25286107-D57A-4A40-9550-AF89EC83B23C}" dt="2025-08-11T20:08:37.156" v="37" actId="20577"/>
          <ac:spMkLst>
            <pc:docMk/>
            <pc:sldMk cId="0" sldId="1056"/>
            <ac:spMk id="3" creationId="{00000000-0000-0000-0000-000000000000}"/>
          </ac:spMkLst>
        </pc:spChg>
      </pc:sldChg>
      <pc:sldChg chg="modSp mod">
        <pc:chgData name="Matt Boyle" userId="e6685cbf-fe0c-456e-bfe5-fd6e6484f3ba" providerId="ADAL" clId="{25286107-D57A-4A40-9550-AF89EC83B23C}" dt="2025-08-11T20:10:19.437" v="55" actId="20577"/>
        <pc:sldMkLst>
          <pc:docMk/>
          <pc:sldMk cId="0" sldId="1058"/>
        </pc:sldMkLst>
        <pc:spChg chg="mod">
          <ac:chgData name="Matt Boyle" userId="e6685cbf-fe0c-456e-bfe5-fd6e6484f3ba" providerId="ADAL" clId="{25286107-D57A-4A40-9550-AF89EC83B23C}" dt="2025-08-11T20:10:19.437" v="55" actId="20577"/>
          <ac:spMkLst>
            <pc:docMk/>
            <pc:sldMk cId="0" sldId="1058"/>
            <ac:spMk id="3" creationId="{00000000-0000-0000-0000-000000000000}"/>
          </ac:spMkLst>
        </pc:spChg>
      </pc:sldChg>
      <pc:sldChg chg="modSp mod">
        <pc:chgData name="Matt Boyle" userId="e6685cbf-fe0c-456e-bfe5-fd6e6484f3ba" providerId="ADAL" clId="{25286107-D57A-4A40-9550-AF89EC83B23C}" dt="2025-08-11T20:11:13.041" v="87" actId="20577"/>
        <pc:sldMkLst>
          <pc:docMk/>
          <pc:sldMk cId="0" sldId="1060"/>
        </pc:sldMkLst>
        <pc:spChg chg="mod">
          <ac:chgData name="Matt Boyle" userId="e6685cbf-fe0c-456e-bfe5-fd6e6484f3ba" providerId="ADAL" clId="{25286107-D57A-4A40-9550-AF89EC83B23C}" dt="2025-08-11T20:11:13.041" v="87" actId="20577"/>
          <ac:spMkLst>
            <pc:docMk/>
            <pc:sldMk cId="0" sldId="1060"/>
            <ac:spMk id="3" creationId="{00000000-0000-0000-0000-000000000000}"/>
          </ac:spMkLst>
        </pc:spChg>
      </pc:sldChg>
      <pc:sldChg chg="modSp mod">
        <pc:chgData name="Matt Boyle" userId="e6685cbf-fe0c-456e-bfe5-fd6e6484f3ba" providerId="ADAL" clId="{25286107-D57A-4A40-9550-AF89EC83B23C}" dt="2025-08-11T20:11:52.328" v="125" actId="20577"/>
        <pc:sldMkLst>
          <pc:docMk/>
          <pc:sldMk cId="0" sldId="1061"/>
        </pc:sldMkLst>
        <pc:spChg chg="mod">
          <ac:chgData name="Matt Boyle" userId="e6685cbf-fe0c-456e-bfe5-fd6e6484f3ba" providerId="ADAL" clId="{25286107-D57A-4A40-9550-AF89EC83B23C}" dt="2025-08-11T20:11:52.328" v="125" actId="20577"/>
          <ac:spMkLst>
            <pc:docMk/>
            <pc:sldMk cId="0" sldId="1061"/>
            <ac:spMk id="3" creationId="{00000000-0000-0000-0000-000000000000}"/>
          </ac:spMkLst>
        </pc:spChg>
      </pc:sldChg>
      <pc:sldChg chg="modSp mod">
        <pc:chgData name="Matt Boyle" userId="e6685cbf-fe0c-456e-bfe5-fd6e6484f3ba" providerId="ADAL" clId="{25286107-D57A-4A40-9550-AF89EC83B23C}" dt="2025-08-11T20:10:52.034" v="73" actId="20577"/>
        <pc:sldMkLst>
          <pc:docMk/>
          <pc:sldMk cId="0" sldId="1062"/>
        </pc:sldMkLst>
        <pc:spChg chg="mod">
          <ac:chgData name="Matt Boyle" userId="e6685cbf-fe0c-456e-bfe5-fd6e6484f3ba" providerId="ADAL" clId="{25286107-D57A-4A40-9550-AF89EC83B23C}" dt="2025-08-11T20:10:52.034" v="73" actId="20577"/>
          <ac:spMkLst>
            <pc:docMk/>
            <pc:sldMk cId="0" sldId="1062"/>
            <ac:spMk id="3" creationId="{00000000-0000-0000-0000-000000000000}"/>
          </ac:spMkLst>
        </pc:spChg>
        <pc:spChg chg="mod">
          <ac:chgData name="Matt Boyle" userId="e6685cbf-fe0c-456e-bfe5-fd6e6484f3ba" providerId="ADAL" clId="{25286107-D57A-4A40-9550-AF89EC83B23C}" dt="2025-08-11T20:06:34.410" v="6" actId="179"/>
          <ac:spMkLst>
            <pc:docMk/>
            <pc:sldMk cId="0" sldId="1062"/>
            <ac:spMk id="19" creationId="{00000000-0000-0000-0000-000000000000}"/>
          </ac:spMkLst>
        </pc:spChg>
      </pc:sldChg>
      <pc:sldChg chg="modSp mod">
        <pc:chgData name="Matt Boyle" userId="e6685cbf-fe0c-456e-bfe5-fd6e6484f3ba" providerId="ADAL" clId="{25286107-D57A-4A40-9550-AF89EC83B23C}" dt="2025-08-11T20:11:37.160" v="105" actId="20577"/>
        <pc:sldMkLst>
          <pc:docMk/>
          <pc:sldMk cId="0" sldId="1063"/>
        </pc:sldMkLst>
        <pc:spChg chg="mod">
          <ac:chgData name="Matt Boyle" userId="e6685cbf-fe0c-456e-bfe5-fd6e6484f3ba" providerId="ADAL" clId="{25286107-D57A-4A40-9550-AF89EC83B23C}" dt="2025-08-11T20:07:37.888" v="9" actId="179"/>
          <ac:spMkLst>
            <pc:docMk/>
            <pc:sldMk cId="0" sldId="1063"/>
            <ac:spMk id="10" creationId="{00000000-0000-0000-0000-000000000000}"/>
          </ac:spMkLst>
        </pc:spChg>
        <pc:spChg chg="mod">
          <ac:chgData name="Matt Boyle" userId="e6685cbf-fe0c-456e-bfe5-fd6e6484f3ba" providerId="ADAL" clId="{25286107-D57A-4A40-9550-AF89EC83B23C}" dt="2025-08-11T20:07:46.037" v="21" actId="1036"/>
          <ac:spMkLst>
            <pc:docMk/>
            <pc:sldMk cId="0" sldId="1063"/>
            <ac:spMk id="14" creationId="{00000000-0000-0000-0000-000000000000}"/>
          </ac:spMkLst>
        </pc:spChg>
        <pc:spChg chg="mod">
          <ac:chgData name="Matt Boyle" userId="e6685cbf-fe0c-456e-bfe5-fd6e6484f3ba" providerId="ADAL" clId="{25286107-D57A-4A40-9550-AF89EC83B23C}" dt="2025-08-11T20:11:37.160" v="105" actId="20577"/>
          <ac:spMkLst>
            <pc:docMk/>
            <pc:sldMk cId="0" sldId="1063"/>
            <ac:spMk id="1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8B6E0-CFFB-46E9-A71E-960207839740}" type="datetimeFigureOut">
              <a:rPr lang="en-US" smtClean="0"/>
              <a:t>8/11/2025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930EF-AEA4-4F7C-B0AF-3E4D219F4A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0041D-931E-D84C-8E00-5C9561D52601}" type="datetimeFigureOut">
              <a:rPr lang="en-US" smtClean="0"/>
              <a:t>8/11/2025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62931-4D4D-6D4B-8991-B9773CEEBAB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hyperlink" Target="https://www.youtube.com/user/ClinicalChemistry" TargetMode="External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hyperlink" Target="https://www.linkedin.com/company/myadlm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openxmlformats.org/officeDocument/2006/relationships/hyperlink" Target="http://x.com/Clin_Chem_ADLM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Dark)">
    <p:bg>
      <p:bgPr>
        <a:solidFill>
          <a:srgbClr val="B01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, icon&#10;&#10;Description automatically generated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543620" y="0"/>
            <a:ext cx="864838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160059"/>
            <a:ext cx="12192000" cy="697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Shape, rectangle&#10;&#10;Description automatically generated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5025227"/>
            <a:ext cx="12192000" cy="1640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4373" y="1230652"/>
            <a:ext cx="10557400" cy="1687623"/>
          </a:xfrm>
        </p:spPr>
        <p:txBody>
          <a:bodyPr anchor="ctr">
            <a:normAutofit/>
          </a:bodyPr>
          <a:lstStyle>
            <a:lvl1pPr algn="l"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Article title</a:t>
            </a:r>
          </a:p>
        </p:txBody>
      </p:sp>
      <p:sp>
        <p:nvSpPr>
          <p:cNvPr id="19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874372" y="3328365"/>
            <a:ext cx="7587457" cy="10636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rgbClr val="DEDEDE"/>
                </a:solidFill>
              </a:defRPr>
            </a:lvl1pPr>
          </a:lstStyle>
          <a:p>
            <a:pPr lvl="0"/>
            <a:r>
              <a:rPr lang="en-US" dirty="0"/>
              <a:t>Author list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980440" y="3074750"/>
            <a:ext cx="1665013" cy="8259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898697" y="6007379"/>
            <a:ext cx="7563132" cy="57785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Copyright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>
            <a:off x="8676640" y="5937067"/>
            <a:ext cx="2755133" cy="713080"/>
          </a:xfrm>
          <a:prstGeom prst="rect">
            <a:avLst/>
          </a:prstGeom>
        </p:spPr>
      </p:pic>
      <p:sp>
        <p:nvSpPr>
          <p:cNvPr id="4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874372" y="4510733"/>
            <a:ext cx="7587457" cy="4945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DEDEDE"/>
                </a:solidFill>
              </a:defRPr>
            </a:lvl1pPr>
          </a:lstStyle>
          <a:p>
            <a:pPr lvl="0"/>
            <a:r>
              <a:rPr lang="en-US" dirty="0"/>
              <a:t>Issue month and year</a:t>
            </a:r>
          </a:p>
        </p:txBody>
      </p:sp>
      <p:sp>
        <p:nvSpPr>
          <p:cNvPr id="8" name="Text Placeholder 28"/>
          <p:cNvSpPr>
            <a:spLocks noGrp="1"/>
          </p:cNvSpPr>
          <p:nvPr>
            <p:ph type="body" sz="quarter" idx="23" hasCustomPrompt="1"/>
          </p:nvPr>
        </p:nvSpPr>
        <p:spPr>
          <a:xfrm>
            <a:off x="874372" y="5109423"/>
            <a:ext cx="7587457" cy="4945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rgbClr val="DEDEDE"/>
                </a:solidFill>
              </a:defRPr>
            </a:lvl1pPr>
          </a:lstStyle>
          <a:p>
            <a:pPr lvl="0"/>
            <a:r>
              <a:rPr lang="en-US" dirty="0"/>
              <a:t>Article DOI</a:t>
            </a:r>
          </a:p>
        </p:txBody>
      </p:sp>
      <p:sp>
        <p:nvSpPr>
          <p:cNvPr id="9" name="Text Placeholder 7"/>
          <p:cNvSpPr txBox="1"/>
          <p:nvPr userDrawn="1"/>
        </p:nvSpPr>
        <p:spPr>
          <a:xfrm>
            <a:off x="874372" y="272771"/>
            <a:ext cx="10412463" cy="106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00" i="1" dirty="0">
                <a:solidFill>
                  <a:srgbClr val="DEDEDE"/>
                </a:solidFill>
                <a:latin typeface="AvantGarde CE" panose="04000500000000000000" pitchFamily="82" charset="0"/>
              </a:rPr>
              <a:t>Clinical Chemistry </a:t>
            </a:r>
            <a:r>
              <a:rPr lang="en-US" sz="5200" dirty="0">
                <a:solidFill>
                  <a:srgbClr val="DEDEDE"/>
                </a:solidFill>
                <a:latin typeface="AvantGarde CE" panose="04000500000000000000" pitchFamily="82" charset="0"/>
              </a:rPr>
              <a:t>Journal Club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3937866"/>
          </a:xfrm>
        </p:spPr>
        <p:txBody>
          <a:bodyPr/>
          <a:lstStyle>
            <a:lvl1pPr>
              <a:buClr>
                <a:srgbClr val="B01F24"/>
              </a:buClr>
              <a:defRPr/>
            </a:lvl1pPr>
            <a:lvl2pPr>
              <a:buClr>
                <a:srgbClr val="B01F24"/>
              </a:buClr>
              <a:defRPr/>
            </a:lvl2pPr>
            <a:lvl3pPr>
              <a:buClr>
                <a:srgbClr val="B01F24"/>
              </a:buClr>
              <a:defRPr/>
            </a:lvl3pPr>
            <a:lvl4pPr>
              <a:buClr>
                <a:srgbClr val="B01F24"/>
              </a:buClr>
              <a:defRPr/>
            </a:lvl4pPr>
            <a:lvl5pPr>
              <a:buClr>
                <a:srgbClr val="B01F2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5691" y="6122796"/>
            <a:ext cx="473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</a:blip>
          <a:srcRect/>
          <a:stretch>
            <a:fillRect/>
          </a:stretch>
        </p:blipFill>
        <p:spPr>
          <a:xfrm>
            <a:off x="6735337" y="646771"/>
            <a:ext cx="5456664" cy="6211229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0800000" flipV="1">
            <a:off x="6816435" y="1839479"/>
            <a:ext cx="4537759" cy="3937864"/>
          </a:xfrm>
          <a:custGeom>
            <a:avLst/>
            <a:gdLst>
              <a:gd name="connsiteX0" fmla="*/ 0 w 4537361"/>
              <a:gd name="connsiteY0" fmla="*/ 0 h 3937864"/>
              <a:gd name="connsiteX1" fmla="*/ 4537361 w 4537361"/>
              <a:gd name="connsiteY1" fmla="*/ 0 h 3937864"/>
              <a:gd name="connsiteX2" fmla="*/ 4537361 w 4537361"/>
              <a:gd name="connsiteY2" fmla="*/ 3937864 h 3937864"/>
              <a:gd name="connsiteX3" fmla="*/ 0 w 4537361"/>
              <a:gd name="connsiteY3" fmla="*/ 3937864 h 3937864"/>
              <a:gd name="connsiteX4" fmla="*/ 0 w 4537361"/>
              <a:gd name="connsiteY4" fmla="*/ 0 h 3937864"/>
              <a:gd name="connsiteX0-1" fmla="*/ 0 w 4537361"/>
              <a:gd name="connsiteY0-2" fmla="*/ 0 h 3937864"/>
              <a:gd name="connsiteX1-3" fmla="*/ 4537361 w 4537361"/>
              <a:gd name="connsiteY1-4" fmla="*/ 0 h 3937864"/>
              <a:gd name="connsiteX2-5" fmla="*/ 4537361 w 4537361"/>
              <a:gd name="connsiteY2-6" fmla="*/ 3937864 h 3937864"/>
              <a:gd name="connsiteX3-7" fmla="*/ 769303 w 4537361"/>
              <a:gd name="connsiteY3-8" fmla="*/ 3935020 h 3937864"/>
              <a:gd name="connsiteX4-9" fmla="*/ 0 w 4537361"/>
              <a:gd name="connsiteY4-10" fmla="*/ 3937864 h 3937864"/>
              <a:gd name="connsiteX5" fmla="*/ 0 w 4537361"/>
              <a:gd name="connsiteY5" fmla="*/ 0 h 3937864"/>
              <a:gd name="connsiteX0-11" fmla="*/ 0 w 4537361"/>
              <a:gd name="connsiteY0-12" fmla="*/ 0 h 3937864"/>
              <a:gd name="connsiteX1-13" fmla="*/ 4537361 w 4537361"/>
              <a:gd name="connsiteY1-14" fmla="*/ 0 h 3937864"/>
              <a:gd name="connsiteX2-15" fmla="*/ 4537361 w 4537361"/>
              <a:gd name="connsiteY2-16" fmla="*/ 3937864 h 3937864"/>
              <a:gd name="connsiteX3-17" fmla="*/ 769303 w 4537361"/>
              <a:gd name="connsiteY3-18" fmla="*/ 3935020 h 3937864"/>
              <a:gd name="connsiteX4-19" fmla="*/ 0 w 4537361"/>
              <a:gd name="connsiteY4-20" fmla="*/ 3937864 h 3937864"/>
              <a:gd name="connsiteX5-21" fmla="*/ 17741 w 4537361"/>
              <a:gd name="connsiteY5-22" fmla="*/ 3346296 h 3937864"/>
              <a:gd name="connsiteX6" fmla="*/ 0 w 4537361"/>
              <a:gd name="connsiteY6" fmla="*/ 0 h 3937864"/>
              <a:gd name="connsiteX0-23" fmla="*/ 0 w 4537361"/>
              <a:gd name="connsiteY0-24" fmla="*/ 0 h 3937864"/>
              <a:gd name="connsiteX1-25" fmla="*/ 4537361 w 4537361"/>
              <a:gd name="connsiteY1-26" fmla="*/ 0 h 3937864"/>
              <a:gd name="connsiteX2-27" fmla="*/ 4537361 w 4537361"/>
              <a:gd name="connsiteY2-28" fmla="*/ 3937864 h 3937864"/>
              <a:gd name="connsiteX3-29" fmla="*/ 769303 w 4537361"/>
              <a:gd name="connsiteY3-30" fmla="*/ 3935020 h 3937864"/>
              <a:gd name="connsiteX4-31" fmla="*/ 17741 w 4537361"/>
              <a:gd name="connsiteY4-32" fmla="*/ 3346296 h 3937864"/>
              <a:gd name="connsiteX5-33" fmla="*/ 0 w 4537361"/>
              <a:gd name="connsiteY5-34" fmla="*/ 0 h 3937864"/>
              <a:gd name="connsiteX0-35" fmla="*/ 0 w 4537361"/>
              <a:gd name="connsiteY0-36" fmla="*/ 0 h 3937864"/>
              <a:gd name="connsiteX1-37" fmla="*/ 4537361 w 4537361"/>
              <a:gd name="connsiteY1-38" fmla="*/ 0 h 3937864"/>
              <a:gd name="connsiteX2-39" fmla="*/ 4537361 w 4537361"/>
              <a:gd name="connsiteY2-40" fmla="*/ 3937864 h 3937864"/>
              <a:gd name="connsiteX3-41" fmla="*/ 769303 w 4537361"/>
              <a:gd name="connsiteY3-42" fmla="*/ 3935020 h 3937864"/>
              <a:gd name="connsiteX4-43" fmla="*/ 17741 w 4537361"/>
              <a:gd name="connsiteY4-44" fmla="*/ 3346296 h 3937864"/>
              <a:gd name="connsiteX5-45" fmla="*/ 0 w 4537361"/>
              <a:gd name="connsiteY5-46" fmla="*/ 0 h 3937864"/>
              <a:gd name="connsiteX0-47" fmla="*/ 0 w 4537361"/>
              <a:gd name="connsiteY0-48" fmla="*/ 0 h 3937864"/>
              <a:gd name="connsiteX1-49" fmla="*/ 4537361 w 4537361"/>
              <a:gd name="connsiteY1-50" fmla="*/ 0 h 3937864"/>
              <a:gd name="connsiteX2-51" fmla="*/ 4537361 w 4537361"/>
              <a:gd name="connsiteY2-52" fmla="*/ 3937864 h 3937864"/>
              <a:gd name="connsiteX3-53" fmla="*/ 769303 w 4537361"/>
              <a:gd name="connsiteY3-54" fmla="*/ 3935020 h 3937864"/>
              <a:gd name="connsiteX4-55" fmla="*/ 17741 w 4537361"/>
              <a:gd name="connsiteY4-56" fmla="*/ 3346296 h 3937864"/>
              <a:gd name="connsiteX5-57" fmla="*/ 0 w 4537361"/>
              <a:gd name="connsiteY5-58" fmla="*/ 0 h 3937864"/>
              <a:gd name="connsiteX0-59" fmla="*/ 398 w 4537759"/>
              <a:gd name="connsiteY0-60" fmla="*/ 0 h 3981228"/>
              <a:gd name="connsiteX1-61" fmla="*/ 4537759 w 4537759"/>
              <a:gd name="connsiteY1-62" fmla="*/ 0 h 3981228"/>
              <a:gd name="connsiteX2-63" fmla="*/ 4537759 w 4537759"/>
              <a:gd name="connsiteY2-64" fmla="*/ 3937864 h 3981228"/>
              <a:gd name="connsiteX3-65" fmla="*/ 769701 w 4537759"/>
              <a:gd name="connsiteY3-66" fmla="*/ 3935020 h 3981228"/>
              <a:gd name="connsiteX4-67" fmla="*/ 5613 w 4537759"/>
              <a:gd name="connsiteY4-68" fmla="*/ 3321244 h 3981228"/>
              <a:gd name="connsiteX5-69" fmla="*/ 398 w 4537759"/>
              <a:gd name="connsiteY5-70" fmla="*/ 0 h 3981228"/>
              <a:gd name="connsiteX0-71" fmla="*/ 398 w 4537759"/>
              <a:gd name="connsiteY0-72" fmla="*/ 0 h 3937864"/>
              <a:gd name="connsiteX1-73" fmla="*/ 4537759 w 4537759"/>
              <a:gd name="connsiteY1-74" fmla="*/ 0 h 3937864"/>
              <a:gd name="connsiteX2-75" fmla="*/ 4537759 w 4537759"/>
              <a:gd name="connsiteY2-76" fmla="*/ 3937864 h 3937864"/>
              <a:gd name="connsiteX3-77" fmla="*/ 769701 w 4537759"/>
              <a:gd name="connsiteY3-78" fmla="*/ 3935020 h 3937864"/>
              <a:gd name="connsiteX4-79" fmla="*/ 5613 w 4537759"/>
              <a:gd name="connsiteY4-80" fmla="*/ 3321244 h 3937864"/>
              <a:gd name="connsiteX5-81" fmla="*/ 398 w 4537759"/>
              <a:gd name="connsiteY5-82" fmla="*/ 0 h 3937864"/>
              <a:gd name="connsiteX0-83" fmla="*/ 398 w 4537759"/>
              <a:gd name="connsiteY0-84" fmla="*/ 0 h 3937864"/>
              <a:gd name="connsiteX1-85" fmla="*/ 4537759 w 4537759"/>
              <a:gd name="connsiteY1-86" fmla="*/ 0 h 3937864"/>
              <a:gd name="connsiteX2-87" fmla="*/ 4537759 w 4537759"/>
              <a:gd name="connsiteY2-88" fmla="*/ 3937864 h 3937864"/>
              <a:gd name="connsiteX3-89" fmla="*/ 769701 w 4537759"/>
              <a:gd name="connsiteY3-90" fmla="*/ 3935020 h 3937864"/>
              <a:gd name="connsiteX4-91" fmla="*/ 5613 w 4537759"/>
              <a:gd name="connsiteY4-92" fmla="*/ 3321244 h 3937864"/>
              <a:gd name="connsiteX5-93" fmla="*/ 398 w 4537759"/>
              <a:gd name="connsiteY5-94" fmla="*/ 0 h 3937864"/>
              <a:gd name="connsiteX0-95" fmla="*/ 398 w 4537759"/>
              <a:gd name="connsiteY0-96" fmla="*/ 0 h 3937864"/>
              <a:gd name="connsiteX1-97" fmla="*/ 4537759 w 4537759"/>
              <a:gd name="connsiteY1-98" fmla="*/ 0 h 3937864"/>
              <a:gd name="connsiteX2-99" fmla="*/ 4537759 w 4537759"/>
              <a:gd name="connsiteY2-100" fmla="*/ 3937864 h 3937864"/>
              <a:gd name="connsiteX3-101" fmla="*/ 769701 w 4537759"/>
              <a:gd name="connsiteY3-102" fmla="*/ 3935020 h 3937864"/>
              <a:gd name="connsiteX4-103" fmla="*/ 5613 w 4537759"/>
              <a:gd name="connsiteY4-104" fmla="*/ 3321244 h 3937864"/>
              <a:gd name="connsiteX5-105" fmla="*/ 398 w 4537759"/>
              <a:gd name="connsiteY5-106" fmla="*/ 0 h 39378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537759" h="3937864">
                <a:moveTo>
                  <a:pt x="398" y="0"/>
                </a:moveTo>
                <a:lnTo>
                  <a:pt x="4537759" y="0"/>
                </a:lnTo>
                <a:lnTo>
                  <a:pt x="4537759" y="3937864"/>
                </a:lnTo>
                <a:lnTo>
                  <a:pt x="769701" y="3935020"/>
                </a:lnTo>
                <a:cubicBezTo>
                  <a:pt x="227286" y="3932459"/>
                  <a:pt x="18139" y="3755479"/>
                  <a:pt x="5613" y="3321244"/>
                </a:cubicBezTo>
                <a:cubicBezTo>
                  <a:pt x="-6913" y="2887009"/>
                  <a:pt x="6312" y="1115432"/>
                  <a:pt x="398" y="0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838201" y="1825625"/>
            <a:ext cx="5675334" cy="3937866"/>
          </a:xfrm>
        </p:spPr>
        <p:txBody>
          <a:bodyPr/>
          <a:lstStyle>
            <a:lvl1pPr>
              <a:buClr>
                <a:srgbClr val="B01F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5691" y="6122796"/>
            <a:ext cx="473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</a:blip>
          <a:srcRect/>
          <a:stretch>
            <a:fillRect/>
          </a:stretch>
        </p:blipFill>
        <p:spPr>
          <a:xfrm>
            <a:off x="6735337" y="646771"/>
            <a:ext cx="5456664" cy="6211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838200" y="2600596"/>
            <a:ext cx="7857567" cy="298059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8200" y="1828800"/>
            <a:ext cx="10515600" cy="74595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5691" y="6122796"/>
            <a:ext cx="473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</a:blip>
          <a:srcRect/>
          <a:stretch>
            <a:fillRect/>
          </a:stretch>
        </p:blipFill>
        <p:spPr>
          <a:xfrm>
            <a:off x="6735337" y="646771"/>
            <a:ext cx="5456664" cy="6211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838200" y="2595519"/>
            <a:ext cx="8325321" cy="298957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8200" y="1828800"/>
            <a:ext cx="10515600" cy="74595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5691" y="6122796"/>
            <a:ext cx="473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</a:blip>
          <a:srcRect/>
          <a:stretch>
            <a:fillRect/>
          </a:stretch>
        </p:blipFill>
        <p:spPr>
          <a:xfrm>
            <a:off x="6735337" y="646771"/>
            <a:ext cx="5456664" cy="6211229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" y="5917062"/>
            <a:ext cx="12192000" cy="94324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92352" y="1343025"/>
            <a:ext cx="124124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46632" y="6213423"/>
            <a:ext cx="20492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hape&#10;&#10;Description automatically generated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917062"/>
            <a:ext cx="12192000" cy="94324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92352" y="1343025"/>
            <a:ext cx="124124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570219" y="1388341"/>
            <a:ext cx="905156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32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3200" i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Chemistry </a:t>
            </a:r>
            <a:r>
              <a:rPr lang="en-US" sz="32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32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914400" eaLnBrk="1" hangingPunct="1">
              <a:defRPr/>
            </a:pPr>
            <a:r>
              <a:rPr lang="en-US" sz="32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3200" kern="1200" dirty="0">
                <a:solidFill>
                  <a:srgbClr val="B11F2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www.clinchem.org</a:t>
            </a:r>
          </a:p>
        </p:txBody>
      </p:sp>
      <p:sp>
        <p:nvSpPr>
          <p:cNvPr id="7" name="TextBox 2"/>
          <p:cNvSpPr txBox="1">
            <a:spLocks noChangeArrowheads="1"/>
          </p:cNvSpPr>
          <p:nvPr userDrawn="1"/>
        </p:nvSpPr>
        <p:spPr bwMode="auto">
          <a:xfrm>
            <a:off x="5299147" y="4300850"/>
            <a:ext cx="1593706" cy="49244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</a:t>
            </a:r>
          </a:p>
        </p:txBody>
      </p:sp>
      <p:pic>
        <p:nvPicPr>
          <p:cNvPr id="8" name="Picture 7" descr="http://upload.wikimedia.org/wikipedia/commons/4/41/YouTube_icon_block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hlinkClick r:id="rId9"/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14738" y="4858250"/>
            <a:ext cx="463717" cy="4637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590218" y="770854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5094218" y="770854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9855818" y="770854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/>
          <p:cNvPicPr>
            <a:picLocks noChangeAspect="1"/>
          </p:cNvPicPr>
          <p:nvPr userDrawn="1"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1" y="5914758"/>
            <a:ext cx="12192000" cy="9432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ounded Rectangle 13"/>
          <p:cNvSpPr/>
          <p:nvPr userDrawn="1"/>
        </p:nvSpPr>
        <p:spPr>
          <a:xfrm>
            <a:off x="954024" y="1442555"/>
            <a:ext cx="1148029" cy="56045"/>
          </a:xfrm>
          <a:prstGeom prst="roundRect">
            <a:avLst>
              <a:gd name="adj" fmla="val 50000"/>
            </a:avLst>
          </a:prstGeom>
          <a:solidFill>
            <a:srgbClr val="B0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red letter on a black background&#10;&#10;Description automatically generated with low confidence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9657893" y="6010756"/>
            <a:ext cx="2098614" cy="536632"/>
          </a:xfrm>
          <a:prstGeom prst="rect">
            <a:avLst/>
          </a:prstGeom>
        </p:spPr>
      </p:pic>
      <p:pic>
        <p:nvPicPr>
          <p:cNvPr id="10" name="Picture 9" descr="ClinChem_2lines_title_B12025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" y="6021139"/>
            <a:ext cx="1265923" cy="5262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B01F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B01F24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B01F24"/>
        </a:buClr>
        <a:buFont typeface="Courier New" panose="02070309020205020404" pitchFamily="49" charset="0"/>
        <a:buChar char="o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B01F24"/>
        </a:buClr>
        <a:buFont typeface="Wingdings" panose="05000000000000000000" pitchFamily="2" charset="2"/>
        <a:buChar char="§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B01F24"/>
        </a:buClr>
        <a:buFont typeface="Wingdings" panose="05000000000000000000" pitchFamily="2" charset="2"/>
        <a:buChar char="§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B01F24"/>
        </a:buClr>
        <a:buFont typeface="Wingdings" panose="05000000000000000000" pitchFamily="2" charset="2"/>
        <a:buChar char="§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 Comprehensive Assessment of Metagenomic </a:t>
            </a:r>
            <a:r>
              <a:rPr lang="en-US" sz="3600" dirty="0" err="1"/>
              <a:t>cfDNA</a:t>
            </a:r>
            <a:r>
              <a:rPr lang="en-US" sz="3600" dirty="0"/>
              <a:t> Sequencing for Microbe Detection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74372" y="3328365"/>
            <a:ext cx="8669123" cy="1063625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rgbClr val="DEDEDE"/>
                </a:solidFill>
              </a:rPr>
              <a:t>Z. </a:t>
            </a:r>
            <a:r>
              <a:rPr lang="en-US" sz="2000" dirty="0" err="1">
                <a:solidFill>
                  <a:srgbClr val="DEDEDE"/>
                </a:solidFill>
              </a:rPr>
              <a:t>Diao</a:t>
            </a:r>
            <a:r>
              <a:rPr lang="en-US" sz="2000" dirty="0">
                <a:solidFill>
                  <a:srgbClr val="DEDEDE"/>
                </a:solidFill>
              </a:rPr>
              <a:t>, Z Zhao, Y Han, Y Chen, T Huang, L Feng, Y Ma, J Li, R Zhang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98697" y="6007379"/>
            <a:ext cx="7563132" cy="410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© 2025 Association for Diagnostics &amp; Laboratory Medicine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solidFill>
                  <a:srgbClr val="DEDEDE"/>
                </a:solidFill>
              </a:rPr>
              <a:t>July 2025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https://doi.org/10.1093/clinchem/hvaf044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Multicenter Evaluation Framework</a:t>
            </a:r>
            <a:r>
              <a:rPr lang="en-US" dirty="0"/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" y="1588770"/>
            <a:ext cx="11873865" cy="33242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28715" y="4411345"/>
            <a:ext cx="5828665" cy="18059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Metagenomic  bioinformatics pipeline</a:t>
            </a: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(a) Detection workflows </a:t>
            </a: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(b) Identified m</a:t>
            </a:r>
            <a:r>
              <a:rPr lang="en-US" altLang="zh-CN" sz="2000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icroorg</a:t>
            </a: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anisms</a:t>
            </a: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(c) Sequencing data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46190" y="5269230"/>
            <a:ext cx="486029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130</a:t>
            </a:r>
            <a:r>
              <a:rPr lang="en-US" altLang="zh-C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Laboratories participated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Key Performance Metrics -</a:t>
            </a:r>
            <a:r>
              <a:rPr lang="en-US" altLang="zh-CN" dirty="0">
                <a:solidFill>
                  <a:srgbClr val="C00000"/>
                </a:solidFill>
                <a:sym typeface="+mn-ea"/>
              </a:rPr>
              <a:t> </a:t>
            </a:r>
            <a:r>
              <a:rPr lang="en-US" dirty="0">
                <a:sym typeface="+mn-ea"/>
              </a:rPr>
              <a:t>Accuracy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11</a:t>
            </a:fld>
            <a:endParaRPr 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53415" y="4466590"/>
            <a:ext cx="1041146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</a:pP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Positives (TP)</a:t>
            </a: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Total number o</a:t>
            </a: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200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spiked microorganisms</a:t>
            </a: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detected</a:t>
            </a:r>
          </a:p>
          <a:p>
            <a:pPr marL="0" indent="0">
              <a:lnSpc>
                <a:spcPct val="150000"/>
              </a:lnSpc>
            </a:pP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Positives (FP)</a:t>
            </a: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Total number </a:t>
            </a: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200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unexpected microorganisms </a:t>
            </a: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detected</a:t>
            </a:r>
          </a:p>
          <a:p>
            <a:pPr marL="0" indent="0">
              <a:lnSpc>
                <a:spcPct val="150000"/>
              </a:lnSpc>
            </a:pP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Negatives (FN)</a:t>
            </a: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Total number </a:t>
            </a: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200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spiked microorganisms not detected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38200" y="1724025"/>
            <a:ext cx="4625340" cy="2580640"/>
            <a:chOff x="965" y="2715"/>
            <a:chExt cx="7284" cy="4064"/>
          </a:xfrm>
        </p:grpSpPr>
        <p:grpSp>
          <p:nvGrpSpPr>
            <p:cNvPr id="14" name="组合 13"/>
            <p:cNvGrpSpPr/>
            <p:nvPr/>
          </p:nvGrpSpPr>
          <p:grpSpPr>
            <a:xfrm>
              <a:off x="1059" y="2961"/>
              <a:ext cx="6786" cy="3572"/>
              <a:chOff x="9972" y="4983"/>
              <a:chExt cx="6786" cy="3572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0310" y="7491"/>
                <a:ext cx="6448" cy="1064"/>
                <a:chOff x="2433" y="3976"/>
                <a:chExt cx="6448" cy="10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文本框 6"/>
                    <p:cNvSpPr txBox="1"/>
                    <p:nvPr/>
                  </p:nvSpPr>
                  <p:spPr>
                    <a:xfrm>
                      <a:off x="2433" y="3976"/>
                      <a:ext cx="6448" cy="10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t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000" b="1">
                                <a:solidFill>
                                  <a:schemeClr val="accent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𝐅</m:t>
                            </m:r>
                            <m:r>
                              <a:rPr lang="en-US" altLang="zh-CN" sz="2000" b="1">
                                <a:solidFill>
                                  <a:schemeClr val="accent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𝟏</m:t>
                            </m:r>
                            <m:r>
                              <a:rPr lang="en-US" altLang="zh-CN" sz="2000" b="1">
                                <a:solidFill>
                                  <a:schemeClr val="accent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 </m:t>
                            </m:r>
                            <m:r>
                              <a:rPr lang="en-US" altLang="zh-CN" sz="2000" b="1">
                                <a:solidFill>
                                  <a:schemeClr val="accent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𝐬𝐜𝐨𝐫𝐞</m:t>
                            </m:r>
                            <m:r>
                              <a:rPr lang="en-US" altLang="zh-CN" sz="2000" b="1">
                                <a:solidFill>
                                  <a:schemeClr val="accent6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sz="2000" b="1">
                                <a:solidFill>
                                  <a:schemeClr val="accent6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𝟐</m:t>
                            </m:r>
                            <m:r>
                              <a:rPr lang="en-US" altLang="zh-CN" sz="2000" b="1">
                                <a:solidFill>
                                  <a:schemeClr val="accent6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en-US" altLang="zh-CN" sz="2000" b="1" i="1">
                                    <a:solidFill>
                                      <a:schemeClr val="accent6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1">
                                    <a:solidFill>
                                      <a:schemeClr val="accent6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𝐏𝐫𝐞𝐜𝐢𝐬𝐢𝐨𝐧</m:t>
                                </m:r>
                                <m:r>
                                  <a:rPr lang="en-US" altLang="zh-CN" sz="2000" b="1">
                                    <a:solidFill>
                                      <a:schemeClr val="accent6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 × </m:t>
                                </m:r>
                                <m:r>
                                  <a:rPr lang="en-US" altLang="zh-CN" sz="2000" b="1">
                                    <a:solidFill>
                                      <a:schemeClr val="accent6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𝐑𝐞𝐜𝐚𝐥𝐥</m:t>
                                </m:r>
                              </m:num>
                              <m:den>
                                <m:r>
                                  <a:rPr lang="en-US" altLang="zh-CN" sz="2000" b="1">
                                    <a:solidFill>
                                      <a:schemeClr val="accent6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𝐏𝐫𝐞𝐜𝐢𝐬𝐢𝐨𝐧</m:t>
                                </m:r>
                                <m:r>
                                  <a:rPr lang="en-US" altLang="zh-CN" sz="2000" b="1">
                                    <a:solidFill>
                                      <a:schemeClr val="accent6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 + </m:t>
                                </m:r>
                                <m:r>
                                  <a:rPr lang="en-US" altLang="zh-CN" sz="2000" b="1">
                                    <a:solidFill>
                                      <a:schemeClr val="accent6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𝐑𝐞𝐜𝐚𝐥𝐥</m:t>
                                </m:r>
                              </m:den>
                            </m:f>
                          </m:oMath>
                        </m:oMathPara>
                      </a14:m>
                      <a:endParaRPr lang="en-US" altLang="zh-CN" sz="2000" b="1">
                        <a:solidFill>
                          <a:schemeClr val="accent6">
                            <a:lumMod val="65000"/>
                            <a:lumOff val="3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文本框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33" y="3976"/>
                      <a:ext cx="6448" cy="1064"/>
                    </a:xfrm>
                    <a:prstGeom prst="rect">
                      <a:avLst/>
                    </a:prstGeom>
                    <a:blipFill rotWithShape="1">
                      <a:blip r:embed="rId2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" name="文本框 7"/>
                <p:cNvSpPr txBox="1"/>
                <p:nvPr/>
              </p:nvSpPr>
              <p:spPr>
                <a:xfrm>
                  <a:off x="2855" y="4241"/>
                  <a:ext cx="452" cy="62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r>
                    <a:rPr lang="en-US" altLang="zh-CN" sz="2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ea"/>
                    </a:rPr>
                    <a:t>-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文本框 9"/>
                  <p:cNvSpPr txBox="1"/>
                  <p:nvPr/>
                </p:nvSpPr>
                <p:spPr>
                  <a:xfrm>
                    <a:off x="9972" y="4983"/>
                    <a:ext cx="4344" cy="1051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t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1">
                              <a:solidFill>
                                <a:schemeClr val="accent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𝐏𝐫𝐞𝐜𝐢𝐬𝐢𝐨𝐧</m:t>
                          </m:r>
                          <m:r>
                            <a:rPr lang="en-US" altLang="zh-CN" sz="2000" b="1">
                              <a:solidFill>
                                <a:schemeClr val="accent6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= </m:t>
                          </m:r>
                          <m:f>
                            <m:fPr>
                              <m:ctrlPr>
                                <a:rPr lang="en-US" altLang="zh-CN" sz="2000" b="1" i="1">
                                  <a:solidFill>
                                    <a:schemeClr val="accent6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1">
                                  <a:solidFill>
                                    <a:schemeClr val="accent6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𝐓𝐏</m:t>
                              </m:r>
                            </m:num>
                            <m:den>
                              <m:r>
                                <a:rPr lang="en-US" altLang="zh-CN" sz="2000" b="1">
                                  <a:solidFill>
                                    <a:schemeClr val="accent6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𝐓𝐏</m:t>
                              </m:r>
                              <m:r>
                                <a:rPr lang="en-US" altLang="zh-CN" sz="2000" b="1">
                                  <a:solidFill>
                                    <a:schemeClr val="accent6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 + </m:t>
                              </m:r>
                              <m:r>
                                <a:rPr lang="en-US" altLang="zh-CN" sz="2000" b="1">
                                  <a:solidFill>
                                    <a:schemeClr val="accent6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𝐅𝐏</m:t>
                              </m:r>
                            </m:den>
                          </m:f>
                        </m:oMath>
                      </m:oMathPara>
                    </a14:m>
                    <a:endParaRPr lang="en-US" altLang="zh-CN" sz="2000" b="1">
                      <a:solidFill>
                        <a:schemeClr val="accent6">
                          <a:lumMod val="65000"/>
                          <a:lumOff val="35000"/>
                        </a:schemeClr>
                      </a:solidFill>
                      <a:latin typeface="Cambria Math" panose="02040503050406030204" charset="0"/>
                      <a:cs typeface="Cambria Math" panose="02040503050406030204" charset="0"/>
                    </a:endParaRPr>
                  </a:p>
                </p:txBody>
              </p:sp>
            </mc:Choice>
            <mc:Fallback xmlns="">
              <p:sp>
                <p:nvSpPr>
                  <p:cNvPr id="10" name="文本框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72" y="4983"/>
                    <a:ext cx="4344" cy="1051"/>
                  </a:xfrm>
                  <a:prstGeom prst="rect">
                    <a:avLst/>
                  </a:prstGeom>
                  <a:blipFill rotWithShape="1">
                    <a:blip r:embed="rId3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本框 10"/>
                  <p:cNvSpPr txBox="1"/>
                  <p:nvPr/>
                </p:nvSpPr>
                <p:spPr>
                  <a:xfrm>
                    <a:off x="10605" y="6237"/>
                    <a:ext cx="3786" cy="1051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t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1">
                              <a:solidFill>
                                <a:schemeClr val="accent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𝐑𝐞𝐜𝐚𝐥𝐥</m:t>
                          </m:r>
                          <m:r>
                            <a:rPr lang="en-US" altLang="zh-CN" sz="2000" b="1">
                              <a:solidFill>
                                <a:schemeClr val="accent6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= </m:t>
                          </m:r>
                          <m:f>
                            <m:fPr>
                              <m:ctrlPr>
                                <a:rPr lang="en-US" altLang="zh-CN" sz="2000" b="1" i="1">
                                  <a:solidFill>
                                    <a:schemeClr val="accent6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1">
                                  <a:solidFill>
                                    <a:schemeClr val="accent6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𝐓𝐏</m:t>
                              </m:r>
                            </m:num>
                            <m:den>
                              <m:r>
                                <a:rPr lang="en-US" altLang="zh-CN" sz="2000" b="1">
                                  <a:solidFill>
                                    <a:schemeClr val="accent6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𝐓𝐏</m:t>
                              </m:r>
                              <m:r>
                                <a:rPr lang="en-US" altLang="zh-CN" sz="2000" b="1">
                                  <a:solidFill>
                                    <a:schemeClr val="accent6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 + </m:t>
                              </m:r>
                              <m:r>
                                <a:rPr lang="en-US" altLang="zh-CN" sz="2000" b="1">
                                  <a:solidFill>
                                    <a:schemeClr val="accent6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𝐅𝐍</m:t>
                              </m:r>
                            </m:den>
                          </m:f>
                        </m:oMath>
                      </m:oMathPara>
                    </a14:m>
                    <a:endParaRPr lang="en-US" altLang="zh-CN" sz="2000" b="1">
                      <a:solidFill>
                        <a:schemeClr val="accent6">
                          <a:lumMod val="65000"/>
                          <a:lumOff val="35000"/>
                        </a:schemeClr>
                      </a:solidFill>
                      <a:latin typeface="Cambria Math" panose="02040503050406030204" charset="0"/>
                      <a:cs typeface="Cambria Math" panose="02040503050406030204" charset="0"/>
                    </a:endParaRPr>
                  </a:p>
                </p:txBody>
              </p:sp>
            </mc:Choice>
            <mc:Fallback xmlns="">
              <p:sp>
                <p:nvSpPr>
                  <p:cNvPr id="11" name="文本框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05" y="6237"/>
                    <a:ext cx="3786" cy="1051"/>
                  </a:xfrm>
                  <a:prstGeom prst="rect">
                    <a:avLst/>
                  </a:prstGeom>
                  <a:blipFill rotWithShape="1">
                    <a:blip r:embed="rId4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矩形 14"/>
            <p:cNvSpPr/>
            <p:nvPr/>
          </p:nvSpPr>
          <p:spPr>
            <a:xfrm>
              <a:off x="965" y="2715"/>
              <a:ext cx="7284" cy="4064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lg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837555" y="1426210"/>
            <a:ext cx="6247130" cy="2953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Overall accuracy</a:t>
            </a:r>
            <a:endParaRPr lang="en-US" altLang="zh-CN" sz="2400" b="1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dependent variables: Precision, Recall, F1-score</a:t>
            </a:r>
            <a:endParaRPr lang="en-US" altLang="zh-CN" sz="2000" b="0" i="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2340</a:t>
            </a: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samples analyzed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(130 labs </a:t>
            </a:r>
            <a:r>
              <a:rPr lang="zh-CN" altLang="en-US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reference samples)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9.63 × 10</a:t>
            </a:r>
            <a:r>
              <a:rPr lang="en-US" altLang="zh-CN" sz="2000" b="1" i="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reads generated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Average depth: </a:t>
            </a:r>
            <a:r>
              <a:rPr lang="en-US" altLang="zh-CN" sz="2000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× 10</a:t>
            </a:r>
            <a:r>
              <a:rPr lang="en-US" altLang="zh-CN" sz="2000" b="1" i="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reads per sample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+mn-ea"/>
              </a:rPr>
              <a:t>Overall Accuracy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11208190" y="5386812"/>
            <a:ext cx="983810" cy="314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52643" b="69972"/>
          <a:stretch>
            <a:fillRect/>
          </a:stretch>
        </p:blipFill>
        <p:spPr>
          <a:xfrm>
            <a:off x="6361430" y="1573530"/>
            <a:ext cx="5209540" cy="3356610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827405" y="1512000"/>
            <a:ext cx="6153150" cy="34251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b="1" dirty="0">
                <a:solidFill>
                  <a:srgbClr val="B01F24"/>
                </a:solidFill>
                <a:ea typeface="+mj-ea"/>
              </a:rPr>
              <a:t> </a:t>
            </a:r>
            <a:r>
              <a:rPr lang="en-US" b="1" dirty="0">
                <a:solidFill>
                  <a:schemeClr val="accent1"/>
                </a:solidFill>
                <a:ea typeface="+mj-ea"/>
              </a:rPr>
              <a:t>Overall Performance: </a:t>
            </a:r>
            <a:endParaRPr lang="en-US" b="1" dirty="0">
              <a:solidFill>
                <a:srgbClr val="C00000"/>
              </a:solidFill>
              <a:ea typeface="+mj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/>
              <a:t>Average F1-score: </a:t>
            </a:r>
            <a:r>
              <a:rPr lang="en-US" sz="2000" dirty="0"/>
              <a:t>0.98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b="1" dirty="0"/>
              <a:t>Average recall: </a:t>
            </a:r>
            <a:r>
              <a:rPr lang="en-US" altLang="zh-CN" sz="2000" dirty="0"/>
              <a:t>0.99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/>
              <a:t>   consistent with previous studies (range: 0.58–1) </a:t>
            </a:r>
          </a:p>
          <a:p>
            <a:pPr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zh-CN" sz="2000" b="1" dirty="0"/>
              <a:t>Average </a:t>
            </a:r>
            <a:r>
              <a:rPr lang="en-US" sz="2000" b="1" dirty="0"/>
              <a:t>precision: </a:t>
            </a:r>
            <a:r>
              <a:rPr lang="en-US" sz="2000" dirty="0"/>
              <a:t>0.98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sym typeface="+mn-ea"/>
              </a:rPr>
              <a:t>   94.62% of labs achieved precision = 1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zh-CN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Overall Analysis of False Positives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11208190" y="5386812"/>
            <a:ext cx="983810" cy="314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828000" y="1512000"/>
            <a:ext cx="5571478" cy="42863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b="1" dirty="0">
                <a:solidFill>
                  <a:schemeClr val="accent1"/>
                </a:solidFill>
                <a:ea typeface="+mj-ea"/>
              </a:rPr>
              <a:t> False Positives (FPs):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/>
              <a:t> Total FPs: </a:t>
            </a:r>
            <a:r>
              <a:rPr lang="en-US" sz="2000" dirty="0"/>
              <a:t>696 across all samples 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sz="2000" dirty="0"/>
              <a:t>                     (193 microbial species reported)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 FP results were reported by only</a:t>
            </a:r>
            <a:r>
              <a:rPr lang="en-US" altLang="zh-CN" sz="2000" b="1" dirty="0"/>
              <a:t> 7 labs</a:t>
            </a:r>
            <a:endParaRPr lang="en-US" altLang="zh-CN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/>
              <a:t> 4 labs reported ≤3 FPs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/>
              <a:t> 3 labs reported &gt;100 FPs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</a:rPr>
              <a:t>   → Potential issues with their protocols or 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</a:rPr>
              <a:t>       contamination control measures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6423" t="322" r="8089" b="67754"/>
          <a:stretch>
            <a:fillRect/>
          </a:stretch>
        </p:blipFill>
        <p:spPr>
          <a:xfrm>
            <a:off x="7097395" y="1400175"/>
            <a:ext cx="3206750" cy="2286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395" y="3785870"/>
            <a:ext cx="3008630" cy="20713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Source of False Positives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14</a:t>
            </a:fld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" y="1584000"/>
            <a:ext cx="8954113" cy="1656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8000" y="3202940"/>
            <a:ext cx="10260330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Samples: </a:t>
            </a: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S1-S16 (696 FP results)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Software:</a:t>
            </a: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Kraken 2, Bracken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Sequencing Files:</a:t>
            </a: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FP microbial sequences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Criteria: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match (consistent with reported FP microbes): Originates from </a:t>
            </a:r>
            <a:r>
              <a:rPr lang="en-US" altLang="zh-CN" sz="2000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“Wet” lab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match (inconsistent with reported FP microbes): Originates from</a:t>
            </a:r>
            <a:r>
              <a:rPr lang="en-US" altLang="zh-CN" sz="2000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“Dry” lab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189470" y="3688080"/>
            <a:ext cx="3195955" cy="942340"/>
            <a:chOff x="15312" y="4806"/>
            <a:chExt cx="5033" cy="1484"/>
          </a:xfrm>
        </p:grpSpPr>
        <p:pic>
          <p:nvPicPr>
            <p:cNvPr id="15" name="图片 14" descr="实验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312" y="4806"/>
              <a:ext cx="1440" cy="1440"/>
            </a:xfrm>
            <a:prstGeom prst="rect">
              <a:avLst/>
            </a:prstGeom>
          </p:spPr>
        </p:pic>
        <p:pic>
          <p:nvPicPr>
            <p:cNvPr id="20" name="图片 19" descr="计算机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905" y="4850"/>
              <a:ext cx="1440" cy="1440"/>
            </a:xfrm>
            <a:prstGeom prst="rect">
              <a:avLst/>
            </a:prstGeom>
          </p:spPr>
        </p:pic>
        <p:pic>
          <p:nvPicPr>
            <p:cNvPr id="22" name="图片 21" descr="10757383589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195" y="4894"/>
              <a:ext cx="1267" cy="12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FP - “Wet” 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11208190" y="5386812"/>
            <a:ext cx="983810" cy="314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5" name="组合 4"/>
          <p:cNvGrpSpPr/>
          <p:nvPr/>
        </p:nvGrpSpPr>
        <p:grpSpPr>
          <a:xfrm>
            <a:off x="6984000" y="324000"/>
            <a:ext cx="4538980" cy="1801495"/>
            <a:chOff x="11022" y="350"/>
            <a:chExt cx="7148" cy="283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2" y="350"/>
              <a:ext cx="7148" cy="124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2" y="1941"/>
              <a:ext cx="7148" cy="1247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690" y="2323465"/>
            <a:ext cx="2550160" cy="2296160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828040" y="1511935"/>
            <a:ext cx="10526395" cy="42062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rgbClr val="B01F24"/>
                </a:solidFill>
                <a:ea typeface="+mj-ea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ea typeface="+mj-ea"/>
                <a:sym typeface="+mn-ea"/>
              </a:rPr>
              <a:t>Sources of</a:t>
            </a:r>
            <a:r>
              <a:rPr lang="en-US" altLang="zh-CN" b="1" dirty="0">
                <a:solidFill>
                  <a:schemeClr val="accent1"/>
                </a:solidFill>
                <a:ea typeface="+mj-ea"/>
              </a:rPr>
              <a:t> false positive results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Wet lab: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 68.25% of sequences matched the originally reported FP microorganisms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</a:rPr>
              <a:t>    → Wet-lab process is the primary source 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 S15, devoid of </a:t>
            </a:r>
            <a:r>
              <a:rPr lang="en-US" altLang="zh-CN" sz="2000" dirty="0" err="1"/>
              <a:t>cfDNA</a:t>
            </a:r>
            <a:r>
              <a:rPr lang="en-US" altLang="zh-CN" sz="2000" dirty="0"/>
              <a:t> isolation, exhibited significantly fewer FP results (n = 3) 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/>
              <a:t>    compared to samples requiring extraction (range 25–80)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C00000"/>
                </a:solidFill>
              </a:rPr>
              <a:t>    </a:t>
            </a:r>
            <a:r>
              <a:rPr lang="en-US" altLang="zh-CN" sz="2000" b="1" dirty="0">
                <a:solidFill>
                  <a:srgbClr val="C00000"/>
                </a:solidFill>
              </a:rPr>
              <a:t>→ </a:t>
            </a:r>
            <a:r>
              <a:rPr lang="en-US" altLang="zh-CN" sz="2000" dirty="0">
                <a:solidFill>
                  <a:schemeClr val="accent1"/>
                </a:solidFill>
              </a:rPr>
              <a:t>Nucleic acid extraction process in the wet lab may introduce FP microorganisms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FP - “Dry” 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11208190" y="5386812"/>
            <a:ext cx="983810" cy="314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828040" y="1511935"/>
            <a:ext cx="11353800" cy="40582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rgbClr val="B01F24"/>
                </a:solidFill>
                <a:ea typeface="+mj-ea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ea typeface="+mj-ea"/>
                <a:sym typeface="+mn-ea"/>
              </a:rPr>
              <a:t>Sources of</a:t>
            </a:r>
            <a:r>
              <a:rPr lang="en-US" altLang="zh-CN" b="1" dirty="0">
                <a:solidFill>
                  <a:schemeClr val="accent1"/>
                </a:solidFill>
                <a:ea typeface="+mj-ea"/>
              </a:rPr>
              <a:t> false positive results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Dry lab: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 221/696 of the FP sequences did not match the initially reported FP microorganisms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 9.05% (20/221) matched other species within the same genus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</a:rPr>
              <a:t>   → The limited specificity of the taxonomic classification software</a:t>
            </a:r>
            <a:endParaRPr lang="en-US" altLang="zh-CN" sz="20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 90.95% (201/ 221) matched microorganisms not typically found in clinical or lab environments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C00000"/>
                </a:solidFill>
              </a:rPr>
              <a:t>    </a:t>
            </a:r>
            <a:r>
              <a:rPr lang="en-US" altLang="zh-CN" sz="2000" dirty="0">
                <a:solidFill>
                  <a:schemeClr val="accent1"/>
                </a:solidFill>
              </a:rPr>
              <a:t>→ Contaminants from reference databases rather than actual sample-derived contaminants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984000" y="324000"/>
            <a:ext cx="4538980" cy="1801495"/>
            <a:chOff x="11022" y="350"/>
            <a:chExt cx="7148" cy="283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2" y="350"/>
              <a:ext cx="7148" cy="124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2" y="1941"/>
              <a:ext cx="7148" cy="12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Overall Analysis of False Negatives</a:t>
            </a:r>
            <a:endParaRPr lang="en-US" dirty="0">
              <a:solidFill>
                <a:srgbClr val="58595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11208190" y="5386812"/>
            <a:ext cx="983810" cy="314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8" name="组合 7"/>
          <p:cNvGrpSpPr/>
          <p:nvPr/>
        </p:nvGrpSpPr>
        <p:grpSpPr>
          <a:xfrm>
            <a:off x="6749415" y="1930400"/>
            <a:ext cx="5057775" cy="2197100"/>
            <a:chOff x="10561" y="3363"/>
            <a:chExt cx="7965" cy="346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1" y="3365"/>
              <a:ext cx="4298" cy="345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rcRect l="13964"/>
            <a:stretch>
              <a:fillRect/>
            </a:stretch>
          </p:blipFill>
          <p:spPr>
            <a:xfrm>
              <a:off x="14972" y="3363"/>
              <a:ext cx="3555" cy="3461"/>
            </a:xfrm>
            <a:prstGeom prst="rect">
              <a:avLst/>
            </a:prstGeom>
          </p:spPr>
        </p:pic>
      </p:grp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838200" y="1532255"/>
            <a:ext cx="11137900" cy="42995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b="1" dirty="0">
                <a:solidFill>
                  <a:schemeClr val="accent1"/>
                </a:solidFill>
                <a:ea typeface="+mj-ea"/>
              </a:rPr>
              <a:t> False Negatives (FNs):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b="1" dirty="0"/>
              <a:t> Total FNs:</a:t>
            </a:r>
            <a:r>
              <a:rPr lang="en-US" sz="2000" b="1" dirty="0"/>
              <a:t> </a:t>
            </a:r>
            <a:r>
              <a:rPr lang="en-US" sz="2000" dirty="0"/>
              <a:t>66 across 15 positive samples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 12 labs (9.23%) reported between 1 and 22 FNs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 </a:t>
            </a:r>
            <a:r>
              <a:rPr lang="en-US" altLang="zh-CN" sz="2000" dirty="0">
                <a:sym typeface="+mn-ea"/>
              </a:rPr>
              <a:t>S7–S9 (threefold serial dilution), S9</a:t>
            </a:r>
            <a:r>
              <a:rPr lang="zh-CN" altLang="en-US" sz="2000" dirty="0">
                <a:sym typeface="+mn-ea"/>
              </a:rPr>
              <a:t>＞</a:t>
            </a:r>
            <a:r>
              <a:rPr lang="en-US" altLang="zh-CN" sz="2000" dirty="0">
                <a:sym typeface="+mn-ea"/>
              </a:rPr>
              <a:t>S8</a:t>
            </a:r>
            <a:r>
              <a:rPr lang="zh-CN" altLang="en-US" sz="2000" dirty="0">
                <a:sym typeface="+mn-ea"/>
              </a:rPr>
              <a:t>＞</a:t>
            </a:r>
            <a:r>
              <a:rPr lang="en-US" altLang="zh-CN" sz="2000" dirty="0">
                <a:sym typeface="+mn-ea"/>
              </a:rPr>
              <a:t>S7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sym typeface="+mn-ea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sym typeface="+mn-ea"/>
              </a:rPr>
              <a:t>   </a:t>
            </a:r>
            <a:r>
              <a:rPr lang="en-US" altLang="zh-CN" sz="2000" dirty="0"/>
              <a:t> 36.36% (24/66) at concentrations &lt;10</a:t>
            </a:r>
            <a:r>
              <a:rPr lang="en-US" altLang="zh-CN" sz="2000" baseline="30000" dirty="0"/>
              <a:t>3</a:t>
            </a:r>
            <a:r>
              <a:rPr lang="en-US" altLang="zh-CN" sz="2000" dirty="0"/>
              <a:t> copies/mL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  <a:sym typeface="+mn-ea"/>
              </a:rPr>
              <a:t>     → The lower the concentration, the higher the FN rate</a:t>
            </a:r>
            <a:endParaRPr lang="en-US" altLang="zh-CN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Human mastadenovirus </a:t>
            </a:r>
            <a:r>
              <a:rPr lang="en-US" altLang="zh-CN" sz="2000" i="1" dirty="0"/>
              <a:t>C, E. coli, Shigella flexneri</a:t>
            </a:r>
            <a:r>
              <a:rPr lang="en-US" altLang="zh-CN" sz="2000" dirty="0"/>
              <a:t> had the highest FN rates at ≥10</a:t>
            </a:r>
            <a:r>
              <a:rPr lang="en-US" altLang="zh-CN" sz="2000" baseline="30000" dirty="0"/>
              <a:t>3</a:t>
            </a:r>
            <a:r>
              <a:rPr lang="en-US" altLang="zh-CN" sz="2000" dirty="0"/>
              <a:t> copies/mL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Source of False Negatives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175"/>
          <a:stretch>
            <a:fillRect/>
          </a:stretch>
        </p:blipFill>
        <p:spPr>
          <a:xfrm>
            <a:off x="828000" y="1584000"/>
            <a:ext cx="9061932" cy="1656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8000" y="3251200"/>
            <a:ext cx="10260330" cy="24269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Samples: </a:t>
            </a: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S1-S15 (66 FN </a:t>
            </a: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results</a:t>
            </a: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altLang="zh-CN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*S16: </a:t>
            </a:r>
            <a:r>
              <a:rPr lang="en-US" altLang="zh-CN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Anonymous negative samples</a:t>
            </a:r>
            <a:endParaRPr lang="en-US" altLang="zh-CN" sz="2000" i="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Software: </a:t>
            </a: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Kraken 2, Bracken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Sequencing Files: </a:t>
            </a: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Microbial sequences containing FN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Criteria: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Reanalyze FN microbial sequences (raw reads, low-quality reads, human sequences)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157845" y="3884295"/>
            <a:ext cx="3195955" cy="942340"/>
            <a:chOff x="15312" y="4806"/>
            <a:chExt cx="5033" cy="1484"/>
          </a:xfrm>
        </p:grpSpPr>
        <p:pic>
          <p:nvPicPr>
            <p:cNvPr id="15" name="图片 14" descr="实验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312" y="4806"/>
              <a:ext cx="1440" cy="1440"/>
            </a:xfrm>
            <a:prstGeom prst="rect">
              <a:avLst/>
            </a:prstGeom>
          </p:spPr>
        </p:pic>
        <p:pic>
          <p:nvPicPr>
            <p:cNvPr id="20" name="图片 19" descr="计算机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905" y="4850"/>
              <a:ext cx="1440" cy="1440"/>
            </a:xfrm>
            <a:prstGeom prst="rect">
              <a:avLst/>
            </a:prstGeom>
          </p:spPr>
        </p:pic>
        <p:pic>
          <p:nvPicPr>
            <p:cNvPr id="22" name="图片 21" descr="10757383589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195" y="4894"/>
              <a:ext cx="1267" cy="12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Source of False Negatives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175"/>
          <a:stretch>
            <a:fillRect/>
          </a:stretch>
        </p:blipFill>
        <p:spPr>
          <a:xfrm>
            <a:off x="828000" y="1584000"/>
            <a:ext cx="9061932" cy="1656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8040" y="3251200"/>
            <a:ext cx="11456035" cy="26358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match (</a:t>
            </a: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realigned with &gt;10 reads</a:t>
            </a: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Originates from</a:t>
            </a: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“Dry” lab  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Negative</a:t>
            </a: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match (realigned with &lt;10 reads): Originates from </a:t>
            </a: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“Wet” lab</a:t>
            </a:r>
            <a:endParaRPr lang="en-US" altLang="zh-CN" sz="2000" b="1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lnSpc>
                <a:spcPct val="15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Microbial Sequence</a:t>
            </a:r>
            <a:endParaRPr lang="en-US" altLang="zh-CN" sz="2000" i="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Positive match → Taxonomic classification</a:t>
            </a:r>
          </a:p>
          <a:p>
            <a:pPr marL="228600" indent="-228600" algn="l">
              <a:lnSpc>
                <a:spcPct val="15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Char char="ü"/>
            </a:pP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Raw Sequence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Positive match  → QC &amp; removal of human sequences</a:t>
            </a:r>
            <a:endParaRPr lang="en-US" altLang="zh-CN" sz="2000" b="1" i="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32130" y="1840865"/>
            <a:ext cx="3676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Bloodstream infection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313170" y="1840865"/>
            <a:ext cx="5777865" cy="3879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Endocarditis    </a:t>
            </a:r>
            <a:r>
              <a:rPr lang="en-US" sz="24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Deep fungal infections</a:t>
            </a:r>
            <a:endParaRPr lang="en-US" altLang="zh-CN" sz="2400" b="1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5160" y="2228850"/>
            <a:ext cx="5655945" cy="34842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l">
              <a:lnSpc>
                <a:spcPct val="150000"/>
              </a:lnSpc>
            </a:pPr>
            <a:r>
              <a:rPr lang="en-US" altLang="zh-CN" sz="2400" b="1" i="0" dirty="0">
                <a:solidFill>
                  <a:srgbClr val="B01F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Rapid onset</a:t>
            </a:r>
          </a:p>
          <a:p>
            <a:pPr marL="0" indent="0" algn="l">
              <a:lnSpc>
                <a:spcPct val="100000"/>
              </a:lnSpc>
            </a:pPr>
            <a:r>
              <a:rPr lang="zh-CN" altLang="en-US" sz="2400" b="1" i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  <a:r>
              <a:rPr lang="en-US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fever, chills, tachycardia, </a:t>
            </a:r>
          </a:p>
          <a:p>
            <a:pPr marL="0" indent="0" algn="l">
              <a:lnSpc>
                <a:spcPct val="100000"/>
              </a:lnSpc>
            </a:pPr>
            <a:r>
              <a:rPr lang="en-US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within hours to 1-2 days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zh-CN" sz="2400" b="1" i="0" dirty="0">
                <a:solidFill>
                  <a:srgbClr val="B01F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Fast progression</a:t>
            </a:r>
          </a:p>
          <a:p>
            <a:pPr marL="0" indent="0" algn="l">
              <a:lnSpc>
                <a:spcPct val="100000"/>
              </a:lnSpc>
            </a:pPr>
            <a:r>
              <a:rPr lang="zh-CN" altLang="en-US" sz="2400" b="1" i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  <a:r>
              <a:rPr lang="en-US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Sepsis, SIRS, septic shock</a:t>
            </a:r>
            <a:endParaRPr lang="en-US" altLang="zh-CN" sz="2400" b="1" i="0" dirty="0">
              <a:solidFill>
                <a:srgbClr val="B01F2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</a:pPr>
            <a:r>
              <a:rPr lang="en-US" altLang="zh-CN" sz="2400" b="1" i="0" dirty="0">
                <a:solidFill>
                  <a:srgbClr val="B01F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High mortality rate</a:t>
            </a:r>
          </a:p>
          <a:p>
            <a:pPr marL="0" indent="0" algn="l">
              <a:lnSpc>
                <a:spcPct val="1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！</a:t>
            </a:r>
            <a:r>
              <a:rPr lang="en-US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Bloodstream infection mortality rate in </a:t>
            </a:r>
          </a:p>
          <a:p>
            <a:pPr marL="0" indent="0" algn="l">
              <a:lnSpc>
                <a:spcPct val="100000"/>
              </a:lnSpc>
            </a:pPr>
            <a:r>
              <a:rPr lang="en-US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hospitalized patients: 28.7% in China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95365" y="4328160"/>
            <a:ext cx="5482590" cy="95313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i="0" dirty="0">
                <a:solidFill>
                  <a:srgbClr val="B01F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Clinical urgency in addressing infectious disease challenges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26593" y="2228850"/>
            <a:ext cx="4351020" cy="16363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l">
              <a:lnSpc>
                <a:spcPct val="150000"/>
              </a:lnSpc>
            </a:pPr>
            <a:r>
              <a:rPr lang="en-US" altLang="zh-CN" sz="2400" b="1" dirty="0">
                <a:solidFill>
                  <a:srgbClr val="B01F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Difficult sample collection</a:t>
            </a:r>
            <a:endParaRPr lang="en-US" altLang="zh-CN" sz="2400" b="1" i="0" dirty="0">
              <a:solidFill>
                <a:srgbClr val="B01F2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！</a:t>
            </a: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Difficulty in sampling	</a:t>
            </a: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from </a:t>
            </a:r>
          </a:p>
          <a:p>
            <a:pPr marL="0" indent="0" algn="l">
              <a:lnSpc>
                <a:spcPct val="100000"/>
              </a:lnSpc>
            </a:pP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anatomically challenging sites</a:t>
            </a: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endParaRPr lang="en-US" sz="2000" i="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</a:pP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high risk of deep sampling</a:t>
            </a:r>
            <a:endParaRPr lang="en-US" altLang="en-US" sz="20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03445" y="1346835"/>
            <a:ext cx="1479550" cy="2750820"/>
            <a:chOff x="7696" y="1941"/>
            <a:chExt cx="2330" cy="433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6" y="1941"/>
              <a:ext cx="2331" cy="4332"/>
            </a:xfrm>
            <a:prstGeom prst="rect">
              <a:avLst/>
            </a:prstGeom>
          </p:spPr>
        </p:pic>
        <p:pic>
          <p:nvPicPr>
            <p:cNvPr id="9" name="图片 8" descr="注意"/>
            <p:cNvPicPr>
              <a:picLocks noChangeAspect="1"/>
            </p:cNvPicPr>
            <p:nvPr/>
          </p:nvPicPr>
          <p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28" y="3681"/>
              <a:ext cx="1299" cy="12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FN - “Dry” &amp; “Wet” 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11208190" y="5386812"/>
            <a:ext cx="983810" cy="314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838200" y="1555115"/>
            <a:ext cx="10930255" cy="44792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chemeClr val="accent1"/>
                </a:solidFill>
                <a:ea typeface="+mj-ea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ea typeface="+mj-ea"/>
                <a:sym typeface="+mn-ea"/>
              </a:rPr>
              <a:t>Sources of</a:t>
            </a:r>
            <a:r>
              <a:rPr lang="en-US" altLang="zh-CN" b="1" dirty="0">
                <a:solidFill>
                  <a:schemeClr val="accent1"/>
                </a:solidFill>
                <a:ea typeface="+mj-ea"/>
              </a:rPr>
              <a:t> false </a:t>
            </a:r>
            <a:r>
              <a:rPr lang="en-US" altLang="zh-CN" b="1" dirty="0">
                <a:solidFill>
                  <a:schemeClr val="accent1"/>
                </a:solidFill>
                <a:ea typeface="+mj-ea"/>
                <a:sym typeface="+mn-ea"/>
              </a:rPr>
              <a:t>negative</a:t>
            </a:r>
            <a:r>
              <a:rPr lang="en-US" altLang="zh-CN" b="1" dirty="0">
                <a:solidFill>
                  <a:schemeClr val="accent1"/>
                </a:solidFill>
                <a:ea typeface="+mj-ea"/>
              </a:rPr>
              <a:t> results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Dry lab: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 74.24% (49/66) of the FN microorganisms 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/>
              <a:t>    realigned with &gt;10 reads</a:t>
            </a:r>
            <a:r>
              <a:rPr lang="en-US" altLang="zh-CN" sz="2000" dirty="0">
                <a:solidFill>
                  <a:schemeClr val="accent1"/>
                </a:solidFill>
              </a:rPr>
              <a:t> → Primary source lies in the dry-lab process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Wet lab: </a:t>
            </a:r>
            <a:endParaRPr lang="en-US" altLang="zh-CN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/>
              <a:t> </a:t>
            </a:r>
            <a:r>
              <a:rPr lang="en-US" altLang="zh-CN" sz="2000" dirty="0">
                <a:sym typeface="+mn-ea"/>
              </a:rPr>
              <a:t>88.24% </a:t>
            </a:r>
            <a:r>
              <a:rPr lang="en-US" altLang="zh-CN" sz="2000" dirty="0"/>
              <a:t>(</a:t>
            </a:r>
            <a:r>
              <a:rPr lang="en-US" altLang="zh-CN" sz="2000" dirty="0">
                <a:sym typeface="+mn-ea"/>
              </a:rPr>
              <a:t>15/17</a:t>
            </a:r>
            <a:r>
              <a:rPr lang="en-US" altLang="zh-CN" sz="2000" dirty="0"/>
              <a:t>): the raw read count for the corresponding microorganisms was already &lt;10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  <a:sym typeface="+mn-ea"/>
              </a:rPr>
              <a:t>    → The loss of microbial sequences during wet-lab process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sym typeface="+mn-ea"/>
              </a:rPr>
              <a:t>S14 &amp; S15  </a:t>
            </a:r>
            <a:r>
              <a:rPr lang="en-US" altLang="zh-CN" sz="2000" dirty="0">
                <a:solidFill>
                  <a:schemeClr val="accent1"/>
                </a:solidFill>
                <a:sym typeface="+mn-ea"/>
              </a:rPr>
              <a:t>→ cfDNA isolation efficiency was not a critical determinant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sz="2000" dirty="0">
              <a:solidFill>
                <a:schemeClr val="accent1"/>
              </a:solidFill>
            </a:endParaRPr>
          </a:p>
        </p:txBody>
      </p:sp>
      <p:pic>
        <p:nvPicPr>
          <p:cNvPr id="770860316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b="7172"/>
          <a:stretch>
            <a:fillRect/>
          </a:stretch>
        </p:blipFill>
        <p:spPr>
          <a:xfrm>
            <a:off x="7176770" y="441960"/>
            <a:ext cx="4734560" cy="28435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Multiple Linear Regression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418580" y="1653540"/>
            <a:ext cx="3662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Independent variables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98830" y="1715135"/>
            <a:ext cx="3315335" cy="1945640"/>
            <a:chOff x="1258" y="2701"/>
            <a:chExt cx="5221" cy="3064"/>
          </a:xfrm>
        </p:grpSpPr>
        <p:sp>
          <p:nvSpPr>
            <p:cNvPr id="2" name="文本框 1"/>
            <p:cNvSpPr txBox="1"/>
            <p:nvPr/>
          </p:nvSpPr>
          <p:spPr>
            <a:xfrm>
              <a:off x="1258" y="2701"/>
              <a:ext cx="522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Dependent variables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88" y="3329"/>
              <a:ext cx="3988" cy="24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Precision</a:t>
              </a:r>
              <a:r>
                <a:rPr lang="zh-CN" altLang="en-US" sz="2000" b="1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（</a:t>
              </a:r>
              <a:r>
                <a:rPr lang="en-US" altLang="zh-CN" sz="2000" b="1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23.57%</a:t>
              </a:r>
              <a:r>
                <a:rPr lang="zh-CN" altLang="en-US" sz="2000" b="1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）</a:t>
              </a:r>
              <a:endPara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Recall</a:t>
              </a:r>
              <a:r>
                <a:rPr lang="zh-CN" altLang="en-US" sz="2000" b="1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（</a:t>
              </a:r>
              <a:r>
                <a:rPr lang="en-US" altLang="zh-CN" sz="2000" b="1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20.02%</a:t>
              </a:r>
              <a:r>
                <a:rPr lang="zh-CN" altLang="en-US" sz="2000" b="1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）</a:t>
              </a:r>
              <a:endPara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F1-score</a:t>
              </a:r>
              <a:r>
                <a:rPr lang="zh-CN" altLang="en-US" sz="2000" b="1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（</a:t>
              </a:r>
              <a:r>
                <a:rPr lang="en-US" altLang="zh-CN" sz="2000" b="1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21.76%</a:t>
              </a:r>
              <a:r>
                <a:rPr lang="zh-CN" altLang="en-US" sz="2000" b="1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）</a:t>
              </a:r>
              <a:endParaRPr lang="en-US" altLang="zh-CN" sz="2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85005" y="2113915"/>
            <a:ext cx="7534275" cy="3479363"/>
            <a:chOff x="7335" y="3329"/>
            <a:chExt cx="11865" cy="6347"/>
          </a:xfrm>
        </p:grpSpPr>
        <p:sp>
          <p:nvSpPr>
            <p:cNvPr id="5" name="文本框 4"/>
            <p:cNvSpPr txBox="1"/>
            <p:nvPr/>
          </p:nvSpPr>
          <p:spPr>
            <a:xfrm>
              <a:off x="7335" y="3329"/>
              <a:ext cx="11865" cy="606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i="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Extraction method</a:t>
              </a:r>
            </a:p>
            <a:p>
              <a:pPr mar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i="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Extraction kit</a:t>
              </a:r>
            </a:p>
            <a:p>
              <a:pPr mar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i="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Sequencing platform</a:t>
              </a:r>
            </a:p>
            <a:p>
              <a:pPr mar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i="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Classification algorithm</a:t>
              </a:r>
            </a:p>
            <a:p>
              <a:pPr mar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i="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Sequencing mode</a:t>
              </a:r>
            </a:p>
            <a:p>
              <a:pPr mar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i="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Read length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114" y="3329"/>
              <a:ext cx="7085" cy="634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indent="0" fontAlgn="base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b="0" i="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Automatic / Manual</a:t>
              </a:r>
            </a:p>
            <a:p>
              <a:pPr marL="0" indent="0" fontAlgn="base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b="0" i="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Column / Dynabeads</a:t>
              </a:r>
            </a:p>
            <a:p>
              <a:pPr marL="0" indent="0" fontAlgn="base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MGI / illumina / Gene Mind / Ion Torrent / Salus</a:t>
              </a:r>
            </a:p>
            <a:p>
              <a:pPr marL="0" indent="0" fontAlgn="base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BWA / Kraken 2 / Bowtie2 / NCBI BLAST / Snap-aligner / Other/custom</a:t>
              </a:r>
            </a:p>
            <a:p>
              <a:pPr marL="0" indent="0" fontAlgn="base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Single end </a:t>
              </a:r>
              <a:r>
                <a:rPr lang="en-US" altLang="zh-CN" sz="1600" b="0" i="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 Paired end</a:t>
              </a:r>
            </a:p>
            <a:p>
              <a:pPr marL="0" indent="0" fontAlgn="base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b="0" i="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/ 75 / 100 / 150 / 40</a:t>
              </a:r>
            </a:p>
          </p:txBody>
        </p:sp>
      </p:grpSp>
      <p:cxnSp>
        <p:nvCxnSpPr>
          <p:cNvPr id="12" name="直接连接符 11"/>
          <p:cNvCxnSpPr/>
          <p:nvPr/>
        </p:nvCxnSpPr>
        <p:spPr>
          <a:xfrm flipH="1">
            <a:off x="4301490" y="1687830"/>
            <a:ext cx="0" cy="4320000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6" name="图片 25" descr="思考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1430" y="3987165"/>
            <a:ext cx="1605280" cy="16052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Multiple Linear Regression Analysis</a:t>
            </a:r>
            <a:endParaRPr lang="en-US" dirty="0">
              <a:solidFill>
                <a:srgbClr val="58595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11208190" y="5386812"/>
            <a:ext cx="983810" cy="314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Content Placeholder 1"/>
          <p:cNvSpPr txBox="1"/>
          <p:nvPr/>
        </p:nvSpPr>
        <p:spPr>
          <a:xfrm>
            <a:off x="828040" y="1511935"/>
            <a:ext cx="9076690" cy="43268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B01F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Key Factors affecting the detection performance: </a:t>
            </a:r>
          </a:p>
          <a:p>
            <a:pPr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en-US" altLang="zh-CN" sz="2000" b="1" dirty="0"/>
              <a:t> Magnetic bead-based extraction:  </a:t>
            </a:r>
            <a:r>
              <a:rPr lang="en-US" altLang="zh-CN" sz="2000" b="1" dirty="0">
                <a:solidFill>
                  <a:schemeClr val="accent1"/>
                </a:solidFill>
              </a:rPr>
              <a:t>↑ ↑ ↑</a:t>
            </a:r>
          </a:p>
          <a:p>
            <a:pPr mar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zh-CN" sz="2000" dirty="0"/>
              <a:t>    F1-score (β=0.060), precision (β=0.065), recall (β =0.029)</a:t>
            </a:r>
          </a:p>
          <a:p>
            <a:pPr mar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accent1"/>
                </a:solidFill>
              </a:rPr>
              <a:t>    → Higher DNA recovery efficiency and reduced contamination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b="1" dirty="0"/>
              <a:t> Kraken 2 classification:  </a:t>
            </a:r>
            <a:r>
              <a:rPr lang="en-US" altLang="zh-CN" sz="2000" b="1" dirty="0">
                <a:solidFill>
                  <a:schemeClr val="accent1"/>
                </a:solidFill>
              </a:rPr>
              <a:t>↓ ↓ ↓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sym typeface="+mn-ea"/>
              </a:rPr>
              <a:t>    F1-score (β =-0.103), precision (β =-0.122), recall (β =-0.031)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  <a:sym typeface="+mn-ea"/>
              </a:rPr>
              <a:t>    → Lower specificity compared to hybrid approaches 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  <a:sym typeface="+mn-ea"/>
              </a:rPr>
              <a:t>        such as Kraken 2 + BWA or Kraken 2 + Bowtie 2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sym typeface="+mn-ea"/>
              </a:rPr>
              <a:t> Other factors: no significant associations</a:t>
            </a:r>
            <a:endParaRPr lang="en-US" altLang="zh-CN" sz="20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515" y="1812925"/>
            <a:ext cx="1246505" cy="1616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050" y="3856990"/>
            <a:ext cx="1829435" cy="16700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419350"/>
            <a:ext cx="5071110" cy="287210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Key Performance Metrics -</a:t>
            </a:r>
            <a:r>
              <a:rPr lang="en-US" altLang="zh-CN" dirty="0">
                <a:solidFill>
                  <a:srgbClr val="C00000"/>
                </a:solidFill>
                <a:sym typeface="+mn-ea"/>
              </a:rPr>
              <a:t> </a:t>
            </a:r>
            <a:r>
              <a:rPr lang="en-US" dirty="0">
                <a:sym typeface="+mn-ea"/>
              </a:rPr>
              <a:t>Repeatability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23</a:t>
            </a:fld>
            <a:endParaRPr 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28000" y="1511935"/>
            <a:ext cx="6505129" cy="483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  <a:tabLst>
                <a:tab pos="169863" algn="l"/>
              </a:tabLst>
            </a:pP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Sample:</a:t>
            </a: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S1-S3 (c</a:t>
            </a: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ontaining 4 types of microbial   	cfDNA)</a:t>
            </a:r>
            <a:endParaRPr lang="en-US" sz="2000" b="0" i="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Methods:</a:t>
            </a:r>
          </a:p>
          <a:p>
            <a:pPr marL="228600" indent="-22860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Char char="ü"/>
            </a:pP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Qualitative detection  </a:t>
            </a:r>
          </a:p>
          <a:p>
            <a:pPr indent="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→ </a:t>
            </a: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consistency of microbial detection</a:t>
            </a:r>
            <a:endParaRPr lang="en-US" altLang="zh-CN" sz="2000" b="1" i="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Char char="ü"/>
            </a:pP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Quantitative determination  </a:t>
            </a:r>
          </a:p>
          <a:p>
            <a:pPr indent="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None/>
              <a:tabLst>
                <a:tab pos="573088" algn="l"/>
              </a:tabLst>
            </a:pP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→</a:t>
            </a: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The CV of microbial reads per million (RPM) 	values</a:t>
            </a:r>
          </a:p>
          <a:p>
            <a:pPr indent="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→ </a:t>
            </a: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Kruskal–Wallis tests</a:t>
            </a:r>
          </a:p>
          <a:p>
            <a:pPr indent="0" algn="l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20204"/>
              <a:buNone/>
            </a:pPr>
            <a:r>
              <a:rPr lang="en-US" altLang="zh-CN" sz="2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</a:t>
            </a: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→ Linear mixed model</a:t>
            </a:r>
          </a:p>
          <a:p>
            <a:pPr indent="0" algn="l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20204"/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  </a:t>
            </a: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(To evaluate the effects of key factors on CVs)</a:t>
            </a:r>
            <a:endParaRPr lang="en-US" altLang="zh-CN" sz="2000" b="1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Overall Analysis of</a:t>
            </a:r>
            <a:r>
              <a:rPr lang="en-US" dirty="0"/>
              <a:t> Repeatability</a:t>
            </a:r>
            <a:endParaRPr lang="en-US" dirty="0">
              <a:solidFill>
                <a:srgbClr val="58595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11208190" y="5386812"/>
            <a:ext cx="983810" cy="314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828040" y="1511935"/>
            <a:ext cx="10981690" cy="29775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/>
              <a:t> Qualitative Consistency: </a:t>
            </a:r>
            <a:r>
              <a:rPr lang="en-US" sz="2000" dirty="0"/>
              <a:t>97.69% (127/130) of labs achieved 100% repeatability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/>
              <a:t> Quantitative Consistency: </a:t>
            </a:r>
            <a:r>
              <a:rPr lang="en-US" sz="2000" dirty="0"/>
              <a:t>83.08% (108/130)</a:t>
            </a:r>
            <a:r>
              <a:rPr lang="en-US" altLang="zh-CN" sz="2000" dirty="0"/>
              <a:t> of labs</a:t>
            </a:r>
            <a:r>
              <a:rPr lang="en-US" sz="2000" dirty="0"/>
              <a:t> reported an average CV &lt;0.2 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sz="2000" dirty="0"/>
              <a:t>    for microbial RPM values across replicates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</a:rPr>
              <a:t>→ Excellent performance in detecting 3 replicate samples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49509" b="53663"/>
          <a:stretch>
            <a:fillRect/>
          </a:stretch>
        </p:blipFill>
        <p:spPr>
          <a:xfrm>
            <a:off x="7456170" y="2607310"/>
            <a:ext cx="3752215" cy="24688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38200" y="4097020"/>
            <a:ext cx="8909050" cy="1450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lnSpc>
                <a:spcPct val="15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000" i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Candida albicans</a:t>
            </a: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best repeatability, </a:t>
            </a:r>
          </a:p>
          <a:p>
            <a:pPr indent="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human alphaherpes virus: highest variability</a:t>
            </a:r>
            <a:endParaRPr lang="en-US" sz="20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 Viral detection is more challenging than fungal and bacterial detection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Linear Mixed Model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25</a:t>
            </a:fld>
            <a:endParaRPr 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28000" y="1512000"/>
            <a:ext cx="11628120" cy="4194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spcBef>
                <a:spcPts val="1000"/>
              </a:spcBef>
              <a:buClrTx/>
              <a:buSzTx/>
              <a:buFont typeface="Wingdings" panose="05000000000000000000" charset="0"/>
              <a:buChar char="n"/>
            </a:pPr>
            <a:r>
              <a:rPr lang="en-US" altLang="zh-CN" sz="2400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Linea</a:t>
            </a:r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 mixed model</a:t>
            </a:r>
          </a:p>
          <a:p>
            <a:pPr indent="0" algn="l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20204"/>
              <a:buNone/>
            </a:pPr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→ </a:t>
            </a: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 evaluate the effects of key factors on CVs</a:t>
            </a:r>
          </a:p>
          <a:p>
            <a:pPr marL="228600" indent="-22860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Char char="ü"/>
            </a:pPr>
            <a:r>
              <a:rPr lang="en-US" altLang="zh-CN" sz="2000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Fixed effects</a:t>
            </a: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Extraction method</a:t>
            </a:r>
          </a:p>
          <a:p>
            <a:pPr indent="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Sequencing platform</a:t>
            </a:r>
          </a:p>
          <a:p>
            <a:pPr indent="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Sequencing mode</a:t>
            </a:r>
          </a:p>
          <a:p>
            <a:pPr indent="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Read length</a:t>
            </a:r>
          </a:p>
          <a:p>
            <a:pPr indent="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Taxonomic assignment method</a:t>
            </a:r>
            <a:endParaRPr lang="en-US" altLang="zh-CN" sz="2000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Char char="ü"/>
            </a:pPr>
            <a:r>
              <a:rPr lang="en-US" altLang="zh-CN" sz="2000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Random effects for laboratory and microbial class</a:t>
            </a:r>
            <a:endParaRPr lang="en-US" altLang="zh-CN" sz="2000" b="1" i="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095240" y="2861310"/>
            <a:ext cx="6770929" cy="2339975"/>
            <a:chOff x="3246" y="4336"/>
            <a:chExt cx="12105" cy="4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rcRect t="47091"/>
            <a:stretch>
              <a:fillRect/>
            </a:stretch>
          </p:blipFill>
          <p:spPr>
            <a:xfrm>
              <a:off x="3246" y="4387"/>
              <a:ext cx="12105" cy="4592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4190" y="4336"/>
              <a:ext cx="2596" cy="430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6884035" y="870585"/>
            <a:ext cx="4726305" cy="174371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 </a:t>
            </a:r>
            <a:r>
              <a:rPr lang="en-US" sz="2000" b="1" dirty="0">
                <a:solidFill>
                  <a:schemeClr val="accent1"/>
                </a:solidFill>
              </a:rPr>
              <a:t>Automated DNA extraction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/>
                </a:solidFill>
              </a:rPr>
              <a:t> Magnetic bead-based extraction kit</a:t>
            </a:r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sz="2000" dirty="0">
                <a:sym typeface="+mn-ea"/>
              </a:rPr>
              <a:t>Lower variance (CV) compared to other technical variables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ym typeface="+mn-ea"/>
              </a:rPr>
              <a:t>Key Performance Metrics - Anti-Interference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26</a:t>
            </a:fld>
            <a:endParaRPr 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5988050" y="2651125"/>
            <a:ext cx="6059170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l">
              <a:lnSpc>
                <a:spcPct val="15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Char char="n"/>
            </a:pPr>
            <a:r>
              <a:rPr lang="en-US" altLang="zh-CN" sz="2000" b="1" i="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</a:t>
            </a: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gainst genetically similar organisms</a:t>
            </a:r>
            <a:endParaRPr lang="en-US" altLang="zh-CN" sz="2000" b="1" i="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Sample:</a:t>
            </a: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S4-S6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000" i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Escherichia coli </a:t>
            </a: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en-US" altLang="zh-CN" sz="2000" i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Shigella flexneri </a:t>
            </a: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= 1:3, 1:1, 3:1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all ≥ 1500 copies/mL, sufficient for detection</a:t>
            </a: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</a:p>
          <a:p>
            <a:pPr algn="l">
              <a:lnSpc>
                <a:spcPct val="150000"/>
              </a:lnSpc>
              <a:buClrTx/>
              <a:buSzTx/>
              <a:buFont typeface="Arial" panose="020B0604020202020204"/>
              <a:buChar char="•"/>
            </a:pPr>
            <a:r>
              <a:rPr lang="en-US" altLang="zh-CN" sz="2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Methods: </a:t>
            </a: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Theoretical ratio &amp; Actual detection ratio</a:t>
            </a:r>
          </a:p>
          <a:p>
            <a:pPr indent="0" algn="l">
              <a:lnSpc>
                <a:spcPct val="150000"/>
              </a:lnSpc>
              <a:buClrTx/>
              <a:buSzTx/>
              <a:buFont typeface="Arial" panose="020B0604020202020204"/>
              <a:buNone/>
            </a:pP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             RPM ratio (RPM</a:t>
            </a:r>
            <a:r>
              <a:rPr lang="en-US" altLang="zh-CN" sz="2000" i="1" baseline="-25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E. coli</a:t>
            </a: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/ RPM</a:t>
            </a:r>
            <a:r>
              <a:rPr lang="en-US" altLang="zh-CN" sz="2000" i="1" baseline="-25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S. flexneri</a:t>
            </a: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</a:t>
            </a:r>
            <a:endParaRPr lang="en-US" altLang="zh-CN" sz="2000" b="1" i="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46735" y="2992120"/>
            <a:ext cx="5379720" cy="2211070"/>
            <a:chOff x="231" y="2806"/>
            <a:chExt cx="8472" cy="34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" y="2806"/>
              <a:ext cx="7849" cy="348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31" y="4219"/>
              <a:ext cx="8472" cy="932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28040" y="1511935"/>
            <a:ext cx="11219180" cy="19773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en-US" altLang="zh-CN" sz="2400" b="1" dirty="0">
                <a:solidFill>
                  <a:srgbClr val="B01F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 Anti-interference: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Impact of </a:t>
            </a: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genetically similar organisms</a:t>
            </a: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and </a:t>
            </a: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human nucleic acids</a:t>
            </a: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on microbial detection rates</a:t>
            </a:r>
          </a:p>
          <a:p>
            <a:pPr algn="l">
              <a:lnSpc>
                <a:spcPct val="150000"/>
              </a:lnSpc>
              <a:buClrTx/>
              <a:buSzTx/>
              <a:buFont typeface="Arial" panose="020B0604020202020204"/>
              <a:buChar char="•"/>
            </a:pPr>
            <a:endParaRPr lang="en-US" altLang="zh-CN" sz="20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4245" cy="867410"/>
          </a:xfrm>
        </p:spPr>
        <p:txBody>
          <a:bodyPr>
            <a:normAutofit/>
          </a:bodyPr>
          <a:lstStyle/>
          <a:p>
            <a:r>
              <a:rPr lang="en-US" sz="3600" dirty="0"/>
              <a:t>Anti-I</a:t>
            </a:r>
            <a:r>
              <a:rPr lang="en-US" altLang="zh-CN" sz="3600" dirty="0"/>
              <a:t>nterferenc</a:t>
            </a:r>
            <a:r>
              <a:rPr lang="en-US" sz="3600" dirty="0"/>
              <a:t>e (G</a:t>
            </a:r>
            <a:r>
              <a:rPr lang="en-US" sz="3600" dirty="0">
                <a:sym typeface="+mn-ea"/>
              </a:rPr>
              <a:t>enetically Similar Organisms</a:t>
            </a:r>
            <a:r>
              <a:rPr lang="en-US" sz="3600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11208190" y="5386812"/>
            <a:ext cx="983810" cy="314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650" y="1115695"/>
            <a:ext cx="3916045" cy="4912360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28040" y="1511935"/>
            <a:ext cx="7579995" cy="21482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>
                <a:sym typeface="+mn-ea"/>
              </a:rPr>
              <a:t>0.025–222 in S4 (</a:t>
            </a:r>
            <a:r>
              <a:rPr lang="en-US" altLang="zh-CN" sz="2000" i="1" dirty="0">
                <a:sym typeface="+mn-ea"/>
              </a:rPr>
              <a:t>E.coli </a:t>
            </a:r>
            <a:r>
              <a:rPr lang="en-US" altLang="zh-CN" sz="2000" dirty="0">
                <a:sym typeface="+mn-ea"/>
              </a:rPr>
              <a:t>:</a:t>
            </a:r>
            <a:r>
              <a:rPr lang="en-US" altLang="zh-CN" sz="2000" i="1" dirty="0">
                <a:sym typeface="+mn-ea"/>
              </a:rPr>
              <a:t> S.flexneri </a:t>
            </a:r>
            <a:r>
              <a:rPr lang="en-US" altLang="zh-CN" sz="2000" dirty="0">
                <a:sym typeface="+mn-ea"/>
              </a:rPr>
              <a:t>= 1:3) * </a:t>
            </a:r>
            <a:r>
              <a:rPr lang="en-US" sz="2000" dirty="0">
                <a:sym typeface="+mn-ea"/>
              </a:rPr>
              <a:t>56.92% (74/130) </a:t>
            </a:r>
            <a:endParaRPr lang="en-US" altLang="zh-CN" sz="2000" dirty="0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000" dirty="0">
                <a:sym typeface="+mn-ea"/>
              </a:rPr>
              <a:t>0.08-101 in S5 (</a:t>
            </a:r>
            <a:r>
              <a:rPr lang="en-US" altLang="zh-CN" sz="2000" i="1" dirty="0">
                <a:sym typeface="+mn-ea"/>
              </a:rPr>
              <a:t>E.coli </a:t>
            </a:r>
            <a:r>
              <a:rPr lang="en-US" altLang="zh-CN" sz="2000" dirty="0">
                <a:sym typeface="+mn-ea"/>
              </a:rPr>
              <a:t>:</a:t>
            </a:r>
            <a:r>
              <a:rPr lang="en-US" altLang="zh-CN" sz="2000" i="1" dirty="0">
                <a:sym typeface="+mn-ea"/>
              </a:rPr>
              <a:t> S.flexneri </a:t>
            </a:r>
            <a:r>
              <a:rPr lang="en-US" altLang="zh-CN" sz="2000" dirty="0">
                <a:sym typeface="+mn-ea"/>
              </a:rPr>
              <a:t>= 1:1)  * 73.85% (96/130)</a:t>
            </a:r>
          </a:p>
          <a:p>
            <a:pPr>
              <a:lnSpc>
                <a:spcPct val="100000"/>
              </a:lnSpc>
            </a:pPr>
            <a:r>
              <a:rPr lang="en-US" altLang="zh-CN" sz="2000" dirty="0">
                <a:sym typeface="+mn-ea"/>
              </a:rPr>
              <a:t>0.16-181 in S6 (</a:t>
            </a:r>
            <a:r>
              <a:rPr lang="en-US" altLang="zh-CN" sz="2000" i="1" dirty="0">
                <a:sym typeface="+mn-ea"/>
              </a:rPr>
              <a:t>E.coli </a:t>
            </a:r>
            <a:r>
              <a:rPr lang="en-US" altLang="zh-CN" sz="2000" dirty="0">
                <a:sym typeface="+mn-ea"/>
              </a:rPr>
              <a:t>:</a:t>
            </a:r>
            <a:r>
              <a:rPr lang="en-US" altLang="zh-CN" sz="2000" i="1" dirty="0">
                <a:sym typeface="+mn-ea"/>
              </a:rPr>
              <a:t> S.flexneri </a:t>
            </a:r>
            <a:r>
              <a:rPr lang="en-US" altLang="zh-CN" sz="2000" dirty="0">
                <a:sym typeface="+mn-ea"/>
              </a:rPr>
              <a:t>= 3:1) </a:t>
            </a:r>
            <a:r>
              <a:rPr lang="en-US" altLang="zh-CN" sz="2000" dirty="0"/>
              <a:t>* </a:t>
            </a:r>
            <a:r>
              <a:rPr lang="en-US" altLang="zh-CN" sz="2000" dirty="0">
                <a:sym typeface="+mn-ea"/>
              </a:rPr>
              <a:t>74.62% (97/130)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accent1"/>
                </a:solidFill>
                <a:sym typeface="+mn-ea"/>
              </a:rPr>
              <a:t>   → Labs tended to classify highly homologous sequences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accent1"/>
                </a:solidFill>
                <a:sym typeface="+mn-ea"/>
              </a:rPr>
              <a:t>       as </a:t>
            </a:r>
            <a:r>
              <a:rPr lang="en-US" altLang="zh-CN" sz="2000" i="1" dirty="0">
                <a:solidFill>
                  <a:schemeClr val="accent1"/>
                </a:solidFill>
                <a:sym typeface="+mn-ea"/>
              </a:rPr>
              <a:t>E. coli</a:t>
            </a:r>
            <a:r>
              <a:rPr lang="en-US" altLang="zh-CN" sz="2000" dirty="0">
                <a:solidFill>
                  <a:schemeClr val="accent1"/>
                </a:solidFill>
                <a:sym typeface="+mn-ea"/>
              </a:rPr>
              <a:t> rather than </a:t>
            </a:r>
            <a:r>
              <a:rPr lang="en-US" altLang="zh-CN" sz="2000" i="1" dirty="0">
                <a:solidFill>
                  <a:schemeClr val="accent1"/>
                </a:solidFill>
                <a:sym typeface="+mn-ea"/>
              </a:rPr>
              <a:t>S. flexneri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sz="2000" i="1" dirty="0">
              <a:solidFill>
                <a:schemeClr val="accent1"/>
              </a:solidFill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000" i="1" dirty="0">
              <a:solidFill>
                <a:schemeClr val="accent1"/>
              </a:solidFill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000" i="1" dirty="0">
              <a:solidFill>
                <a:schemeClr val="accent1"/>
              </a:solidFill>
              <a:sym typeface="+mn-ea"/>
            </a:endParaRPr>
          </a:p>
          <a:p>
            <a:pPr marL="0" indent="0" algn="l">
              <a:lnSpc>
                <a:spcPct val="100000"/>
              </a:lnSpc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  <a:sym typeface="+mn-ea"/>
              </a:rPr>
              <a:t>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1700" y="3663950"/>
            <a:ext cx="7036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* The ratio and the number of labs reported ratios within a 2-fold range of the theoretical value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77240" y="4441825"/>
            <a:ext cx="7200265" cy="1243330"/>
            <a:chOff x="1224" y="6995"/>
            <a:chExt cx="11339" cy="1958"/>
          </a:xfrm>
        </p:grpSpPr>
        <p:grpSp>
          <p:nvGrpSpPr>
            <p:cNvPr id="13" name="组合 12"/>
            <p:cNvGrpSpPr/>
            <p:nvPr/>
          </p:nvGrpSpPr>
          <p:grpSpPr>
            <a:xfrm>
              <a:off x="1276" y="7165"/>
              <a:ext cx="11287" cy="1598"/>
              <a:chOff x="1548" y="7658"/>
              <a:chExt cx="11287" cy="1598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9862" y="7720"/>
                <a:ext cx="2973" cy="1474"/>
                <a:chOff x="9862" y="6386"/>
                <a:chExt cx="2973" cy="1474"/>
              </a:xfrm>
            </p:grpSpPr>
            <p:sp>
              <p:nvSpPr>
                <p:cNvPr id="15" name="右大括号 14"/>
                <p:cNvSpPr/>
                <p:nvPr/>
              </p:nvSpPr>
              <p:spPr>
                <a:xfrm>
                  <a:off x="9862" y="6386"/>
                  <a:ext cx="563" cy="1474"/>
                </a:xfrm>
                <a:prstGeom prst="rightBrace">
                  <a:avLst/>
                </a:prstGeom>
                <a:effectLst>
                  <a:outerShdw blurRad="190500" dist="76200" dir="10800000" sx="97000" sy="97000" algn="r" rotWithShape="0">
                    <a:srgbClr val="C00000">
                      <a:alpha val="70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10339" y="6612"/>
                  <a:ext cx="2496" cy="11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indent="0" algn="ctr">
                    <a:lnSpc>
                      <a:spcPct val="100000"/>
                    </a:lnSpc>
                    <a:buSzTx/>
                    <a:buFont typeface="Wingdings" panose="05000000000000000000" pitchFamily="2" charset="2"/>
                    <a:buNone/>
                  </a:pPr>
                  <a:r>
                    <a:rPr lang="en-US" altLang="zh-CN" sz="2000" dirty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ea"/>
                    </a:rPr>
                    <a:t>Reduce interference</a:t>
                  </a:r>
                  <a:endParaRPr lang="en-US" altLang="zh-CN" sz="2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文本框 11"/>
              <p:cNvSpPr txBox="1"/>
              <p:nvPr/>
            </p:nvSpPr>
            <p:spPr>
              <a:xfrm>
                <a:off x="1548" y="7658"/>
                <a:ext cx="8238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l">
                  <a:lnSpc>
                    <a:spcPct val="150000"/>
                  </a:lnSpc>
                  <a:buSzTx/>
                  <a:buFont typeface="Wingdings" panose="05000000000000000000" pitchFamily="2" charset="2"/>
                  <a:buNone/>
                </a:pPr>
                <a:r>
                  <a:rPr lang="en-US" altLang="zh-CN" sz="2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Enhancing taxonomic classification accuracy</a:t>
                </a:r>
              </a:p>
              <a:p>
                <a:pPr indent="0" algn="l">
                  <a:lnSpc>
                    <a:spcPct val="150000"/>
                  </a:lnSpc>
                  <a:buSzTx/>
                  <a:buFont typeface="Wingdings" panose="05000000000000000000" pitchFamily="2" charset="2"/>
                  <a:buNone/>
                </a:pPr>
                <a:r>
                  <a:rPr lang="en-US" altLang="zh-CN" sz="2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Improving microbial database specificity</a:t>
                </a:r>
                <a:endParaRPr lang="en-US" altLang="zh-CN" sz="20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224" y="6995"/>
              <a:ext cx="11287" cy="195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7835900" y="1508125"/>
            <a:ext cx="4177665" cy="3267075"/>
            <a:chOff x="876" y="2553"/>
            <a:chExt cx="7224" cy="559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3" y="2553"/>
              <a:ext cx="6711" cy="5593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876" y="6936"/>
              <a:ext cx="7224" cy="571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28041" y="1511935"/>
            <a:ext cx="7144918" cy="24574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28600" indent="-228600" algn="l">
              <a:lnSpc>
                <a:spcPct val="15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Char char="n"/>
            </a:pPr>
            <a:r>
              <a:rPr lang="en-US" altLang="zh-CN" sz="2000" b="1" i="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</a:t>
            </a: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against human nucleic acids</a:t>
            </a:r>
            <a:endParaRPr lang="en-US" altLang="zh-CN" sz="2000" b="1" i="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  <a:tabLst>
                <a:tab pos="169863" algn="l"/>
              </a:tabLst>
            </a:pP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Sample:</a:t>
            </a: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S8 &amp; S10  </a:t>
            </a:r>
            <a:r>
              <a:rPr lang="en-US" altLang="zh-CN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*S10: Same as S8, but 3× human derived 	cfDNA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Methods: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FNs (S8 &amp;S10)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FPs (S10 &amp; all positive plasma samples (S1– S14))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  <a:endParaRPr lang="en-US" altLang="zh-CN" sz="2000" b="0" i="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            </a:t>
            </a:r>
            <a:endParaRPr lang="en-US" altLang="zh-CN" sz="2000" i="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"/>
          <p:cNvSpPr txBox="1"/>
          <p:nvPr/>
        </p:nvSpPr>
        <p:spPr>
          <a:xfrm>
            <a:off x="828040" y="4257339"/>
            <a:ext cx="11185525" cy="23323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228600" indent="-22860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FNs: </a:t>
            </a: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S10 (10 FNs), slightly more than S8 (7 FNs)</a:t>
            </a:r>
          </a:p>
          <a:p>
            <a:pPr marL="228600" indent="-22860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FPs: </a:t>
            </a: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S10, lowest FP rate (3.02%, 21/696)</a:t>
            </a:r>
          </a:p>
          <a:p>
            <a:pPr marL="0" algn="l">
              <a:lnSpc>
                <a:spcPct val="100000"/>
              </a:lnSpc>
              <a:buClrTx/>
              <a:buSzTx/>
              <a:buNone/>
            </a:pP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Elevated human cfDNA concentrations contributed to </a:t>
            </a: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reduction in low-abundance FPs</a:t>
            </a:r>
          </a:p>
          <a:p>
            <a:pPr marL="228600" indent="-22860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significant difference in F1-scores between S8 and S10 (P =0.536)</a:t>
            </a:r>
            <a:endParaRPr lang="en-US" altLang="zh-CN" sz="2000" b="1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l">
              <a:lnSpc>
                <a:spcPct val="100000"/>
              </a:lnSpc>
              <a:buClrTx/>
              <a:buSzTx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→ Impact of high-concentration human cfDNA on microbial cfDNA detection was minimal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Anti-I</a:t>
            </a:r>
            <a:r>
              <a:rPr lang="en-US" altLang="zh-CN" dirty="0"/>
              <a:t>nterference (H</a:t>
            </a:r>
            <a:r>
              <a:rPr lang="en-US" altLang="zh-CN" dirty="0">
                <a:sym typeface="+mn-ea"/>
              </a:rPr>
              <a:t>uman Nucleic Acids</a:t>
            </a:r>
            <a:r>
              <a:rPr lang="en-US" altLang="zh-CN" dirty="0"/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5015" cy="867410"/>
          </a:xfrm>
        </p:spPr>
        <p:txBody>
          <a:bodyPr>
            <a:normAutofit/>
          </a:bodyPr>
          <a:lstStyle/>
          <a:p>
            <a:r>
              <a:rPr lang="en-US" dirty="0">
                <a:sym typeface="+mn-ea"/>
              </a:rPr>
              <a:t>Limit of Detection and Linear Correlation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29</a:t>
            </a:fld>
            <a:endParaRPr 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5429250" y="1280795"/>
            <a:ext cx="6557645" cy="49326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Sample:</a:t>
            </a:r>
            <a:r>
              <a:rPr lang="en-US" altLang="zh-CN" sz="2000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S7-S9 </a:t>
            </a:r>
            <a:r>
              <a:rPr lang="en-US" altLang="zh-CN" b="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Serial 3-fold dilutions of microbial cfDNA </a:t>
            </a:r>
            <a:endParaRPr kumimoji="0" lang="en-US" sz="2000" b="0" i="0" u="none" strike="noStrike" kern="1200" cap="none" spc="0" normalizeH="0" baseline="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1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Methods:</a:t>
            </a:r>
          </a:p>
          <a:p>
            <a:pPr marL="228600" indent="-228600" algn="l">
              <a:lnSpc>
                <a:spcPct val="15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Limit of detection (LoD): </a:t>
            </a: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Detection rate of microbial cfDNA at different concentrations</a:t>
            </a:r>
          </a:p>
          <a:p>
            <a:pPr marL="228600" indent="-22860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Linear correlation:</a:t>
            </a: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Microbial cfDNA concentration (copies/mL) and mNGS signals (RPM) for each lab </a:t>
            </a:r>
            <a:endParaRPr lang="en-US" altLang="zh-CN" sz="2000" b="1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685800" lvl="1" indent="-22860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Spearman rank correlation coefficient</a:t>
            </a:r>
          </a:p>
          <a:p>
            <a:pPr indent="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    → Assess a monotonic relationship</a:t>
            </a:r>
          </a:p>
          <a:p>
            <a:pPr marL="685800" lvl="1" indent="-22860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Coefficient of determination (R²)</a:t>
            </a:r>
          </a:p>
          <a:p>
            <a:pPr indent="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    → Assess the strength of the relationship</a:t>
            </a:r>
          </a:p>
          <a:p>
            <a:pPr indent="0" algn="l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SzTx/>
              <a:buFont typeface="Wingdings" panose="05000000000000000000" pitchFamily="2" charset="2"/>
              <a:buNone/>
            </a:pPr>
            <a:endParaRPr lang="en-US" altLang="zh-CN" sz="2000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1968500"/>
            <a:ext cx="4940935" cy="316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6752590" y="2404110"/>
            <a:ext cx="4994275" cy="3319780"/>
            <a:chOff x="7369" y="3705"/>
            <a:chExt cx="7865" cy="522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rcRect l="7741" r="69122" b="37287"/>
            <a:stretch>
              <a:fillRect/>
            </a:stretch>
          </p:blipFill>
          <p:spPr>
            <a:xfrm>
              <a:off x="7369" y="3705"/>
              <a:ext cx="1363" cy="5228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8537" y="3730"/>
              <a:ext cx="6697" cy="51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lvl="0" algn="l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lang="en-US" altLang="zh-CN" sz="240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Limited detection scope</a:t>
              </a:r>
            </a:p>
            <a:p>
              <a:pPr lvl="0" algn="l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lang="en-US" altLang="zh-CN" sz="240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Prolonged testing duration</a:t>
              </a:r>
            </a:p>
            <a:p>
              <a:pPr lvl="0" algn="l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lang="en-US" altLang="zh-CN" sz="240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Invasive procedures</a:t>
              </a:r>
            </a:p>
            <a:p>
              <a:pPr lvl="0" algn="l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lang="en-US" altLang="zh-CN" sz="240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Weak differentiation capability</a:t>
              </a:r>
            </a:p>
          </p:txBody>
        </p:sp>
      </p:grpSp>
      <p:sp>
        <p:nvSpPr>
          <p:cNvPr id="23" name="右大括号 22"/>
          <p:cNvSpPr/>
          <p:nvPr/>
        </p:nvSpPr>
        <p:spPr>
          <a:xfrm>
            <a:off x="5941060" y="1232535"/>
            <a:ext cx="357505" cy="4491355"/>
          </a:xfrm>
          <a:prstGeom prst="rightBrace">
            <a:avLst/>
          </a:prstGeom>
          <a:effectLst>
            <a:outerShdw blurRad="190500" dist="76200" dir="10800000" sx="97000" sy="97000" algn="r" rotWithShape="0">
              <a:srgbClr val="C00000">
                <a:alpha val="70000"/>
              </a:srgb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318135" y="3020060"/>
            <a:ext cx="5544185" cy="2377440"/>
            <a:chOff x="246" y="4756"/>
            <a:chExt cx="8731" cy="374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1" y="4756"/>
              <a:ext cx="1508" cy="252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4" y="5141"/>
              <a:ext cx="2007" cy="1855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5" y="4962"/>
              <a:ext cx="2516" cy="2077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246" y="7387"/>
              <a:ext cx="8731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000" b="1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Blood culture        PCR      </a:t>
              </a:r>
              <a:r>
                <a:rPr lang="en-US" altLang="zh-CN" sz="2000" b="1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Immunologic test</a:t>
              </a:r>
            </a:p>
            <a:p>
              <a:r>
                <a:rPr lang="en-US" sz="2000" b="1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             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626225" y="1232535"/>
            <a:ext cx="4892675" cy="95313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altLang="zh-CN" sz="2800" b="1" i="0" dirty="0">
                <a:solidFill>
                  <a:srgbClr val="B01F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Limitations of traditional diagnostics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78765" y="1675130"/>
            <a:ext cx="5095240" cy="11391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US" altLang="zh-CN" sz="2000" i="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bloodstream infection as an example:</a:t>
            </a:r>
          </a:p>
          <a:p>
            <a:pPr marL="0" indent="0" algn="ctr">
              <a:lnSpc>
                <a:spcPct val="150000"/>
              </a:lnSpc>
            </a:pPr>
            <a:r>
              <a:rPr lang="en-US" altLang="zh-CN" sz="2400" b="1" i="0" dirty="0">
                <a:solidFill>
                  <a:srgbClr val="B01F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About 35% remain undiagnosed</a:t>
            </a:r>
            <a:endParaRPr lang="zh-CN" altLang="en-US" sz="2400" b="1" i="0" dirty="0">
              <a:solidFill>
                <a:srgbClr val="B01F2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5" name="图片 34" descr="10757558682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49215" y="181038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Results: </a:t>
            </a:r>
            <a:r>
              <a:rPr lang="en-US" dirty="0" err="1"/>
              <a:t>LoD</a:t>
            </a:r>
            <a:r>
              <a:rPr lang="en-US" dirty="0"/>
              <a:t> and </a:t>
            </a:r>
            <a:r>
              <a:rPr lang="en-US"/>
              <a:t>Linear Correlation</a:t>
            </a:r>
            <a:endParaRPr lang="en-US" dirty="0">
              <a:solidFill>
                <a:srgbClr val="58595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11208190" y="5386812"/>
            <a:ext cx="983810" cy="314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828040" y="1511935"/>
            <a:ext cx="11224895" cy="461073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SzTx/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B01F24"/>
                </a:solidFill>
                <a:ea typeface="+mj-ea"/>
              </a:rPr>
              <a:t> LoD: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As the microbial </a:t>
            </a:r>
            <a:r>
              <a:rPr lang="en-US" sz="1800" dirty="0" err="1"/>
              <a:t>cfDNA</a:t>
            </a:r>
            <a:r>
              <a:rPr lang="en-US" sz="1800" dirty="0"/>
              <a:t> concentration decreased, the detection rate in labs also declined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800" dirty="0"/>
              <a:t>Detection rates for all microorganisms remained above 95% within the 300-90,000 copies/mL range</a:t>
            </a:r>
          </a:p>
          <a:p>
            <a:pPr marL="342900" indent="-342900" algn="l">
              <a:lnSpc>
                <a:spcPct val="150000"/>
              </a:lnSpc>
              <a:buClrTx/>
              <a:buSzTx/>
              <a:buFont typeface="Wingdings" panose="05000000000000000000" charset="0"/>
              <a:buChar char="n"/>
            </a:pPr>
            <a:r>
              <a:rPr lang="en-US" altLang="zh-CN" sz="2400" b="1" dirty="0">
                <a:solidFill>
                  <a:srgbClr val="B01F24"/>
                </a:solidFill>
                <a:ea typeface="+mj-ea"/>
                <a:sym typeface="+mn-ea"/>
              </a:rPr>
              <a:t>Linear correlation (</a:t>
            </a:r>
            <a:r>
              <a:rPr lang="en-US" altLang="zh-CN" sz="2400" b="1" dirty="0">
                <a:solidFill>
                  <a:srgbClr val="B01F24"/>
                </a:solidFill>
                <a:ea typeface="+mj-ea"/>
              </a:rPr>
              <a:t>Greater quantitative potential):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ym typeface="+mn-ea"/>
              </a:rPr>
              <a:t> Spearman rank correlation coefficient close to 1 for most labs (87.7-99.2%) 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sz="1800" dirty="0">
                <a:sym typeface="+mn-ea"/>
              </a:rPr>
              <a:t>     93.85% (122/130) of labs displaying an average correlation coefficient &gt;0.9</a:t>
            </a: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ym typeface="+mn-ea"/>
              </a:rPr>
              <a:t> </a:t>
            </a:r>
            <a:r>
              <a:rPr lang="en-US" sz="1800" i="1" dirty="0">
                <a:sym typeface="+mn-ea"/>
              </a:rPr>
              <a:t>C. albicans</a:t>
            </a:r>
            <a:r>
              <a:rPr lang="en-US" sz="1800" dirty="0">
                <a:sym typeface="+mn-ea"/>
              </a:rPr>
              <a:t>: strongest correlation (median 0.999, IQR 0.997-1.000), </a:t>
            </a:r>
            <a:r>
              <a:rPr lang="en-US" altLang="zh-CN" sz="1800" dirty="0">
                <a:sym typeface="+mn-ea"/>
              </a:rPr>
              <a:t>400 copies/mL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1800" dirty="0">
                <a:sym typeface="+mn-ea"/>
              </a:rPr>
              <a:t>     Human mastadenovirus C (median 0.998, IQR 0.990–0.999), </a:t>
            </a:r>
            <a:r>
              <a:rPr lang="en-US" altLang="zh-CN" sz="1800" dirty="0">
                <a:solidFill>
                  <a:schemeClr val="accent1"/>
                </a:solidFill>
                <a:sym typeface="+mn-ea"/>
              </a:rPr>
              <a:t>1000 copies/mL (highest concentration)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sz="1800" dirty="0">
                <a:solidFill>
                  <a:schemeClr val="accent1"/>
                </a:solidFill>
                <a:sym typeface="+mn-ea"/>
              </a:rPr>
              <a:t>     Highest concentration, but lower correlation → Greater challenge in detecting DNA viruses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Discussion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/>
        </p:nvSpPr>
        <p:spPr>
          <a:xfrm>
            <a:off x="828040" y="1511935"/>
            <a:ext cx="5342255" cy="3075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en-US" altLang="zh-CN" b="1" dirty="0">
                <a:solidFill>
                  <a:schemeClr val="accent1"/>
                </a:solidFill>
              </a:rPr>
              <a:t> Key findings:</a:t>
            </a:r>
          </a:p>
          <a:p>
            <a:pPr algn="l">
              <a:lnSpc>
                <a:spcPct val="150000"/>
              </a:lnSpc>
              <a:buSzTx/>
              <a:buFont typeface="Wingdings" panose="05000000000000000000" pitchFamily="2" charset="2"/>
              <a:buChar char="ü"/>
            </a:pPr>
            <a:r>
              <a:rPr lang="en-US" sz="2000" dirty="0">
                <a:sym typeface="+mn-ea"/>
              </a:rPr>
              <a:t> Comprehensive multicenter evaluation</a:t>
            </a:r>
            <a:endParaRPr lang="en-US" altLang="zh-CN" sz="2400" b="1" dirty="0">
              <a:solidFill>
                <a:schemeClr val="accent1"/>
              </a:solidFill>
              <a:sym typeface="+mn-ea"/>
            </a:endParaRPr>
          </a:p>
          <a:p>
            <a:pPr algn="l">
              <a:lnSpc>
                <a:spcPct val="150000"/>
              </a:lnSpc>
              <a:buSzTx/>
              <a:buFont typeface="Wingdings" panose="05000000000000000000" pitchFamily="2" charset="2"/>
              <a:buChar char="ü"/>
            </a:pPr>
            <a:r>
              <a:rPr lang="en-US" sz="2000" dirty="0">
                <a:sym typeface="+mn-ea"/>
              </a:rPr>
              <a:t> Comprehensive performance assessment</a:t>
            </a:r>
          </a:p>
          <a:p>
            <a:pPr algn="l">
              <a:lnSpc>
                <a:spcPct val="150000"/>
              </a:lnSpc>
              <a:buSzTx/>
              <a:buFont typeface="Wingdings" panose="05000000000000000000" pitchFamily="2" charset="2"/>
              <a:buChar char="ü"/>
            </a:pPr>
            <a:r>
              <a:rPr lang="en-US" sz="2000" dirty="0">
                <a:sym typeface="+mn-ea"/>
              </a:rPr>
              <a:t> Detailed error analysis</a:t>
            </a:r>
          </a:p>
          <a:p>
            <a:pPr algn="l">
              <a:lnSpc>
                <a:spcPct val="150000"/>
              </a:lnSpc>
              <a:buSzTx/>
              <a:buFont typeface="Wingdings" panose="05000000000000000000" pitchFamily="2" charset="2"/>
              <a:buChar char="ü"/>
            </a:pPr>
            <a:r>
              <a:rPr lang="en-US" sz="2000" dirty="0">
                <a:sym typeface="+mn-ea"/>
              </a:rPr>
              <a:t> Standardization and quality control</a:t>
            </a:r>
          </a:p>
          <a:p>
            <a:pPr>
              <a:lnSpc>
                <a:spcPct val="150000"/>
              </a:lnSpc>
              <a:buFont typeface="Wingdings" panose="05000000000000000000" charset="0"/>
              <a:buChar char="n"/>
            </a:pPr>
            <a:endParaRPr lang="en-US" altLang="zh-CN" sz="2000" dirty="0">
              <a:sym typeface="+mn-ea"/>
            </a:endParaRPr>
          </a:p>
        </p:txBody>
      </p:sp>
      <p:sp>
        <p:nvSpPr>
          <p:cNvPr id="2" name="文本框 1" descr="7b0a202020202262756c6c6574223a20227b5c2263617465676f727949645c223a5c225c222c5c2274656d706c61746549645c223a32303233313637377d220a7d0a"/>
          <p:cNvSpPr txBox="1"/>
          <p:nvPr/>
        </p:nvSpPr>
        <p:spPr>
          <a:xfrm>
            <a:off x="6158230" y="993775"/>
            <a:ext cx="5850255" cy="418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Limitations: </a:t>
            </a: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Gaps between simulated and clinical settings</a:t>
            </a:r>
            <a:endParaRPr lang="en-US" altLang="zh-CN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cfDNA fragment size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Degradation patterns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Background human DNA content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cfDNA isolation process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Laboratory proficiency</a:t>
            </a:r>
            <a:endParaRPr lang="en-US" sz="20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/>
        </p:nvSpPr>
        <p:spPr>
          <a:xfrm>
            <a:off x="828000" y="1512000"/>
            <a:ext cx="10515600" cy="42659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en-US" altLang="zh-CN" sz="2000" dirty="0"/>
              <a:t>The study evaluates metagenomic cfDNA sequencing performance in real-world settings, crucial for clinical use.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zh-CN" sz="2000" dirty="0"/>
              <a:t>By identifying sources of false positives and negatives, our findings suggest strategies to improve accuracy.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zh-CN" sz="2000" dirty="0"/>
              <a:t>The multicenter design offers a robust framework for standardized protocols and quality control measures.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zh-CN" sz="2000" dirty="0"/>
              <a:t>These insights will help researchers identify pathogens in infectious diseases and advance cfDNA sequencing in diagnostics.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357505" y="1635125"/>
            <a:ext cx="5522595" cy="3319780"/>
            <a:chOff x="2132" y="3178"/>
            <a:chExt cx="8697" cy="522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rcRect l="65439" r="7282" b="37287"/>
            <a:stretch>
              <a:fillRect/>
            </a:stretch>
          </p:blipFill>
          <p:spPr>
            <a:xfrm>
              <a:off x="2132" y="3178"/>
              <a:ext cx="1607" cy="5228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527" y="3203"/>
              <a:ext cx="7302" cy="51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lvl="0" algn="l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lang="en-US" altLang="zh-CN" sz="240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Comprehensive detection scope</a:t>
              </a:r>
            </a:p>
            <a:p>
              <a:pPr lvl="0" algn="l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lang="en-US" altLang="zh-CN" sz="240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Short testing duration</a:t>
              </a:r>
            </a:p>
            <a:p>
              <a:pPr lvl="0" algn="l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lang="en-US" altLang="zh-CN" sz="240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Non-invasive procedures</a:t>
              </a:r>
            </a:p>
            <a:p>
              <a:pPr lvl="0" algn="l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lang="en-US" altLang="zh-CN" sz="240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Traceability capability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76580" y="5325110"/>
            <a:ext cx="11198860" cy="52197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altLang="zh-CN" sz="2800" b="1" dirty="0">
                <a:solidFill>
                  <a:srgbClr val="B01F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Metagenomic cfDNA sequencing</a:t>
            </a:r>
            <a:r>
              <a:rPr lang="en-US" altLang="zh-CN" sz="2800" b="1" i="0" dirty="0">
                <a:solidFill>
                  <a:srgbClr val="B01F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improves detection capabilities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739765" y="960755"/>
            <a:ext cx="6228080" cy="4114800"/>
            <a:chOff x="9039" y="816"/>
            <a:chExt cx="9808" cy="6480"/>
          </a:xfrm>
        </p:grpSpPr>
        <p:grpSp>
          <p:nvGrpSpPr>
            <p:cNvPr id="11" name="组合 10"/>
            <p:cNvGrpSpPr/>
            <p:nvPr/>
          </p:nvGrpSpPr>
          <p:grpSpPr>
            <a:xfrm>
              <a:off x="9240" y="4782"/>
              <a:ext cx="9304" cy="2514"/>
              <a:chOff x="9174" y="1405"/>
              <a:chExt cx="9304" cy="251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9174" y="1405"/>
                <a:ext cx="9304" cy="2514"/>
              </a:xfrm>
              <a:prstGeom prst="rect">
                <a:avLst/>
              </a:prstGeom>
              <a:ln>
                <a:prstDash val="lgDash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27" y="1548"/>
                <a:ext cx="8777" cy="2214"/>
              </a:xfrm>
              <a:prstGeom prst="rect">
                <a:avLst/>
              </a:prstGeom>
            </p:spPr>
          </p:pic>
        </p:grpSp>
        <p:grpSp>
          <p:nvGrpSpPr>
            <p:cNvPr id="20" name="组合 19"/>
            <p:cNvGrpSpPr/>
            <p:nvPr/>
          </p:nvGrpSpPr>
          <p:grpSpPr>
            <a:xfrm>
              <a:off x="9240" y="816"/>
              <a:ext cx="9304" cy="2514"/>
              <a:chOff x="9240" y="1377"/>
              <a:chExt cx="9304" cy="251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9240" y="1377"/>
                <a:ext cx="9304" cy="2514"/>
              </a:xfrm>
              <a:prstGeom prst="rect">
                <a:avLst/>
              </a:prstGeom>
              <a:ln>
                <a:prstDash val="lgDash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9549" y="1475"/>
                <a:ext cx="8756" cy="2292"/>
                <a:chOff x="9787" y="1339"/>
                <a:chExt cx="8756" cy="2292"/>
              </a:xfrm>
            </p:grpSpPr>
            <p:pic>
              <p:nvPicPr>
                <p:cNvPr id="14" name="图片 1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70" y="1339"/>
                  <a:ext cx="8010" cy="1950"/>
                </a:xfrm>
                <a:prstGeom prst="rect">
                  <a:avLst/>
                </a:prstGeom>
              </p:spPr>
            </p:pic>
            <p:sp>
              <p:nvSpPr>
                <p:cNvPr id="17" name="文本框 16"/>
                <p:cNvSpPr txBox="1"/>
                <p:nvPr/>
              </p:nvSpPr>
              <p:spPr>
                <a:xfrm>
                  <a:off x="9787" y="3051"/>
                  <a:ext cx="8757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indent="0"/>
                  <a:r>
                    <a:rPr lang="en-US" altLang="zh-CN" b="1" dirty="0">
                      <a:solidFill>
                        <a:srgbClr val="58595B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ea"/>
                    </a:rPr>
                    <a:t>Human       Bacteria    Fungi    Viruses    Parasites</a:t>
                  </a:r>
                </a:p>
              </p:txBody>
            </p:sp>
          </p:grpSp>
        </p:grpSp>
        <p:sp>
          <p:nvSpPr>
            <p:cNvPr id="23" name="文本框 22"/>
            <p:cNvSpPr txBox="1"/>
            <p:nvPr/>
          </p:nvSpPr>
          <p:spPr>
            <a:xfrm>
              <a:off x="9039" y="3500"/>
              <a:ext cx="980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Cell-free DNA (cfDNA): </a:t>
              </a:r>
              <a:r>
                <a:rPr lang="en-US" altLang="zh-CN" sz="200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from human or microbial</a:t>
              </a:r>
            </a:p>
            <a:p>
              <a:pPr algn="ctr"/>
              <a:r>
                <a:rPr lang="en-US" altLang="zh-CN" sz="2000" b="1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Metagenomic next-generation sequencing (mNGS)</a:t>
              </a:r>
              <a:r>
                <a:rPr lang="en-US" altLang="zh-CN" sz="200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694555" y="1043940"/>
            <a:ext cx="5899150" cy="52197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altLang="zh-CN" sz="2800" b="1" i="0" dirty="0">
                <a:solidFill>
                  <a:srgbClr val="B01F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urgent need of evaluation</a:t>
            </a:r>
          </a:p>
        </p:txBody>
      </p:sp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420370" y="2086610"/>
            <a:ext cx="8850647" cy="3526155"/>
            <a:chOff x="2829" y="2963"/>
            <a:chExt cx="13938" cy="5553"/>
          </a:xfrm>
        </p:grpSpPr>
        <p:cxnSp>
          <p:nvCxnSpPr>
            <p:cNvPr id="30" name="直接连接符 29"/>
            <p:cNvCxnSpPr/>
            <p:nvPr>
              <p:custDataLst>
                <p:tags r:id="rId2"/>
              </p:custDataLst>
            </p:nvPr>
          </p:nvCxnSpPr>
          <p:spPr>
            <a:xfrm flipH="1" flipV="1">
              <a:off x="3003" y="5736"/>
              <a:ext cx="12865" cy="15"/>
            </a:xfrm>
            <a:prstGeom prst="line">
              <a:avLst/>
            </a:prstGeom>
            <a:noFill/>
            <a:ln w="31750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6" name="任意多边形: 形状 55"/>
            <p:cNvSpPr/>
            <p:nvPr>
              <p:custDataLst>
                <p:tags r:id="rId3"/>
              </p:custDataLst>
            </p:nvPr>
          </p:nvSpPr>
          <p:spPr>
            <a:xfrm flipH="1">
              <a:off x="11762" y="5868"/>
              <a:ext cx="4845" cy="2648"/>
            </a:xfrm>
            <a:custGeom>
              <a:avLst/>
              <a:gdLst>
                <a:gd name="connsiteX0" fmla="*/ 0 w 4076795"/>
                <a:gd name="connsiteY0" fmla="*/ 0 h 1940337"/>
                <a:gd name="connsiteX1" fmla="*/ 2174367 w 4076795"/>
                <a:gd name="connsiteY1" fmla="*/ 0 h 1940337"/>
                <a:gd name="connsiteX2" fmla="*/ 2306860 w 4076795"/>
                <a:gd name="connsiteY2" fmla="*/ 77057 h 1940337"/>
                <a:gd name="connsiteX3" fmla="*/ 3322225 w 4076795"/>
                <a:gd name="connsiteY3" fmla="*/ 1863281 h 1940337"/>
                <a:gd name="connsiteX4" fmla="*/ 3454718 w 4076795"/>
                <a:gd name="connsiteY4" fmla="*/ 1940338 h 1940337"/>
                <a:gd name="connsiteX5" fmla="*/ 4076795 w 4076795"/>
                <a:gd name="connsiteY5" fmla="*/ 1940338 h 194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795" h="1940337">
                  <a:moveTo>
                    <a:pt x="0" y="0"/>
                  </a:moveTo>
                  <a:lnTo>
                    <a:pt x="2174367" y="0"/>
                  </a:lnTo>
                  <a:cubicBezTo>
                    <a:pt x="2229136" y="0"/>
                    <a:pt x="2279809" y="29432"/>
                    <a:pt x="2306860" y="77057"/>
                  </a:cubicBezTo>
                  <a:lnTo>
                    <a:pt x="3322225" y="1863281"/>
                  </a:lnTo>
                  <a:cubicBezTo>
                    <a:pt x="3349276" y="1910906"/>
                    <a:pt x="3399949" y="1940338"/>
                    <a:pt x="3454718" y="1940338"/>
                  </a:cubicBezTo>
                  <a:lnTo>
                    <a:pt x="4076795" y="1940338"/>
                  </a:lnTo>
                </a:path>
              </a:pathLst>
            </a:custGeom>
            <a:noFill/>
            <a:ln w="254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  <a:tailEnd type="oval"/>
            </a:ln>
          </p:spPr>
          <p:txBody>
            <a:bodyPr rtlCol="0" anchor="ctr">
              <a:noAutofit/>
            </a:bodyPr>
            <a:lstStyle/>
            <a:p>
              <a:pPr lvl="0" algn="l">
                <a:buClrTx/>
                <a:buSzTx/>
                <a:buFontTx/>
              </a:pPr>
              <a:endParaRPr lang="zh-CN" altLang="en-US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57" name="任意多边形: 形状 56"/>
            <p:cNvSpPr/>
            <p:nvPr>
              <p:custDataLst>
                <p:tags r:id="rId4"/>
              </p:custDataLst>
            </p:nvPr>
          </p:nvSpPr>
          <p:spPr>
            <a:xfrm flipH="1">
              <a:off x="6437" y="5864"/>
              <a:ext cx="9551" cy="2201"/>
            </a:xfrm>
            <a:custGeom>
              <a:avLst/>
              <a:gdLst>
                <a:gd name="connsiteX0" fmla="*/ 0 w 6998112"/>
                <a:gd name="connsiteY0" fmla="*/ 0 h 1612677"/>
                <a:gd name="connsiteX1" fmla="*/ 5301044 w 6998112"/>
                <a:gd name="connsiteY1" fmla="*/ 0 h 1612677"/>
                <a:gd name="connsiteX2" fmla="*/ 5435728 w 6998112"/>
                <a:gd name="connsiteY2" fmla="*/ 81058 h 1612677"/>
                <a:gd name="connsiteX3" fmla="*/ 6203823 w 6998112"/>
                <a:gd name="connsiteY3" fmla="*/ 1531620 h 1612677"/>
                <a:gd name="connsiteX4" fmla="*/ 6338507 w 6998112"/>
                <a:gd name="connsiteY4" fmla="*/ 1612678 h 1612677"/>
                <a:gd name="connsiteX5" fmla="*/ 6998113 w 6998112"/>
                <a:gd name="connsiteY5" fmla="*/ 1612678 h 161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98112" h="1612677">
                  <a:moveTo>
                    <a:pt x="0" y="0"/>
                  </a:moveTo>
                  <a:lnTo>
                    <a:pt x="5301044" y="0"/>
                  </a:lnTo>
                  <a:cubicBezTo>
                    <a:pt x="5357527" y="0"/>
                    <a:pt x="5409343" y="31242"/>
                    <a:pt x="5435728" y="81058"/>
                  </a:cubicBezTo>
                  <a:lnTo>
                    <a:pt x="6203823" y="1531620"/>
                  </a:lnTo>
                  <a:cubicBezTo>
                    <a:pt x="6230207" y="1581531"/>
                    <a:pt x="6282024" y="1612678"/>
                    <a:pt x="6338507" y="1612678"/>
                  </a:cubicBezTo>
                  <a:lnTo>
                    <a:pt x="6998113" y="1612678"/>
                  </a:lnTo>
                </a:path>
              </a:pathLst>
            </a:custGeom>
            <a:noFill/>
            <a:ln w="25400" cap="flat">
              <a:solidFill>
                <a:schemeClr val="accent2">
                  <a:lumMod val="40000"/>
                  <a:lumOff val="60000"/>
                </a:schemeClr>
              </a:solidFill>
              <a:prstDash val="solid"/>
              <a:miter/>
              <a:tailEnd type="oval"/>
            </a:ln>
          </p:spPr>
          <p:txBody>
            <a:bodyPr rtlCol="0" anchor="ctr">
              <a:noAutofit/>
            </a:bodyPr>
            <a:lstStyle/>
            <a:p>
              <a:pPr lvl="0" algn="l">
                <a:buClrTx/>
                <a:buSzTx/>
                <a:buFontTx/>
              </a:pPr>
              <a:endParaRPr lang="zh-CN" altLang="en-US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58" name="任意多边形: 形状 57"/>
            <p:cNvSpPr/>
            <p:nvPr>
              <p:custDataLst>
                <p:tags r:id="rId5"/>
              </p:custDataLst>
            </p:nvPr>
          </p:nvSpPr>
          <p:spPr>
            <a:xfrm flipH="1">
              <a:off x="11804" y="2963"/>
              <a:ext cx="4802" cy="2657"/>
            </a:xfrm>
            <a:custGeom>
              <a:avLst/>
              <a:gdLst>
                <a:gd name="connsiteX0" fmla="*/ 0 w 4089177"/>
                <a:gd name="connsiteY0" fmla="*/ 1946815 h 1946814"/>
                <a:gd name="connsiteX1" fmla="*/ 2193703 w 4089177"/>
                <a:gd name="connsiteY1" fmla="*/ 1946815 h 1946814"/>
                <a:gd name="connsiteX2" fmla="*/ 2326291 w 4089177"/>
                <a:gd name="connsiteY2" fmla="*/ 1869567 h 1946814"/>
                <a:gd name="connsiteX3" fmla="*/ 3341846 w 4089177"/>
                <a:gd name="connsiteY3" fmla="*/ 77248 h 1946814"/>
                <a:gd name="connsiteX4" fmla="*/ 3474434 w 4089177"/>
                <a:gd name="connsiteY4" fmla="*/ 0 h 1946814"/>
                <a:gd name="connsiteX5" fmla="*/ 4089178 w 4089177"/>
                <a:gd name="connsiteY5" fmla="*/ 0 h 1946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9177" h="1946814">
                  <a:moveTo>
                    <a:pt x="0" y="1946815"/>
                  </a:moveTo>
                  <a:lnTo>
                    <a:pt x="2193703" y="1946815"/>
                  </a:lnTo>
                  <a:cubicBezTo>
                    <a:pt x="2248567" y="1946815"/>
                    <a:pt x="2299240" y="1917287"/>
                    <a:pt x="2326291" y="1869567"/>
                  </a:cubicBezTo>
                  <a:lnTo>
                    <a:pt x="3341846" y="77248"/>
                  </a:lnTo>
                  <a:cubicBezTo>
                    <a:pt x="3368897" y="29528"/>
                    <a:pt x="3419570" y="0"/>
                    <a:pt x="3474434" y="0"/>
                  </a:cubicBezTo>
                  <a:lnTo>
                    <a:pt x="4089178" y="0"/>
                  </a:lnTo>
                </a:path>
              </a:pathLst>
            </a:custGeom>
            <a:noFill/>
            <a:ln w="254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  <a:tailEnd type="oval"/>
            </a:ln>
          </p:spPr>
          <p:txBody>
            <a:bodyPr rtlCol="0" anchor="ctr">
              <a:noAutofit/>
            </a:bodyPr>
            <a:lstStyle/>
            <a:p>
              <a:pPr lvl="0" algn="l">
                <a:buClrTx/>
                <a:buSzTx/>
                <a:buFontTx/>
              </a:pPr>
              <a:endParaRPr lang="zh-CN" altLang="en-US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59" name="任意多边形: 形状 58"/>
            <p:cNvSpPr/>
            <p:nvPr>
              <p:custDataLst>
                <p:tags r:id="rId6"/>
              </p:custDataLst>
            </p:nvPr>
          </p:nvSpPr>
          <p:spPr>
            <a:xfrm flipH="1">
              <a:off x="6438" y="3439"/>
              <a:ext cx="9563" cy="2181"/>
            </a:xfrm>
            <a:custGeom>
              <a:avLst/>
              <a:gdLst>
                <a:gd name="connsiteX0" fmla="*/ 0 w 7006685"/>
                <a:gd name="connsiteY0" fmla="*/ 1598390 h 1598390"/>
                <a:gd name="connsiteX1" fmla="*/ 5307902 w 7006685"/>
                <a:gd name="connsiteY1" fmla="*/ 1598390 h 1598390"/>
                <a:gd name="connsiteX2" fmla="*/ 5442299 w 7006685"/>
                <a:gd name="connsiteY2" fmla="*/ 1517809 h 1598390"/>
                <a:gd name="connsiteX3" fmla="*/ 6210110 w 7006685"/>
                <a:gd name="connsiteY3" fmla="*/ 80581 h 1598390"/>
                <a:gd name="connsiteX4" fmla="*/ 6344508 w 7006685"/>
                <a:gd name="connsiteY4" fmla="*/ 0 h 1598390"/>
                <a:gd name="connsiteX5" fmla="*/ 7006685 w 7006685"/>
                <a:gd name="connsiteY5" fmla="*/ 0 h 159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6685" h="1598390">
                  <a:moveTo>
                    <a:pt x="0" y="1598390"/>
                  </a:moveTo>
                  <a:lnTo>
                    <a:pt x="5307902" y="1598390"/>
                  </a:lnTo>
                  <a:cubicBezTo>
                    <a:pt x="5364099" y="1598390"/>
                    <a:pt x="5415820" y="1567434"/>
                    <a:pt x="5442299" y="1517809"/>
                  </a:cubicBezTo>
                  <a:lnTo>
                    <a:pt x="6210110" y="80581"/>
                  </a:lnTo>
                  <a:cubicBezTo>
                    <a:pt x="6236589" y="30956"/>
                    <a:pt x="6288310" y="0"/>
                    <a:pt x="6344508" y="0"/>
                  </a:cubicBezTo>
                  <a:lnTo>
                    <a:pt x="7006685" y="0"/>
                  </a:lnTo>
                </a:path>
              </a:pathLst>
            </a:custGeom>
            <a:noFill/>
            <a:ln w="25400" cap="flat">
              <a:solidFill>
                <a:schemeClr val="accent2">
                  <a:lumMod val="40000"/>
                  <a:lumOff val="60000"/>
                </a:schemeClr>
              </a:solidFill>
              <a:prstDash val="solid"/>
              <a:miter/>
              <a:tailEnd type="oval"/>
            </a:ln>
          </p:spPr>
          <p:txBody>
            <a:bodyPr rtlCol="0" anchor="ctr">
              <a:noAutofit/>
            </a:bodyPr>
            <a:lstStyle/>
            <a:p>
              <a:pPr lvl="0" algn="l">
                <a:buClrTx/>
                <a:buSzTx/>
                <a:buFontTx/>
              </a:pPr>
              <a:endParaRPr lang="zh-CN" altLang="en-US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48" name="图形 17"/>
            <p:cNvSpPr/>
            <p:nvPr>
              <p:custDataLst>
                <p:tags r:id="rId7"/>
              </p:custDataLst>
            </p:nvPr>
          </p:nvSpPr>
          <p:spPr>
            <a:xfrm>
              <a:off x="15007" y="4462"/>
              <a:ext cx="1760" cy="2551"/>
            </a:xfrm>
            <a:custGeom>
              <a:avLst/>
              <a:gdLst>
                <a:gd name="connsiteX0" fmla="*/ 55732 w 1471380"/>
                <a:gd name="connsiteY0" fmla="*/ 7032 h 2142528"/>
                <a:gd name="connsiteX1" fmla="*/ 1457538 w 1471380"/>
                <a:gd name="connsiteY1" fmla="*/ 1054351 h 2142528"/>
                <a:gd name="connsiteX2" fmla="*/ 1457187 w 1471380"/>
                <a:gd name="connsiteY2" fmla="*/ 1109805 h 2142528"/>
                <a:gd name="connsiteX3" fmla="*/ 54854 w 1471380"/>
                <a:gd name="connsiteY3" fmla="*/ 2135714 h 2142528"/>
                <a:gd name="connsiteX4" fmla="*/ 1857 w 1471380"/>
                <a:gd name="connsiteY4" fmla="*/ 2097106 h 2142528"/>
                <a:gd name="connsiteX5" fmla="*/ 337216 w 1471380"/>
                <a:gd name="connsiteY5" fmla="*/ 1081201 h 2142528"/>
                <a:gd name="connsiteX6" fmla="*/ 337216 w 1471380"/>
                <a:gd name="connsiteY6" fmla="*/ 1059615 h 2142528"/>
                <a:gd name="connsiteX7" fmla="*/ 2383 w 1471380"/>
                <a:gd name="connsiteY7" fmla="*/ 45464 h 2142528"/>
                <a:gd name="connsiteX8" fmla="*/ 55732 w 1471380"/>
                <a:gd name="connsiteY8" fmla="*/ 7032 h 214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1380" h="2142528">
                  <a:moveTo>
                    <a:pt x="55732" y="7032"/>
                  </a:moveTo>
                  <a:lnTo>
                    <a:pt x="1457538" y="1054351"/>
                  </a:lnTo>
                  <a:cubicBezTo>
                    <a:pt x="1476140" y="1068214"/>
                    <a:pt x="1475965" y="1096117"/>
                    <a:pt x="1457187" y="1109805"/>
                  </a:cubicBezTo>
                  <a:lnTo>
                    <a:pt x="54854" y="2135714"/>
                  </a:lnTo>
                  <a:cubicBezTo>
                    <a:pt x="27829" y="2155544"/>
                    <a:pt x="-8673" y="2128870"/>
                    <a:pt x="1857" y="2097106"/>
                  </a:cubicBezTo>
                  <a:lnTo>
                    <a:pt x="337216" y="1081201"/>
                  </a:lnTo>
                  <a:cubicBezTo>
                    <a:pt x="339497" y="1074181"/>
                    <a:pt x="339497" y="1066635"/>
                    <a:pt x="337216" y="1059615"/>
                  </a:cubicBezTo>
                  <a:lnTo>
                    <a:pt x="2383" y="45464"/>
                  </a:lnTo>
                  <a:cubicBezTo>
                    <a:pt x="-8146" y="13350"/>
                    <a:pt x="28706" y="-13149"/>
                    <a:pt x="55732" y="70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  <a:gs pos="63000">
                  <a:schemeClr val="accent1">
                    <a:lumMod val="60000"/>
                    <a:lumOff val="40000"/>
                    <a:alpha val="100000"/>
                  </a:schemeClr>
                </a:gs>
              </a:gsLst>
              <a:lin ang="5400000" scaled="1"/>
            </a:gra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829" y="3427"/>
              <a:ext cx="5075" cy="1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l"/>
              <a:r>
                <a:rPr lang="en-US" altLang="zh-CN" sz="2400" b="1" i="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 abundance</a:t>
              </a:r>
            </a:p>
            <a:p>
              <a:pPr marL="0" indent="0" algn="l"/>
              <a:r>
                <a:rPr lang="en-US" altLang="zh-CN" sz="2000" b="0" i="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(over 90% human-derived)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829" y="6117"/>
              <a:ext cx="4901" cy="1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/>
                <a:buNone/>
              </a:pPr>
              <a:r>
                <a:rPr lang="en-US" altLang="zh-CN" sz="2400" b="1" i="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Highly fragmented</a:t>
              </a:r>
              <a:r>
                <a:rPr lang="en-US" altLang="zh-CN" sz="2400" b="1" i="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indent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/>
                <a:buNone/>
              </a:pPr>
              <a:r>
                <a:rPr lang="en-US" altLang="zh-CN" sz="2000" b="0" i="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(low extraction and library preparation efficiency)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207" y="3439"/>
              <a:ext cx="4976" cy="1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/>
                <a:buNone/>
              </a:pPr>
              <a:r>
                <a:rPr lang="en-US" altLang="zh-CN" sz="2400" b="1" i="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Complex workflow</a:t>
              </a:r>
            </a:p>
            <a:p>
              <a:pPr marL="0" indent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/>
                <a:buNone/>
              </a:pPr>
              <a:r>
                <a:rPr lang="en-US" altLang="zh-CN" sz="2000" b="0" i="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(Involves multiple steps, increasing variability)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243" y="6174"/>
              <a:ext cx="5715" cy="1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/>
                <a:buNone/>
              </a:pPr>
              <a:r>
                <a:rPr lang="en-US" altLang="zh-CN" sz="2400" b="1" i="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Insufficient evaluation</a:t>
              </a:r>
            </a:p>
            <a:p>
              <a:pPr marL="0" indent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/>
                <a:buNone/>
              </a:pPr>
              <a:r>
                <a:rPr lang="en-US" altLang="zh-CN" sz="2000" i="0" dirty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(lacks standardized assessment)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9290685" y="2407920"/>
            <a:ext cx="295148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Accuracy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Repeatability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Linearity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Anti-interference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6</a:t>
            </a:fld>
            <a:endParaRPr 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438150" y="2355850"/>
            <a:ext cx="5989955" cy="33134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Accuracy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Repeatability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Linearity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Anti-interference</a:t>
            </a:r>
            <a:endParaRPr lang="en-US" altLang="zh-CN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8150" y="1780540"/>
            <a:ext cx="486000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 </a:t>
            </a:r>
            <a:r>
              <a:rPr lang="en-US" altLang="zh-C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Key performance metrics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10955" y="3222625"/>
            <a:ext cx="485965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18 </a:t>
            </a:r>
            <a:r>
              <a:rPr lang="en-US" altLang="zh-C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Reference samples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83415" y="4664710"/>
            <a:ext cx="486029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130</a:t>
            </a:r>
            <a:r>
              <a:rPr lang="en-US" altLang="zh-C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Laboratories participated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39490" y="3789045"/>
            <a:ext cx="65893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16</a:t>
            </a:r>
            <a:r>
              <a:rPr lang="en-US" altLang="zh-CN" sz="2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Simulated plasma &amp; </a:t>
            </a:r>
            <a:r>
              <a:rPr lang="en-US" altLang="zh-CN" sz="24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</a:t>
            </a:r>
            <a:r>
              <a:rPr lang="en-US" altLang="zh-CN" sz="2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Nucleic acid mixtures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Multicenter Evaluation Framework</a:t>
            </a:r>
            <a:r>
              <a:rPr lang="en-US" dirty="0"/>
              <a:t>   </a:t>
            </a:r>
          </a:p>
        </p:txBody>
      </p: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5728970" y="1590675"/>
            <a:ext cx="5520055" cy="1360170"/>
            <a:chOff x="8890" y="2724"/>
            <a:chExt cx="9812" cy="243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rcRect b="58037"/>
            <a:stretch>
              <a:fillRect/>
            </a:stretch>
          </p:blipFill>
          <p:spPr>
            <a:xfrm>
              <a:off x="8890" y="2724"/>
              <a:ext cx="9813" cy="241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3672" y="4484"/>
              <a:ext cx="1131" cy="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741160" y="5236210"/>
            <a:ext cx="5332095" cy="4330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Metagenomic  bioinformatics pipeline</a:t>
            </a:r>
            <a:endParaRPr lang="en-US" altLang="zh-CN" sz="24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Multicenter Evaluation Framework</a:t>
            </a:r>
            <a:r>
              <a:rPr lang="en-US" dirty="0"/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638165" y="1656715"/>
            <a:ext cx="591121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zh-CN" sz="2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Microbial cfDNA: </a:t>
            </a: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From 14 microorganisms, ~ 60–90 bp fragments.</a:t>
            </a:r>
          </a:p>
          <a:p>
            <a:pPr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zh-CN" sz="20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Human derived cfDNA: </a:t>
            </a:r>
          </a:p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From GM12878 cells, ~160 bp fragments.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0" y="2472690"/>
            <a:ext cx="5146040" cy="34188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39200" y="1782000"/>
            <a:ext cx="485965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18 </a:t>
            </a:r>
            <a:r>
              <a:rPr lang="en-US" altLang="zh-C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Reference samples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38165" y="3604895"/>
            <a:ext cx="435737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 typeface="Wingdings" panose="05000000000000000000" charset="0"/>
              <a:buChar char="ü"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16 Simulated plasma samples </a:t>
            </a:r>
          </a:p>
          <a:p>
            <a:pPr indent="0" algn="l">
              <a:lnSpc>
                <a:spcPct val="100000"/>
              </a:lnSpc>
              <a:buClrTx/>
              <a:buSzTx/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(S1–S14, S16, and NC1) </a:t>
            </a:r>
          </a:p>
          <a:p>
            <a:pPr indent="0" algn="l">
              <a:lnSpc>
                <a:spcPct val="100000"/>
              </a:lnSpc>
              <a:buClrTx/>
              <a:buSzTx/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Matrix: DNA-depleted plasma</a:t>
            </a:r>
            <a:endParaRPr lang="en-US" altLang="zh-CN" sz="2000" b="1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 typeface="Wingdings" panose="05000000000000000000" charset="0"/>
              <a:buChar char="ü"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 Nucleic acid mixtures samples</a:t>
            </a:r>
          </a:p>
          <a:p>
            <a:pPr indent="0" algn="l">
              <a:lnSpc>
                <a:spcPct val="100000"/>
              </a:lnSpc>
              <a:buClrTx/>
              <a:buSzTx/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(S15 and NC2) </a:t>
            </a:r>
          </a:p>
          <a:p>
            <a:pPr indent="0" algn="l">
              <a:lnSpc>
                <a:spcPct val="100000"/>
              </a:lnSpc>
              <a:buClrTx/>
              <a:buSzTx/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Matrix: Nuclease-free water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Multicenter Evaluation Framework</a:t>
            </a:r>
            <a:r>
              <a:rPr lang="en-US" dirty="0"/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2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05435" y="1692000"/>
          <a:ext cx="115812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Sample ID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Microbial </a:t>
                      </a:r>
                      <a:r>
                        <a:rPr kumimoji="0" lang="en-US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cfDNA</a:t>
                      </a: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composition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Assessed performance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2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S1, S2, S3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zh-CN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Three replicates,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zh-CN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each with four types of microbial cfDNA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Repeatability</a:t>
                      </a:r>
                      <a:endParaRPr kumimoji="0" lang="en-US" alt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S4, S5, S6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zh-CN" sz="18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Escherichia coli</a:t>
                      </a:r>
                      <a:r>
                        <a:rPr kumimoji="0" lang="en-US" altLang="zh-CN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:</a:t>
                      </a:r>
                      <a:r>
                        <a:rPr kumimoji="0" lang="en-US" altLang="zh-CN" sz="18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Shigella flexneri </a:t>
                      </a:r>
                      <a:r>
                        <a:rPr kumimoji="0" lang="en-US" altLang="zh-CN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= 1:3, 1:1, 3:1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en-US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Anti-interference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en-US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(against genetically similar organisms)</a:t>
                      </a:r>
                      <a:endParaRPr kumimoji="0" lang="en-US" altLang="en-US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S7, S8, S9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zh-CN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Five pathogens, threefold serial dilution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zh-CN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(high, medium, low concentrations)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en-US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LoD</a:t>
                      </a: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and linear correlation</a:t>
                      </a:r>
                      <a:endParaRPr kumimoji="0" lang="en-US" alt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S10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zh-CN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Same as S8, but 3</a:t>
                      </a:r>
                      <a:r>
                        <a:rPr kumimoji="0" lang="en-US" alt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×</a:t>
                      </a:r>
                      <a:r>
                        <a:rPr kumimoji="0" lang="en-US" altLang="zh-CN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human derived cfDNA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Anti-interference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(against human nucleic acids)</a:t>
                      </a:r>
                      <a:endParaRPr kumimoji="0" lang="en-US" alt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16000" y="4696460"/>
            <a:ext cx="48367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*S1-S10: Underwent the whole process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Multicenter Evaluation Framework</a:t>
            </a:r>
            <a:r>
              <a:rPr lang="en-US" dirty="0"/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15900" y="5054600"/>
            <a:ext cx="6371590" cy="8229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*S11-S14, S16, NC1:Underwe</a:t>
            </a:r>
            <a:r>
              <a:rPr lang="en-US" altLang="zh-CN" sz="2000" dirty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nt the whole proces</a:t>
            </a:r>
            <a:r>
              <a:rPr lang="en-US" altLang="zh-CN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</a:t>
            </a: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00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ea"/>
              </a:rPr>
              <a:t>S15, NC2: Directly used for library preparation</a:t>
            </a:r>
            <a:endParaRPr lang="en-US" altLang="en-US" sz="200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4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05118" y="1692000"/>
          <a:ext cx="1158148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Sample ID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Microbial </a:t>
                      </a:r>
                      <a:r>
                        <a:rPr kumimoji="0" lang="en-US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cfDNA</a:t>
                      </a: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composition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Assessed performance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5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S11, S12, S13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zh-CN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Three samples with one or two microbial cfDNA types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The performance of routine microbial </a:t>
                      </a:r>
                      <a:r>
                        <a:rPr kumimoji="0" lang="en-US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cfDNA</a:t>
                      </a: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detection</a:t>
                      </a:r>
                      <a:endParaRPr kumimoji="0" lang="en-US" alt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S14, </a:t>
                      </a: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S15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S14 and S15 shared the same </a:t>
                      </a:r>
                      <a:r>
                        <a:rPr kumimoji="0" lang="en-US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cfDNA</a:t>
                      </a: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composition (S14 in a plasma matrix, S15 in </a:t>
                      </a:r>
                      <a:r>
                        <a:rPr lang="en-US" sz="1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Nuclease-free water)</a:t>
                      </a: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The impact of </a:t>
                      </a:r>
                      <a:r>
                        <a:rPr kumimoji="0" lang="en-US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cfDNA</a:t>
                      </a: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isolation</a:t>
                      </a:r>
                      <a:endParaRPr kumimoji="0" lang="en-US" alt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S16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Anonymous negative samples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Specificity</a:t>
                      </a:r>
                      <a:endParaRPr kumimoji="0" lang="en-US" alt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NC1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Negative plasma sample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Filtering background microorganisms for simulated plasma (S1-S14 and S16)</a:t>
                      </a:r>
                      <a:endParaRPr kumimoji="0" lang="en-US" alt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NC2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Negative nucleic acid mixture sample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Filtering background microorganisms for nucleic acid mixture (S15)</a:t>
                      </a:r>
                      <a:endParaRPr kumimoji="0" lang="en-US" alt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69277,21585353,4721384,19966151,3506593,4588327],&quot;70&quot;:[3328029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37_3*l_h_i*1_4_1"/>
  <p:tag name="KSO_WM_TEMPLATE_CATEGORY" val="diagram"/>
  <p:tag name="KSO_WM_TEMPLATE_INDEX" val="20236937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84.85,&quot;left&quot;:33.1,&quot;top&quot;:157.1,&quot;width&quot;:747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5,6,5,6,5,6]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37_3*l_i*1_3"/>
  <p:tag name="KSO_WM_TEMPLATE_CATEGORY" val="diagram"/>
  <p:tag name="KSO_WM_TEMPLATE_INDEX" val="20236937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3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84.85,&quot;left&quot;:33.1,&quot;top&quot;:157.1,&quot;width&quot;:747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1,&quot;transparency&quot;:0},{&quot;brightness&quot;:0.4000000059604645,&quot;colorType&quot;:1,&quot;foreColorIndex&quot;:5,&quot;pos&quot;:0.6299999952316284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29*494"/>
  <p:tag name="TABLE_ENDDRAG_RECT" val="22*143*929*4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29*494"/>
  <p:tag name="TABLE_ENDDRAG_RECT" val="22*143*929*4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85,&quot;left&quot;:33.1,&quot;top&quot;:157.1,&quot;width&quot;:74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37_3*l_i*1_1"/>
  <p:tag name="KSO_WM_TEMPLATE_CATEGORY" val="diagram"/>
  <p:tag name="KSO_WM_TEMPLATE_INDEX" val="20236937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84.85,&quot;left&quot;:33.1,&quot;top&quot;:157.1,&quot;width&quot;:747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37_3*l_h_i*1_1_1"/>
  <p:tag name="KSO_WM_TEMPLATE_CATEGORY" val="diagram"/>
  <p:tag name="KSO_WM_TEMPLATE_INDEX" val="20236937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84.85,&quot;left&quot;:33.1,&quot;top&quot;:157.1,&quot;width&quot;:747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5,6,5,6,5,6]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37_3*l_h_i*1_2_1"/>
  <p:tag name="KSO_WM_TEMPLATE_CATEGORY" val="diagram"/>
  <p:tag name="KSO_WM_TEMPLATE_INDEX" val="20236937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84.85,&quot;left&quot;:33.1,&quot;top&quot;:157.1,&quot;width&quot;:747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5,6,5,6,5,6]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37_3*l_h_i*1_3_1"/>
  <p:tag name="KSO_WM_TEMPLATE_CATEGORY" val="diagram"/>
  <p:tag name="KSO_WM_TEMPLATE_INDEX" val="20236937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84.85,&quot;left&quot;:33.1,&quot;top&quot;:157.1,&quot;width&quot;:747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5,6,5,6,5,6]}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01F24"/>
      </a:accent1>
      <a:accent2>
        <a:srgbClr val="58595B"/>
      </a:accent2>
      <a:accent3>
        <a:srgbClr val="F38636"/>
      </a:accent3>
      <a:accent4>
        <a:srgbClr val="48A992"/>
      </a:accent4>
      <a:accent5>
        <a:srgbClr val="000000"/>
      </a:accent5>
      <a:accent6>
        <a:srgbClr val="000000"/>
      </a:accent6>
      <a:hlink>
        <a:srgbClr val="000000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A99CD3DF87B34DA71835D03ADFAC51" ma:contentTypeVersion="15" ma:contentTypeDescription="Create a new document." ma:contentTypeScope="" ma:versionID="8e37a5ecb94d4227f399857b104a6d23">
  <xsd:schema xmlns:xsd="http://www.w3.org/2001/XMLSchema" xmlns:xs="http://www.w3.org/2001/XMLSchema" xmlns:p="http://schemas.microsoft.com/office/2006/metadata/properties" xmlns:ns2="5209ea11-3884-410a-a436-0e0e9fa818b1" xmlns:ns3="60253ea7-35f4-4dd6-b378-a686d1967733" targetNamespace="http://schemas.microsoft.com/office/2006/metadata/properties" ma:root="true" ma:fieldsID="c57cb5c27780a57ae4eb1c7539762d3b" ns2:_="" ns3:_="">
    <xsd:import namespace="5209ea11-3884-410a-a436-0e0e9fa818b1"/>
    <xsd:import namespace="60253ea7-35f4-4dd6-b378-a686d19677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9ea11-3884-410a-a436-0e0e9fa818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50f3c69-1d6a-4099-826a-1ff1ac42e4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53ea7-35f4-4dd6-b378-a686d196773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8f71eaf-dec7-41b6-bf71-66c8e973adb5}" ma:internalName="TaxCatchAll" ma:showField="CatchAllData" ma:web="60253ea7-35f4-4dd6-b378-a686d19677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253ea7-35f4-4dd6-b378-a686d1967733" xsi:nil="true"/>
    <lcf76f155ced4ddcb4097134ff3c332f xmlns="5209ea11-3884-410a-a436-0e0e9fa818b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5C8769-E49C-422C-BABE-C5DEAC1CC3DF}">
  <ds:schemaRefs/>
</ds:datastoreItem>
</file>

<file path=customXml/itemProps2.xml><?xml version="1.0" encoding="utf-8"?>
<ds:datastoreItem xmlns:ds="http://schemas.openxmlformats.org/officeDocument/2006/customXml" ds:itemID="{9A0A7F30-16A3-4B31-B187-F7FB1162AE9C}">
  <ds:schemaRefs/>
</ds:datastoreItem>
</file>

<file path=customXml/itemProps3.xml><?xml version="1.0" encoding="utf-8"?>
<ds:datastoreItem xmlns:ds="http://schemas.openxmlformats.org/officeDocument/2006/customXml" ds:itemID="{95B5B861-E283-4FE1-829E-120FAD5023B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2337</Words>
  <Application>Microsoft Office PowerPoint</Application>
  <PresentationFormat>Widescreen</PresentationFormat>
  <Paragraphs>374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AvantGarde CE</vt:lpstr>
      <vt:lpstr>Calibri</vt:lpstr>
      <vt:lpstr>Cambria Math</vt:lpstr>
      <vt:lpstr>Courier New</vt:lpstr>
      <vt:lpstr>Wingdings</vt:lpstr>
      <vt:lpstr>Office Theme</vt:lpstr>
      <vt:lpstr>A Comprehensive Assessment of Metagenomic cfDNA Sequencing for Microbe Detection</vt:lpstr>
      <vt:lpstr>Introduction </vt:lpstr>
      <vt:lpstr>Introduction</vt:lpstr>
      <vt:lpstr>Introduction </vt:lpstr>
      <vt:lpstr>Introduction </vt:lpstr>
      <vt:lpstr>Multicenter Evaluation Framework   </vt:lpstr>
      <vt:lpstr>Multicenter Evaluation Framework   </vt:lpstr>
      <vt:lpstr>Multicenter Evaluation Framework   </vt:lpstr>
      <vt:lpstr>Multicenter Evaluation Framework   </vt:lpstr>
      <vt:lpstr>Multicenter Evaluation Framework   </vt:lpstr>
      <vt:lpstr>Key Performance Metrics - Accuracy</vt:lpstr>
      <vt:lpstr>Overall Accuracy</vt:lpstr>
      <vt:lpstr>Overall Analysis of False Positives</vt:lpstr>
      <vt:lpstr>Source of False Positives</vt:lpstr>
      <vt:lpstr>FP - “Wet” Lab</vt:lpstr>
      <vt:lpstr>FP - “Dry” Lab</vt:lpstr>
      <vt:lpstr>Overall Analysis of False Negatives</vt:lpstr>
      <vt:lpstr>Source of False Negatives</vt:lpstr>
      <vt:lpstr>Source of False Negatives</vt:lpstr>
      <vt:lpstr>FN - “Dry” &amp; “Wet” Lab</vt:lpstr>
      <vt:lpstr>Multiple Linear Regression Analysis</vt:lpstr>
      <vt:lpstr>Multiple Linear Regression Analysis</vt:lpstr>
      <vt:lpstr>Key Performance Metrics - Repeatability</vt:lpstr>
      <vt:lpstr>Overall Analysis of Repeatability</vt:lpstr>
      <vt:lpstr>Linear Mixed Model</vt:lpstr>
      <vt:lpstr>Key Performance Metrics - Anti-Interference</vt:lpstr>
      <vt:lpstr>Anti-Interference (Genetically Similar Organisms)</vt:lpstr>
      <vt:lpstr>Anti-Interference (Human Nucleic Acids)</vt:lpstr>
      <vt:lpstr>Limit of Detection and Linear Correlation</vt:lpstr>
      <vt:lpstr>Results: LoD and Linear Correlation</vt:lpstr>
      <vt:lpstr>Discussion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Frizzell</dc:creator>
  <cp:lastModifiedBy>Matt Boyle</cp:lastModifiedBy>
  <cp:revision>460</cp:revision>
  <dcterms:created xsi:type="dcterms:W3CDTF">2023-02-28T15:50:00Z</dcterms:created>
  <dcterms:modified xsi:type="dcterms:W3CDTF">2025-08-11T20:11:59Z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0x010100AFA99CD3DF87B34DA71835D03ADFAC51</vt:lpwstr>
  </property>
  <property fmtid="{D5CDD505-2E9C-101B-9397-08002B2CF9AE}" pid="3" name="MediaServiceImageTags">
    <vt:lpwstr/>
  </property>
  <property fmtid="{D5CDD505-2E9C-101B-9397-08002B2CF9AE}" pid="4" name="ICV">
    <vt:lpwstr>2BAF51DCF2BF4341A98FB9702D1169B5_13</vt:lpwstr>
  </property>
  <property fmtid="{D5CDD505-2E9C-101B-9397-08002B2CF9AE}" pid="5" name="KSOProductBuildVer">
    <vt:lpwstr>2052-12.1.0.21915</vt:lpwstr>
  </property>
</Properties>
</file>