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9"/>
  </p:notesMasterIdLst>
  <p:sldIdLst>
    <p:sldId id="274" r:id="rId3"/>
    <p:sldId id="281" r:id="rId4"/>
    <p:sldId id="292" r:id="rId5"/>
    <p:sldId id="293" r:id="rId6"/>
    <p:sldId id="286" r:id="rId7"/>
    <p:sldId id="291" r:id="rId8"/>
    <p:sldId id="290" r:id="rId9"/>
    <p:sldId id="285" r:id="rId10"/>
    <p:sldId id="275" r:id="rId11"/>
    <p:sldId id="289" r:id="rId12"/>
    <p:sldId id="278" r:id="rId13"/>
    <p:sldId id="287" r:id="rId14"/>
    <p:sldId id="279" r:id="rId15"/>
    <p:sldId id="288" r:id="rId16"/>
    <p:sldId id="283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864386-6020-EB39-E233-44CC9312CB26}" name="Dominique Blandine Smith" initials="DB" userId="S::dsmith@myadlm.org::134b0f1a-894e-4a57-b9e4-23611b8d97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Mone’" userId="4633ba10-668f-49f7-b847-c6e05fa9bf90" providerId="ADAL" clId="{FA3BE53D-8334-435E-977E-E903A5027E42}"/>
    <pc:docChg chg="modSld">
      <pc:chgData name="Caitlin Mone’" userId="4633ba10-668f-49f7-b847-c6e05fa9bf90" providerId="ADAL" clId="{FA3BE53D-8334-435E-977E-E903A5027E42}" dt="2026-06-09T13:57:55.053" v="7" actId="1076"/>
      <pc:docMkLst>
        <pc:docMk/>
      </pc:docMkLst>
      <pc:sldChg chg="modSp mod">
        <pc:chgData name="Caitlin Mone’" userId="4633ba10-668f-49f7-b847-c6e05fa9bf90" providerId="ADAL" clId="{FA3BE53D-8334-435E-977E-E903A5027E42}" dt="2026-06-09T13:57:55.053" v="7" actId="1076"/>
        <pc:sldMkLst>
          <pc:docMk/>
          <pc:sldMk cId="1201064923" sldId="275"/>
        </pc:sldMkLst>
        <pc:spChg chg="mod">
          <ac:chgData name="Caitlin Mone’" userId="4633ba10-668f-49f7-b847-c6e05fa9bf90" providerId="ADAL" clId="{FA3BE53D-8334-435E-977E-E903A5027E42}" dt="2026-06-09T13:57:53.195" v="6" actId="20577"/>
          <ac:spMkLst>
            <pc:docMk/>
            <pc:sldMk cId="1201064923" sldId="275"/>
            <ac:spMk id="2" creationId="{C29C0E78-BEF5-1EE7-1014-CB471F449DCA}"/>
          </ac:spMkLst>
        </pc:spChg>
        <pc:grpChg chg="mod">
          <ac:chgData name="Caitlin Mone’" userId="4633ba10-668f-49f7-b847-c6e05fa9bf90" providerId="ADAL" clId="{FA3BE53D-8334-435E-977E-E903A5027E42}" dt="2026-06-09T13:57:55.053" v="7" actId="1076"/>
          <ac:grpSpMkLst>
            <pc:docMk/>
            <pc:sldMk cId="1201064923" sldId="275"/>
            <ac:grpSpMk id="150" creationId="{6F26F4E5-BFA0-1EA6-C4A4-A4691E7AB206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43C61-6F84-4DFF-A8B3-4CA54B5A9CB9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77F41-E466-4AE6-94BF-EC270E901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9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https://quizizz.com/admin/presentation/67c76b421d58cf324c6ca677?source=live_dash_game_complete&amp;gameType=tp&amp;players=0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D77F41-E466-4AE6-94BF-EC270E9013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3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758A-2F61-5C05-E2B9-6F9E82AD0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6486FB-00F7-7931-B7F9-A2153E63A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01D15-6066-EAE8-A30D-DFE23717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1E9DF-052B-7159-4393-DD48F4B3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184A8-A3EB-C7DC-E53C-03FC548A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2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47B81-0B03-DAE3-6F24-860B2F2FF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F7898F-77FD-43EC-FA6C-B4056594B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1FC5C-E642-7E4B-56DA-408753C6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28446-432A-E0B7-C28D-28327B89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87693-6978-4AC7-EF59-620A14357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57CE4E-5BC8-11F3-7438-A5C35F862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FF9584-71F6-2173-5F3D-02E602F57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FF13B-6A84-B683-B68E-AADB4260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CE09A-AEC0-19BE-E316-19160DFA9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79865-BD05-F72C-A665-FF590DCDC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28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43620" y="-635324"/>
            <a:ext cx="9600866" cy="92887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t="76085"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573552"/>
            <a:ext cx="6104651" cy="1687623"/>
          </a:xfrm>
        </p:spPr>
        <p:txBody>
          <a:bodyPr anchor="b">
            <a:no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Option 1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3" y="3874465"/>
            <a:ext cx="6154578" cy="10636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4811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1828497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33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Slide">
    <p:bg>
      <p:bgPr>
        <a:solidFill>
          <a:srgbClr val="DEDEDE">
            <a:alpha val="5058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F5C1A54-6332-2534-154D-EE1472100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5000"/>
          </a:blip>
          <a:srcRect l="14584" t="13193" r="10572" b="5610"/>
          <a:stretch/>
        </p:blipFill>
        <p:spPr>
          <a:xfrm>
            <a:off x="2859578" y="-1"/>
            <a:ext cx="6533804" cy="6858001"/>
          </a:xfrm>
          <a:prstGeom prst="rect">
            <a:avLst/>
          </a:prstGeom>
        </p:spPr>
      </p:pic>
      <p:pic>
        <p:nvPicPr>
          <p:cNvPr id="20" name="Picture 19" descr="A picture containing shape&#10;&#10;Description automatically generated">
            <a:extLst>
              <a:ext uri="{FF2B5EF4-FFF2-40B4-BE49-F238E27FC236}">
                <a16:creationId xmlns:a16="http://schemas.microsoft.com/office/drawing/2014/main" id="{5B5CD572-C73C-7953-01EF-400CEE8D7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3493" b="2788"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5658D87-9F9E-633B-3A38-F6BD93C14CA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8199" y="3568146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8595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068741C-E27A-DA30-4244-4F1F1B04F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643602"/>
            <a:ext cx="10515600" cy="1785398"/>
          </a:xfrm>
        </p:spPr>
        <p:txBody>
          <a:bodyPr anchor="b" anchorCtr="0">
            <a:normAutofit/>
          </a:bodyPr>
          <a:lstStyle>
            <a:lvl1pPr algn="ctr">
              <a:defRPr sz="4400" b="0" i="0">
                <a:solidFill>
                  <a:srgbClr val="B01F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FCF021-6B51-3C5C-72D9-383B8B67D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4563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F68834-851A-A1FB-AE7E-6C8A446C2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4564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0C675E-2780-2A4C-A3E0-214B754DC5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C4115BB3-FC90-EF30-A8CF-77E7B9656CCD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62B195-7A93-EF70-5048-F2D096B991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80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43620" y="-635324"/>
            <a:ext cx="9600866" cy="92887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t="76085"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573552"/>
            <a:ext cx="6104651" cy="1687623"/>
          </a:xfrm>
        </p:spPr>
        <p:txBody>
          <a:bodyPr anchor="b">
            <a:no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Option 1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3" y="3874465"/>
            <a:ext cx="6154578" cy="10636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4811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1828497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12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Light)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BF85C6-CD0F-E220-B8FB-2DED1054286F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157D4027-0CB6-010B-612C-D895965FA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t="76085"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8205847-5E49-DA3C-B2BD-21ACB69BDA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rcRect l="15451" t="6436" r="9424" b="28883"/>
          <a:stretch/>
        </p:blipFill>
        <p:spPr>
          <a:xfrm>
            <a:off x="5061396" y="0"/>
            <a:ext cx="7130706" cy="59400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573552"/>
            <a:ext cx="6104651" cy="1687623"/>
          </a:xfrm>
        </p:spPr>
        <p:txBody>
          <a:bodyPr anchor="b">
            <a:noAutofit/>
          </a:bodyPr>
          <a:lstStyle>
            <a:lvl1pPr algn="l">
              <a:defRPr sz="66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Option 1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3" y="3874465"/>
            <a:ext cx="6154578" cy="10636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4811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8DDCE6-8627-9108-26B6-E1377CF1CA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1828497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C012D0-F791-5E45-D374-C9C9F209AC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61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DEDEDE">
            <a:alpha val="5058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F5C1A54-6332-2534-154D-EE1472100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5000"/>
          </a:blip>
          <a:srcRect l="14584" t="13193" r="10572" b="5610"/>
          <a:stretch/>
        </p:blipFill>
        <p:spPr>
          <a:xfrm>
            <a:off x="2859578" y="-1"/>
            <a:ext cx="6533804" cy="6858001"/>
          </a:xfrm>
          <a:prstGeom prst="rect">
            <a:avLst/>
          </a:prstGeom>
        </p:spPr>
      </p:pic>
      <p:pic>
        <p:nvPicPr>
          <p:cNvPr id="20" name="Picture 19" descr="A picture containing shape&#10;&#10;Description automatically generated">
            <a:extLst>
              <a:ext uri="{FF2B5EF4-FFF2-40B4-BE49-F238E27FC236}">
                <a16:creationId xmlns:a16="http://schemas.microsoft.com/office/drawing/2014/main" id="{5B5CD572-C73C-7953-01EF-400CEE8D7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3493" b="2788"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5658D87-9F9E-633B-3A38-F6BD93C14CA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8199" y="3568146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8595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068741C-E27A-DA30-4244-4F1F1B04F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643602"/>
            <a:ext cx="10515600" cy="1785398"/>
          </a:xfrm>
        </p:spPr>
        <p:txBody>
          <a:bodyPr anchor="b" anchorCtr="0">
            <a:normAutofit/>
          </a:bodyPr>
          <a:lstStyle>
            <a:lvl1pPr algn="ctr">
              <a:defRPr sz="4400" b="0" i="0">
                <a:solidFill>
                  <a:srgbClr val="B01F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FCF021-6B51-3C5C-72D9-383B8B67D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4563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F68834-851A-A1FB-AE7E-6C8A446C2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4564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0C675E-2780-2A4C-A3E0-214B754DC5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C4115BB3-FC90-EF30-A8CF-77E7B9656CCD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62B195-7A93-EF70-5048-F2D096B991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41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78DBA1B-6759-80D1-07FE-F6289F431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F2F739-22D1-48D7-389D-9D0944835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D386B79-DBE3-B5CC-0B80-C5382C216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5D977C-6067-A046-BEC5-82A752F8CE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8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D2EF83-2545-F7E5-B9D4-B18A53719F98}"/>
              </a:ext>
            </a:extLst>
          </p:cNvPr>
          <p:cNvSpPr/>
          <p:nvPr userDrawn="1"/>
        </p:nvSpPr>
        <p:spPr>
          <a:xfrm>
            <a:off x="892352" y="1376412"/>
            <a:ext cx="1311833" cy="215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78DBA1B-6759-80D1-07FE-F6289F431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599" cy="4319702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F2F739-22D1-48D7-389D-9D0944835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D386B79-DBE3-B5CC-0B80-C5382C216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FCD127D-26C6-6748-9E2C-272CAE444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66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606471C-C6EB-7B37-F44D-3220207CB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509AFD-9D78-8725-E449-1F33AAFDD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F1FD7B-0A2E-274A-9F8B-370473C2B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65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988C-1B4D-C103-2FFC-352F85065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7303F-D3F0-AE09-582D-0DC2BE50E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BE67D-9D3A-913C-E9D8-15880FBB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71C88-5595-AB97-1B63-CBE1FFEF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5CEFE-463A-8D0E-D205-37660488D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7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9E4B8CD0-DCDB-8613-BE23-A5017394FB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D2B711-F454-CC2F-7695-43224B9B0A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Company Bios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A40FD-B007-69F4-3CF3-8862CBD42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AFC5EB-D21F-464A-EEC9-68FE3EFD9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8091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1E7CC4F-BA8A-A385-587E-07D638BB16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945075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6111189-B3F7-4627-6D7B-7EB1EA027C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 flipV="1">
            <a:off x="4574966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53D4C95-C026-1540-DF2D-9D4594D8314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90084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BA105BA3-3C3E-8FEA-B675-70565F46AE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10800000" flipV="1">
            <a:off x="8196959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5D95932-CB1C-AB5C-9661-CCBCA1C8C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EDEF544-2DE0-3C96-0C62-F3D9391F7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C8121A-A2A5-004C-B5B4-99870857D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16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7E626158-3E39-631A-8303-C8FB3C32F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40AB21-2646-0E74-076B-C158C3920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9767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A202B00-2EE6-14C1-052E-B12DEAE6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38B2C2-FECD-15ED-3C1A-0510F75DA7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54190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0CA232-102D-5FB7-8E44-BCD1887FA18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657600" y="2959765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0CC43D-59A3-14E5-C240-E45EE7CCCC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73590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08C6F4-7D59-D8D0-ADC1-494E15B088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2675" y="2959765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D89C788-CAE7-B790-0355-D69CE27235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68665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783D53-34D4-5DBC-A675-F4AAB3DF0FA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172075" y="2959766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C0812852-0986-67BD-49D0-DC6EDCDBB83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88065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9A4E3AA-C67B-16D8-24DD-05C3B1FCC4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3E1AFF0-E140-66A2-8156-C95738EAD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5225A3-B856-F745-9705-66DDBE6B79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02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FE4077A-B767-FB5E-37F9-F162D8E33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807DC94-42AA-64F7-6C12-61A121A24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B07C1E-8062-434C-A440-EB2565A4E5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38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9946D4-3347-1F1D-4B98-8327352DC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DB0F05-41DE-D5FB-7E2B-917261800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323C1D-2E71-AC45-A876-BFD507F4E6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84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3493" b="2788"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E9F01B4-7684-0108-0370-F2F277588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7992" y="2237495"/>
            <a:ext cx="8636008" cy="1721886"/>
          </a:xfrm>
        </p:spPr>
        <p:txBody>
          <a:bodyPr anchor="b" anchorCtr="0">
            <a:normAutofit/>
          </a:bodyPr>
          <a:lstStyle>
            <a:lvl1pPr algn="ctr">
              <a:defRPr sz="3000" b="0" i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Insert Quote Text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9DD7021-CA21-F1DB-9FD9-18A9996013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77992" y="4694241"/>
            <a:ext cx="8636008" cy="79414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8595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name of Person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B37190-42DE-CC0C-6381-DA9EFD01AFF3}"/>
              </a:ext>
            </a:extLst>
          </p:cNvPr>
          <p:cNvSpPr/>
          <p:nvPr userDrawn="1"/>
        </p:nvSpPr>
        <p:spPr>
          <a:xfrm>
            <a:off x="5462860" y="4284073"/>
            <a:ext cx="1148029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C1BBB99-97E1-7799-FBDB-10250A9F5AC7}"/>
              </a:ext>
            </a:extLst>
          </p:cNvPr>
          <p:cNvSpPr/>
          <p:nvPr userDrawn="1"/>
        </p:nvSpPr>
        <p:spPr>
          <a:xfrm>
            <a:off x="5548741" y="1116225"/>
            <a:ext cx="1121270" cy="112127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9B75CA-1858-B88A-CA15-3476E7DB0791}"/>
              </a:ext>
            </a:extLst>
          </p:cNvPr>
          <p:cNvSpPr txBox="1"/>
          <p:nvPr userDrawn="1"/>
        </p:nvSpPr>
        <p:spPr>
          <a:xfrm>
            <a:off x="5562121" y="848063"/>
            <a:ext cx="109450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7EC331-5696-48BB-ED05-95054E96C0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3DB2B1B5-E9AE-FE62-DF81-F78D61A42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D7625DCD-A214-D263-BD14-8173EFC25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5CE2E3-F264-4349-A718-E3D8CF8F51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Slide Number Placeholder 11">
            <a:extLst>
              <a:ext uri="{FF2B5EF4-FFF2-40B4-BE49-F238E27FC236}">
                <a16:creationId xmlns:a16="http://schemas.microsoft.com/office/drawing/2014/main" id="{C4438356-B5C4-36F9-B96B-10E3873C784C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20598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14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2A731-4328-29DE-324F-8AFB6174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BA110-974E-B331-B8C7-E4ADFB4F3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86200-A6AE-9472-9944-027B6906C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39FDF-D40D-0ADA-E51D-5787F72B9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0724D-CFE4-4D55-8571-E385F6D0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7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02139-0466-5825-963D-0B75F5C44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E38B7-5F16-5C10-83D0-F9D653544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38CD6-E51A-4467-7A61-B02E1067D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7AFBC-BA2B-30AB-A673-BCC5B8DEE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58EF8-F107-0696-C7D5-C14EF8A1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A94AC-FEFF-34C8-8ED9-8E60E9395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4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FAA87-266E-060F-A955-703DA186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DCB69-5761-4703-3E34-0878F0237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72DDB-8DD9-06A1-B002-7CCB8456F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ABD51-AE20-1062-7B3E-1A027F8D5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3B578-95D8-52DB-400D-81C2E3F1F0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9C4F58-C11A-D501-1D08-022CD0EF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034E23-2ED6-00B6-DC5F-29B2E177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2423D2-51DC-7A16-E32D-7F3C9BDF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8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79977-9507-4089-15C3-3FCC075C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3CFC5-3D46-AA5B-01DE-547168B1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0C7D1A-B9AF-D150-37D9-FC59EF2B7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DFD35-D50D-E54C-8433-460311BE7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BB6830-E213-C9B3-7E05-9236AC7EC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472AD6-5A4D-DBA6-A65D-B513E4F5F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C70C6-533B-430A-75C4-52953349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8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29F1B-F866-87F2-9CB6-B40AB6A37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FADD4-46A7-F93D-BC70-68D172B08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B8B10-5890-9B6F-83F7-A5DC5A1A6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BDE364-5384-AB86-15C9-1AFC79D1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A6A08-4820-A4DC-26E6-3009731A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9BE07-5FD6-F741-3770-DFB254FDD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46E94-2130-CDFE-8CC1-CF5D5DCF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C5417-BC81-FA1E-58B7-60C2E66FD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EF692-B962-778C-5D11-F0922C542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BE08C-1BE9-BC63-21E6-AABBE5B0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620A3-514C-DB14-7200-D6AD20E79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34DAC-1A16-DAD5-6CDC-FD343650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6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F36C95-8341-EC3D-6969-4D90CA37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E096E-41FA-9C9D-9B13-2485B3E0B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0D550-E7F5-9C4E-308E-0544709F1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6B2D-B961-451C-9991-89A2E2DC615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68603-C11C-EC3E-5020-E6F8441E3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96B67-0FE3-3B93-BD35-F20B57079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A7A585-B37E-4991-9475-4B4286140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1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83493" b="2788"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F53FE-DCC5-DAA0-3AD6-3A968CD37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A6BA-DEBE-68E4-5886-177E95E0E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DAD17-D6DE-4C40-A73E-CED8C8CA30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3CBE5B-343E-D89A-19A3-FFCD2EAA7BE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  <p:sp>
        <p:nvSpPr>
          <p:cNvPr id="16" name="Slide Number Placeholder 11">
            <a:extLst>
              <a:ext uri="{FF2B5EF4-FFF2-40B4-BE49-F238E27FC236}">
                <a16:creationId xmlns:a16="http://schemas.microsoft.com/office/drawing/2014/main" id="{68AC4862-2045-F628-2A6E-6BE07734ED59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2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ts val="22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Ip0un1A2KY?si=S6xOuGDUedQKUpyE" TargetMode="Externa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izz.com/?lng=en" TargetMode="External"/><Relationship Id="rId2" Type="http://schemas.openxmlformats.org/officeDocument/2006/relationships/hyperlink" Target="https://kahoot.com/" TargetMode="Externa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A71AF-ABF7-3E0F-0CDB-5BAE6123B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373" y="1573552"/>
            <a:ext cx="8955427" cy="1687623"/>
          </a:xfrm>
        </p:spPr>
        <p:txBody>
          <a:bodyPr/>
          <a:lstStyle/>
          <a:p>
            <a:r>
              <a:rPr lang="en-US"/>
              <a:t>ADLM High School Speaker Series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C6916-3AAA-08C3-8D02-3703D1E741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High School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1539C-6300-2ECB-DCD5-7AD429AE3C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80642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184F-C772-1075-0D1F-1D7DB823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404C0C3-2DD2-CC8E-FA97-313C7D22D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Give a brief overview of daily tasks in different lab careers. This may bridge into what your first speaker will discuss. </a:t>
            </a:r>
          </a:p>
          <a:p>
            <a:pPr>
              <a:lnSpc>
                <a:spcPct val="100000"/>
              </a:lnSpc>
            </a:pPr>
            <a:r>
              <a:rPr lang="en-US" sz="2400"/>
              <a:t>Insert a short video or speaker story</a:t>
            </a:r>
          </a:p>
          <a:p>
            <a:pPr lvl="1">
              <a:lnSpc>
                <a:spcPct val="100000"/>
              </a:lnSpc>
            </a:pPr>
            <a:r>
              <a:rPr lang="en-US" sz="2400"/>
              <a:t>Optional showcase video: </a:t>
            </a:r>
            <a:r>
              <a:rPr lang="en-US" sz="2400">
                <a:hlinkClick r:id="rId2"/>
              </a:rPr>
              <a:t>You Are What You Eat</a:t>
            </a:r>
            <a:endParaRPr lang="en-US" sz="240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FB4C0C3E-24DA-A78B-31F7-59AC9B6C8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 day in the life of a lab professional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E85D1A8-3B95-4365-8BE3-5747CFD79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C8121A-A2A5-004C-B5B4-99870857D837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7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ABB18-0807-A6A8-794B-144BA3F4C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5A4862-1975-E1AC-F3D7-11DD007F787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2BCA93-CC4F-07CB-0834-DBFCE6DA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&amp; Professional Journeys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2EF744-EDD9-D22C-5367-199FA45DD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6602A-0AA4-EC4C-A48D-FB6FA21CA0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17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055A5-228C-B7D4-04ED-6AEAB60BC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74A4321-9D19-A07D-7CE9-EF2BD3851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Share your career path and what you do. </a:t>
            </a:r>
          </a:p>
          <a:p>
            <a:pPr>
              <a:lnSpc>
                <a:spcPct val="100000"/>
              </a:lnSpc>
            </a:pPr>
            <a:r>
              <a:rPr lang="en-US" sz="2400"/>
              <a:t>Consider bringing a colleague or college student talk about their journey into lab medicine.</a:t>
            </a:r>
          </a:p>
          <a:p>
            <a:pPr>
              <a:lnSpc>
                <a:spcPct val="100000"/>
              </a:lnSpc>
            </a:pPr>
            <a:r>
              <a:rPr lang="en-US" sz="2400"/>
              <a:t>Connect with students with real-world experiences (e.g., what college courses should they take?, did you do an internship or job shadowing?)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2572F0C-2E22-E99A-F397-0F611EF4D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Student &amp; Professional Journeys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649581-2043-2A50-A9C4-CF30CFCD6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C8121A-A2A5-004C-B5B4-99870857D837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00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BA1F2-E21F-37D9-066B-E25E24EB1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65A991-D316-B5D9-BE2C-BE364131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352" y="1043527"/>
            <a:ext cx="10515600" cy="1785398"/>
          </a:xfrm>
        </p:spPr>
        <p:txBody>
          <a:bodyPr/>
          <a:lstStyle/>
          <a:p>
            <a:r>
              <a:rPr lang="en-US"/>
              <a:t>Q&amp;A/Engagement Game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7BA316-90C1-0204-CA98-607C1EFA2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6602A-0AA4-EC4C-A48D-FB6FA21CA0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99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F3032-FFCE-773E-27B0-3C0298B39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462AEBC-119D-BB7B-0AE8-3CBD0839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Make sure to leave time for Q&amp;A/open discussion with students. Have 2-3 backup questions ready in case the students are shy. </a:t>
            </a:r>
          </a:p>
          <a:p>
            <a:pPr>
              <a:lnSpc>
                <a:spcPct val="100000"/>
              </a:lnSpc>
            </a:pPr>
            <a:r>
              <a:rPr lang="en-US" sz="2400"/>
              <a:t>If possible, incorporate an engagement game such as </a:t>
            </a:r>
            <a:r>
              <a:rPr lang="en-US" sz="2400">
                <a:hlinkClick r:id="rId2"/>
              </a:rPr>
              <a:t>Kahoot</a:t>
            </a:r>
            <a:r>
              <a:rPr lang="en-US" sz="2400"/>
              <a:t> or </a:t>
            </a:r>
            <a:r>
              <a:rPr lang="en-US" sz="2400">
                <a:hlinkClick r:id="rId3"/>
              </a:rPr>
              <a:t>Quizziz</a:t>
            </a:r>
            <a:endParaRPr lang="en-US" sz="240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9187D1D-1208-DE33-535C-C9E83183A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Q&amp;A/Engagement Game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30B40B2-7AA5-520E-D165-DCA851385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C8121A-A2A5-004C-B5B4-99870857D837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95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952540E-4698-45B8-41B3-441AAD6657E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1825625"/>
            <a:ext cx="8294913" cy="39378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ADLM offers free college student memberships so you can explore the field, connect with professionals, and access educational resources early in your journey.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/>
          </a:p>
          <a:p>
            <a:pPr>
              <a:lnSpc>
                <a:spcPct val="100000"/>
              </a:lnSpc>
            </a:pPr>
            <a:r>
              <a:rPr lang="en-US" sz="2400"/>
              <a:t>Start exploring today!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0D70CD0-3879-B5B2-D198-C49478FF7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Thinking About a Career in Lab Medicine?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1F082D6-3844-D0F6-6B3D-39860A0F0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C8121A-A2A5-004C-B5B4-99870857D837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16" name="Picture Placeholder 15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35043396-5DCB-5F2E-4D0B-E98A4F6D16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3" b="6613"/>
          <a:stretch>
            <a:fillRect/>
          </a:stretch>
        </p:blipFill>
        <p:spPr>
          <a:xfrm rot="10800000" flipV="1">
            <a:off x="8340434" y="3429000"/>
            <a:ext cx="2283255" cy="1981407"/>
          </a:xfrm>
        </p:spPr>
      </p:pic>
    </p:spTree>
    <p:extLst>
      <p:ext uri="{BB962C8B-B14F-4D97-AF65-F5344CB8AC3E}">
        <p14:creationId xmlns:p14="http://schemas.microsoft.com/office/powerpoint/2010/main" val="2457226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86079-0146-7CEC-2D2E-DBE9DC131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79517-C770-0021-4A25-98B319A98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1DC46-E6B6-704B-E51D-8C5F1FCAD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6602A-0AA4-EC4C-A48D-FB6FA21CA0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4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9C9E2-041E-80DB-F75A-6AF7569A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3277A2-43E9-3D14-1B63-3E1509E31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429"/>
            <a:ext cx="10515599" cy="4354286"/>
          </a:xfrm>
        </p:spPr>
        <p:txBody>
          <a:bodyPr>
            <a:normAutofit/>
          </a:bodyPr>
          <a:lstStyle/>
          <a:p>
            <a:r>
              <a:rPr lang="en-US" sz="2200">
                <a:latin typeface="Helvetica Neue" panose="02000503000000020004" pitchFamily="2" charset="0"/>
              </a:rPr>
              <a:t>Start the session by capturing attention and setting the tone for a deeper presentation that connects your career to the students’ learning and interests. Your introduction can include:</a:t>
            </a:r>
          </a:p>
          <a:p>
            <a:pPr lvl="1"/>
            <a:r>
              <a:rPr lang="en-US" sz="2200">
                <a:effectLst/>
                <a:latin typeface="Helvetica Neue" panose="02000503000000020004" pitchFamily="2" charset="0"/>
              </a:rPr>
              <a:t>Personal intro + connection</a:t>
            </a:r>
          </a:p>
          <a:p>
            <a:pPr lvl="1"/>
            <a:r>
              <a:rPr lang="en-US" sz="2200">
                <a:latin typeface="Helvetica Neue" panose="02000503000000020004" pitchFamily="2" charset="0"/>
              </a:rPr>
              <a:t>Tie into science class</a:t>
            </a:r>
          </a:p>
          <a:p>
            <a:pPr lvl="1"/>
            <a:r>
              <a:rPr lang="en-US" sz="2200">
                <a:effectLst/>
                <a:latin typeface="Helvetica Neue" panose="02000503000000020004" pitchFamily="2" charset="0"/>
              </a:rPr>
              <a:t>What you do &amp; why it matters</a:t>
            </a:r>
          </a:p>
          <a:p>
            <a:pPr lvl="1"/>
            <a:r>
              <a:rPr lang="en-US" sz="2200">
                <a:latin typeface="Helvetica Neue" panose="02000503000000020004" pitchFamily="2" charset="0"/>
              </a:rPr>
              <a:t>Career accessibility</a:t>
            </a:r>
          </a:p>
          <a:p>
            <a:pPr lvl="1"/>
            <a:r>
              <a:rPr lang="en-US" sz="2200">
                <a:effectLst/>
                <a:latin typeface="Helvetica Neue" panose="02000503000000020004" pitchFamily="2" charset="0"/>
              </a:rPr>
              <a:t>Set the stage for the session </a:t>
            </a:r>
          </a:p>
          <a:p>
            <a:endParaRPr lang="en-US" sz="2200">
              <a:latin typeface="Helvetica Neue" panose="02000503000000020004" pitchFamily="2" charset="0"/>
            </a:endParaRPr>
          </a:p>
          <a:p>
            <a:r>
              <a:rPr lang="en-US" sz="2200">
                <a:effectLst/>
                <a:latin typeface="Helvetica Neue" panose="02000503000000020004" pitchFamily="2" charset="0"/>
              </a:rPr>
              <a:t>Consider using one of the introduction </a:t>
            </a:r>
            <a:r>
              <a:rPr lang="en-US" sz="2200">
                <a:latin typeface="Helvetica Neue" panose="02000503000000020004" pitchFamily="2" charset="0"/>
              </a:rPr>
              <a:t>scripts</a:t>
            </a:r>
            <a:r>
              <a:rPr lang="en-US" sz="2200">
                <a:effectLst/>
                <a:latin typeface="Helvetica Neue" panose="02000503000000020004" pitchFamily="2" charset="0"/>
              </a:rPr>
              <a:t> on the following slides. Adapt to your voice and experience. </a:t>
            </a:r>
          </a:p>
          <a:p>
            <a:pPr lvl="1"/>
            <a:endParaRPr lang="en-US" sz="2000">
              <a:effectLst/>
              <a:latin typeface="Helvetica Neue" panose="02000503000000020004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0B59426-B7B3-6AF1-B1FE-7CC89CB70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71C068-3F91-FD57-AC38-0858EEBF6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65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DA22C-5068-B4E0-31C3-DC9D5EB9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2965B8-A7B5-16F3-C9CA-E37FA6F8B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“Hi, I’m [Your Name], and I work in clinical laboratory science. That means I help doctors by running tests—on blood, swabs, and more—to find out what’s happening in someone’s body.</a:t>
            </a:r>
          </a:p>
          <a:p>
            <a:pPr marL="0" indent="0">
              <a:buNone/>
            </a:pPr>
            <a:r>
              <a:rPr lang="en-US"/>
              <a:t>All the biology and chemistry you’re learning? I use that every day in the lab. Whether we’re testing blood for diabetes or checking for infections, we rely on the same concepts you’re learning now.</a:t>
            </a:r>
          </a:p>
          <a:p>
            <a:pPr marL="0" indent="0">
              <a:buNone/>
            </a:pPr>
            <a:r>
              <a:rPr lang="en-US" sz="1800">
                <a:latin typeface="Helvetica Neue" panose="02000503000000020004" pitchFamily="2" charset="0"/>
              </a:rPr>
              <a:t>We’re the behind-the-scenes part of healthcare, but we’re essential. Without lab results, doctors don’t have the info they need to treat patients.</a:t>
            </a:r>
          </a:p>
          <a:p>
            <a:pPr marL="0" indent="0">
              <a:buNone/>
            </a:pPr>
            <a:r>
              <a:rPr lang="en-US" sz="1800">
                <a:latin typeface="Helvetica Neue" panose="02000503000000020004" pitchFamily="2" charset="0"/>
              </a:rPr>
              <a:t>You can enter this field with a 2- or 4-year degree, and there are tons of options in hospitals, biotech, and even public health.</a:t>
            </a:r>
          </a:p>
          <a:p>
            <a:pPr marL="0" indent="0">
              <a:buNone/>
            </a:pPr>
            <a:r>
              <a:rPr lang="en-US" sz="1800">
                <a:latin typeface="Helvetica Neue" panose="02000503000000020004" pitchFamily="2" charset="0"/>
              </a:rPr>
              <a:t>Today I’m going to show you what a day in the lab looks like and give you a glimpse of how science becomes action in healthcare.”</a:t>
            </a:r>
            <a:endParaRPr lang="en-US" sz="180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en-US" sz="1800"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en-US" sz="1800"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en-US" sz="1800"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en-US" sz="180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en-US">
              <a:latin typeface="Helvetica Neue" panose="02000503000000020004" pitchFamily="2" charset="0"/>
            </a:endParaRPr>
          </a:p>
          <a:p>
            <a:pPr lvl="1"/>
            <a:endParaRPr lang="en-US" sz="2000">
              <a:effectLst/>
              <a:latin typeface="Helvetica Neue" panose="02000503000000020004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3DAD398-D8EE-BF12-B6B9-ACBBE20CA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Option 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330E9-5B19-345D-90DD-1BDBEFC2A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42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4F34F-B4E1-A243-922E-AB8F5D74F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9335F2D-BC75-4EC2-0570-93A392AD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buNone/>
            </a:pPr>
            <a:r>
              <a:rPr lang="en-US" sz="1800">
                <a:solidFill>
                  <a:srgbClr val="59595B"/>
                </a:solidFill>
                <a:effectLst/>
                <a:latin typeface="Helvetica Neue" panose="02000503000000020004"/>
                <a:ea typeface="Aptos" panose="020B0004020202020204" pitchFamily="34" charset="0"/>
                <a:cs typeface="Roboto" panose="02000000000000000000" pitchFamily="2" charset="0"/>
              </a:rPr>
              <a:t>“Raise your hand if you’ve ever had blood drawn, a COVID test, or even a strep throat swab.</a:t>
            </a:r>
            <a:endParaRPr lang="en-US" sz="1800">
              <a:solidFill>
                <a:srgbClr val="000000"/>
              </a:solidFill>
              <a:effectLst/>
              <a:latin typeface="Helvetica Neue" panose="02000503000000020004"/>
              <a:ea typeface="Aptos" panose="020B0004020202020204" pitchFamily="34" charset="0"/>
              <a:cs typeface="Roboto Light" panose="02000000000000000000" pitchFamily="2" charset="0"/>
            </a:endParaRPr>
          </a:p>
          <a:p>
            <a:pPr marL="0" marR="0">
              <a:buNone/>
            </a:pPr>
            <a:r>
              <a:rPr lang="en-US" sz="1800">
                <a:solidFill>
                  <a:srgbClr val="59595B"/>
                </a:solidFill>
                <a:effectLst/>
                <a:latin typeface="Helvetica Neue" panose="02000503000000020004"/>
                <a:ea typeface="Aptos" panose="020B0004020202020204" pitchFamily="34" charset="0"/>
                <a:cs typeface="Roboto" panose="02000000000000000000" pitchFamily="2" charset="0"/>
              </a:rPr>
              <a:t>I’m a clinical laboratory scientist—and I’m the one who would analyze that sample. I work in a lab helping doctors figure out what’s going on inside your body.</a:t>
            </a:r>
            <a:endParaRPr lang="en-US" sz="1800">
              <a:solidFill>
                <a:srgbClr val="000000"/>
              </a:solidFill>
              <a:effectLst/>
              <a:latin typeface="Helvetica Neue" panose="02000503000000020004"/>
              <a:ea typeface="Aptos" panose="020B0004020202020204" pitchFamily="34" charset="0"/>
              <a:cs typeface="Roboto Light" panose="02000000000000000000" pitchFamily="2" charset="0"/>
            </a:endParaRPr>
          </a:p>
          <a:p>
            <a:pPr marL="0" marR="0">
              <a:buNone/>
            </a:pPr>
            <a:r>
              <a:rPr lang="en-US" sz="1800">
                <a:solidFill>
                  <a:srgbClr val="59595B"/>
                </a:solidFill>
                <a:effectLst/>
                <a:latin typeface="Helvetica Neue" panose="02000503000000020004"/>
                <a:ea typeface="Aptos" panose="020B0004020202020204" pitchFamily="34" charset="0"/>
                <a:cs typeface="Roboto" panose="02000000000000000000" pitchFamily="2" charset="0"/>
              </a:rPr>
              <a:t>Without lab results, doctors are often just guessing. According to the CDC, about 70% of medical decisions rely on lab data—and we’re the ones producing that data.</a:t>
            </a:r>
            <a:endParaRPr lang="en-US" sz="1800">
              <a:solidFill>
                <a:srgbClr val="000000"/>
              </a:solidFill>
              <a:effectLst/>
              <a:latin typeface="Helvetica Neue" panose="02000503000000020004"/>
              <a:ea typeface="Aptos" panose="020B0004020202020204" pitchFamily="34" charset="0"/>
              <a:cs typeface="Roboto Light" panose="02000000000000000000" pitchFamily="2" charset="0"/>
            </a:endParaRPr>
          </a:p>
          <a:p>
            <a:pPr marL="0" marR="0">
              <a:buNone/>
            </a:pPr>
            <a:r>
              <a:rPr lang="en-US" sz="1800">
                <a:solidFill>
                  <a:srgbClr val="59595B"/>
                </a:solidFill>
                <a:effectLst/>
                <a:latin typeface="Helvetica Neue" panose="02000503000000020004"/>
                <a:ea typeface="Aptos" panose="020B0004020202020204" pitchFamily="34" charset="0"/>
                <a:cs typeface="Roboto" panose="02000000000000000000" pitchFamily="2" charset="0"/>
              </a:rPr>
              <a:t>You don’t need to go to med school to work in healthcare. You can train for this career in just a few years, and you get to use science, technology, and critical thinking every day.</a:t>
            </a:r>
            <a:endParaRPr lang="en-US" sz="1800">
              <a:solidFill>
                <a:srgbClr val="000000"/>
              </a:solidFill>
              <a:effectLst/>
              <a:latin typeface="Helvetica Neue" panose="02000503000000020004"/>
              <a:ea typeface="Aptos" panose="020B0004020202020204" pitchFamily="34" charset="0"/>
              <a:cs typeface="Roboto Light" panose="02000000000000000000" pitchFamily="2" charset="0"/>
            </a:endParaRPr>
          </a:p>
          <a:p>
            <a:pPr marL="0" marR="0" indent="0">
              <a:buNone/>
            </a:pPr>
            <a:r>
              <a:rPr lang="en-US" sz="1800">
                <a:solidFill>
                  <a:srgbClr val="59595B"/>
                </a:solidFill>
                <a:effectLst/>
                <a:latin typeface="Helvetica Neue" panose="02000503000000020004"/>
                <a:ea typeface="Aptos" panose="020B0004020202020204" pitchFamily="34" charset="0"/>
                <a:cs typeface="Roboto" panose="02000000000000000000" pitchFamily="2" charset="0"/>
              </a:rPr>
              <a:t>Today I’m going to show you what the job looks like, the tools we use, and how you can start exploring this career while you’re still in high school.”</a:t>
            </a:r>
            <a:endParaRPr lang="en-US" sz="1800">
              <a:solidFill>
                <a:srgbClr val="000000"/>
              </a:solidFill>
              <a:effectLst/>
              <a:latin typeface="Helvetica Neue" panose="02000503000000020004"/>
              <a:ea typeface="Aptos" panose="020B0004020202020204" pitchFamily="34" charset="0"/>
              <a:cs typeface="Roboto Light" panose="02000000000000000000" pitchFamily="2" charset="0"/>
            </a:endParaRPr>
          </a:p>
          <a:p>
            <a:pPr lvl="1"/>
            <a:endParaRPr lang="en-US" sz="2000">
              <a:effectLst/>
              <a:latin typeface="Helvetica Neue" panose="02000503000000020004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1459ED4-5EF5-6F94-337E-56A7B2C0A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Option 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D20CB-697C-53D4-79AD-E551099D1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8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F7C6-B941-289E-1033-CA017A0C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7B4109-1051-91CF-7C37-9D23B0D2E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>
                <a:latin typeface="Helvetica Neue" panose="02000503000000020004" pitchFamily="2" charset="0"/>
              </a:rPr>
              <a:t>Use examples that students might relate to (e.g., strep throat, COVID testing, diabetes). Ask students if they or someone they know has ever had one of these tests. </a:t>
            </a: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>
                <a:latin typeface="Helvetica Neue" panose="02000503000000020004" pitchFamily="2" charset="0"/>
              </a:rPr>
              <a:t>Explain how lab results are used to make decisions- highlight the impact on patient care and why it’s important to get accurate lab results.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8FAABEA-B71D-48BA-96E8-3158D8C9F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Laboratory Medicine?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199A4-7CF2-F3F6-BC56-A5B9A9EB8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1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0F7AB-EA17-A0E7-46D8-FF404E5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71EAC84-EDDC-AF20-D031-BCA6E21F3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B01F24"/>
              </a:buClr>
            </a:pPr>
            <a:r>
              <a:rPr lang="en-US" sz="2800">
                <a:effectLst/>
                <a:latin typeface="Helvetica Neue" panose="02000503000000020004" pitchFamily="2" charset="0"/>
              </a:rPr>
              <a:t>ADLM- The Association for Diagnostics &amp; Laboratory Medicine</a:t>
            </a:r>
          </a:p>
          <a:p>
            <a:pPr marL="0" indent="0">
              <a:buClr>
                <a:srgbClr val="B01F24"/>
              </a:buClr>
              <a:buNone/>
            </a:pPr>
            <a:endParaRPr lang="en-US" sz="2800">
              <a:effectLst/>
              <a:latin typeface="Helvetica Neue" panose="02000503000000020004" pitchFamily="2" charset="0"/>
            </a:endParaRP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/>
              <a:t>ADLM is a global scientific and medical professional organization dedicated to clinical laboratory science and its application to healthcare.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A8953F4-4739-C27A-7A23-C5A7FE859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ADLM?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C75FF-9B7E-14AD-DFD6-70FE9E9BA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74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81FF-7ABE-75B9-A78A-FB6320563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1AB6C9-4AFB-D41C-6432-23ACE4201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>
                <a:latin typeface="Helvetica Neue" panose="02000503000000020004" pitchFamily="2" charset="0"/>
              </a:rPr>
              <a:t>Insert your L</a:t>
            </a:r>
            <a:r>
              <a:rPr lang="en-US" sz="2800">
                <a:effectLst/>
                <a:latin typeface="Helvetica Neue" panose="02000503000000020004" pitchFamily="2" charset="0"/>
              </a:rPr>
              <a:t>ocal Section Name/Logo</a:t>
            </a: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>
                <a:latin typeface="Helvetica Neue" panose="02000503000000020004" pitchFamily="2" charset="0"/>
              </a:rPr>
              <a:t>Explain that your Section is a regionally organized group of ADLM members. </a:t>
            </a:r>
            <a:endParaRPr lang="en-US" sz="2800">
              <a:effectLst/>
              <a:latin typeface="Helvetica Neue" panose="02000503000000020004" pitchFamily="2" charset="0"/>
            </a:endParaRP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>
                <a:latin typeface="Helvetica Neue" panose="02000503000000020004" pitchFamily="2" charset="0"/>
              </a:rPr>
              <a:t>What area does your Local Section cover?</a:t>
            </a: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>
                <a:effectLst/>
                <a:latin typeface="Helvetica Neue" panose="02000503000000020004" pitchFamily="2" charset="0"/>
              </a:rPr>
              <a:t>How is your Section involved in the community? What kind of events do you have? </a:t>
            </a:r>
          </a:p>
          <a:p>
            <a:pPr>
              <a:lnSpc>
                <a:spcPct val="100000"/>
              </a:lnSpc>
              <a:buClr>
                <a:srgbClr val="B01F24"/>
              </a:buClr>
            </a:pPr>
            <a:endParaRPr lang="en-US" sz="2800">
              <a:effectLst/>
              <a:latin typeface="Helvetica Neue" panose="02000503000000020004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3B7AE58-679C-9EAA-7294-8D54CC0E3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Section Information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EE8AF-1E79-2C0E-D431-94B70B093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046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D337F1F-776E-9B38-769B-135E0C24C1A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r="11586"/>
          <a:stretch>
            <a:fillRect/>
          </a:stretch>
        </p:blipFill>
        <p:spPr>
          <a:xfrm rot="10800000" flipH="1" flipV="1">
            <a:off x="6816435" y="1839479"/>
            <a:ext cx="4537759" cy="3937864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2DAC5CA-2A81-7011-6D57-5C76D929611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List some career paths that clinical laboratory professionals work in, such as hospitals, research labs, forensic science, biotechnology, and more, helping to improve patient care and advance medical discoveries.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Explain how lab professionals play a critical role in diagnosing diseases, developing new tests, and ensuring the accuracy of medical results.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Use this slide as a segue for the career paths wheel (next slide)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19DAC89-4D00-FE29-2FC2-B04F66A8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Do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37DC9-26F3-37FA-B3CD-9BE9F24A3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121A-A2A5-004C-B5B4-99870857D83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37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0E78-BEF5-1EE7-1014-CB471F449DC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20617" y="406400"/>
            <a:ext cx="4568328" cy="1455451"/>
          </a:xfrm>
        </p:spPr>
        <p:txBody>
          <a:bodyPr anchor="t">
            <a:normAutofit/>
          </a:bodyPr>
          <a:lstStyle/>
          <a:p>
            <a:r>
              <a:rPr lang="en-US" sz="4000" b="1" dirty="0">
                <a:solidFill>
                  <a:srgbClr val="B01F24"/>
                </a:solidFill>
                <a:effectLst/>
              </a:rPr>
              <a:t>Career Paths </a:t>
            </a:r>
            <a:br>
              <a:rPr lang="en-US" sz="4000" b="1" dirty="0">
                <a:solidFill>
                  <a:srgbClr val="B01F24"/>
                </a:solidFill>
                <a:effectLst/>
              </a:rPr>
            </a:br>
            <a:r>
              <a:rPr lang="en-US" sz="2400" dirty="0">
                <a:solidFill>
                  <a:srgbClr val="B01F24"/>
                </a:solidFill>
                <a:effectLst/>
              </a:rPr>
              <a:t>in </a:t>
            </a:r>
            <a:r>
              <a:rPr lang="en-US" sz="2400" dirty="0"/>
              <a:t>Med</a:t>
            </a:r>
            <a:r>
              <a:rPr lang="en-US" sz="2400" dirty="0">
                <a:solidFill>
                  <a:srgbClr val="B01F24"/>
                </a:solidFill>
                <a:effectLst/>
              </a:rPr>
              <a:t>ical Laboratory Sciences</a:t>
            </a:r>
            <a:endParaRPr lang="en-US" sz="4000" dirty="0">
              <a:solidFill>
                <a:srgbClr val="B01F2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687A0-89EB-FC53-25B1-04AF642F3BD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20617" y="5466642"/>
            <a:ext cx="4568328" cy="6477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050">
                <a:effectLst/>
              </a:rPr>
              <a:t>For more information, visit myadlm.org/career-center</a:t>
            </a:r>
          </a:p>
          <a:p>
            <a:pPr marL="0" indent="0">
              <a:buNone/>
            </a:pPr>
            <a:r>
              <a:rPr lang="en-US" sz="1000">
                <a:effectLst/>
              </a:rPr>
              <a:t>This diagram is based on Arkansas State University’s CLS Career Pathways.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F26F4E5-BFA0-1EA6-C4A4-A4691E7AB206}"/>
              </a:ext>
            </a:extLst>
          </p:cNvPr>
          <p:cNvGrpSpPr/>
          <p:nvPr/>
        </p:nvGrpSpPr>
        <p:grpSpPr>
          <a:xfrm>
            <a:off x="5287048" y="0"/>
            <a:ext cx="6650182" cy="6363811"/>
            <a:chOff x="4724400" y="145854"/>
            <a:chExt cx="6650182" cy="6363811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E95E555-1363-6CA9-9FD4-8E62ED702412}"/>
                </a:ext>
              </a:extLst>
            </p:cNvPr>
            <p:cNvGrpSpPr/>
            <p:nvPr/>
          </p:nvGrpSpPr>
          <p:grpSpPr>
            <a:xfrm>
              <a:off x="4939435" y="248804"/>
              <a:ext cx="6220113" cy="6220113"/>
              <a:chOff x="4945567" y="248804"/>
              <a:chExt cx="6220113" cy="622011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04653FE-7E37-B362-5F0C-BE2512C778D9}"/>
                  </a:ext>
                </a:extLst>
              </p:cNvPr>
              <p:cNvSpPr/>
              <p:nvPr/>
            </p:nvSpPr>
            <p:spPr>
              <a:xfrm>
                <a:off x="7123851" y="248804"/>
                <a:ext cx="1863546" cy="2213116"/>
              </a:xfrm>
              <a:custGeom>
                <a:avLst/>
                <a:gdLst>
                  <a:gd name="connsiteX0" fmla="*/ 673017 w 1863546"/>
                  <a:gd name="connsiteY0" fmla="*/ 2213117 h 2213116"/>
                  <a:gd name="connsiteX1" fmla="*/ 931773 w 1863546"/>
                  <a:gd name="connsiteY1" fmla="*/ 2177040 h 2213116"/>
                  <a:gd name="connsiteX2" fmla="*/ 1190530 w 1863546"/>
                  <a:gd name="connsiteY2" fmla="*/ 2213117 h 2213116"/>
                  <a:gd name="connsiteX3" fmla="*/ 1863547 w 1863546"/>
                  <a:gd name="connsiteY3" fmla="*/ 141819 h 2213116"/>
                  <a:gd name="connsiteX4" fmla="*/ 931773 w 1863546"/>
                  <a:gd name="connsiteY4" fmla="*/ 0 h 2213116"/>
                  <a:gd name="connsiteX5" fmla="*/ 0 w 1863546"/>
                  <a:gd name="connsiteY5" fmla="*/ 141819 h 2213116"/>
                  <a:gd name="connsiteX6" fmla="*/ 673017 w 1863546"/>
                  <a:gd name="connsiteY6" fmla="*/ 2213117 h 2213116"/>
                  <a:gd name="connsiteX7" fmla="*/ 673017 w 1863546"/>
                  <a:gd name="connsiteY7" fmla="*/ 2213117 h 221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46" h="2213116">
                    <a:moveTo>
                      <a:pt x="673017" y="2213117"/>
                    </a:moveTo>
                    <a:cubicBezTo>
                      <a:pt x="755122" y="2189480"/>
                      <a:pt x="841582" y="2177040"/>
                      <a:pt x="931773" y="2177040"/>
                    </a:cubicBezTo>
                    <a:cubicBezTo>
                      <a:pt x="1021965" y="2177040"/>
                      <a:pt x="1108425" y="2189480"/>
                      <a:pt x="1190530" y="2213117"/>
                    </a:cubicBezTo>
                    <a:lnTo>
                      <a:pt x="1863547" y="141819"/>
                    </a:lnTo>
                    <a:cubicBezTo>
                      <a:pt x="1569335" y="49761"/>
                      <a:pt x="1256463" y="0"/>
                      <a:pt x="931773" y="0"/>
                    </a:cubicBezTo>
                    <a:cubicBezTo>
                      <a:pt x="607084" y="0"/>
                      <a:pt x="294212" y="49761"/>
                      <a:pt x="0" y="141819"/>
                    </a:cubicBezTo>
                    <a:lnTo>
                      <a:pt x="673017" y="2213117"/>
                    </a:lnTo>
                    <a:lnTo>
                      <a:pt x="673017" y="2213117"/>
                    </a:lnTo>
                    <a:close/>
                  </a:path>
                </a:pathLst>
              </a:custGeom>
              <a:solidFill>
                <a:srgbClr val="47A891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13635C07-032D-6EFB-5A23-CD5FC010252F}"/>
                  </a:ext>
                </a:extLst>
              </p:cNvPr>
              <p:cNvSpPr/>
              <p:nvPr/>
            </p:nvSpPr>
            <p:spPr>
              <a:xfrm>
                <a:off x="8373472" y="409905"/>
                <a:ext cx="2180149" cy="2375461"/>
              </a:xfrm>
              <a:custGeom>
                <a:avLst/>
                <a:gdLst>
                  <a:gd name="connsiteX0" fmla="*/ 0 w 2180149"/>
                  <a:gd name="connsiteY0" fmla="*/ 2071298 h 2375461"/>
                  <a:gd name="connsiteX1" fmla="*/ 418614 w 2180149"/>
                  <a:gd name="connsiteY1" fmla="*/ 2375462 h 2375461"/>
                  <a:gd name="connsiteX2" fmla="*/ 2180150 w 2180149"/>
                  <a:gd name="connsiteY2" fmla="*/ 1095362 h 2375461"/>
                  <a:gd name="connsiteX3" fmla="*/ 673017 w 2180149"/>
                  <a:gd name="connsiteY3" fmla="*/ 0 h 2375461"/>
                  <a:gd name="connsiteX4" fmla="*/ 0 w 2180149"/>
                  <a:gd name="connsiteY4" fmla="*/ 2071298 h 2375461"/>
                  <a:gd name="connsiteX5" fmla="*/ 0 w 2180149"/>
                  <a:gd name="connsiteY5" fmla="*/ 2071298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0" y="2071298"/>
                    </a:moveTo>
                    <a:cubicBezTo>
                      <a:pt x="166699" y="2131633"/>
                      <a:pt x="311628" y="2237997"/>
                      <a:pt x="418614" y="2375462"/>
                    </a:cubicBezTo>
                    <a:lnTo>
                      <a:pt x="2180150" y="1095362"/>
                    </a:lnTo>
                    <a:cubicBezTo>
                      <a:pt x="1805077" y="590911"/>
                      <a:pt x="1281343" y="204020"/>
                      <a:pt x="673017" y="0"/>
                    </a:cubicBezTo>
                    <a:lnTo>
                      <a:pt x="0" y="2071298"/>
                    </a:lnTo>
                    <a:lnTo>
                      <a:pt x="0" y="2071298"/>
                    </a:lnTo>
                    <a:close/>
                  </a:path>
                </a:pathLst>
              </a:custGeom>
              <a:solidFill>
                <a:srgbClr val="6EBAA8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7C1F83A-0DF0-8A73-3E72-9AA49F5B8B92}"/>
                  </a:ext>
                </a:extLst>
              </p:cNvPr>
              <p:cNvSpPr/>
              <p:nvPr/>
            </p:nvSpPr>
            <p:spPr>
              <a:xfrm>
                <a:off x="8828162" y="1555650"/>
                <a:ext cx="2337518" cy="1772110"/>
              </a:xfrm>
              <a:custGeom>
                <a:avLst/>
                <a:gdLst>
                  <a:gd name="connsiteX0" fmla="*/ 0 w 2337518"/>
                  <a:gd name="connsiteY0" fmla="*/ 1280099 h 1772110"/>
                  <a:gd name="connsiteX1" fmla="*/ 159857 w 2337518"/>
                  <a:gd name="connsiteY1" fmla="*/ 1772110 h 1772110"/>
                  <a:gd name="connsiteX2" fmla="*/ 2337519 w 2337518"/>
                  <a:gd name="connsiteY2" fmla="*/ 1772110 h 1772110"/>
                  <a:gd name="connsiteX3" fmla="*/ 1762159 w 2337518"/>
                  <a:gd name="connsiteY3" fmla="*/ 0 h 1772110"/>
                  <a:gd name="connsiteX4" fmla="*/ 623 w 2337518"/>
                  <a:gd name="connsiteY4" fmla="*/ 1280099 h 1772110"/>
                  <a:gd name="connsiteX5" fmla="*/ 623 w 2337518"/>
                  <a:gd name="connsiteY5" fmla="*/ 1280099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0" y="1280099"/>
                    </a:moveTo>
                    <a:cubicBezTo>
                      <a:pt x="95790" y="1421296"/>
                      <a:pt x="153637" y="1589861"/>
                      <a:pt x="159857" y="1772110"/>
                    </a:cubicBezTo>
                    <a:lnTo>
                      <a:pt x="2337519" y="1772110"/>
                    </a:lnTo>
                    <a:cubicBezTo>
                      <a:pt x="2331299" y="1112156"/>
                      <a:pt x="2118571" y="500719"/>
                      <a:pt x="1762159" y="0"/>
                    </a:cubicBezTo>
                    <a:lnTo>
                      <a:pt x="623" y="1280099"/>
                    </a:lnTo>
                    <a:lnTo>
                      <a:pt x="623" y="1280099"/>
                    </a:lnTo>
                    <a:close/>
                  </a:path>
                </a:pathLst>
              </a:custGeom>
              <a:solidFill>
                <a:srgbClr val="B5DED4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95E945E-598F-474A-D332-DFEF44D4A227}"/>
                  </a:ext>
                </a:extLst>
              </p:cNvPr>
              <p:cNvSpPr/>
              <p:nvPr/>
            </p:nvSpPr>
            <p:spPr>
              <a:xfrm>
                <a:off x="8828162" y="3389962"/>
                <a:ext cx="2337518" cy="1772110"/>
              </a:xfrm>
              <a:custGeom>
                <a:avLst/>
                <a:gdLst>
                  <a:gd name="connsiteX0" fmla="*/ 2337519 w 2337518"/>
                  <a:gd name="connsiteY0" fmla="*/ 0 h 1772110"/>
                  <a:gd name="connsiteX1" fmla="*/ 159857 w 2337518"/>
                  <a:gd name="connsiteY1" fmla="*/ 0 h 1772110"/>
                  <a:gd name="connsiteX2" fmla="*/ 0 w 2337518"/>
                  <a:gd name="connsiteY2" fmla="*/ 492011 h 1772110"/>
                  <a:gd name="connsiteX3" fmla="*/ 1761537 w 2337518"/>
                  <a:gd name="connsiteY3" fmla="*/ 1772111 h 1772110"/>
                  <a:gd name="connsiteX4" fmla="*/ 2336897 w 2337518"/>
                  <a:gd name="connsiteY4" fmla="*/ 0 h 1772110"/>
                  <a:gd name="connsiteX5" fmla="*/ 2336897 w 2337518"/>
                  <a:gd name="connsiteY5" fmla="*/ 0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2337519" y="0"/>
                    </a:moveTo>
                    <a:lnTo>
                      <a:pt x="159857" y="0"/>
                    </a:lnTo>
                    <a:cubicBezTo>
                      <a:pt x="153637" y="182249"/>
                      <a:pt x="95790" y="350815"/>
                      <a:pt x="0" y="492011"/>
                    </a:cubicBezTo>
                    <a:lnTo>
                      <a:pt x="1761537" y="1772111"/>
                    </a:lnTo>
                    <a:cubicBezTo>
                      <a:pt x="2118571" y="1271391"/>
                      <a:pt x="2330677" y="660576"/>
                      <a:pt x="2336897" y="0"/>
                    </a:cubicBezTo>
                    <a:lnTo>
                      <a:pt x="2336897" y="0"/>
                    </a:lnTo>
                    <a:close/>
                  </a:path>
                </a:pathLst>
              </a:custGeom>
              <a:solidFill>
                <a:srgbClr val="FCE8D6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C609C063-76F1-1AAD-E5F6-6D0EED7FE772}"/>
                  </a:ext>
                </a:extLst>
              </p:cNvPr>
              <p:cNvSpPr/>
              <p:nvPr/>
            </p:nvSpPr>
            <p:spPr>
              <a:xfrm>
                <a:off x="8372850" y="3932356"/>
                <a:ext cx="2180149" cy="2375461"/>
              </a:xfrm>
              <a:custGeom>
                <a:avLst/>
                <a:gdLst>
                  <a:gd name="connsiteX0" fmla="*/ 418614 w 2180149"/>
                  <a:gd name="connsiteY0" fmla="*/ 0 h 2375461"/>
                  <a:gd name="connsiteX1" fmla="*/ 0 w 2180149"/>
                  <a:gd name="connsiteY1" fmla="*/ 304163 h 2375461"/>
                  <a:gd name="connsiteX2" fmla="*/ 673016 w 2180149"/>
                  <a:gd name="connsiteY2" fmla="*/ 2375461 h 2375461"/>
                  <a:gd name="connsiteX3" fmla="*/ 2180150 w 2180149"/>
                  <a:gd name="connsiteY3" fmla="*/ 1280099 h 2375461"/>
                  <a:gd name="connsiteX4" fmla="*/ 418614 w 2180149"/>
                  <a:gd name="connsiteY4" fmla="*/ 0 h 2375461"/>
                  <a:gd name="connsiteX5" fmla="*/ 418614 w 2180149"/>
                  <a:gd name="connsiteY5" fmla="*/ 0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418614" y="0"/>
                    </a:moveTo>
                    <a:cubicBezTo>
                      <a:pt x="311628" y="137464"/>
                      <a:pt x="166699" y="243829"/>
                      <a:pt x="0" y="304163"/>
                    </a:cubicBezTo>
                    <a:lnTo>
                      <a:pt x="673016" y="2375461"/>
                    </a:lnTo>
                    <a:cubicBezTo>
                      <a:pt x="1280722" y="2171442"/>
                      <a:pt x="1805077" y="1784551"/>
                      <a:pt x="2180150" y="1280099"/>
                    </a:cubicBezTo>
                    <a:lnTo>
                      <a:pt x="418614" y="0"/>
                    </a:lnTo>
                    <a:lnTo>
                      <a:pt x="418614" y="0"/>
                    </a:lnTo>
                    <a:close/>
                  </a:path>
                </a:pathLst>
              </a:custGeom>
              <a:solidFill>
                <a:srgbClr val="F7B885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E8EFF7C-57C6-87B5-2110-C3C423FA222D}"/>
                  </a:ext>
                </a:extLst>
              </p:cNvPr>
              <p:cNvSpPr/>
              <p:nvPr/>
            </p:nvSpPr>
            <p:spPr>
              <a:xfrm>
                <a:off x="7123851" y="4255801"/>
                <a:ext cx="1863546" cy="2213116"/>
              </a:xfrm>
              <a:custGeom>
                <a:avLst/>
                <a:gdLst>
                  <a:gd name="connsiteX0" fmla="*/ 1190530 w 1863546"/>
                  <a:gd name="connsiteY0" fmla="*/ 0 h 2213116"/>
                  <a:gd name="connsiteX1" fmla="*/ 931773 w 1863546"/>
                  <a:gd name="connsiteY1" fmla="*/ 36077 h 2213116"/>
                  <a:gd name="connsiteX2" fmla="*/ 673017 w 1863546"/>
                  <a:gd name="connsiteY2" fmla="*/ 0 h 2213116"/>
                  <a:gd name="connsiteX3" fmla="*/ 0 w 1863546"/>
                  <a:gd name="connsiteY3" fmla="*/ 2071298 h 2213116"/>
                  <a:gd name="connsiteX4" fmla="*/ 931773 w 1863546"/>
                  <a:gd name="connsiteY4" fmla="*/ 2213117 h 2213116"/>
                  <a:gd name="connsiteX5" fmla="*/ 1863547 w 1863546"/>
                  <a:gd name="connsiteY5" fmla="*/ 2071298 h 2213116"/>
                  <a:gd name="connsiteX6" fmla="*/ 1190530 w 1863546"/>
                  <a:gd name="connsiteY6" fmla="*/ 0 h 2213116"/>
                  <a:gd name="connsiteX7" fmla="*/ 1190530 w 1863546"/>
                  <a:gd name="connsiteY7" fmla="*/ 0 h 221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46" h="2213116">
                    <a:moveTo>
                      <a:pt x="1190530" y="0"/>
                    </a:moveTo>
                    <a:cubicBezTo>
                      <a:pt x="1108425" y="23636"/>
                      <a:pt x="1021965" y="36077"/>
                      <a:pt x="931773" y="36077"/>
                    </a:cubicBezTo>
                    <a:cubicBezTo>
                      <a:pt x="841582" y="36077"/>
                      <a:pt x="755122" y="23636"/>
                      <a:pt x="673017" y="0"/>
                    </a:cubicBezTo>
                    <a:lnTo>
                      <a:pt x="0" y="2071298"/>
                    </a:lnTo>
                    <a:cubicBezTo>
                      <a:pt x="294212" y="2163356"/>
                      <a:pt x="607084" y="2213117"/>
                      <a:pt x="931773" y="2213117"/>
                    </a:cubicBezTo>
                    <a:cubicBezTo>
                      <a:pt x="1256463" y="2213117"/>
                      <a:pt x="1569335" y="2163356"/>
                      <a:pt x="1863547" y="2071298"/>
                    </a:cubicBezTo>
                    <a:lnTo>
                      <a:pt x="1190530" y="0"/>
                    </a:lnTo>
                    <a:lnTo>
                      <a:pt x="1190530" y="0"/>
                    </a:lnTo>
                    <a:close/>
                  </a:path>
                </a:pathLst>
              </a:custGeom>
              <a:solidFill>
                <a:srgbClr val="F58733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95DFB6E0-E945-07F4-BAB6-B93DF2025935}"/>
                  </a:ext>
                </a:extLst>
              </p:cNvPr>
              <p:cNvSpPr/>
              <p:nvPr/>
            </p:nvSpPr>
            <p:spPr>
              <a:xfrm>
                <a:off x="5557627" y="3932356"/>
                <a:ext cx="2180149" cy="2375461"/>
              </a:xfrm>
              <a:custGeom>
                <a:avLst/>
                <a:gdLst>
                  <a:gd name="connsiteX0" fmla="*/ 2180150 w 2180149"/>
                  <a:gd name="connsiteY0" fmla="*/ 304163 h 2375461"/>
                  <a:gd name="connsiteX1" fmla="*/ 1761536 w 2180149"/>
                  <a:gd name="connsiteY1" fmla="*/ 0 h 2375461"/>
                  <a:gd name="connsiteX2" fmla="*/ 0 w 2180149"/>
                  <a:gd name="connsiteY2" fmla="*/ 1280099 h 2375461"/>
                  <a:gd name="connsiteX3" fmla="*/ 1507133 w 2180149"/>
                  <a:gd name="connsiteY3" fmla="*/ 2375461 h 2375461"/>
                  <a:gd name="connsiteX4" fmla="*/ 2180150 w 2180149"/>
                  <a:gd name="connsiteY4" fmla="*/ 304163 h 2375461"/>
                  <a:gd name="connsiteX5" fmla="*/ 2180150 w 2180149"/>
                  <a:gd name="connsiteY5" fmla="*/ 304163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2180150" y="304163"/>
                    </a:moveTo>
                    <a:cubicBezTo>
                      <a:pt x="2013451" y="243829"/>
                      <a:pt x="1868522" y="137464"/>
                      <a:pt x="1761536" y="0"/>
                    </a:cubicBezTo>
                    <a:lnTo>
                      <a:pt x="0" y="1280099"/>
                    </a:lnTo>
                    <a:cubicBezTo>
                      <a:pt x="375073" y="1784551"/>
                      <a:pt x="898806" y="2171442"/>
                      <a:pt x="1507133" y="2375461"/>
                    </a:cubicBezTo>
                    <a:lnTo>
                      <a:pt x="2180150" y="304163"/>
                    </a:lnTo>
                    <a:lnTo>
                      <a:pt x="2180150" y="304163"/>
                    </a:lnTo>
                    <a:close/>
                  </a:path>
                </a:pathLst>
              </a:custGeom>
              <a:solidFill>
                <a:srgbClr val="F79E5C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BF7936E4-D1E8-2895-BB54-19904B1DEFC4}"/>
                  </a:ext>
                </a:extLst>
              </p:cNvPr>
              <p:cNvSpPr/>
              <p:nvPr/>
            </p:nvSpPr>
            <p:spPr>
              <a:xfrm>
                <a:off x="4945567" y="3389962"/>
                <a:ext cx="2337518" cy="1772110"/>
              </a:xfrm>
              <a:custGeom>
                <a:avLst/>
                <a:gdLst>
                  <a:gd name="connsiteX0" fmla="*/ 2337519 w 2337518"/>
                  <a:gd name="connsiteY0" fmla="*/ 492011 h 1772110"/>
                  <a:gd name="connsiteX1" fmla="*/ 2177662 w 2337518"/>
                  <a:gd name="connsiteY1" fmla="*/ 0 h 1772110"/>
                  <a:gd name="connsiteX2" fmla="*/ 0 w 2337518"/>
                  <a:gd name="connsiteY2" fmla="*/ 0 h 1772110"/>
                  <a:gd name="connsiteX3" fmla="*/ 575361 w 2337518"/>
                  <a:gd name="connsiteY3" fmla="*/ 1772111 h 1772110"/>
                  <a:gd name="connsiteX4" fmla="*/ 2336896 w 2337518"/>
                  <a:gd name="connsiteY4" fmla="*/ 492011 h 1772110"/>
                  <a:gd name="connsiteX5" fmla="*/ 2336896 w 2337518"/>
                  <a:gd name="connsiteY5" fmla="*/ 492011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2337519" y="492011"/>
                    </a:moveTo>
                    <a:cubicBezTo>
                      <a:pt x="2241729" y="350815"/>
                      <a:pt x="2183882" y="182249"/>
                      <a:pt x="2177662" y="0"/>
                    </a:cubicBezTo>
                    <a:lnTo>
                      <a:pt x="0" y="0"/>
                    </a:lnTo>
                    <a:cubicBezTo>
                      <a:pt x="6220" y="659954"/>
                      <a:pt x="218326" y="1271391"/>
                      <a:pt x="575361" y="1772111"/>
                    </a:cubicBezTo>
                    <a:lnTo>
                      <a:pt x="2336896" y="492011"/>
                    </a:lnTo>
                    <a:lnTo>
                      <a:pt x="2336896" y="492011"/>
                    </a:lnTo>
                    <a:close/>
                  </a:path>
                </a:pathLst>
              </a:custGeom>
              <a:solidFill>
                <a:srgbClr val="FACFAD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9EA8E3B-B284-7893-5E6D-7641B0F6ED89}"/>
                  </a:ext>
                </a:extLst>
              </p:cNvPr>
              <p:cNvSpPr/>
              <p:nvPr/>
            </p:nvSpPr>
            <p:spPr>
              <a:xfrm>
                <a:off x="4945567" y="1555650"/>
                <a:ext cx="2337518" cy="1772110"/>
              </a:xfrm>
              <a:custGeom>
                <a:avLst/>
                <a:gdLst>
                  <a:gd name="connsiteX0" fmla="*/ 0 w 2337518"/>
                  <a:gd name="connsiteY0" fmla="*/ 1772110 h 1772110"/>
                  <a:gd name="connsiteX1" fmla="*/ 2177662 w 2337518"/>
                  <a:gd name="connsiteY1" fmla="*/ 1772110 h 1772110"/>
                  <a:gd name="connsiteX2" fmla="*/ 2337519 w 2337518"/>
                  <a:gd name="connsiteY2" fmla="*/ 1280099 h 1772110"/>
                  <a:gd name="connsiteX3" fmla="*/ 575982 w 2337518"/>
                  <a:gd name="connsiteY3" fmla="*/ 0 h 1772110"/>
                  <a:gd name="connsiteX4" fmla="*/ 622 w 2337518"/>
                  <a:gd name="connsiteY4" fmla="*/ 1772110 h 1772110"/>
                  <a:gd name="connsiteX5" fmla="*/ 622 w 2337518"/>
                  <a:gd name="connsiteY5" fmla="*/ 1772110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0" y="1772110"/>
                    </a:moveTo>
                    <a:lnTo>
                      <a:pt x="2177662" y="1772110"/>
                    </a:lnTo>
                    <a:cubicBezTo>
                      <a:pt x="2183882" y="1589861"/>
                      <a:pt x="2241729" y="1421296"/>
                      <a:pt x="2337519" y="1280099"/>
                    </a:cubicBezTo>
                    <a:lnTo>
                      <a:pt x="575982" y="0"/>
                    </a:lnTo>
                    <a:cubicBezTo>
                      <a:pt x="218948" y="500719"/>
                      <a:pt x="6842" y="1111534"/>
                      <a:pt x="622" y="1772110"/>
                    </a:cubicBezTo>
                    <a:lnTo>
                      <a:pt x="622" y="1772110"/>
                    </a:lnTo>
                    <a:close/>
                  </a:path>
                </a:pathLst>
              </a:custGeom>
              <a:solidFill>
                <a:srgbClr val="DBEDE8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6A243CE-65F5-DA4A-0280-1F08A1A66FB5}"/>
                  </a:ext>
                </a:extLst>
              </p:cNvPr>
              <p:cNvSpPr/>
              <p:nvPr/>
            </p:nvSpPr>
            <p:spPr>
              <a:xfrm>
                <a:off x="5558248" y="409905"/>
                <a:ext cx="2180149" cy="2375461"/>
              </a:xfrm>
              <a:custGeom>
                <a:avLst/>
                <a:gdLst>
                  <a:gd name="connsiteX0" fmla="*/ 1761536 w 2180149"/>
                  <a:gd name="connsiteY0" fmla="*/ 2375462 h 2375461"/>
                  <a:gd name="connsiteX1" fmla="*/ 2180150 w 2180149"/>
                  <a:gd name="connsiteY1" fmla="*/ 2071298 h 2375461"/>
                  <a:gd name="connsiteX2" fmla="*/ 1507134 w 2180149"/>
                  <a:gd name="connsiteY2" fmla="*/ 0 h 2375461"/>
                  <a:gd name="connsiteX3" fmla="*/ 0 w 2180149"/>
                  <a:gd name="connsiteY3" fmla="*/ 1095362 h 2375461"/>
                  <a:gd name="connsiteX4" fmla="*/ 1761536 w 2180149"/>
                  <a:gd name="connsiteY4" fmla="*/ 2375462 h 2375461"/>
                  <a:gd name="connsiteX5" fmla="*/ 1761536 w 2180149"/>
                  <a:gd name="connsiteY5" fmla="*/ 2375462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1761536" y="2375462"/>
                    </a:moveTo>
                    <a:cubicBezTo>
                      <a:pt x="1868522" y="2237997"/>
                      <a:pt x="2013451" y="2131633"/>
                      <a:pt x="2180150" y="2071298"/>
                    </a:cubicBezTo>
                    <a:lnTo>
                      <a:pt x="1507134" y="0"/>
                    </a:lnTo>
                    <a:cubicBezTo>
                      <a:pt x="899428" y="204020"/>
                      <a:pt x="375073" y="590911"/>
                      <a:pt x="0" y="1095362"/>
                    </a:cubicBezTo>
                    <a:lnTo>
                      <a:pt x="1761536" y="2375462"/>
                    </a:lnTo>
                    <a:lnTo>
                      <a:pt x="1761536" y="2375462"/>
                    </a:lnTo>
                    <a:close/>
                  </a:path>
                </a:pathLst>
              </a:custGeom>
              <a:solidFill>
                <a:srgbClr val="91CCBD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93C83618-1D4D-C022-E849-1CE8AE6D0A43}"/>
                  </a:ext>
                </a:extLst>
              </p:cNvPr>
              <p:cNvSpPr/>
              <p:nvPr/>
            </p:nvSpPr>
            <p:spPr>
              <a:xfrm>
                <a:off x="7215909" y="2519146"/>
                <a:ext cx="1679430" cy="1679430"/>
              </a:xfrm>
              <a:custGeom>
                <a:avLst/>
                <a:gdLst>
                  <a:gd name="connsiteX0" fmla="*/ 839715 w 1679430"/>
                  <a:gd name="connsiteY0" fmla="*/ 1679431 h 1679430"/>
                  <a:gd name="connsiteX1" fmla="*/ 1679431 w 1679430"/>
                  <a:gd name="connsiteY1" fmla="*/ 839715 h 1679430"/>
                  <a:gd name="connsiteX2" fmla="*/ 839715 w 1679430"/>
                  <a:gd name="connsiteY2" fmla="*/ 0 h 1679430"/>
                  <a:gd name="connsiteX3" fmla="*/ 0 w 1679430"/>
                  <a:gd name="connsiteY3" fmla="*/ 839715 h 1679430"/>
                  <a:gd name="connsiteX4" fmla="*/ 839715 w 1679430"/>
                  <a:gd name="connsiteY4" fmla="*/ 1679431 h 1679430"/>
                  <a:gd name="connsiteX5" fmla="*/ 839715 w 1679430"/>
                  <a:gd name="connsiteY5" fmla="*/ 1679431 h 167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9430" h="1679430">
                    <a:moveTo>
                      <a:pt x="839715" y="1679431"/>
                    </a:moveTo>
                    <a:cubicBezTo>
                      <a:pt x="1303736" y="1679431"/>
                      <a:pt x="1679431" y="1303736"/>
                      <a:pt x="1679431" y="839715"/>
                    </a:cubicBezTo>
                    <a:cubicBezTo>
                      <a:pt x="1679431" y="375695"/>
                      <a:pt x="1303736" y="0"/>
                      <a:pt x="839715" y="0"/>
                    </a:cubicBezTo>
                    <a:cubicBezTo>
                      <a:pt x="375695" y="0"/>
                      <a:pt x="0" y="375695"/>
                      <a:pt x="0" y="839715"/>
                    </a:cubicBezTo>
                    <a:cubicBezTo>
                      <a:pt x="0" y="1303736"/>
                      <a:pt x="375695" y="1679431"/>
                      <a:pt x="839715" y="1679431"/>
                    </a:cubicBezTo>
                    <a:lnTo>
                      <a:pt x="839715" y="1679431"/>
                    </a:lnTo>
                    <a:close/>
                  </a:path>
                </a:pathLst>
              </a:custGeom>
              <a:solidFill>
                <a:srgbClr val="B02126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49" name="Picture 148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5D451DEF-118D-0C84-4BE4-C9C6919CD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145854"/>
              <a:ext cx="6650182" cy="636381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6A37ED5-DE78-DEE0-8FEC-D26997041845}"/>
              </a:ext>
            </a:extLst>
          </p:cNvPr>
          <p:cNvSpPr txBox="1"/>
          <p:nvPr/>
        </p:nvSpPr>
        <p:spPr>
          <a:xfrm>
            <a:off x="518016" y="1896023"/>
            <a:ext cx="42012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printing this handout for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2-3 different areas, which could focus on your path or the path of another professional or college student. </a:t>
            </a:r>
          </a:p>
        </p:txBody>
      </p:sp>
    </p:spTree>
    <p:extLst>
      <p:ext uri="{BB962C8B-B14F-4D97-AF65-F5344CB8AC3E}">
        <p14:creationId xmlns:p14="http://schemas.microsoft.com/office/powerpoint/2010/main" val="120106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</Words>
  <Application>Microsoft Office PowerPoint</Application>
  <PresentationFormat>Widescreen</PresentationFormat>
  <Paragraphs>84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Calibri Light</vt:lpstr>
      <vt:lpstr>Helvetica Neue</vt:lpstr>
      <vt:lpstr>Office Theme</vt:lpstr>
      <vt:lpstr>1_Office Theme</vt:lpstr>
      <vt:lpstr>ADLM High School Speaker Series</vt:lpstr>
      <vt:lpstr>Introduction</vt:lpstr>
      <vt:lpstr>Option 1</vt:lpstr>
      <vt:lpstr>Option 2</vt:lpstr>
      <vt:lpstr>What is Laboratory Medicine?</vt:lpstr>
      <vt:lpstr>What is ADLM?</vt:lpstr>
      <vt:lpstr>Local Section Information</vt:lpstr>
      <vt:lpstr>What We Do</vt:lpstr>
      <vt:lpstr>Career Paths  in Medical Laboratory Sciences</vt:lpstr>
      <vt:lpstr>A day in the life of a lab professional</vt:lpstr>
      <vt:lpstr>Student &amp; Professional Journeys</vt:lpstr>
      <vt:lpstr>Student &amp; Professional Journeys</vt:lpstr>
      <vt:lpstr>Q&amp;A/Engagement Game</vt:lpstr>
      <vt:lpstr>Q&amp;A/Engagement Game</vt:lpstr>
      <vt:lpstr>Thinking About a Career in Lab Medicine?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Caitlin Mone’</dc:creator>
  <cp:lastModifiedBy>Caitlin Mone’</cp:lastModifiedBy>
  <cp:revision>1</cp:revision>
  <dcterms:created xsi:type="dcterms:W3CDTF">2025-02-28T15:11:36Z</dcterms:created>
  <dcterms:modified xsi:type="dcterms:W3CDTF">2026-06-09T13:58:01Z</dcterms:modified>
</cp:coreProperties>
</file>