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8"/>
  </p:notesMasterIdLst>
  <p:sldIdLst>
    <p:sldId id="291" r:id="rId3"/>
    <p:sldId id="292" r:id="rId4"/>
    <p:sldId id="285" r:id="rId5"/>
    <p:sldId id="256" r:id="rId6"/>
    <p:sldId id="28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Mone’" userId="4633ba10-668f-49f7-b847-c6e05fa9bf90" providerId="ADAL" clId="{FA3BE53D-8334-435E-977E-E903A5027E42}"/>
    <pc:docChg chg="modSld">
      <pc:chgData name="Caitlin Mone’" userId="4633ba10-668f-49f7-b847-c6e05fa9bf90" providerId="ADAL" clId="{FA3BE53D-8334-435E-977E-E903A5027E42}" dt="2026-06-09T14:00:41.291" v="6" actId="20577"/>
      <pc:docMkLst>
        <pc:docMk/>
      </pc:docMkLst>
      <pc:sldChg chg="modSp mod">
        <pc:chgData name="Caitlin Mone’" userId="4633ba10-668f-49f7-b847-c6e05fa9bf90" providerId="ADAL" clId="{FA3BE53D-8334-435E-977E-E903A5027E42}" dt="2026-06-09T14:00:41.291" v="6" actId="20577"/>
        <pc:sldMkLst>
          <pc:docMk/>
          <pc:sldMk cId="1201064923" sldId="256"/>
        </pc:sldMkLst>
        <pc:spChg chg="mod">
          <ac:chgData name="Caitlin Mone’" userId="4633ba10-668f-49f7-b847-c6e05fa9bf90" providerId="ADAL" clId="{FA3BE53D-8334-435E-977E-E903A5027E42}" dt="2026-06-09T14:00:41.291" v="6" actId="20577"/>
          <ac:spMkLst>
            <pc:docMk/>
            <pc:sldMk cId="1201064923" sldId="256"/>
            <ac:spMk id="2" creationId="{C29C0E78-BEF5-1EE7-1014-CB471F449DC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C9358-FC48-47B2-8020-745C7FA8D9AD}" type="datetimeFigureOut">
              <a:rPr lang="en-US" smtClean="0"/>
              <a:t>6/9/2026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AB925-ECF2-489E-90BA-273E7D20D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9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4AB925-ECF2-489E-90BA-273E7D20D3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91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43620" y="-635324"/>
            <a:ext cx="9600866" cy="92887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/>
          </a:blip>
          <a:srcRect t="76085"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573552"/>
            <a:ext cx="6104651" cy="1687623"/>
          </a:xfrm>
        </p:spPr>
        <p:txBody>
          <a:bodyPr anchor="b">
            <a:no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Option 1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3" y="3874465"/>
            <a:ext cx="6154578" cy="10636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4811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1828497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07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49946D4-3347-1F1D-4B98-8327352DCD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CDB0F05-41DE-D5FB-7E2B-917261800A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323C1D-2E71-AC45-A876-BFD507F4E6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6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3493" b="2788"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E9F01B4-7684-0108-0370-F2F277588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7992" y="2237495"/>
            <a:ext cx="8636008" cy="1721886"/>
          </a:xfrm>
        </p:spPr>
        <p:txBody>
          <a:bodyPr anchor="b" anchorCtr="0">
            <a:normAutofit/>
          </a:bodyPr>
          <a:lstStyle>
            <a:lvl1pPr algn="ctr">
              <a:defRPr sz="3000" b="0" i="1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Insert Quote Text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9DD7021-CA21-F1DB-9FD9-18A9996013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77992" y="4694241"/>
            <a:ext cx="8636008" cy="79414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58595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Insert name of Person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B37190-42DE-CC0C-6381-DA9EFD01AFF3}"/>
              </a:ext>
            </a:extLst>
          </p:cNvPr>
          <p:cNvSpPr/>
          <p:nvPr userDrawn="1"/>
        </p:nvSpPr>
        <p:spPr>
          <a:xfrm>
            <a:off x="5462860" y="4284073"/>
            <a:ext cx="1148029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C1BBB99-97E1-7799-FBDB-10250A9F5AC7}"/>
              </a:ext>
            </a:extLst>
          </p:cNvPr>
          <p:cNvSpPr/>
          <p:nvPr userDrawn="1"/>
        </p:nvSpPr>
        <p:spPr>
          <a:xfrm>
            <a:off x="5548741" y="1116225"/>
            <a:ext cx="1121270" cy="112127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9B75CA-1858-B88A-CA15-3476E7DB0791}"/>
              </a:ext>
            </a:extLst>
          </p:cNvPr>
          <p:cNvSpPr txBox="1"/>
          <p:nvPr userDrawn="1"/>
        </p:nvSpPr>
        <p:spPr>
          <a:xfrm>
            <a:off x="5562121" y="848063"/>
            <a:ext cx="109450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7EC331-5696-48BB-ED05-95054E96C0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3DB2B1B5-E9AE-FE62-DF81-F78D61A42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D7625DCD-A214-D263-BD14-8173EFC25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5CE2E3-F264-4349-A718-E3D8CF8F51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Slide Number Placeholder 11">
            <a:extLst>
              <a:ext uri="{FF2B5EF4-FFF2-40B4-BE49-F238E27FC236}">
                <a16:creationId xmlns:a16="http://schemas.microsoft.com/office/drawing/2014/main" id="{C4438356-B5C4-36F9-B96B-10E3873C784C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7209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8988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0847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Light)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EBF85C6-CD0F-E220-B8FB-2DED1054286F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hape, rectangle&#10;&#10;Description automatically generated">
            <a:extLst>
              <a:ext uri="{FF2B5EF4-FFF2-40B4-BE49-F238E27FC236}">
                <a16:creationId xmlns:a16="http://schemas.microsoft.com/office/drawing/2014/main" id="{157D4027-0CB6-010B-612C-D895965FA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t="76085"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pic>
        <p:nvPicPr>
          <p:cNvPr id="4" name="Picture 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58205847-5E49-DA3C-B2BD-21ACB69BDA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0000"/>
          </a:blip>
          <a:srcRect l="15451" t="6436" r="9424" b="28883"/>
          <a:stretch/>
        </p:blipFill>
        <p:spPr>
          <a:xfrm>
            <a:off x="5061396" y="0"/>
            <a:ext cx="7130706" cy="59400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573552"/>
            <a:ext cx="6104651" cy="1687623"/>
          </a:xfrm>
        </p:spPr>
        <p:txBody>
          <a:bodyPr anchor="b">
            <a:noAutofit/>
          </a:bodyPr>
          <a:lstStyle>
            <a:lvl1pPr algn="l">
              <a:defRPr sz="66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Slide Option 1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3" y="3874465"/>
            <a:ext cx="6154578" cy="10636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4811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8DDCE6-8627-9108-26B6-E1377CF1CA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1828497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C012D0-F791-5E45-D374-C9C9F209AC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12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DEDEDE">
            <a:alpha val="50588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F5C1A54-6332-2534-154D-EE1472100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5000"/>
          </a:blip>
          <a:srcRect l="14584" t="13193" r="10572" b="5610"/>
          <a:stretch/>
        </p:blipFill>
        <p:spPr>
          <a:xfrm>
            <a:off x="2859578" y="-1"/>
            <a:ext cx="6533804" cy="6858001"/>
          </a:xfrm>
          <a:prstGeom prst="rect">
            <a:avLst/>
          </a:prstGeom>
        </p:spPr>
      </p:pic>
      <p:pic>
        <p:nvPicPr>
          <p:cNvPr id="20" name="Picture 19" descr="A picture containing shape&#10;&#10;Description automatically generated">
            <a:extLst>
              <a:ext uri="{FF2B5EF4-FFF2-40B4-BE49-F238E27FC236}">
                <a16:creationId xmlns:a16="http://schemas.microsoft.com/office/drawing/2014/main" id="{5B5CD572-C73C-7953-01EF-400CEE8D7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83493" b="2788"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5658D87-9F9E-633B-3A38-F6BD93C14CA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38199" y="3568146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58595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Subhead Goes Here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068741C-E27A-DA30-4244-4F1F1B04FA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643602"/>
            <a:ext cx="10515600" cy="1785398"/>
          </a:xfrm>
        </p:spPr>
        <p:txBody>
          <a:bodyPr anchor="b" anchorCtr="0">
            <a:normAutofit/>
          </a:bodyPr>
          <a:lstStyle>
            <a:lvl1pPr algn="ctr">
              <a:defRPr sz="4400" b="0" i="0">
                <a:solidFill>
                  <a:srgbClr val="B01F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FCF021-6B51-3C5C-72D9-383B8B67DD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4563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F68834-851A-A1FB-AE7E-6C8A446C2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4564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50C675E-2780-2A4C-A3E0-214B754DC5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C4115BB3-FC90-EF30-A8CF-77E7B9656CCD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62B195-7A93-EF70-5048-F2D096B991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4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78DBA1B-6759-80D1-07FE-F6289F431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F2F739-22D1-48D7-389D-9D0944835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D386B79-DBE3-B5CC-0B80-C5382C216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F5D977C-6067-A046-BEC5-82A752F8CE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8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D2EF83-2545-F7E5-B9D4-B18A53719F98}"/>
              </a:ext>
            </a:extLst>
          </p:cNvPr>
          <p:cNvSpPr/>
          <p:nvPr userDrawn="1"/>
        </p:nvSpPr>
        <p:spPr>
          <a:xfrm>
            <a:off x="892352" y="1376412"/>
            <a:ext cx="1311833" cy="215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278DBA1B-6759-80D1-07FE-F6289F431F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599" cy="4319702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AAF2F739-22D1-48D7-389D-9D0944835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D386B79-DBE3-B5CC-0B80-C5382C216C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FCD127D-26C6-6748-9E2C-272CAE444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6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1606471C-C6EB-7B37-F44D-3220207CB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509AFD-9D78-8725-E449-1F33AAFDD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8F1FD7B-0A2E-274A-9F8B-370473C2B8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52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9E4B8CD0-DCDB-8613-BE23-A5017394FB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D2B711-F454-CC2F-7695-43224B9B0A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Company Bios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A40FD-B007-69F4-3CF3-8862CBD42A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AFC5EB-D21F-464A-EEC9-68FE3EFD9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8091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1E7CC4F-BA8A-A385-587E-07D638BB16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945075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6111189-B3F7-4627-6D7B-7EB1EA027C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 flipV="1">
            <a:off x="4574966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53D4C95-C026-1540-DF2D-9D4594D8314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90084" y="3445536"/>
            <a:ext cx="2989591" cy="2077910"/>
          </a:xfrm>
        </p:spPr>
        <p:txBody>
          <a:bodyPr anchor="t"/>
          <a:lstStyle>
            <a:lvl1pPr marL="0" indent="0">
              <a:lnSpc>
                <a:spcPct val="100000"/>
              </a:lnSpc>
              <a:buClr>
                <a:srgbClr val="B01F24"/>
              </a:buClr>
              <a:buNone/>
              <a:defRPr/>
            </a:lvl1pPr>
            <a:lvl2pPr marL="457200" indent="0">
              <a:buClr>
                <a:srgbClr val="58595B"/>
              </a:buClr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BA105BA3-3C3E-8FEA-B675-70565F46AED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 rot="10800000" flipV="1">
            <a:off x="8196959" y="1776786"/>
            <a:ext cx="1627909" cy="1538125"/>
          </a:xfrm>
          <a:custGeom>
            <a:avLst/>
            <a:gdLst>
              <a:gd name="connsiteX0" fmla="*/ 0 w 1627909"/>
              <a:gd name="connsiteY0" fmla="*/ 0 h 1537998"/>
              <a:gd name="connsiteX1" fmla="*/ 1627909 w 1627909"/>
              <a:gd name="connsiteY1" fmla="*/ 0 h 1537998"/>
              <a:gd name="connsiteX2" fmla="*/ 1627909 w 1627909"/>
              <a:gd name="connsiteY2" fmla="*/ 1537998 h 1537998"/>
              <a:gd name="connsiteX3" fmla="*/ 0 w 1627909"/>
              <a:gd name="connsiteY3" fmla="*/ 1537998 h 1537998"/>
              <a:gd name="connsiteX4" fmla="*/ 0 w 1627909"/>
              <a:gd name="connsiteY4" fmla="*/ 0 h 1537998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0 w 1627909"/>
              <a:gd name="connsiteY4" fmla="*/ 1537998 h 1538116"/>
              <a:gd name="connsiteX5" fmla="*/ 7265 w 1627909"/>
              <a:gd name="connsiteY5" fmla="*/ 1303941 h 1538116"/>
              <a:gd name="connsiteX6" fmla="*/ 0 w 1627909"/>
              <a:gd name="connsiteY6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0 w 1627909"/>
              <a:gd name="connsiteY0" fmla="*/ 0 h 1538116"/>
              <a:gd name="connsiteX1" fmla="*/ 1627909 w 1627909"/>
              <a:gd name="connsiteY1" fmla="*/ 0 h 1538116"/>
              <a:gd name="connsiteX2" fmla="*/ 1627909 w 1627909"/>
              <a:gd name="connsiteY2" fmla="*/ 1537998 h 1538116"/>
              <a:gd name="connsiteX3" fmla="*/ 185685 w 1627909"/>
              <a:gd name="connsiteY3" fmla="*/ 1538116 h 1538116"/>
              <a:gd name="connsiteX4" fmla="*/ 7265 w 1627909"/>
              <a:gd name="connsiteY4" fmla="*/ 1303941 h 1538116"/>
              <a:gd name="connsiteX5" fmla="*/ 0 w 1627909"/>
              <a:gd name="connsiteY5" fmla="*/ 0 h 1538116"/>
              <a:gd name="connsiteX0" fmla="*/ 4714 w 1632623"/>
              <a:gd name="connsiteY0" fmla="*/ 0 h 1552540"/>
              <a:gd name="connsiteX1" fmla="*/ 1632623 w 1632623"/>
              <a:gd name="connsiteY1" fmla="*/ 0 h 1552540"/>
              <a:gd name="connsiteX2" fmla="*/ 1632623 w 1632623"/>
              <a:gd name="connsiteY2" fmla="*/ 1537998 h 1552540"/>
              <a:gd name="connsiteX3" fmla="*/ 190399 w 1632623"/>
              <a:gd name="connsiteY3" fmla="*/ 1538116 h 1552540"/>
              <a:gd name="connsiteX4" fmla="*/ 17555 w 1632623"/>
              <a:gd name="connsiteY4" fmla="*/ 1342971 h 1552540"/>
              <a:gd name="connsiteX5" fmla="*/ 4714 w 1632623"/>
              <a:gd name="connsiteY5" fmla="*/ 0 h 1552540"/>
              <a:gd name="connsiteX0" fmla="*/ 2346 w 1630255"/>
              <a:gd name="connsiteY0" fmla="*/ 0 h 1552540"/>
              <a:gd name="connsiteX1" fmla="*/ 1630255 w 1630255"/>
              <a:gd name="connsiteY1" fmla="*/ 0 h 1552540"/>
              <a:gd name="connsiteX2" fmla="*/ 1630255 w 1630255"/>
              <a:gd name="connsiteY2" fmla="*/ 1537998 h 1552540"/>
              <a:gd name="connsiteX3" fmla="*/ 188031 w 1630255"/>
              <a:gd name="connsiteY3" fmla="*/ 1538116 h 1552540"/>
              <a:gd name="connsiteX4" fmla="*/ 15187 w 1630255"/>
              <a:gd name="connsiteY4" fmla="*/ 1342971 h 1552540"/>
              <a:gd name="connsiteX5" fmla="*/ 2346 w 1630255"/>
              <a:gd name="connsiteY5" fmla="*/ 0 h 1552540"/>
              <a:gd name="connsiteX0" fmla="*/ 0 w 1627909"/>
              <a:gd name="connsiteY0" fmla="*/ 0 h 1538125"/>
              <a:gd name="connsiteX1" fmla="*/ 1627909 w 1627909"/>
              <a:gd name="connsiteY1" fmla="*/ 0 h 1538125"/>
              <a:gd name="connsiteX2" fmla="*/ 1627909 w 1627909"/>
              <a:gd name="connsiteY2" fmla="*/ 1537998 h 1538125"/>
              <a:gd name="connsiteX3" fmla="*/ 185685 w 1627909"/>
              <a:gd name="connsiteY3" fmla="*/ 1538116 h 1538125"/>
              <a:gd name="connsiteX4" fmla="*/ 12841 w 1627909"/>
              <a:gd name="connsiteY4" fmla="*/ 1342971 h 1538125"/>
              <a:gd name="connsiteX5" fmla="*/ 0 w 1627909"/>
              <a:gd name="connsiteY5" fmla="*/ 0 h 1538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27909" h="1538125">
                <a:moveTo>
                  <a:pt x="0" y="0"/>
                </a:moveTo>
                <a:lnTo>
                  <a:pt x="1627909" y="0"/>
                </a:lnTo>
                <a:lnTo>
                  <a:pt x="1627909" y="1537998"/>
                </a:lnTo>
                <a:lnTo>
                  <a:pt x="185685" y="1538116"/>
                </a:lnTo>
                <a:cubicBezTo>
                  <a:pt x="72624" y="1539065"/>
                  <a:pt x="16559" y="1471209"/>
                  <a:pt x="12841" y="1342971"/>
                </a:cubicBezTo>
                <a:cubicBezTo>
                  <a:pt x="9123" y="1214733"/>
                  <a:pt x="2422" y="434647"/>
                  <a:pt x="0" y="0"/>
                </a:cubicBez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5D95932-CB1C-AB5C-9661-CCBCA1C8C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EDEF544-2DE0-3C96-0C62-F3D9391F7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C8121A-A2A5-004C-B5B4-99870857D8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5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 with low confidence">
            <a:extLst>
              <a:ext uri="{FF2B5EF4-FFF2-40B4-BE49-F238E27FC236}">
                <a16:creationId xmlns:a16="http://schemas.microsoft.com/office/drawing/2014/main" id="{7E626158-3E39-631A-8303-C8FB3C32F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40AB21-2646-0E74-076B-C158C3920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9767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A202B00-2EE6-14C1-052E-B12DEAE6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38B2C2-FECD-15ED-3C1A-0510F75DA7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54190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50CA232-102D-5FB7-8E44-BCD1887FA18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657600" y="2959765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0CC43D-59A3-14E5-C240-E45EE7CCCC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273590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008C6F4-7D59-D8D0-ADC1-494E15B0887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352675" y="2959765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AD89C788-CAE7-B790-0355-D69CE27235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68665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783D53-34D4-5DBC-A675-F4AAB3DF0FA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172075" y="2959766"/>
            <a:ext cx="2181725" cy="280372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C0812852-0986-67BD-49D0-DC6EDCDBB83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88065" y="1787524"/>
            <a:ext cx="949743" cy="949743"/>
          </a:xfrm>
          <a:prstGeom prst="ellipse">
            <a:avLst/>
          </a:prstGeom>
          <a:ln w="15875">
            <a:solidFill>
              <a:schemeClr val="bg2"/>
            </a:solidFill>
          </a:ln>
        </p:spPr>
        <p:txBody>
          <a:bodyPr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9A4E3AA-C67B-16D8-24DD-05C3B1FCC4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3E1AFF0-E140-66A2-8156-C95738EAD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25225A3-B856-F745-9705-66DDBE6B79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8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"/>
          </a:blip>
          <a:srcRect l="14322" t="2614" r="19845" b="19934"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FE4077A-B767-FB5E-37F9-F162D8E337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807DC94-42AA-64F7-6C12-61A121A24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B07C1E-8062-434C-A440-EB2565A4E5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8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83493" b="2788"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F53FE-DCC5-DAA0-3AD6-3A968CD379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4211" y="6122795"/>
            <a:ext cx="2247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A6BA-DEBE-68E4-5886-177E95E0E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54193" y="6122796"/>
            <a:ext cx="638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DAD17-D6DE-4C40-A73E-CED8C8CA30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3CBE5B-343E-D89A-19A3-FFCD2EAA7BE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rcRect/>
          <a:stretch/>
        </p:blipFill>
        <p:spPr>
          <a:xfrm>
            <a:off x="10312512" y="6130537"/>
            <a:ext cx="1148029" cy="241906"/>
          </a:xfrm>
          <a:prstGeom prst="rect">
            <a:avLst/>
          </a:prstGeom>
        </p:spPr>
      </p:pic>
      <p:sp>
        <p:nvSpPr>
          <p:cNvPr id="16" name="Slide Number Placeholder 11">
            <a:extLst>
              <a:ext uri="{FF2B5EF4-FFF2-40B4-BE49-F238E27FC236}">
                <a16:creationId xmlns:a16="http://schemas.microsoft.com/office/drawing/2014/main" id="{68AC4862-2045-F628-2A6E-6BE07734ED59}"/>
              </a:ext>
            </a:extLst>
          </p:cNvPr>
          <p:cNvSpPr txBox="1">
            <a:spLocks/>
          </p:cNvSpPr>
          <p:nvPr userDrawn="1"/>
        </p:nvSpPr>
        <p:spPr>
          <a:xfrm>
            <a:off x="811273" y="6181612"/>
            <a:ext cx="246242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 b="1">
                <a:solidFill>
                  <a:srgbClr val="B01F24"/>
                </a:solidFill>
                <a:latin typeface="+mj-lt"/>
              </a:rPr>
              <a:t>|</a:t>
            </a:r>
            <a:r>
              <a:rPr lang="en-US" sz="1000">
                <a:solidFill>
                  <a:srgbClr val="B01F24"/>
                </a:solidFill>
                <a:latin typeface="+mj-lt"/>
              </a:rPr>
              <a:t> 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4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ts val="22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ts val="2200"/>
        </a:lnSpc>
        <a:spcBef>
          <a:spcPts val="500"/>
        </a:spcBef>
        <a:buClr>
          <a:srgbClr val="B01F24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C48B04-DFB5-9452-75D7-690C6E02F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0E0761-0DF8-CD3B-509A-0FA5000CC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71018-C050-36C1-00F8-16B9521F1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722145-288E-B14B-83DF-C20EB2724237}" type="datetimeFigureOut">
              <a:rPr lang="en-US" smtClean="0"/>
              <a:pPr/>
              <a:t>6/9/2026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5F4F4-BFD6-DE8F-8FD4-26D84FAA4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EC54D-AB8D-A3B5-F2D1-35FD1667F3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DA9B839-09C8-CD41-8270-ECAC7864C0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71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0F7AB-EA17-A0E7-46D8-FF404E5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71EAC84-EDDC-AF20-D031-BCA6E21F3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B01F24"/>
              </a:buClr>
            </a:pPr>
            <a:r>
              <a:rPr lang="en-US" sz="2800" dirty="0">
                <a:effectLst/>
                <a:latin typeface="Helvetica Neue" panose="02000503000000020004" pitchFamily="2" charset="0"/>
              </a:rPr>
              <a:t>ADLM- The Association for Diagnostics &amp; Laboratory Medicine</a:t>
            </a:r>
          </a:p>
          <a:p>
            <a:pPr marL="0" indent="0">
              <a:buClr>
                <a:srgbClr val="B01F24"/>
              </a:buClr>
              <a:buNone/>
            </a:pPr>
            <a:endParaRPr lang="en-US" sz="2800" dirty="0">
              <a:effectLst/>
              <a:latin typeface="Helvetica Neue" panose="02000503000000020004" pitchFamily="2" charset="0"/>
            </a:endParaRP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 dirty="0"/>
              <a:t>ADLM is a global scientific and medical professional organization dedicated to clinical laboratory science and its application to healthcare.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A8953F4-4739-C27A-7A23-C5A7FE859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ADLM?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C75FF-9B7E-14AD-DFD6-70FE9E9BA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7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33403-B53D-111F-FC45-042464F9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3D791C2-CFC8-5FA2-AF0F-681F602CC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 dirty="0">
                <a:latin typeface="Helvetica Neue" panose="02000503000000020004" pitchFamily="2" charset="0"/>
              </a:rPr>
              <a:t>Lab medicine involves performing tests on blood, tissues, and other body fluids to help diagnose, treat, and prevent diseases.</a:t>
            </a:r>
          </a:p>
          <a:p>
            <a:pPr>
              <a:lnSpc>
                <a:spcPct val="100000"/>
              </a:lnSpc>
              <a:buClr>
                <a:srgbClr val="B01F24"/>
              </a:buClr>
            </a:pPr>
            <a:endParaRPr lang="en-US" sz="2800" dirty="0">
              <a:latin typeface="Helvetica Neue" panose="02000503000000020004" pitchFamily="2" charset="0"/>
            </a:endParaRPr>
          </a:p>
          <a:p>
            <a:pPr>
              <a:lnSpc>
                <a:spcPct val="100000"/>
              </a:lnSpc>
              <a:buClr>
                <a:srgbClr val="B01F24"/>
              </a:buClr>
            </a:pPr>
            <a:r>
              <a:rPr lang="en-US" sz="2800" dirty="0">
                <a:latin typeface="Helvetica Neue" panose="02000503000000020004" pitchFamily="2" charset="0"/>
              </a:rPr>
              <a:t>According to the CDC, 70% of medical decisions are based on lab test results, helping to improve patient outcomes and save lives.  </a:t>
            </a:r>
          </a:p>
          <a:p>
            <a:pPr>
              <a:buClr>
                <a:srgbClr val="B01F24"/>
              </a:buClr>
            </a:pPr>
            <a:endParaRPr lang="en-US" sz="28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18F896E-CCD7-2DFF-73E2-D911DEAD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Lab Medicine and Why It Matters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AFBC85-D0DC-5261-53D0-E29620992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BC47C3-AE90-1246-81A5-21F901658B0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38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7D337F1F-776E-9B38-769B-135E0C24C1A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6" r="11586"/>
          <a:stretch>
            <a:fillRect/>
          </a:stretch>
        </p:blipFill>
        <p:spPr>
          <a:xfrm rot="10800000" flipH="1" flipV="1">
            <a:off x="6816435" y="1839479"/>
            <a:ext cx="4537759" cy="3937864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2DAC5CA-2A81-7011-6D57-5C76D929611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Lab professionals work in hospitals, research labs, forensic science, biotechnology, and more, helping to improve patient care and advance medical discoveries.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They play a critical role in diagnosing diseases, developing new tests, and ensuring the accuracy of medical results.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019DAC89-4D00-FE29-2FC2-B04F66A8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Lab Professionals Do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37DC9-26F3-37FA-B3CD-9BE9F24A34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C8121A-A2A5-004C-B5B4-99870857D8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3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C0E78-BEF5-1EE7-1014-CB471F449DC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20617" y="406400"/>
            <a:ext cx="4568328" cy="1455451"/>
          </a:xfrm>
        </p:spPr>
        <p:txBody>
          <a:bodyPr anchor="t">
            <a:normAutofit/>
          </a:bodyPr>
          <a:lstStyle/>
          <a:p>
            <a:r>
              <a:rPr lang="en-US" sz="4000" b="1" dirty="0">
                <a:solidFill>
                  <a:srgbClr val="B01F24"/>
                </a:solidFill>
                <a:effectLst/>
              </a:rPr>
              <a:t>Career Paths </a:t>
            </a:r>
            <a:br>
              <a:rPr lang="en-US" sz="4000" b="1" dirty="0">
                <a:solidFill>
                  <a:srgbClr val="B01F24"/>
                </a:solidFill>
                <a:effectLst/>
              </a:rPr>
            </a:br>
            <a:r>
              <a:rPr lang="en-US" sz="2400" dirty="0">
                <a:solidFill>
                  <a:srgbClr val="B01F24"/>
                </a:solidFill>
                <a:effectLst/>
              </a:rPr>
              <a:t>in </a:t>
            </a:r>
            <a:r>
              <a:rPr lang="en-US" sz="2400" dirty="0">
                <a:solidFill>
                  <a:srgbClr val="B01F24"/>
                </a:solidFill>
              </a:rPr>
              <a:t>Med</a:t>
            </a:r>
            <a:r>
              <a:rPr lang="en-US" sz="2400" dirty="0">
                <a:solidFill>
                  <a:srgbClr val="B01F24"/>
                </a:solidFill>
                <a:effectLst/>
              </a:rPr>
              <a:t>ical Laboratory Sciences</a:t>
            </a:r>
            <a:endParaRPr lang="en-US" sz="4000" dirty="0">
              <a:solidFill>
                <a:srgbClr val="B01F24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687A0-89EB-FC53-25B1-04AF642F3BD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06292" y="5924148"/>
            <a:ext cx="4568328" cy="6477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>
                <a:effectLst/>
              </a:rPr>
              <a:t>For more information, visit </a:t>
            </a:r>
            <a:r>
              <a:rPr lang="en-US" sz="1200" dirty="0" err="1">
                <a:effectLst/>
              </a:rPr>
              <a:t>myadlm.org</a:t>
            </a:r>
            <a:r>
              <a:rPr lang="en-US" sz="1200" dirty="0">
                <a:effectLst/>
              </a:rPr>
              <a:t>/career-center.</a:t>
            </a:r>
          </a:p>
          <a:p>
            <a:pPr marL="0" indent="0">
              <a:buNone/>
            </a:pPr>
            <a:r>
              <a:rPr lang="en-US" sz="900" dirty="0">
                <a:effectLst/>
              </a:rPr>
              <a:t>This diagram is based on Arkansas State University’s CLS Career Pathways.</a:t>
            </a:r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6F26F4E5-BFA0-1EA6-C4A4-A4691E7AB206}"/>
              </a:ext>
            </a:extLst>
          </p:cNvPr>
          <p:cNvGrpSpPr/>
          <p:nvPr/>
        </p:nvGrpSpPr>
        <p:grpSpPr>
          <a:xfrm>
            <a:off x="4724400" y="145854"/>
            <a:ext cx="6650182" cy="6363811"/>
            <a:chOff x="4724400" y="145854"/>
            <a:chExt cx="6650182" cy="6363811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AE95E555-1363-6CA9-9FD4-8E62ED702412}"/>
                </a:ext>
              </a:extLst>
            </p:cNvPr>
            <p:cNvGrpSpPr/>
            <p:nvPr/>
          </p:nvGrpSpPr>
          <p:grpSpPr>
            <a:xfrm>
              <a:off x="4939435" y="248804"/>
              <a:ext cx="6220113" cy="6220113"/>
              <a:chOff x="4945567" y="248804"/>
              <a:chExt cx="6220113" cy="6220113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804653FE-7E37-B362-5F0C-BE2512C778D9}"/>
                  </a:ext>
                </a:extLst>
              </p:cNvPr>
              <p:cNvSpPr/>
              <p:nvPr/>
            </p:nvSpPr>
            <p:spPr>
              <a:xfrm>
                <a:off x="7123851" y="248804"/>
                <a:ext cx="1863546" cy="2213116"/>
              </a:xfrm>
              <a:custGeom>
                <a:avLst/>
                <a:gdLst>
                  <a:gd name="connsiteX0" fmla="*/ 673017 w 1863546"/>
                  <a:gd name="connsiteY0" fmla="*/ 2213117 h 2213116"/>
                  <a:gd name="connsiteX1" fmla="*/ 931773 w 1863546"/>
                  <a:gd name="connsiteY1" fmla="*/ 2177040 h 2213116"/>
                  <a:gd name="connsiteX2" fmla="*/ 1190530 w 1863546"/>
                  <a:gd name="connsiteY2" fmla="*/ 2213117 h 2213116"/>
                  <a:gd name="connsiteX3" fmla="*/ 1863547 w 1863546"/>
                  <a:gd name="connsiteY3" fmla="*/ 141819 h 2213116"/>
                  <a:gd name="connsiteX4" fmla="*/ 931773 w 1863546"/>
                  <a:gd name="connsiteY4" fmla="*/ 0 h 2213116"/>
                  <a:gd name="connsiteX5" fmla="*/ 0 w 1863546"/>
                  <a:gd name="connsiteY5" fmla="*/ 141819 h 2213116"/>
                  <a:gd name="connsiteX6" fmla="*/ 673017 w 1863546"/>
                  <a:gd name="connsiteY6" fmla="*/ 2213117 h 2213116"/>
                  <a:gd name="connsiteX7" fmla="*/ 673017 w 1863546"/>
                  <a:gd name="connsiteY7" fmla="*/ 2213117 h 221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46" h="2213116">
                    <a:moveTo>
                      <a:pt x="673017" y="2213117"/>
                    </a:moveTo>
                    <a:cubicBezTo>
                      <a:pt x="755122" y="2189480"/>
                      <a:pt x="841582" y="2177040"/>
                      <a:pt x="931773" y="2177040"/>
                    </a:cubicBezTo>
                    <a:cubicBezTo>
                      <a:pt x="1021965" y="2177040"/>
                      <a:pt x="1108425" y="2189480"/>
                      <a:pt x="1190530" y="2213117"/>
                    </a:cubicBezTo>
                    <a:lnTo>
                      <a:pt x="1863547" y="141819"/>
                    </a:lnTo>
                    <a:cubicBezTo>
                      <a:pt x="1569335" y="49761"/>
                      <a:pt x="1256463" y="0"/>
                      <a:pt x="931773" y="0"/>
                    </a:cubicBezTo>
                    <a:cubicBezTo>
                      <a:pt x="607084" y="0"/>
                      <a:pt x="294212" y="49761"/>
                      <a:pt x="0" y="141819"/>
                    </a:cubicBezTo>
                    <a:lnTo>
                      <a:pt x="673017" y="2213117"/>
                    </a:lnTo>
                    <a:lnTo>
                      <a:pt x="673017" y="2213117"/>
                    </a:lnTo>
                    <a:close/>
                  </a:path>
                </a:pathLst>
              </a:custGeom>
              <a:solidFill>
                <a:srgbClr val="47A891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13635C07-032D-6EFB-5A23-CD5FC010252F}"/>
                  </a:ext>
                </a:extLst>
              </p:cNvPr>
              <p:cNvSpPr/>
              <p:nvPr/>
            </p:nvSpPr>
            <p:spPr>
              <a:xfrm>
                <a:off x="8373472" y="409905"/>
                <a:ext cx="2180149" cy="2375461"/>
              </a:xfrm>
              <a:custGeom>
                <a:avLst/>
                <a:gdLst>
                  <a:gd name="connsiteX0" fmla="*/ 0 w 2180149"/>
                  <a:gd name="connsiteY0" fmla="*/ 2071298 h 2375461"/>
                  <a:gd name="connsiteX1" fmla="*/ 418614 w 2180149"/>
                  <a:gd name="connsiteY1" fmla="*/ 2375462 h 2375461"/>
                  <a:gd name="connsiteX2" fmla="*/ 2180150 w 2180149"/>
                  <a:gd name="connsiteY2" fmla="*/ 1095362 h 2375461"/>
                  <a:gd name="connsiteX3" fmla="*/ 673017 w 2180149"/>
                  <a:gd name="connsiteY3" fmla="*/ 0 h 2375461"/>
                  <a:gd name="connsiteX4" fmla="*/ 0 w 2180149"/>
                  <a:gd name="connsiteY4" fmla="*/ 2071298 h 2375461"/>
                  <a:gd name="connsiteX5" fmla="*/ 0 w 2180149"/>
                  <a:gd name="connsiteY5" fmla="*/ 2071298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0" y="2071298"/>
                    </a:moveTo>
                    <a:cubicBezTo>
                      <a:pt x="166699" y="2131633"/>
                      <a:pt x="311628" y="2237997"/>
                      <a:pt x="418614" y="2375462"/>
                    </a:cubicBezTo>
                    <a:lnTo>
                      <a:pt x="2180150" y="1095362"/>
                    </a:lnTo>
                    <a:cubicBezTo>
                      <a:pt x="1805077" y="590911"/>
                      <a:pt x="1281343" y="204020"/>
                      <a:pt x="673017" y="0"/>
                    </a:cubicBezTo>
                    <a:lnTo>
                      <a:pt x="0" y="2071298"/>
                    </a:lnTo>
                    <a:lnTo>
                      <a:pt x="0" y="2071298"/>
                    </a:lnTo>
                    <a:close/>
                  </a:path>
                </a:pathLst>
              </a:custGeom>
              <a:solidFill>
                <a:srgbClr val="6EBAA8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67C1F83A-0DF0-8A73-3E72-9AA49F5B8B92}"/>
                  </a:ext>
                </a:extLst>
              </p:cNvPr>
              <p:cNvSpPr/>
              <p:nvPr/>
            </p:nvSpPr>
            <p:spPr>
              <a:xfrm>
                <a:off x="8828162" y="1555650"/>
                <a:ext cx="2337518" cy="1772110"/>
              </a:xfrm>
              <a:custGeom>
                <a:avLst/>
                <a:gdLst>
                  <a:gd name="connsiteX0" fmla="*/ 0 w 2337518"/>
                  <a:gd name="connsiteY0" fmla="*/ 1280099 h 1772110"/>
                  <a:gd name="connsiteX1" fmla="*/ 159857 w 2337518"/>
                  <a:gd name="connsiteY1" fmla="*/ 1772110 h 1772110"/>
                  <a:gd name="connsiteX2" fmla="*/ 2337519 w 2337518"/>
                  <a:gd name="connsiteY2" fmla="*/ 1772110 h 1772110"/>
                  <a:gd name="connsiteX3" fmla="*/ 1762159 w 2337518"/>
                  <a:gd name="connsiteY3" fmla="*/ 0 h 1772110"/>
                  <a:gd name="connsiteX4" fmla="*/ 623 w 2337518"/>
                  <a:gd name="connsiteY4" fmla="*/ 1280099 h 1772110"/>
                  <a:gd name="connsiteX5" fmla="*/ 623 w 2337518"/>
                  <a:gd name="connsiteY5" fmla="*/ 1280099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0" y="1280099"/>
                    </a:moveTo>
                    <a:cubicBezTo>
                      <a:pt x="95790" y="1421296"/>
                      <a:pt x="153637" y="1589861"/>
                      <a:pt x="159857" y="1772110"/>
                    </a:cubicBezTo>
                    <a:lnTo>
                      <a:pt x="2337519" y="1772110"/>
                    </a:lnTo>
                    <a:cubicBezTo>
                      <a:pt x="2331299" y="1112156"/>
                      <a:pt x="2118571" y="500719"/>
                      <a:pt x="1762159" y="0"/>
                    </a:cubicBezTo>
                    <a:lnTo>
                      <a:pt x="623" y="1280099"/>
                    </a:lnTo>
                    <a:lnTo>
                      <a:pt x="623" y="1280099"/>
                    </a:lnTo>
                    <a:close/>
                  </a:path>
                </a:pathLst>
              </a:custGeom>
              <a:solidFill>
                <a:srgbClr val="B5DED4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95E945E-598F-474A-D332-DFEF44D4A227}"/>
                  </a:ext>
                </a:extLst>
              </p:cNvPr>
              <p:cNvSpPr/>
              <p:nvPr/>
            </p:nvSpPr>
            <p:spPr>
              <a:xfrm>
                <a:off x="8828162" y="3389962"/>
                <a:ext cx="2337518" cy="1772110"/>
              </a:xfrm>
              <a:custGeom>
                <a:avLst/>
                <a:gdLst>
                  <a:gd name="connsiteX0" fmla="*/ 2337519 w 2337518"/>
                  <a:gd name="connsiteY0" fmla="*/ 0 h 1772110"/>
                  <a:gd name="connsiteX1" fmla="*/ 159857 w 2337518"/>
                  <a:gd name="connsiteY1" fmla="*/ 0 h 1772110"/>
                  <a:gd name="connsiteX2" fmla="*/ 0 w 2337518"/>
                  <a:gd name="connsiteY2" fmla="*/ 492011 h 1772110"/>
                  <a:gd name="connsiteX3" fmla="*/ 1761537 w 2337518"/>
                  <a:gd name="connsiteY3" fmla="*/ 1772111 h 1772110"/>
                  <a:gd name="connsiteX4" fmla="*/ 2336897 w 2337518"/>
                  <a:gd name="connsiteY4" fmla="*/ 0 h 1772110"/>
                  <a:gd name="connsiteX5" fmla="*/ 2336897 w 2337518"/>
                  <a:gd name="connsiteY5" fmla="*/ 0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2337519" y="0"/>
                    </a:moveTo>
                    <a:lnTo>
                      <a:pt x="159857" y="0"/>
                    </a:lnTo>
                    <a:cubicBezTo>
                      <a:pt x="153637" y="182249"/>
                      <a:pt x="95790" y="350815"/>
                      <a:pt x="0" y="492011"/>
                    </a:cubicBezTo>
                    <a:lnTo>
                      <a:pt x="1761537" y="1772111"/>
                    </a:lnTo>
                    <a:cubicBezTo>
                      <a:pt x="2118571" y="1271391"/>
                      <a:pt x="2330677" y="660576"/>
                      <a:pt x="2336897" y="0"/>
                    </a:cubicBezTo>
                    <a:lnTo>
                      <a:pt x="2336897" y="0"/>
                    </a:lnTo>
                    <a:close/>
                  </a:path>
                </a:pathLst>
              </a:custGeom>
              <a:solidFill>
                <a:srgbClr val="FCE8D6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C609C063-76F1-1AAD-E5F6-6D0EED7FE772}"/>
                  </a:ext>
                </a:extLst>
              </p:cNvPr>
              <p:cNvSpPr/>
              <p:nvPr/>
            </p:nvSpPr>
            <p:spPr>
              <a:xfrm>
                <a:off x="8372850" y="3932356"/>
                <a:ext cx="2180149" cy="2375461"/>
              </a:xfrm>
              <a:custGeom>
                <a:avLst/>
                <a:gdLst>
                  <a:gd name="connsiteX0" fmla="*/ 418614 w 2180149"/>
                  <a:gd name="connsiteY0" fmla="*/ 0 h 2375461"/>
                  <a:gd name="connsiteX1" fmla="*/ 0 w 2180149"/>
                  <a:gd name="connsiteY1" fmla="*/ 304163 h 2375461"/>
                  <a:gd name="connsiteX2" fmla="*/ 673016 w 2180149"/>
                  <a:gd name="connsiteY2" fmla="*/ 2375461 h 2375461"/>
                  <a:gd name="connsiteX3" fmla="*/ 2180150 w 2180149"/>
                  <a:gd name="connsiteY3" fmla="*/ 1280099 h 2375461"/>
                  <a:gd name="connsiteX4" fmla="*/ 418614 w 2180149"/>
                  <a:gd name="connsiteY4" fmla="*/ 0 h 2375461"/>
                  <a:gd name="connsiteX5" fmla="*/ 418614 w 2180149"/>
                  <a:gd name="connsiteY5" fmla="*/ 0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418614" y="0"/>
                    </a:moveTo>
                    <a:cubicBezTo>
                      <a:pt x="311628" y="137464"/>
                      <a:pt x="166699" y="243829"/>
                      <a:pt x="0" y="304163"/>
                    </a:cubicBezTo>
                    <a:lnTo>
                      <a:pt x="673016" y="2375461"/>
                    </a:lnTo>
                    <a:cubicBezTo>
                      <a:pt x="1280722" y="2171442"/>
                      <a:pt x="1805077" y="1784551"/>
                      <a:pt x="2180150" y="1280099"/>
                    </a:cubicBezTo>
                    <a:lnTo>
                      <a:pt x="418614" y="0"/>
                    </a:lnTo>
                    <a:lnTo>
                      <a:pt x="418614" y="0"/>
                    </a:lnTo>
                    <a:close/>
                  </a:path>
                </a:pathLst>
              </a:custGeom>
              <a:solidFill>
                <a:srgbClr val="F7B885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E8EFF7C-57C6-87B5-2110-C3C423FA222D}"/>
                  </a:ext>
                </a:extLst>
              </p:cNvPr>
              <p:cNvSpPr/>
              <p:nvPr/>
            </p:nvSpPr>
            <p:spPr>
              <a:xfrm>
                <a:off x="7123851" y="4255801"/>
                <a:ext cx="1863546" cy="2213116"/>
              </a:xfrm>
              <a:custGeom>
                <a:avLst/>
                <a:gdLst>
                  <a:gd name="connsiteX0" fmla="*/ 1190530 w 1863546"/>
                  <a:gd name="connsiteY0" fmla="*/ 0 h 2213116"/>
                  <a:gd name="connsiteX1" fmla="*/ 931773 w 1863546"/>
                  <a:gd name="connsiteY1" fmla="*/ 36077 h 2213116"/>
                  <a:gd name="connsiteX2" fmla="*/ 673017 w 1863546"/>
                  <a:gd name="connsiteY2" fmla="*/ 0 h 2213116"/>
                  <a:gd name="connsiteX3" fmla="*/ 0 w 1863546"/>
                  <a:gd name="connsiteY3" fmla="*/ 2071298 h 2213116"/>
                  <a:gd name="connsiteX4" fmla="*/ 931773 w 1863546"/>
                  <a:gd name="connsiteY4" fmla="*/ 2213117 h 2213116"/>
                  <a:gd name="connsiteX5" fmla="*/ 1863547 w 1863546"/>
                  <a:gd name="connsiteY5" fmla="*/ 2071298 h 2213116"/>
                  <a:gd name="connsiteX6" fmla="*/ 1190530 w 1863546"/>
                  <a:gd name="connsiteY6" fmla="*/ 0 h 2213116"/>
                  <a:gd name="connsiteX7" fmla="*/ 1190530 w 1863546"/>
                  <a:gd name="connsiteY7" fmla="*/ 0 h 2213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3546" h="2213116">
                    <a:moveTo>
                      <a:pt x="1190530" y="0"/>
                    </a:moveTo>
                    <a:cubicBezTo>
                      <a:pt x="1108425" y="23636"/>
                      <a:pt x="1021965" y="36077"/>
                      <a:pt x="931773" y="36077"/>
                    </a:cubicBezTo>
                    <a:cubicBezTo>
                      <a:pt x="841582" y="36077"/>
                      <a:pt x="755122" y="23636"/>
                      <a:pt x="673017" y="0"/>
                    </a:cubicBezTo>
                    <a:lnTo>
                      <a:pt x="0" y="2071298"/>
                    </a:lnTo>
                    <a:cubicBezTo>
                      <a:pt x="294212" y="2163356"/>
                      <a:pt x="607084" y="2213117"/>
                      <a:pt x="931773" y="2213117"/>
                    </a:cubicBezTo>
                    <a:cubicBezTo>
                      <a:pt x="1256463" y="2213117"/>
                      <a:pt x="1569335" y="2163356"/>
                      <a:pt x="1863547" y="2071298"/>
                    </a:cubicBezTo>
                    <a:lnTo>
                      <a:pt x="1190530" y="0"/>
                    </a:lnTo>
                    <a:lnTo>
                      <a:pt x="1190530" y="0"/>
                    </a:lnTo>
                    <a:close/>
                  </a:path>
                </a:pathLst>
              </a:custGeom>
              <a:solidFill>
                <a:srgbClr val="F58733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95DFB6E0-E945-07F4-BAB6-B93DF2025935}"/>
                  </a:ext>
                </a:extLst>
              </p:cNvPr>
              <p:cNvSpPr/>
              <p:nvPr/>
            </p:nvSpPr>
            <p:spPr>
              <a:xfrm>
                <a:off x="5557627" y="3932356"/>
                <a:ext cx="2180149" cy="2375461"/>
              </a:xfrm>
              <a:custGeom>
                <a:avLst/>
                <a:gdLst>
                  <a:gd name="connsiteX0" fmla="*/ 2180150 w 2180149"/>
                  <a:gd name="connsiteY0" fmla="*/ 304163 h 2375461"/>
                  <a:gd name="connsiteX1" fmla="*/ 1761536 w 2180149"/>
                  <a:gd name="connsiteY1" fmla="*/ 0 h 2375461"/>
                  <a:gd name="connsiteX2" fmla="*/ 0 w 2180149"/>
                  <a:gd name="connsiteY2" fmla="*/ 1280099 h 2375461"/>
                  <a:gd name="connsiteX3" fmla="*/ 1507133 w 2180149"/>
                  <a:gd name="connsiteY3" fmla="*/ 2375461 h 2375461"/>
                  <a:gd name="connsiteX4" fmla="*/ 2180150 w 2180149"/>
                  <a:gd name="connsiteY4" fmla="*/ 304163 h 2375461"/>
                  <a:gd name="connsiteX5" fmla="*/ 2180150 w 2180149"/>
                  <a:gd name="connsiteY5" fmla="*/ 304163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2180150" y="304163"/>
                    </a:moveTo>
                    <a:cubicBezTo>
                      <a:pt x="2013451" y="243829"/>
                      <a:pt x="1868522" y="137464"/>
                      <a:pt x="1761536" y="0"/>
                    </a:cubicBezTo>
                    <a:lnTo>
                      <a:pt x="0" y="1280099"/>
                    </a:lnTo>
                    <a:cubicBezTo>
                      <a:pt x="375073" y="1784551"/>
                      <a:pt x="898806" y="2171442"/>
                      <a:pt x="1507133" y="2375461"/>
                    </a:cubicBezTo>
                    <a:lnTo>
                      <a:pt x="2180150" y="304163"/>
                    </a:lnTo>
                    <a:lnTo>
                      <a:pt x="2180150" y="304163"/>
                    </a:lnTo>
                    <a:close/>
                  </a:path>
                </a:pathLst>
              </a:custGeom>
              <a:solidFill>
                <a:srgbClr val="F79E5C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BF7936E4-D1E8-2895-BB54-19904B1DEFC4}"/>
                  </a:ext>
                </a:extLst>
              </p:cNvPr>
              <p:cNvSpPr/>
              <p:nvPr/>
            </p:nvSpPr>
            <p:spPr>
              <a:xfrm>
                <a:off x="4945567" y="3389962"/>
                <a:ext cx="2337518" cy="1772110"/>
              </a:xfrm>
              <a:custGeom>
                <a:avLst/>
                <a:gdLst>
                  <a:gd name="connsiteX0" fmla="*/ 2337519 w 2337518"/>
                  <a:gd name="connsiteY0" fmla="*/ 492011 h 1772110"/>
                  <a:gd name="connsiteX1" fmla="*/ 2177662 w 2337518"/>
                  <a:gd name="connsiteY1" fmla="*/ 0 h 1772110"/>
                  <a:gd name="connsiteX2" fmla="*/ 0 w 2337518"/>
                  <a:gd name="connsiteY2" fmla="*/ 0 h 1772110"/>
                  <a:gd name="connsiteX3" fmla="*/ 575361 w 2337518"/>
                  <a:gd name="connsiteY3" fmla="*/ 1772111 h 1772110"/>
                  <a:gd name="connsiteX4" fmla="*/ 2336896 w 2337518"/>
                  <a:gd name="connsiteY4" fmla="*/ 492011 h 1772110"/>
                  <a:gd name="connsiteX5" fmla="*/ 2336896 w 2337518"/>
                  <a:gd name="connsiteY5" fmla="*/ 492011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2337519" y="492011"/>
                    </a:moveTo>
                    <a:cubicBezTo>
                      <a:pt x="2241729" y="350815"/>
                      <a:pt x="2183882" y="182249"/>
                      <a:pt x="2177662" y="0"/>
                    </a:cubicBezTo>
                    <a:lnTo>
                      <a:pt x="0" y="0"/>
                    </a:lnTo>
                    <a:cubicBezTo>
                      <a:pt x="6220" y="659954"/>
                      <a:pt x="218326" y="1271391"/>
                      <a:pt x="575361" y="1772111"/>
                    </a:cubicBezTo>
                    <a:lnTo>
                      <a:pt x="2336896" y="492011"/>
                    </a:lnTo>
                    <a:lnTo>
                      <a:pt x="2336896" y="492011"/>
                    </a:lnTo>
                    <a:close/>
                  </a:path>
                </a:pathLst>
              </a:custGeom>
              <a:solidFill>
                <a:srgbClr val="FACFAD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9EA8E3B-B284-7893-5E6D-7641B0F6ED89}"/>
                  </a:ext>
                </a:extLst>
              </p:cNvPr>
              <p:cNvSpPr/>
              <p:nvPr/>
            </p:nvSpPr>
            <p:spPr>
              <a:xfrm>
                <a:off x="4945567" y="1555650"/>
                <a:ext cx="2337518" cy="1772110"/>
              </a:xfrm>
              <a:custGeom>
                <a:avLst/>
                <a:gdLst>
                  <a:gd name="connsiteX0" fmla="*/ 0 w 2337518"/>
                  <a:gd name="connsiteY0" fmla="*/ 1772110 h 1772110"/>
                  <a:gd name="connsiteX1" fmla="*/ 2177662 w 2337518"/>
                  <a:gd name="connsiteY1" fmla="*/ 1772110 h 1772110"/>
                  <a:gd name="connsiteX2" fmla="*/ 2337519 w 2337518"/>
                  <a:gd name="connsiteY2" fmla="*/ 1280099 h 1772110"/>
                  <a:gd name="connsiteX3" fmla="*/ 575982 w 2337518"/>
                  <a:gd name="connsiteY3" fmla="*/ 0 h 1772110"/>
                  <a:gd name="connsiteX4" fmla="*/ 622 w 2337518"/>
                  <a:gd name="connsiteY4" fmla="*/ 1772110 h 1772110"/>
                  <a:gd name="connsiteX5" fmla="*/ 622 w 2337518"/>
                  <a:gd name="connsiteY5" fmla="*/ 1772110 h 1772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337518" h="1772110">
                    <a:moveTo>
                      <a:pt x="0" y="1772110"/>
                    </a:moveTo>
                    <a:lnTo>
                      <a:pt x="2177662" y="1772110"/>
                    </a:lnTo>
                    <a:cubicBezTo>
                      <a:pt x="2183882" y="1589861"/>
                      <a:pt x="2241729" y="1421296"/>
                      <a:pt x="2337519" y="1280099"/>
                    </a:cubicBezTo>
                    <a:lnTo>
                      <a:pt x="575982" y="0"/>
                    </a:lnTo>
                    <a:cubicBezTo>
                      <a:pt x="218948" y="500719"/>
                      <a:pt x="6842" y="1111534"/>
                      <a:pt x="622" y="1772110"/>
                    </a:cubicBezTo>
                    <a:lnTo>
                      <a:pt x="622" y="1772110"/>
                    </a:lnTo>
                    <a:close/>
                  </a:path>
                </a:pathLst>
              </a:custGeom>
              <a:solidFill>
                <a:srgbClr val="DBEDE8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56A243CE-65F5-DA4A-0280-1F08A1A66FB5}"/>
                  </a:ext>
                </a:extLst>
              </p:cNvPr>
              <p:cNvSpPr/>
              <p:nvPr/>
            </p:nvSpPr>
            <p:spPr>
              <a:xfrm>
                <a:off x="5558248" y="409905"/>
                <a:ext cx="2180149" cy="2375461"/>
              </a:xfrm>
              <a:custGeom>
                <a:avLst/>
                <a:gdLst>
                  <a:gd name="connsiteX0" fmla="*/ 1761536 w 2180149"/>
                  <a:gd name="connsiteY0" fmla="*/ 2375462 h 2375461"/>
                  <a:gd name="connsiteX1" fmla="*/ 2180150 w 2180149"/>
                  <a:gd name="connsiteY1" fmla="*/ 2071298 h 2375461"/>
                  <a:gd name="connsiteX2" fmla="*/ 1507134 w 2180149"/>
                  <a:gd name="connsiteY2" fmla="*/ 0 h 2375461"/>
                  <a:gd name="connsiteX3" fmla="*/ 0 w 2180149"/>
                  <a:gd name="connsiteY3" fmla="*/ 1095362 h 2375461"/>
                  <a:gd name="connsiteX4" fmla="*/ 1761536 w 2180149"/>
                  <a:gd name="connsiteY4" fmla="*/ 2375462 h 2375461"/>
                  <a:gd name="connsiteX5" fmla="*/ 1761536 w 2180149"/>
                  <a:gd name="connsiteY5" fmla="*/ 2375462 h 2375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80149" h="2375461">
                    <a:moveTo>
                      <a:pt x="1761536" y="2375462"/>
                    </a:moveTo>
                    <a:cubicBezTo>
                      <a:pt x="1868522" y="2237997"/>
                      <a:pt x="2013451" y="2131633"/>
                      <a:pt x="2180150" y="2071298"/>
                    </a:cubicBezTo>
                    <a:lnTo>
                      <a:pt x="1507134" y="0"/>
                    </a:lnTo>
                    <a:cubicBezTo>
                      <a:pt x="899428" y="204020"/>
                      <a:pt x="375073" y="590911"/>
                      <a:pt x="0" y="1095362"/>
                    </a:cubicBezTo>
                    <a:lnTo>
                      <a:pt x="1761536" y="2375462"/>
                    </a:lnTo>
                    <a:lnTo>
                      <a:pt x="1761536" y="2375462"/>
                    </a:lnTo>
                    <a:close/>
                  </a:path>
                </a:pathLst>
              </a:custGeom>
              <a:solidFill>
                <a:srgbClr val="91CCBD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93C83618-1D4D-C022-E849-1CE8AE6D0A43}"/>
                  </a:ext>
                </a:extLst>
              </p:cNvPr>
              <p:cNvSpPr/>
              <p:nvPr/>
            </p:nvSpPr>
            <p:spPr>
              <a:xfrm>
                <a:off x="7215909" y="2519146"/>
                <a:ext cx="1679430" cy="1679430"/>
              </a:xfrm>
              <a:custGeom>
                <a:avLst/>
                <a:gdLst>
                  <a:gd name="connsiteX0" fmla="*/ 839715 w 1679430"/>
                  <a:gd name="connsiteY0" fmla="*/ 1679431 h 1679430"/>
                  <a:gd name="connsiteX1" fmla="*/ 1679431 w 1679430"/>
                  <a:gd name="connsiteY1" fmla="*/ 839715 h 1679430"/>
                  <a:gd name="connsiteX2" fmla="*/ 839715 w 1679430"/>
                  <a:gd name="connsiteY2" fmla="*/ 0 h 1679430"/>
                  <a:gd name="connsiteX3" fmla="*/ 0 w 1679430"/>
                  <a:gd name="connsiteY3" fmla="*/ 839715 h 1679430"/>
                  <a:gd name="connsiteX4" fmla="*/ 839715 w 1679430"/>
                  <a:gd name="connsiteY4" fmla="*/ 1679431 h 1679430"/>
                  <a:gd name="connsiteX5" fmla="*/ 839715 w 1679430"/>
                  <a:gd name="connsiteY5" fmla="*/ 1679431 h 167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79430" h="1679430">
                    <a:moveTo>
                      <a:pt x="839715" y="1679431"/>
                    </a:moveTo>
                    <a:cubicBezTo>
                      <a:pt x="1303736" y="1679431"/>
                      <a:pt x="1679431" y="1303736"/>
                      <a:pt x="1679431" y="839715"/>
                    </a:cubicBezTo>
                    <a:cubicBezTo>
                      <a:pt x="1679431" y="375695"/>
                      <a:pt x="1303736" y="0"/>
                      <a:pt x="839715" y="0"/>
                    </a:cubicBezTo>
                    <a:cubicBezTo>
                      <a:pt x="375695" y="0"/>
                      <a:pt x="0" y="375695"/>
                      <a:pt x="0" y="839715"/>
                    </a:cubicBezTo>
                    <a:cubicBezTo>
                      <a:pt x="0" y="1303736"/>
                      <a:pt x="375695" y="1679431"/>
                      <a:pt x="839715" y="1679431"/>
                    </a:cubicBezTo>
                    <a:lnTo>
                      <a:pt x="839715" y="1679431"/>
                    </a:lnTo>
                    <a:close/>
                  </a:path>
                </a:pathLst>
              </a:custGeom>
              <a:solidFill>
                <a:srgbClr val="B02126"/>
              </a:solidFill>
              <a:ln w="621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pic>
          <p:nvPicPr>
            <p:cNvPr id="149" name="Picture 148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5D451DEF-118D-0C84-4BE4-C9C6919CD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24400" y="145854"/>
              <a:ext cx="6650182" cy="6363811"/>
            </a:xfrm>
            <a:prstGeom prst="rect">
              <a:avLst/>
            </a:prstGeom>
          </p:spPr>
        </p:pic>
      </p:grp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144140B0-2E1A-FB67-F527-C8A83A1A5719}"/>
              </a:ext>
            </a:extLst>
          </p:cNvPr>
          <p:cNvSpPr txBox="1">
            <a:spLocks/>
          </p:cNvSpPr>
          <p:nvPr/>
        </p:nvSpPr>
        <p:spPr>
          <a:xfrm>
            <a:off x="838201" y="1825625"/>
            <a:ext cx="4009177" cy="39378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ts val="22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Clr>
                <a:srgbClr val="B01F2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01F2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Students who pursue careers in clinical laboratory science may work in many areas, such as: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2400" dirty="0"/>
              <a:t>Hospitals and clinics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 he</a:t>
            </a:r>
            <a:r>
              <a:rPr lang="en-US" sz="2400" dirty="0" err="1"/>
              <a:t>alth</a:t>
            </a:r>
            <a:r>
              <a:rPr lang="en-US" sz="2400" dirty="0"/>
              <a:t> and epidemiology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Forensic</a:t>
            </a:r>
            <a:r>
              <a:rPr lang="en-US" sz="2400" dirty="0"/>
              <a:t>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Biotechnology and research</a:t>
            </a:r>
          </a:p>
          <a:p>
            <a:pPr lvl="1">
              <a:lnSpc>
                <a:spcPct val="100000"/>
              </a:lnSpc>
              <a:spcBef>
                <a:spcPts val="1000"/>
              </a:spcBef>
            </a:pPr>
            <a:r>
              <a:rPr lang="en-US" sz="2400" dirty="0"/>
              <a:t>Informatics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064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952540E-4698-45B8-41B3-441AAD6657E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1825625"/>
            <a:ext cx="8294913" cy="39378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/>
              <a:t>ADLM offers free college student memberships so you can explore the field, connect with professionals, and access educational resources early in your journey.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/>
          </a:p>
          <a:p>
            <a:pPr>
              <a:lnSpc>
                <a:spcPct val="100000"/>
              </a:lnSpc>
            </a:pPr>
            <a:r>
              <a:rPr lang="en-US" sz="2400"/>
              <a:t>Start exploring today!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B0D70CD0-3879-B5B2-D198-C49478FF7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Thinking About a Career in Lab Medicine?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1F082D6-3844-D0F6-6B3D-39860A0F02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AC8121A-A2A5-004C-B5B4-99870857D83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Placeholder 15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35043396-5DCB-5F2E-4D0B-E98A4F6D163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3" b="6613"/>
          <a:stretch>
            <a:fillRect/>
          </a:stretch>
        </p:blipFill>
        <p:spPr>
          <a:xfrm rot="10800000" flipV="1">
            <a:off x="8340434" y="3429000"/>
            <a:ext cx="2283255" cy="1981407"/>
          </a:xfrm>
        </p:spPr>
      </p:pic>
    </p:spTree>
    <p:extLst>
      <p:ext uri="{BB962C8B-B14F-4D97-AF65-F5344CB8AC3E}">
        <p14:creationId xmlns:p14="http://schemas.microsoft.com/office/powerpoint/2010/main" val="24572269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242</Words>
  <Application>Microsoft Office PowerPoint</Application>
  <PresentationFormat>Widescreen</PresentationFormat>
  <Paragraphs>29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Helvetica Neue</vt:lpstr>
      <vt:lpstr>1_Office Theme</vt:lpstr>
      <vt:lpstr>Office Theme</vt:lpstr>
      <vt:lpstr>What is ADLM?</vt:lpstr>
      <vt:lpstr>Lab Medicine and Why It Matters</vt:lpstr>
      <vt:lpstr>What Lab Professionals Do</vt:lpstr>
      <vt:lpstr>Career Paths  in Medical Laboratory Sciences</vt:lpstr>
      <vt:lpstr>Thinking About a Career in Lab Medicine?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Caitlin Mone’</dc:creator>
  <cp:lastModifiedBy>Caitlin Mone’</cp:lastModifiedBy>
  <cp:revision>1</cp:revision>
  <dcterms:created xsi:type="dcterms:W3CDTF">2025-04-21T15:02:44Z</dcterms:created>
  <dcterms:modified xsi:type="dcterms:W3CDTF">2026-06-09T14:00:51Z</dcterms:modified>
</cp:coreProperties>
</file>