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handoutMasterIdLst>
    <p:handoutMasterId r:id="rId17"/>
  </p:handoutMasterIdLst>
  <p:sldIdLst>
    <p:sldId id="260" r:id="rId2"/>
    <p:sldId id="257" r:id="rId3"/>
    <p:sldId id="264" r:id="rId4"/>
    <p:sldId id="258" r:id="rId5"/>
    <p:sldId id="265" r:id="rId6"/>
    <p:sldId id="263" r:id="rId7"/>
    <p:sldId id="266" r:id="rId8"/>
    <p:sldId id="267" r:id="rId9"/>
    <p:sldId id="268" r:id="rId10"/>
    <p:sldId id="269" r:id="rId11"/>
    <p:sldId id="270" r:id="rId12"/>
    <p:sldId id="271" r:id="rId13"/>
    <p:sldId id="272" r:id="rId14"/>
    <p:sldId id="261"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1F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626"/>
  </p:normalViewPr>
  <p:slideViewPr>
    <p:cSldViewPr snapToGrid="0" snapToObjects="1">
      <p:cViewPr varScale="1">
        <p:scale>
          <a:sx n="94" d="100"/>
          <a:sy n="94" d="100"/>
        </p:scale>
        <p:origin x="396" y="84"/>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68" d="100"/>
          <a:sy n="68" d="100"/>
        </p:scale>
        <p:origin x="-2694" y="-11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C383FFA-3E67-DB41-B3A2-21169D97D067}" type="datetimeFigureOut">
              <a:rPr lang="en-US" smtClean="0"/>
              <a:pPr/>
              <a:t>7/30/2018</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50BE9DC-4AA4-B44E-8F32-4AD1D72B1777}" type="slidenum">
              <a:rPr lang="en-US" smtClean="0"/>
              <a:pPr/>
              <a:t>‹#›</a:t>
            </a:fld>
            <a:endParaRPr lang="en-US" dirty="0"/>
          </a:p>
        </p:txBody>
      </p:sp>
    </p:spTree>
    <p:extLst>
      <p:ext uri="{BB962C8B-B14F-4D97-AF65-F5344CB8AC3E}">
        <p14:creationId xmlns:p14="http://schemas.microsoft.com/office/powerpoint/2010/main" val="30941348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1524B2-032A-9342-AADA-6B28D1DAB08B}" type="datetimeFigureOut">
              <a:rPr lang="en-US" smtClean="0"/>
              <a:pPr/>
              <a:t>7/30/2018</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CF8BBE-5964-3B4B-9F39-2C8B2758F633}" type="slidenum">
              <a:rPr lang="en-US" smtClean="0"/>
              <a:pPr/>
              <a:t>‹#›</a:t>
            </a:fld>
            <a:endParaRPr lang="en-US" dirty="0"/>
          </a:p>
        </p:txBody>
      </p:sp>
    </p:spTree>
    <p:extLst>
      <p:ext uri="{BB962C8B-B14F-4D97-AF65-F5344CB8AC3E}">
        <p14:creationId xmlns:p14="http://schemas.microsoft.com/office/powerpoint/2010/main" val="134856051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6.gif"/><Relationship Id="rId3" Type="http://schemas.openxmlformats.org/officeDocument/2006/relationships/image" Target="../media/image3.png"/><Relationship Id="rId7" Type="http://schemas.openxmlformats.org/officeDocument/2006/relationships/hyperlink" Target="https://www.facebook.com/ClinicalChemistry" TargetMode="External"/><Relationship Id="rId2" Type="http://schemas.openxmlformats.org/officeDocument/2006/relationships/hyperlink" Target="https://www.youtube.com/user/ClinicalChemistry" TargetMode="External"/><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twitter.com/Clin_Chem_AACC" TargetMode="Externa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8"/>
          <p:cNvSpPr/>
          <p:nvPr userDrawn="1"/>
        </p:nvSpPr>
        <p:spPr>
          <a:xfrm>
            <a:off x="-1380" y="3836"/>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12"/>
          </p:nvPr>
        </p:nvSpPr>
        <p:spPr/>
        <p:txBody>
          <a:bodyPr/>
          <a:lstStyle>
            <a:lvl1pPr>
              <a:defRPr sz="2000">
                <a:solidFill>
                  <a:schemeClr val="accent4"/>
                </a:solidFill>
                <a:latin typeface="Arial"/>
                <a:cs typeface="Arial"/>
              </a:defRPr>
            </a:lvl1pPr>
          </a:lstStyle>
          <a:p>
            <a:fld id="{B897C2A1-9313-CA4F-AEA9-36A479C1E1AD}" type="slidenum">
              <a:rPr lang="en-US" smtClean="0"/>
              <a:pPr/>
              <a:t>‹#›</a:t>
            </a:fld>
            <a:endParaRPr lang="en-US" dirty="0"/>
          </a:p>
        </p:txBody>
      </p:sp>
      <p:sp>
        <p:nvSpPr>
          <p:cNvPr id="12" name="Title 1"/>
          <p:cNvSpPr txBox="1">
            <a:spLocks/>
          </p:cNvSpPr>
          <p:nvPr userDrawn="1"/>
        </p:nvSpPr>
        <p:spPr>
          <a:xfrm>
            <a:off x="685800" y="1328968"/>
            <a:ext cx="3304744" cy="3911456"/>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3600" b="1" kern="1200">
                <a:solidFill>
                  <a:srgbClr val="1F1F1F"/>
                </a:solidFill>
                <a:latin typeface="Arial"/>
                <a:ea typeface="+mj-ea"/>
                <a:cs typeface="Arial"/>
              </a:defRPr>
            </a:lvl1pPr>
          </a:lstStyle>
          <a:p>
            <a:br>
              <a:rPr lang="en-US" sz="4000" dirty="0">
                <a:solidFill>
                  <a:schemeClr val="bg1">
                    <a:lumMod val="50000"/>
                  </a:schemeClr>
                </a:solidFill>
              </a:rPr>
            </a:br>
            <a:endParaRPr lang="en-US" sz="6700" dirty="0">
              <a:solidFill>
                <a:schemeClr val="bg1">
                  <a:lumMod val="50000"/>
                </a:schemeClr>
              </a:solidFill>
            </a:endParaRPr>
          </a:p>
        </p:txBody>
      </p:sp>
      <p:sp>
        <p:nvSpPr>
          <p:cNvPr id="2" name="TextBox 1"/>
          <p:cNvSpPr txBox="1"/>
          <p:nvPr userDrawn="1"/>
        </p:nvSpPr>
        <p:spPr>
          <a:xfrm>
            <a:off x="-1380" y="867303"/>
            <a:ext cx="9144000" cy="923330"/>
          </a:xfrm>
          <a:prstGeom prst="rect">
            <a:avLst/>
          </a:prstGeom>
          <a:solidFill>
            <a:schemeClr val="bg1">
              <a:lumMod val="75000"/>
            </a:schemeClr>
          </a:solidFill>
        </p:spPr>
        <p:txBody>
          <a:bodyPr wrap="square" rtlCol="0">
            <a:spAutoFit/>
          </a:bodyPr>
          <a:lstStyle/>
          <a:p>
            <a:pPr algn="ctr"/>
            <a:r>
              <a:rPr lang="en-US" sz="5400" b="0" dirty="0">
                <a:solidFill>
                  <a:srgbClr val="B11F24"/>
                </a:solidFill>
              </a:rPr>
              <a:t>Journal Club</a:t>
            </a:r>
          </a:p>
        </p:txBody>
      </p:sp>
      <p:pic>
        <p:nvPicPr>
          <p:cNvPr id="8" name="Picture 7" descr="AACC+tag_horiz_rgb.eps"/>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235657" y="199780"/>
            <a:ext cx="2386209" cy="392887"/>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20800"/>
            <a:ext cx="2057400" cy="4805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320800"/>
            <a:ext cx="6019800" cy="4805363"/>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dirty="0"/>
          </a:p>
        </p:txBody>
      </p:sp>
      <p:sp>
        <p:nvSpPr>
          <p:cNvPr id="5" name="Title 1"/>
          <p:cNvSpPr>
            <a:spLocks noGrp="1"/>
          </p:cNvSpPr>
          <p:nvPr>
            <p:ph type="title"/>
          </p:nvPr>
        </p:nvSpPr>
        <p:spPr>
          <a:xfrm>
            <a:off x="1303175" y="693855"/>
            <a:ext cx="7250202" cy="747396"/>
          </a:xfrm>
        </p:spPr>
        <p:txBody>
          <a:bodyPr/>
          <a:lstStyle/>
          <a:p>
            <a:r>
              <a:rPr lang="en-US" dirty="0"/>
              <a:t>Slide headline goes here</a:t>
            </a:r>
          </a:p>
        </p:txBody>
      </p:sp>
      <p:sp>
        <p:nvSpPr>
          <p:cNvPr id="7" name="Content Placeholder 2"/>
          <p:cNvSpPr>
            <a:spLocks noGrp="1"/>
          </p:cNvSpPr>
          <p:nvPr>
            <p:ph idx="1"/>
          </p:nvPr>
        </p:nvSpPr>
        <p:spPr>
          <a:xfrm>
            <a:off x="1303175" y="1441251"/>
            <a:ext cx="7250202" cy="3794183"/>
          </a:xfrm>
        </p:spPr>
        <p:txBody>
          <a:bodyPr/>
          <a:lstStyle/>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lvl="1"/>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897C2A1-9313-CA4F-AEA9-36A479C1E1AD}"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897C2A1-9313-CA4F-AEA9-36A479C1E1AD}" type="slidenum">
              <a:rPr lang="en-US" smtClean="0"/>
              <a:pPr/>
              <a:t>‹#›</a:t>
            </a:fld>
            <a:endParaRPr lang="en-US" dirty="0"/>
          </a:p>
        </p:txBody>
      </p:sp>
      <p:sp>
        <p:nvSpPr>
          <p:cNvPr id="4" name="TextBox 1"/>
          <p:cNvSpPr txBox="1">
            <a:spLocks noChangeArrowheads="1"/>
          </p:cNvSpPr>
          <p:nvPr userDrawn="1"/>
        </p:nvSpPr>
        <p:spPr bwMode="auto">
          <a:xfrm flipH="1">
            <a:off x="1333409" y="732559"/>
            <a:ext cx="6375581" cy="335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endParaRPr lang="en-US" sz="2000" dirty="0">
              <a:solidFill>
                <a:srgbClr val="7F7F7F"/>
              </a:solidFill>
              <a:latin typeface="Times New Roman" pitchFamily="18" charset="0"/>
              <a:ea typeface="MS PGothic" pitchFamily="34" charset="-128"/>
            </a:endParaRPr>
          </a:p>
          <a:p>
            <a:pPr algn="ctr" defTabSz="914400" eaLnBrk="1" hangingPunct="1">
              <a:defRPr/>
            </a:pPr>
            <a:r>
              <a:rPr lang="en-US" sz="2400" kern="1200" dirty="0">
                <a:solidFill>
                  <a:srgbClr val="000000"/>
                </a:solidFill>
                <a:latin typeface="Arial" charset="0"/>
                <a:ea typeface="+mn-ea"/>
                <a:cs typeface="Arial" charset="0"/>
              </a:rPr>
              <a:t>Thank you for participating in this month’s</a:t>
            </a:r>
          </a:p>
          <a:p>
            <a:pPr algn="ctr" defTabSz="914400" eaLnBrk="1" hangingPunct="1">
              <a:defRPr/>
            </a:pPr>
            <a:r>
              <a:rPr lang="en-US" sz="2400" i="1" kern="1200" dirty="0">
                <a:solidFill>
                  <a:srgbClr val="000000"/>
                </a:solidFill>
                <a:latin typeface="Arial" charset="0"/>
                <a:ea typeface="+mn-ea"/>
                <a:cs typeface="Arial" charset="0"/>
              </a:rPr>
              <a:t>Clinical Chemistry </a:t>
            </a:r>
            <a:r>
              <a:rPr lang="en-US" sz="2400" kern="1200" dirty="0">
                <a:solidFill>
                  <a:srgbClr val="000000"/>
                </a:solidFill>
                <a:latin typeface="Arial" charset="0"/>
                <a:ea typeface="+mn-ea"/>
                <a:cs typeface="Arial" charset="0"/>
              </a:rPr>
              <a:t>Journal Club.</a:t>
            </a:r>
          </a:p>
          <a:p>
            <a:pPr algn="ctr" defTabSz="914400" eaLnBrk="1" hangingPunct="1">
              <a:defRPr/>
            </a:pPr>
            <a:endParaRPr lang="en-US" sz="2400" kern="1200" dirty="0">
              <a:solidFill>
                <a:srgbClr val="000000"/>
              </a:solidFill>
              <a:latin typeface="Arial" charset="0"/>
              <a:ea typeface="+mn-ea"/>
              <a:cs typeface="Arial" charset="0"/>
            </a:endParaRPr>
          </a:p>
          <a:p>
            <a:pPr algn="ctr" defTabSz="914400" eaLnBrk="1" hangingPunct="1">
              <a:defRPr/>
            </a:pPr>
            <a:r>
              <a:rPr lang="en-US" sz="2400" kern="1200" dirty="0">
                <a:solidFill>
                  <a:srgbClr val="000000"/>
                </a:solidFill>
                <a:latin typeface="Arial" charset="0"/>
                <a:ea typeface="+mn-ea"/>
                <a:cs typeface="Arial" charset="0"/>
              </a:rPr>
              <a:t>Additional Journal Clubs are available at</a:t>
            </a:r>
          </a:p>
          <a:p>
            <a:pPr algn="ctr" defTabSz="914400" eaLnBrk="1" hangingPunct="1">
              <a:defRPr/>
            </a:pPr>
            <a:r>
              <a:rPr lang="en-US" sz="2400" kern="1200" dirty="0">
                <a:solidFill>
                  <a:srgbClr val="B11F24"/>
                </a:solidFill>
                <a:latin typeface="Arial" charset="0"/>
                <a:ea typeface="+mn-ea"/>
                <a:cs typeface="Arial" charset="0"/>
              </a:rPr>
              <a:t>www.clinchem.org</a:t>
            </a:r>
          </a:p>
          <a:p>
            <a:pPr algn="ctr" defTabSz="914400" eaLnBrk="1" hangingPunct="1">
              <a:defRPr/>
            </a:pPr>
            <a:endParaRPr lang="en-US" sz="2400" kern="1200" dirty="0">
              <a:solidFill>
                <a:srgbClr val="C00000"/>
              </a:solidFill>
              <a:latin typeface="Arial" charset="0"/>
              <a:ea typeface="+mn-ea"/>
              <a:cs typeface="Arial" charset="0"/>
            </a:endParaRPr>
          </a:p>
          <a:p>
            <a:pPr algn="ctr" defTabSz="914400" eaLnBrk="1" hangingPunct="1">
              <a:defRPr/>
            </a:pPr>
            <a:r>
              <a:rPr lang="en-US" sz="2400" kern="1200" dirty="0">
                <a:solidFill>
                  <a:srgbClr val="000000"/>
                </a:solidFill>
                <a:latin typeface="Arial" charset="0"/>
                <a:ea typeface="+mn-ea"/>
                <a:cs typeface="Arial" charset="0"/>
              </a:rPr>
              <a:t>Download the free </a:t>
            </a:r>
            <a:r>
              <a:rPr lang="en-US" sz="2400" i="1" kern="1200" dirty="0">
                <a:solidFill>
                  <a:srgbClr val="000000"/>
                </a:solidFill>
                <a:latin typeface="Arial" charset="0"/>
                <a:ea typeface="+mn-ea"/>
                <a:cs typeface="Arial" charset="0"/>
              </a:rPr>
              <a:t>Clinical Chemistry </a:t>
            </a:r>
            <a:r>
              <a:rPr lang="en-US" sz="2400" kern="1200" dirty="0">
                <a:solidFill>
                  <a:srgbClr val="000000"/>
                </a:solidFill>
                <a:latin typeface="Arial" charset="0"/>
                <a:ea typeface="+mn-ea"/>
                <a:cs typeface="Arial" charset="0"/>
              </a:rPr>
              <a:t>app </a:t>
            </a:r>
          </a:p>
          <a:p>
            <a:pPr algn="ctr" defTabSz="914400" eaLnBrk="1" hangingPunct="1">
              <a:defRPr/>
            </a:pPr>
            <a:r>
              <a:rPr lang="en-US" sz="2400" kern="1200" dirty="0">
                <a:solidFill>
                  <a:srgbClr val="000000"/>
                </a:solidFill>
                <a:latin typeface="Arial" charset="0"/>
                <a:ea typeface="+mn-ea"/>
                <a:cs typeface="Arial" charset="0"/>
              </a:rPr>
              <a:t>on iTunes for additional content!</a:t>
            </a:r>
          </a:p>
        </p:txBody>
      </p:sp>
      <p:sp>
        <p:nvSpPr>
          <p:cNvPr id="9" name="TextBox 2"/>
          <p:cNvSpPr txBox="1">
            <a:spLocks noChangeArrowheads="1"/>
          </p:cNvSpPr>
          <p:nvPr userDrawn="1"/>
        </p:nvSpPr>
        <p:spPr bwMode="auto">
          <a:xfrm>
            <a:off x="3881730" y="4300850"/>
            <a:ext cx="1270000" cy="400050"/>
          </a:xfrm>
          <a:prstGeom prst="rect">
            <a:avLst/>
          </a:prstGeom>
          <a:noFill/>
          <a:ln>
            <a:noFill/>
          </a:ln>
          <a:extLst/>
        </p:spPr>
        <p:txBody>
          <a:bodyPr wrap="none">
            <a:spAutoFit/>
          </a:bodyPr>
          <a:lstStyle>
            <a:lvl1pPr eaLnBrk="0" hangingPunct="0">
              <a:defRPr>
                <a:solidFill>
                  <a:schemeClr val="tx1"/>
                </a:solidFill>
                <a:latin typeface="Arial" charset="0"/>
                <a:ea typeface="ＭＳ Ｐゴシック" pitchFamily="28" charset="-128"/>
              </a:defRPr>
            </a:lvl1pPr>
            <a:lvl2pPr marL="742950" indent="-285750" eaLnBrk="0" hangingPunct="0">
              <a:defRPr>
                <a:solidFill>
                  <a:schemeClr val="tx1"/>
                </a:solidFill>
                <a:latin typeface="Arial" charset="0"/>
                <a:ea typeface="ＭＳ Ｐゴシック" pitchFamily="28" charset="-128"/>
              </a:defRPr>
            </a:lvl2pPr>
            <a:lvl3pPr marL="1143000" indent="-228600" eaLnBrk="0" hangingPunct="0">
              <a:defRPr>
                <a:solidFill>
                  <a:schemeClr val="tx1"/>
                </a:solidFill>
                <a:latin typeface="Arial" charset="0"/>
                <a:ea typeface="ＭＳ Ｐゴシック" pitchFamily="28" charset="-128"/>
              </a:defRPr>
            </a:lvl3pPr>
            <a:lvl4pPr marL="1600200" indent="-228600" eaLnBrk="0" hangingPunct="0">
              <a:defRPr>
                <a:solidFill>
                  <a:schemeClr val="tx1"/>
                </a:solidFill>
                <a:latin typeface="Arial" charset="0"/>
                <a:ea typeface="ＭＳ Ｐゴシック" pitchFamily="28" charset="-128"/>
              </a:defRPr>
            </a:lvl4pPr>
            <a:lvl5pPr marL="2057400" indent="-228600" eaLnBrk="0" hangingPunct="0">
              <a:defRPr>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28" charset="-128"/>
              </a:defRPr>
            </a:lvl9pPr>
          </a:lstStyle>
          <a:p>
            <a:pPr defTabSz="914400" eaLnBrk="1" hangingPunct="1">
              <a:defRPr/>
            </a:pPr>
            <a:r>
              <a:rPr lang="en-US" sz="2000" dirty="0">
                <a:solidFill>
                  <a:srgbClr val="000000"/>
                </a:solidFill>
                <a:latin typeface="+mn-lt"/>
              </a:rPr>
              <a:t>Follow us</a:t>
            </a:r>
          </a:p>
        </p:txBody>
      </p:sp>
      <p:pic>
        <p:nvPicPr>
          <p:cNvPr id="10" name="Picture 9" descr="http://upload.wikimedia.org/wikipedia/commons/4/41/YouTube_icon_block.png">
            <a:hlinkClick r:id="rId2"/>
          </p:cNvPr>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5200942" y="4868949"/>
            <a:ext cx="457200" cy="457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http://icons.iconarchive.com/icons/limav/flat-gradient-social/512/Twitter-icon.png">
            <a:hlinkClick r:id="rId4"/>
          </p:cNvPr>
          <p:cNvPicPr>
            <a:picLocks noChangeAspect="1" noChangeArrowheads="1"/>
          </p:cNvPicPr>
          <p:nvPr userDrawn="1"/>
        </p:nvPicPr>
        <p:blipFill>
          <a:blip r:embed="rId5" cstate="email">
            <a:extLst>
              <a:ext uri="{28A0092B-C50C-407E-A947-70E740481C1C}">
                <a14:useLocalDpi xmlns:a14="http://schemas.microsoft.com/office/drawing/2010/main"/>
              </a:ext>
            </a:extLst>
          </a:blip>
          <a:srcRect/>
          <a:stretch>
            <a:fillRect/>
          </a:stretch>
        </p:blipFill>
        <p:spPr bwMode="auto">
          <a:xfrm>
            <a:off x="4015004" y="4845879"/>
            <a:ext cx="501726" cy="501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4629409" y="4868062"/>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2">
            <a:hlinkClick r:id="rId7"/>
          </p:cNvPr>
          <p:cNvPicPr>
            <a:picLocks noChangeAspect="1" noChangeArrowheads="1"/>
          </p:cNvPicPr>
          <p:nvPr userDrawn="1"/>
        </p:nvPicPr>
        <p:blipFill rotWithShape="1">
          <a:blip r:embed="rId8" cstate="email">
            <a:extLst>
              <a:ext uri="{28A0092B-C50C-407E-A947-70E740481C1C}">
                <a14:useLocalDpi xmlns:a14="http://schemas.microsoft.com/office/drawing/2010/main"/>
              </a:ext>
            </a:extLst>
          </a:blip>
          <a:srcRect/>
          <a:stretch/>
        </p:blipFill>
        <p:spPr bwMode="auto">
          <a:xfrm>
            <a:off x="3454690" y="4852947"/>
            <a:ext cx="457200" cy="489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696720"/>
            <a:ext cx="3008313"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1696720"/>
            <a:ext cx="5111750" cy="442944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997200"/>
            <a:ext cx="3008313" cy="31289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1792288" y="1798319"/>
            <a:ext cx="5486400" cy="292925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03175" y="812591"/>
            <a:ext cx="7250202" cy="747396"/>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303175" y="1559987"/>
            <a:ext cx="7250202" cy="379418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411850" y="6243335"/>
            <a:ext cx="730770" cy="365125"/>
          </a:xfrm>
          <a:prstGeom prst="rect">
            <a:avLst/>
          </a:prstGeom>
        </p:spPr>
        <p:txBody>
          <a:bodyPr vert="horz" lIns="91440" tIns="45720" rIns="91440" bIns="45720" rtlCol="0" anchor="ctr"/>
          <a:lstStyle>
            <a:lvl1pPr algn="l">
              <a:defRPr sz="2000">
                <a:solidFill>
                  <a:srgbClr val="81ADA8"/>
                </a:solidFill>
                <a:latin typeface="Arial"/>
                <a:cs typeface="Arial"/>
              </a:defRPr>
            </a:lvl1pPr>
          </a:lstStyle>
          <a:p>
            <a:fld id="{B897C2A1-9313-CA4F-AEA9-36A479C1E1AD}" type="slidenum">
              <a:rPr lang="en-US" smtClean="0"/>
              <a:pPr/>
              <a:t>‹#›</a:t>
            </a:fld>
            <a:endParaRPr lang="en-US" dirty="0"/>
          </a:p>
        </p:txBody>
      </p:sp>
      <p:cxnSp>
        <p:nvCxnSpPr>
          <p:cNvPr id="14" name="Straight Connector 13"/>
          <p:cNvCxnSpPr/>
          <p:nvPr userDrawn="1"/>
        </p:nvCxnSpPr>
        <p:spPr>
          <a:xfrm>
            <a:off x="1935678" y="6459403"/>
            <a:ext cx="6042561" cy="0"/>
          </a:xfrm>
          <a:prstGeom prst="line">
            <a:avLst/>
          </a:prstGeom>
          <a:ln w="6350" cap="flat" cmpd="sng" algn="ctr">
            <a:solidFill>
              <a:schemeClr val="accent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Picture 6" descr="ClinChem_2lines_title_B12025.eps"/>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33866" y="6046297"/>
            <a:ext cx="1871134" cy="777838"/>
          </a:xfrm>
          <a:prstGeom prst="rect">
            <a:avLst/>
          </a:prstGeom>
        </p:spPr>
      </p:pic>
      <p:pic>
        <p:nvPicPr>
          <p:cNvPr id="4" name="Picture 3" descr="AACC+tag_horiz_rgb.eps"/>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6850927" y="276426"/>
            <a:ext cx="2023533" cy="33317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457200" rtl="0" eaLnBrk="1" latinLnBrk="0" hangingPunct="1">
        <a:spcBef>
          <a:spcPct val="0"/>
        </a:spcBef>
        <a:buNone/>
        <a:defRPr sz="30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3"/>
          <p:cNvSpPr txBox="1">
            <a:spLocks/>
          </p:cNvSpPr>
          <p:nvPr/>
        </p:nvSpPr>
        <p:spPr>
          <a:xfrm>
            <a:off x="3719745" y="1971073"/>
            <a:ext cx="5343896" cy="4708408"/>
          </a:xfrm>
          <a:prstGeom prst="rect">
            <a:avLst/>
          </a:prstGeom>
          <a:solidFill>
            <a:schemeClr val="bg1"/>
          </a:solidFill>
          <a:ln w="19050">
            <a:solidFill>
              <a:schemeClr val="tx1"/>
            </a:solidFill>
          </a:ln>
        </p:spPr>
        <p:txBody>
          <a:bodyPr rtlCol="0">
            <a:normAutofit fontScale="25000" lnSpcReduction="20000"/>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8000" b="1" dirty="0"/>
              <a:t>Characterization of Human Salivary Extracellular RNA by Next-generation Sequencing</a:t>
            </a:r>
          </a:p>
          <a:p>
            <a:pPr marL="0" indent="0">
              <a:buNone/>
            </a:pPr>
            <a:endParaRPr lang="en-US" sz="7200" dirty="0">
              <a:latin typeface="Arial" pitchFamily="34" charset="0"/>
              <a:cs typeface="Arial" pitchFamily="34" charset="0"/>
            </a:endParaRPr>
          </a:p>
          <a:p>
            <a:pPr marL="0" indent="0">
              <a:buNone/>
            </a:pPr>
            <a:r>
              <a:rPr lang="en-US" sz="6600" dirty="0"/>
              <a:t>F. Li, K.E. Kaczor-Urbanowicz, J. Sun, B. Majem, H.-C. Lo, Y. Kim, K. Koyano, S.L. Rao, S.Y. Kang, S.M. Kim, K.-M. Kim, S. Kim, D. Chia, D. Elashoff, T.R. Grogan, X. Xiao, D.T.W. Wong</a:t>
            </a:r>
          </a:p>
          <a:p>
            <a:pPr marL="0" indent="0">
              <a:buNone/>
            </a:pPr>
            <a:endParaRPr lang="en-US" sz="6200" dirty="0">
              <a:latin typeface="Arial" pitchFamily="34" charset="0"/>
              <a:cs typeface="Arial" pitchFamily="34" charset="0"/>
            </a:endParaRPr>
          </a:p>
          <a:p>
            <a:pPr marL="0" indent="0">
              <a:buFont typeface="Arial" charset="0"/>
              <a:buNone/>
              <a:defRPr/>
            </a:pPr>
            <a:r>
              <a:rPr lang="en-US" sz="6200" dirty="0">
                <a:latin typeface="Arial" pitchFamily="34" charset="0"/>
                <a:cs typeface="Arial" pitchFamily="34" charset="0"/>
              </a:rPr>
              <a:t>July 2018</a:t>
            </a:r>
            <a:endParaRPr lang="en-US" sz="6200" dirty="0">
              <a:solidFill>
                <a:srgbClr val="C00000"/>
              </a:solidFill>
              <a:latin typeface="Arial" pitchFamily="34" charset="0"/>
              <a:cs typeface="Arial" pitchFamily="34" charset="0"/>
            </a:endParaRPr>
          </a:p>
          <a:p>
            <a:pPr marL="0" indent="0">
              <a:buFont typeface="Arial" charset="0"/>
              <a:buNone/>
              <a:defRPr/>
            </a:pPr>
            <a:endParaRPr lang="en-US" sz="6200" b="1" dirty="0">
              <a:solidFill>
                <a:srgbClr val="C00000"/>
              </a:solidFill>
              <a:latin typeface="Arial" pitchFamily="34" charset="0"/>
              <a:cs typeface="Arial" pitchFamily="34" charset="0"/>
            </a:endParaRPr>
          </a:p>
          <a:p>
            <a:pPr marL="0" indent="0">
              <a:buFont typeface="Arial" pitchFamily="34" charset="0"/>
              <a:buNone/>
              <a:defRPr/>
            </a:pPr>
            <a:r>
              <a:rPr lang="en-US" sz="6200" dirty="0">
                <a:latin typeface="Arial" pitchFamily="34" charset="0"/>
                <a:cs typeface="Arial" pitchFamily="34" charset="0"/>
              </a:rPr>
              <a:t>www.clinchem.org/content/64/7/</a:t>
            </a:r>
            <a:r>
              <a:rPr lang="en-US" altLang="zh-CN" sz="6200" dirty="0">
                <a:latin typeface="Arial" pitchFamily="34" charset="0"/>
                <a:cs typeface="Arial" pitchFamily="34" charset="0"/>
              </a:rPr>
              <a:t>1085</a:t>
            </a:r>
            <a:r>
              <a:rPr lang="en-US" sz="6200" dirty="0">
                <a:latin typeface="Arial" pitchFamily="34" charset="0"/>
                <a:cs typeface="Arial" pitchFamily="34" charset="0"/>
              </a:rPr>
              <a:t>.full</a:t>
            </a:r>
          </a:p>
          <a:p>
            <a:pPr marL="0" indent="0">
              <a:buFont typeface="Arial" pitchFamily="34" charset="0"/>
              <a:buNone/>
              <a:defRPr/>
            </a:pPr>
            <a:endParaRPr lang="en-US" sz="9600" b="1" dirty="0">
              <a:latin typeface="Arial" pitchFamily="34" charset="0"/>
              <a:cs typeface="Arial" pitchFamily="34" charset="0"/>
            </a:endParaRPr>
          </a:p>
          <a:p>
            <a:pPr marL="0" indent="0">
              <a:buFont typeface="Arial" pitchFamily="34" charset="0"/>
              <a:buNone/>
              <a:defRPr/>
            </a:pPr>
            <a:r>
              <a:rPr lang="en-US" sz="5200" dirty="0">
                <a:latin typeface="Arial" pitchFamily="34" charset="0"/>
                <a:cs typeface="Arial" pitchFamily="34" charset="0"/>
              </a:rPr>
              <a:t>© Copyright 2018 by the American Association for Clinical Chemistry</a:t>
            </a:r>
          </a:p>
        </p:txBody>
      </p:sp>
      <p:pic>
        <p:nvPicPr>
          <p:cNvPr id="5" name="Picture 4">
            <a:extLst>
              <a:ext uri="{FF2B5EF4-FFF2-40B4-BE49-F238E27FC236}">
                <a16:creationId xmlns:a16="http://schemas.microsoft.com/office/drawing/2014/main" id="{1AC72BE0-5F92-489E-9C8C-33C99DE2343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0359" y="1971073"/>
            <a:ext cx="3517089" cy="4708408"/>
          </a:xfrm>
          <a:prstGeom prst="rect">
            <a:avLst/>
          </a:prstGeom>
        </p:spPr>
      </p:pic>
    </p:spTree>
    <p:extLst>
      <p:ext uri="{BB962C8B-B14F-4D97-AF65-F5344CB8AC3E}">
        <p14:creationId xmlns:p14="http://schemas.microsoft.com/office/powerpoint/2010/main" val="28769885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10</a:t>
            </a:fld>
            <a:endParaRPr lang="en-US" dirty="0"/>
          </a:p>
        </p:txBody>
      </p:sp>
      <p:sp>
        <p:nvSpPr>
          <p:cNvPr id="7" name="TextBox 6"/>
          <p:cNvSpPr txBox="1"/>
          <p:nvPr/>
        </p:nvSpPr>
        <p:spPr>
          <a:xfrm>
            <a:off x="0" y="456944"/>
            <a:ext cx="7849571" cy="553998"/>
          </a:xfrm>
          <a:prstGeom prst="rect">
            <a:avLst/>
          </a:prstGeom>
          <a:noFill/>
        </p:spPr>
        <p:txBody>
          <a:bodyPr wrap="square" rtlCol="0">
            <a:spAutoFit/>
          </a:bodyPr>
          <a:lstStyle/>
          <a:p>
            <a:r>
              <a:rPr lang="en-US" sz="3000" b="1" dirty="0">
                <a:latin typeface="+mj-lt"/>
              </a:rPr>
              <a:t>Results: </a:t>
            </a:r>
            <a:r>
              <a:rPr lang="en-US" sz="2400" b="1" dirty="0">
                <a:latin typeface="+mj-lt"/>
              </a:rPr>
              <a:t>T</a:t>
            </a:r>
            <a:r>
              <a:rPr lang="en-US" sz="2400" b="1" dirty="0"/>
              <a:t>he small RNAs in human CFS samples. </a:t>
            </a:r>
            <a:endParaRPr lang="en-US" sz="2400" b="1" dirty="0">
              <a:latin typeface="+mj-lt"/>
            </a:endParaRPr>
          </a:p>
        </p:txBody>
      </p:sp>
      <p:sp>
        <p:nvSpPr>
          <p:cNvPr id="3" name="Rectangle 2"/>
          <p:cNvSpPr/>
          <p:nvPr/>
        </p:nvSpPr>
        <p:spPr>
          <a:xfrm>
            <a:off x="2052019" y="5597004"/>
            <a:ext cx="6828312" cy="646331"/>
          </a:xfrm>
          <a:prstGeom prst="rect">
            <a:avLst/>
          </a:prstGeom>
          <a:solidFill>
            <a:schemeClr val="bg1">
              <a:lumMod val="75000"/>
            </a:schemeClr>
          </a:solidFill>
        </p:spPr>
        <p:txBody>
          <a:bodyPr wrap="square">
            <a:spAutoFit/>
          </a:bodyPr>
          <a:lstStyle/>
          <a:p>
            <a:r>
              <a:rPr lang="en-US" b="1" dirty="0">
                <a:solidFill>
                  <a:srgbClr val="B11F24"/>
                </a:solidFill>
              </a:rPr>
              <a:t>Figure 5. </a:t>
            </a:r>
            <a:r>
              <a:rPr lang="en-US" b="1" dirty="0"/>
              <a:t>Proportion of small RNAs in human CFS samples including tRNA fragments (tRFs). </a:t>
            </a:r>
          </a:p>
        </p:txBody>
      </p:sp>
      <p:pic>
        <p:nvPicPr>
          <p:cNvPr id="2" name="Picture 1">
            <a:extLst>
              <a:ext uri="{FF2B5EF4-FFF2-40B4-BE49-F238E27FC236}">
                <a16:creationId xmlns:a16="http://schemas.microsoft.com/office/drawing/2014/main" id="{B75B2379-7BBD-5348-90A5-3514ECFCF1D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3615" y="969254"/>
            <a:ext cx="8796769" cy="4563324"/>
          </a:xfrm>
          <a:prstGeom prst="rect">
            <a:avLst/>
          </a:prstGeom>
        </p:spPr>
      </p:pic>
    </p:spTree>
    <p:extLst>
      <p:ext uri="{BB962C8B-B14F-4D97-AF65-F5344CB8AC3E}">
        <p14:creationId xmlns:p14="http://schemas.microsoft.com/office/powerpoint/2010/main" val="20044579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3F8BEF6-8083-BD48-8AED-2C6990F4FBDD}"/>
              </a:ext>
            </a:extLst>
          </p:cNvPr>
          <p:cNvSpPr>
            <a:spLocks noGrp="1"/>
          </p:cNvSpPr>
          <p:nvPr>
            <p:ph type="sldNum" sz="quarter" idx="12"/>
          </p:nvPr>
        </p:nvSpPr>
        <p:spPr/>
        <p:txBody>
          <a:bodyPr/>
          <a:lstStyle/>
          <a:p>
            <a:fld id="{B897C2A1-9313-CA4F-AEA9-36A479C1E1AD}" type="slidenum">
              <a:rPr lang="en-US" smtClean="0"/>
              <a:pPr/>
              <a:t>11</a:t>
            </a:fld>
            <a:endParaRPr lang="en-US" dirty="0"/>
          </a:p>
        </p:txBody>
      </p:sp>
      <p:sp>
        <p:nvSpPr>
          <p:cNvPr id="3" name="TextBox 2">
            <a:extLst>
              <a:ext uri="{FF2B5EF4-FFF2-40B4-BE49-F238E27FC236}">
                <a16:creationId xmlns:a16="http://schemas.microsoft.com/office/drawing/2014/main" id="{7C45B011-B0A1-024C-B1CA-10FAE28A26D4}"/>
              </a:ext>
            </a:extLst>
          </p:cNvPr>
          <p:cNvSpPr txBox="1"/>
          <p:nvPr/>
        </p:nvSpPr>
        <p:spPr>
          <a:xfrm>
            <a:off x="165716" y="467403"/>
            <a:ext cx="7849571" cy="553998"/>
          </a:xfrm>
          <a:prstGeom prst="rect">
            <a:avLst/>
          </a:prstGeom>
          <a:noFill/>
        </p:spPr>
        <p:txBody>
          <a:bodyPr wrap="square" rtlCol="0">
            <a:spAutoFit/>
          </a:bodyPr>
          <a:lstStyle/>
          <a:p>
            <a:r>
              <a:rPr lang="en-US" sz="3000" b="1" dirty="0">
                <a:latin typeface="+mj-lt"/>
              </a:rPr>
              <a:t>Results summary</a:t>
            </a:r>
            <a:r>
              <a:rPr lang="en-US" sz="2400" b="1" dirty="0"/>
              <a:t> </a:t>
            </a:r>
            <a:endParaRPr lang="en-US" sz="2400" b="1" dirty="0">
              <a:latin typeface="+mj-lt"/>
            </a:endParaRPr>
          </a:p>
        </p:txBody>
      </p:sp>
      <p:sp>
        <p:nvSpPr>
          <p:cNvPr id="4" name="Content Placeholder 2">
            <a:extLst>
              <a:ext uri="{FF2B5EF4-FFF2-40B4-BE49-F238E27FC236}">
                <a16:creationId xmlns:a16="http://schemas.microsoft.com/office/drawing/2014/main" id="{3AFFFC63-79CF-3943-8FCA-2DC6B415BBD2}"/>
              </a:ext>
            </a:extLst>
          </p:cNvPr>
          <p:cNvSpPr txBox="1">
            <a:spLocks/>
          </p:cNvSpPr>
          <p:nvPr/>
        </p:nvSpPr>
        <p:spPr>
          <a:xfrm>
            <a:off x="521844" y="1021401"/>
            <a:ext cx="8255391" cy="4922199"/>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Bef>
                <a:spcPts val="600"/>
              </a:spcBef>
              <a:spcAft>
                <a:spcPts val="600"/>
              </a:spcAft>
            </a:pPr>
            <a:r>
              <a:rPr lang="en-US" sz="1800" dirty="0"/>
              <a:t>Comparison of the 6 commercial RNA extraction kits revealed that the miRNeasy Micro Kit showed the highest total RNA yield and best recovery of small RNA.</a:t>
            </a:r>
          </a:p>
          <a:p>
            <a:pPr>
              <a:spcBef>
                <a:spcPts val="600"/>
              </a:spcBef>
              <a:spcAft>
                <a:spcPts val="600"/>
              </a:spcAft>
            </a:pPr>
            <a:r>
              <a:rPr lang="en-US" sz="1800" dirty="0"/>
              <a:t>Comparing 5 library generation kits, the NEBNext library preparation kits resulted in the highest number of detected human genes and small RNAs.</a:t>
            </a:r>
          </a:p>
          <a:p>
            <a:pPr>
              <a:spcBef>
                <a:spcPts val="600"/>
              </a:spcBef>
              <a:spcAft>
                <a:spcPts val="600"/>
              </a:spcAft>
            </a:pPr>
            <a:r>
              <a:rPr lang="en-US" sz="1800" dirty="0"/>
              <a:t>Selectively removing bacterial rRNAs allowed an increase in the sensitivity of detection of human transcripts and genes which improves the comprehensiveness of human exRNA profile in saliva.</a:t>
            </a:r>
          </a:p>
          <a:p>
            <a:pPr>
              <a:spcBef>
                <a:spcPts val="600"/>
              </a:spcBef>
              <a:spcAft>
                <a:spcPts val="600"/>
              </a:spcAft>
            </a:pPr>
            <a:r>
              <a:rPr lang="en-US" sz="1800" dirty="0"/>
              <a:t>The proportion of human RNA-Seq reads was much higher in rRNA-depleted saliva samples (41%) than in samples without rRNA depletion (14%).</a:t>
            </a:r>
          </a:p>
          <a:p>
            <a:pPr>
              <a:spcBef>
                <a:spcPts val="600"/>
              </a:spcBef>
              <a:spcAft>
                <a:spcPts val="600"/>
              </a:spcAft>
            </a:pPr>
            <a:r>
              <a:rPr lang="en-US" sz="1800" dirty="0"/>
              <a:t>The transfer RNA (tRNA)-derived RNA fragments (tRFs), a novel class of small RNAs, were highly abundant in human saliva. The majority of salivary piRNAs identified in our study and derived from 5′ tRFs were due to cleavage.</a:t>
            </a:r>
          </a:p>
        </p:txBody>
      </p:sp>
    </p:spTree>
    <p:extLst>
      <p:ext uri="{BB962C8B-B14F-4D97-AF65-F5344CB8AC3E}">
        <p14:creationId xmlns:p14="http://schemas.microsoft.com/office/powerpoint/2010/main" val="20923618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9C52F3B-27E6-724F-BDFF-DF93591B9346}"/>
              </a:ext>
            </a:extLst>
          </p:cNvPr>
          <p:cNvSpPr>
            <a:spLocks noGrp="1"/>
          </p:cNvSpPr>
          <p:nvPr>
            <p:ph type="sldNum" sz="quarter" idx="12"/>
          </p:nvPr>
        </p:nvSpPr>
        <p:spPr/>
        <p:txBody>
          <a:bodyPr/>
          <a:lstStyle/>
          <a:p>
            <a:fld id="{B897C2A1-9313-CA4F-AEA9-36A479C1E1AD}" type="slidenum">
              <a:rPr lang="en-US" smtClean="0"/>
              <a:pPr/>
              <a:t>12</a:t>
            </a:fld>
            <a:endParaRPr lang="en-US" dirty="0"/>
          </a:p>
        </p:txBody>
      </p:sp>
      <p:sp>
        <p:nvSpPr>
          <p:cNvPr id="5" name="Rectangle 4">
            <a:extLst>
              <a:ext uri="{FF2B5EF4-FFF2-40B4-BE49-F238E27FC236}">
                <a16:creationId xmlns:a16="http://schemas.microsoft.com/office/drawing/2014/main" id="{85371D98-DB2D-7B4C-8BEF-34A80D4096EC}"/>
              </a:ext>
            </a:extLst>
          </p:cNvPr>
          <p:cNvSpPr/>
          <p:nvPr/>
        </p:nvSpPr>
        <p:spPr>
          <a:xfrm>
            <a:off x="653738" y="1094065"/>
            <a:ext cx="7758112" cy="4862870"/>
          </a:xfrm>
          <a:prstGeom prst="rect">
            <a:avLst/>
          </a:prstGeom>
        </p:spPr>
        <p:txBody>
          <a:bodyPr wrap="square">
            <a:spAutoFit/>
          </a:bodyPr>
          <a:lstStyle/>
          <a:p>
            <a:pPr marL="285750" indent="-285750">
              <a:spcBef>
                <a:spcPts val="1200"/>
              </a:spcBef>
              <a:buFont typeface="Arial" panose="020B0604020202020204" pitchFamily="34" charset="0"/>
              <a:buChar char="•"/>
            </a:pPr>
            <a:r>
              <a:rPr lang="en-US" sz="2000" dirty="0"/>
              <a:t>The tRFs discovered with RNA-seq could have arisen from stress-induced tRNA cleavage or resulted from the inability of the reverse transcriptase to process cDNA of the entire tRNA with posttranscriptional modifications (such as methylation). The 2 most highly abundant tRF species, Glu</a:t>
            </a:r>
            <a:r>
              <a:rPr lang="en-US" sz="2000" baseline="30000" dirty="0"/>
              <a:t>CTC</a:t>
            </a:r>
            <a:r>
              <a:rPr lang="en-US" sz="2000" dirty="0"/>
              <a:t> and Gly</a:t>
            </a:r>
            <a:r>
              <a:rPr lang="en-US" sz="2000" baseline="30000" dirty="0"/>
              <a:t>GCC</a:t>
            </a:r>
            <a:r>
              <a:rPr lang="en-US" sz="2000" dirty="0"/>
              <a:t>, which made up close to 70% of the tRFs seen in the exRNA, had no methylation modification at the anticodon loop. This suggests that the majority of salivary piRNAs identified in our study and derived from 5′ tRFs were due to cleavage.</a:t>
            </a:r>
            <a:endParaRPr lang="en-US" sz="2000" dirty="0">
              <a:solidFill>
                <a:srgbClr val="666666"/>
              </a:solidFill>
              <a:latin typeface="Helvetica" pitchFamily="2" charset="0"/>
            </a:endParaRPr>
          </a:p>
          <a:p>
            <a:pPr marL="285750" indent="-285750">
              <a:spcBef>
                <a:spcPts val="1200"/>
              </a:spcBef>
              <a:buFont typeface="Arial" panose="020B0604020202020204" pitchFamily="34" charset="0"/>
              <a:buChar char="•"/>
            </a:pPr>
            <a:r>
              <a:rPr lang="en-US" sz="2000" dirty="0">
                <a:latin typeface="Helvetica" pitchFamily="2" charset="0"/>
              </a:rPr>
              <a:t>Our optimized protocol can selectively remove bacterial rRNAs allowing an increase in the sensitivity of detection of human transcripts and genes. We strongly suggest applying this treatment before library preparation to reduce sequencing costs, particularly in salivary transcriptomics studies, for which deep coverage is needed.</a:t>
            </a:r>
            <a:endParaRPr lang="en-US" sz="2000" dirty="0"/>
          </a:p>
        </p:txBody>
      </p:sp>
      <p:sp>
        <p:nvSpPr>
          <p:cNvPr id="6" name="Rectangle 5">
            <a:extLst>
              <a:ext uri="{FF2B5EF4-FFF2-40B4-BE49-F238E27FC236}">
                <a16:creationId xmlns:a16="http://schemas.microsoft.com/office/drawing/2014/main" id="{8AC8F7D7-85EA-BE42-937F-57801129B906}"/>
              </a:ext>
            </a:extLst>
          </p:cNvPr>
          <p:cNvSpPr/>
          <p:nvPr/>
        </p:nvSpPr>
        <p:spPr>
          <a:xfrm>
            <a:off x="490486" y="540067"/>
            <a:ext cx="2364750" cy="553998"/>
          </a:xfrm>
          <a:prstGeom prst="rect">
            <a:avLst/>
          </a:prstGeom>
        </p:spPr>
        <p:txBody>
          <a:bodyPr wrap="none">
            <a:spAutoFit/>
          </a:bodyPr>
          <a:lstStyle/>
          <a:p>
            <a:r>
              <a:rPr lang="en-US" sz="3000" b="1" dirty="0">
                <a:latin typeface="Helvetica" pitchFamily="2" charset="0"/>
              </a:rPr>
              <a:t>Discussion:</a:t>
            </a:r>
            <a:endParaRPr lang="en-US" sz="3000" dirty="0"/>
          </a:p>
        </p:txBody>
      </p:sp>
    </p:spTree>
    <p:extLst>
      <p:ext uri="{BB962C8B-B14F-4D97-AF65-F5344CB8AC3E}">
        <p14:creationId xmlns:p14="http://schemas.microsoft.com/office/powerpoint/2010/main" val="29347678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FBBF7F-D649-3149-8851-080541B42545}"/>
              </a:ext>
            </a:extLst>
          </p:cNvPr>
          <p:cNvSpPr>
            <a:spLocks noGrp="1"/>
          </p:cNvSpPr>
          <p:nvPr>
            <p:ph type="sldNum" sz="quarter" idx="12"/>
          </p:nvPr>
        </p:nvSpPr>
        <p:spPr/>
        <p:txBody>
          <a:bodyPr/>
          <a:lstStyle/>
          <a:p>
            <a:fld id="{B897C2A1-9313-CA4F-AEA9-36A479C1E1AD}" type="slidenum">
              <a:rPr lang="en-US" smtClean="0"/>
              <a:pPr/>
              <a:t>13</a:t>
            </a:fld>
            <a:endParaRPr lang="en-US" dirty="0"/>
          </a:p>
        </p:txBody>
      </p:sp>
      <p:sp>
        <p:nvSpPr>
          <p:cNvPr id="3" name="Rectangle 2">
            <a:extLst>
              <a:ext uri="{FF2B5EF4-FFF2-40B4-BE49-F238E27FC236}">
                <a16:creationId xmlns:a16="http://schemas.microsoft.com/office/drawing/2014/main" id="{020D8FCD-CC64-CF47-8A32-6A8D02DE2636}"/>
              </a:ext>
            </a:extLst>
          </p:cNvPr>
          <p:cNvSpPr/>
          <p:nvPr/>
        </p:nvSpPr>
        <p:spPr>
          <a:xfrm>
            <a:off x="719086" y="1215955"/>
            <a:ext cx="2622834" cy="553998"/>
          </a:xfrm>
          <a:prstGeom prst="rect">
            <a:avLst/>
          </a:prstGeom>
        </p:spPr>
        <p:txBody>
          <a:bodyPr wrap="none">
            <a:spAutoFit/>
          </a:bodyPr>
          <a:lstStyle/>
          <a:p>
            <a:r>
              <a:rPr lang="en-US" sz="3000" b="1" dirty="0">
                <a:latin typeface="Helvetica" pitchFamily="2" charset="0"/>
              </a:rPr>
              <a:t>Conclusions:</a:t>
            </a:r>
            <a:endParaRPr lang="en-US" sz="3000" dirty="0"/>
          </a:p>
        </p:txBody>
      </p:sp>
      <p:sp>
        <p:nvSpPr>
          <p:cNvPr id="4" name="Rectangle 3">
            <a:extLst>
              <a:ext uri="{FF2B5EF4-FFF2-40B4-BE49-F238E27FC236}">
                <a16:creationId xmlns:a16="http://schemas.microsoft.com/office/drawing/2014/main" id="{BE6AB4AC-6461-9F48-B79C-A4357A3EEEF6}"/>
              </a:ext>
            </a:extLst>
          </p:cNvPr>
          <p:cNvSpPr/>
          <p:nvPr/>
        </p:nvSpPr>
        <p:spPr>
          <a:xfrm>
            <a:off x="1139511" y="2267247"/>
            <a:ext cx="7272339" cy="2908489"/>
          </a:xfrm>
          <a:prstGeom prst="rect">
            <a:avLst/>
          </a:prstGeom>
        </p:spPr>
        <p:txBody>
          <a:bodyPr wrap="square">
            <a:spAutoFit/>
          </a:bodyPr>
          <a:lstStyle/>
          <a:p>
            <a:pPr marL="285750" indent="-285750">
              <a:spcBef>
                <a:spcPts val="1200"/>
              </a:spcBef>
              <a:spcAft>
                <a:spcPts val="600"/>
              </a:spcAft>
              <a:buFont typeface="Arial" panose="020B0604020202020204" pitchFamily="34" charset="0"/>
              <a:buChar char="•"/>
            </a:pPr>
            <a:r>
              <a:rPr lang="en-US" sz="2400" dirty="0"/>
              <a:t>The results from this study may help in selection of the best adapted methods of RNA isolation and small and long RNA library constructions for salivary exRNA studies.</a:t>
            </a:r>
          </a:p>
          <a:p>
            <a:pPr marL="285750" indent="-285750">
              <a:spcBef>
                <a:spcPts val="1200"/>
              </a:spcBef>
              <a:spcAft>
                <a:spcPts val="600"/>
              </a:spcAft>
              <a:buFont typeface="Arial" panose="020B0604020202020204" pitchFamily="34" charset="0"/>
              <a:buChar char="•"/>
            </a:pPr>
            <a:r>
              <a:rPr lang="en-US" sz="2400" dirty="0"/>
              <a:t>This study paves the way for further biomarker discoveries and  functional investigations related to exRNAs in human saliva.</a:t>
            </a:r>
          </a:p>
        </p:txBody>
      </p:sp>
    </p:spTree>
    <p:extLst>
      <p:ext uri="{BB962C8B-B14F-4D97-AF65-F5344CB8AC3E}">
        <p14:creationId xmlns:p14="http://schemas.microsoft.com/office/powerpoint/2010/main" val="457558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14</a:t>
            </a:fld>
            <a:endParaRPr lang="en-US" dirty="0"/>
          </a:p>
        </p:txBody>
      </p:sp>
    </p:spTree>
    <p:extLst>
      <p:ext uri="{BB962C8B-B14F-4D97-AF65-F5344CB8AC3E}">
        <p14:creationId xmlns:p14="http://schemas.microsoft.com/office/powerpoint/2010/main" val="4041850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603411"/>
          </a:xfrm>
        </p:spPr>
        <p:txBody>
          <a:bodyPr/>
          <a:lstStyle/>
          <a:p>
            <a:r>
              <a:rPr lang="en-US" altLang="zh-CN" dirty="0"/>
              <a:t>Introduction</a:t>
            </a:r>
            <a:endParaRPr lang="en-US" dirty="0"/>
          </a:p>
        </p:txBody>
      </p:sp>
      <p:sp>
        <p:nvSpPr>
          <p:cNvPr id="3" name="Content Placeholder 2"/>
          <p:cNvSpPr>
            <a:spLocks noGrp="1"/>
          </p:cNvSpPr>
          <p:nvPr>
            <p:ph idx="4294967295"/>
          </p:nvPr>
        </p:nvSpPr>
        <p:spPr>
          <a:xfrm>
            <a:off x="731446" y="1380939"/>
            <a:ext cx="7793356" cy="4191187"/>
          </a:xfrm>
        </p:spPr>
        <p:txBody>
          <a:bodyPr>
            <a:normAutofit lnSpcReduction="10000"/>
          </a:bodyPr>
          <a:lstStyle/>
          <a:p>
            <a:pPr>
              <a:spcBef>
                <a:spcPts val="1200"/>
              </a:spcBef>
              <a:spcAft>
                <a:spcPts val="600"/>
              </a:spcAft>
            </a:pPr>
            <a:r>
              <a:rPr lang="en-US" sz="2000" dirty="0"/>
              <a:t>Salivary </a:t>
            </a:r>
            <a:r>
              <a:rPr lang="zh-CN" altLang="en-US" sz="2000" dirty="0"/>
              <a:t> </a:t>
            </a:r>
            <a:r>
              <a:rPr lang="en-US" altLang="zh-CN" sz="2000" dirty="0"/>
              <a:t>extracellular RNAs (</a:t>
            </a:r>
            <a:r>
              <a:rPr lang="en-US" sz="2000" dirty="0"/>
              <a:t>exRNAs) have</a:t>
            </a:r>
            <a:r>
              <a:rPr lang="zh-CN" altLang="en-US" sz="2000" dirty="0"/>
              <a:t> </a:t>
            </a:r>
            <a:r>
              <a:rPr lang="en-US" sz="2000" dirty="0"/>
              <a:t>become a useful biomarker source for clinical detection of local and systemic diseases such as oral cancer, Sjögren syndrome, pancreatic cancer and breast cancer.</a:t>
            </a:r>
          </a:p>
          <a:p>
            <a:pPr>
              <a:spcBef>
                <a:spcPts val="1200"/>
              </a:spcBef>
              <a:spcAft>
                <a:spcPts val="600"/>
              </a:spcAft>
            </a:pPr>
            <a:r>
              <a:rPr lang="en-US" sz="2000" dirty="0"/>
              <a:t>Use of RNA Sequencing (RNA-Seq) to profile salivary exRNA  is challenging owing to the substantial differences of saliva from other physiological fluids resulting from its specific characteristics such as low RNA abundance, low integrity of exRNA, and high abundance of bacterial content.</a:t>
            </a:r>
          </a:p>
          <a:p>
            <a:pPr>
              <a:spcBef>
                <a:spcPts val="1200"/>
              </a:spcBef>
              <a:spcAft>
                <a:spcPts val="600"/>
              </a:spcAft>
            </a:pPr>
            <a:r>
              <a:rPr lang="en-US" sz="2000" dirty="0"/>
              <a:t>All the methods of RNA extraction, RNA-seq library construction and bioinformatic analysis that can be applied to other biofluids need to be tested and optimized specifically to human saliva for exRNA biomarker development</a:t>
            </a:r>
          </a:p>
          <a:p>
            <a:pPr>
              <a:spcBef>
                <a:spcPts val="1200"/>
              </a:spcBef>
              <a:spcAft>
                <a:spcPts val="600"/>
              </a:spcAft>
            </a:pPr>
            <a:endParaRPr lang="en-US" sz="1900" dirty="0"/>
          </a:p>
          <a:p>
            <a:pPr lvl="1"/>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2</a:t>
            </a:fld>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603411"/>
          </a:xfrm>
        </p:spPr>
        <p:txBody>
          <a:bodyPr/>
          <a:lstStyle/>
          <a:p>
            <a:r>
              <a:rPr lang="en-US" altLang="zh-CN" dirty="0"/>
              <a:t>Materials &amp; Methods</a:t>
            </a:r>
            <a:endParaRPr lang="en-US" dirty="0"/>
          </a:p>
        </p:txBody>
      </p:sp>
      <p:sp>
        <p:nvSpPr>
          <p:cNvPr id="3" name="Content Placeholder 2"/>
          <p:cNvSpPr>
            <a:spLocks noGrp="1"/>
          </p:cNvSpPr>
          <p:nvPr>
            <p:ph idx="4294967295"/>
          </p:nvPr>
        </p:nvSpPr>
        <p:spPr>
          <a:xfrm>
            <a:off x="745734" y="1523814"/>
            <a:ext cx="7793356" cy="4076886"/>
          </a:xfrm>
        </p:spPr>
        <p:txBody>
          <a:bodyPr>
            <a:normAutofit/>
          </a:bodyPr>
          <a:lstStyle/>
          <a:p>
            <a:pPr>
              <a:spcBef>
                <a:spcPts val="1200"/>
              </a:spcBef>
              <a:spcAft>
                <a:spcPts val="600"/>
              </a:spcAft>
            </a:pPr>
            <a:r>
              <a:rPr lang="en-US" sz="2000" dirty="0"/>
              <a:t>Six commercial kits were used to compare RNA isolation efficiency from saliva and the RNA quantification was performed with RiboGreen RNA assay, bioanalyzer and RT-qPCR methods.</a:t>
            </a:r>
          </a:p>
          <a:p>
            <a:pPr>
              <a:spcBef>
                <a:spcPts val="1200"/>
              </a:spcBef>
              <a:spcAft>
                <a:spcPts val="600"/>
              </a:spcAft>
            </a:pPr>
            <a:r>
              <a:rPr lang="en-US" sz="2000" dirty="0"/>
              <a:t>Five RNA library preparation kits (3 for long RNA library and 2 for small RNA library) were used to compare the performance of  RNA library construction.</a:t>
            </a:r>
          </a:p>
          <a:p>
            <a:pPr>
              <a:spcBef>
                <a:spcPts val="1200"/>
              </a:spcBef>
              <a:spcAft>
                <a:spcPts val="600"/>
              </a:spcAft>
            </a:pPr>
            <a:r>
              <a:rPr lang="en-US" sz="2000" dirty="0"/>
              <a:t>Salivary small RNA-seq data analysis with optimized bioinformatics pipeline.</a:t>
            </a:r>
          </a:p>
          <a:p>
            <a:pPr>
              <a:spcBef>
                <a:spcPts val="1200"/>
              </a:spcBef>
              <a:spcAft>
                <a:spcPts val="600"/>
              </a:spcAft>
            </a:pPr>
            <a:r>
              <a:rPr lang="en-US" sz="2000" dirty="0"/>
              <a:t>Ribosomal RNA (rRNA) depletion was conducted and the gene coverage was analyzed with small RNA-seq data.</a:t>
            </a:r>
          </a:p>
        </p:txBody>
      </p:sp>
      <p:sp>
        <p:nvSpPr>
          <p:cNvPr id="4" name="Slide Number Placeholder 3"/>
          <p:cNvSpPr>
            <a:spLocks noGrp="1"/>
          </p:cNvSpPr>
          <p:nvPr>
            <p:ph type="sldNum" sz="quarter" idx="12"/>
          </p:nvPr>
        </p:nvSpPr>
        <p:spPr/>
        <p:txBody>
          <a:bodyPr/>
          <a:lstStyle/>
          <a:p>
            <a:fld id="{B897C2A1-9313-CA4F-AEA9-36A479C1E1AD}" type="slidenum">
              <a:rPr lang="en-US" smtClean="0"/>
              <a:pPr/>
              <a:t>3</a:t>
            </a:fld>
            <a:endParaRPr lang="en-US" dirty="0"/>
          </a:p>
        </p:txBody>
      </p:sp>
    </p:spTree>
    <p:extLst>
      <p:ext uri="{BB962C8B-B14F-4D97-AF65-F5344CB8AC3E}">
        <p14:creationId xmlns:p14="http://schemas.microsoft.com/office/powerpoint/2010/main" val="12718059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4</a:t>
            </a:fld>
            <a:endParaRPr lang="en-US" dirty="0"/>
          </a:p>
        </p:txBody>
      </p:sp>
      <p:sp>
        <p:nvSpPr>
          <p:cNvPr id="3" name="Rectangle 2"/>
          <p:cNvSpPr/>
          <p:nvPr/>
        </p:nvSpPr>
        <p:spPr>
          <a:xfrm>
            <a:off x="2287741" y="5801438"/>
            <a:ext cx="5970434" cy="646331"/>
          </a:xfrm>
          <a:prstGeom prst="rect">
            <a:avLst/>
          </a:prstGeom>
          <a:solidFill>
            <a:schemeClr val="bg1">
              <a:lumMod val="75000"/>
            </a:schemeClr>
          </a:solidFill>
        </p:spPr>
        <p:txBody>
          <a:bodyPr wrap="square">
            <a:spAutoFit/>
          </a:bodyPr>
          <a:lstStyle/>
          <a:p>
            <a:r>
              <a:rPr lang="en-US" b="1" dirty="0">
                <a:solidFill>
                  <a:srgbClr val="B11F24"/>
                </a:solidFill>
              </a:rPr>
              <a:t>Table 1</a:t>
            </a:r>
            <a:r>
              <a:rPr lang="en-US" dirty="0">
                <a:solidFill>
                  <a:srgbClr val="B11F24"/>
                </a:solidFill>
              </a:rPr>
              <a:t>. </a:t>
            </a:r>
            <a:r>
              <a:rPr lang="en-US" b="1" dirty="0"/>
              <a:t>Comparison of different RNA extraction kits</a:t>
            </a:r>
          </a:p>
          <a:p>
            <a:r>
              <a:rPr lang="en-US" b="1" dirty="0"/>
              <a:t> </a:t>
            </a:r>
            <a:r>
              <a:rPr lang="en-US" baseline="30000" dirty="0"/>
              <a:t>a</a:t>
            </a:r>
            <a:r>
              <a:rPr lang="en-US" dirty="0"/>
              <a:t> </a:t>
            </a:r>
            <a:r>
              <a:rPr lang="en-US" sz="1400" dirty="0"/>
              <a:t>shRNA, short (or small) hairpin RNA.</a:t>
            </a:r>
          </a:p>
        </p:txBody>
      </p:sp>
      <p:graphicFrame>
        <p:nvGraphicFramePr>
          <p:cNvPr id="2" name="Table 1">
            <a:extLst>
              <a:ext uri="{FF2B5EF4-FFF2-40B4-BE49-F238E27FC236}">
                <a16:creationId xmlns:a16="http://schemas.microsoft.com/office/drawing/2014/main" id="{329350DB-7080-F541-912E-E8479C7977E5}"/>
              </a:ext>
            </a:extLst>
          </p:cNvPr>
          <p:cNvGraphicFramePr>
            <a:graphicFrameLocks noGrp="1"/>
          </p:cNvGraphicFramePr>
          <p:nvPr>
            <p:extLst>
              <p:ext uri="{D42A27DB-BD31-4B8C-83A1-F6EECF244321}">
                <p14:modId xmlns:p14="http://schemas.microsoft.com/office/powerpoint/2010/main" val="3854105014"/>
              </p:ext>
            </p:extLst>
          </p:nvPr>
        </p:nvGraphicFramePr>
        <p:xfrm>
          <a:off x="216054" y="1264292"/>
          <a:ext cx="8716603" cy="4436420"/>
        </p:xfrm>
        <a:graphic>
          <a:graphicData uri="http://schemas.openxmlformats.org/drawingml/2006/table">
            <a:tbl>
              <a:tblPr/>
              <a:tblGrid>
                <a:gridCol w="826934">
                  <a:extLst>
                    <a:ext uri="{9D8B030D-6E8A-4147-A177-3AD203B41FA5}">
                      <a16:colId xmlns:a16="http://schemas.microsoft.com/office/drawing/2014/main" val="3148567102"/>
                    </a:ext>
                  </a:extLst>
                </a:gridCol>
                <a:gridCol w="1314450">
                  <a:extLst>
                    <a:ext uri="{9D8B030D-6E8A-4147-A177-3AD203B41FA5}">
                      <a16:colId xmlns:a16="http://schemas.microsoft.com/office/drawing/2014/main" val="1434082829"/>
                    </a:ext>
                  </a:extLst>
                </a:gridCol>
                <a:gridCol w="1114425">
                  <a:extLst>
                    <a:ext uri="{9D8B030D-6E8A-4147-A177-3AD203B41FA5}">
                      <a16:colId xmlns:a16="http://schemas.microsoft.com/office/drawing/2014/main" val="763541009"/>
                    </a:ext>
                  </a:extLst>
                </a:gridCol>
                <a:gridCol w="1328738">
                  <a:extLst>
                    <a:ext uri="{9D8B030D-6E8A-4147-A177-3AD203B41FA5}">
                      <a16:colId xmlns:a16="http://schemas.microsoft.com/office/drawing/2014/main" val="990137720"/>
                    </a:ext>
                  </a:extLst>
                </a:gridCol>
                <a:gridCol w="1300162">
                  <a:extLst>
                    <a:ext uri="{9D8B030D-6E8A-4147-A177-3AD203B41FA5}">
                      <a16:colId xmlns:a16="http://schemas.microsoft.com/office/drawing/2014/main" val="1399129291"/>
                    </a:ext>
                  </a:extLst>
                </a:gridCol>
                <a:gridCol w="1400175">
                  <a:extLst>
                    <a:ext uri="{9D8B030D-6E8A-4147-A177-3AD203B41FA5}">
                      <a16:colId xmlns:a16="http://schemas.microsoft.com/office/drawing/2014/main" val="3343023421"/>
                    </a:ext>
                  </a:extLst>
                </a:gridCol>
                <a:gridCol w="1431719">
                  <a:extLst>
                    <a:ext uri="{9D8B030D-6E8A-4147-A177-3AD203B41FA5}">
                      <a16:colId xmlns:a16="http://schemas.microsoft.com/office/drawing/2014/main" val="790814767"/>
                    </a:ext>
                  </a:extLst>
                </a:gridCol>
              </a:tblGrid>
              <a:tr h="411199">
                <a:tc>
                  <a:txBody>
                    <a:bodyPr/>
                    <a:lstStyle/>
                    <a:p>
                      <a:pPr algn="ctr" fontAlgn="base"/>
                      <a:r>
                        <a:rPr lang="en-US" sz="1200" b="1" dirty="0">
                          <a:solidFill>
                            <a:srgbClr val="6B6B6B"/>
                          </a:solidFill>
                          <a:effectLst/>
                          <a:latin typeface="inherit"/>
                        </a:rPr>
                        <a:t>RNA isolation kit</a:t>
                      </a:r>
                    </a:p>
                  </a:txBody>
                  <a:tcPr marL="22551" marR="22551" marT="14094" marB="14094" anchor="ctr">
                    <a:lnL w="9525" cap="flat" cmpd="sng" algn="ctr">
                      <a:solidFill>
                        <a:srgbClr val="DBDBDB"/>
                      </a:solidFill>
                      <a:prstDash val="solid"/>
                      <a:round/>
                      <a:headEnd type="none" w="med" len="med"/>
                      <a:tailEnd type="none" w="med" len="med"/>
                    </a:lnL>
                    <a:lnR w="9525" cap="flat" cmpd="sng" algn="ctr">
                      <a:solidFill>
                        <a:srgbClr val="DBDBDB"/>
                      </a:solidFill>
                      <a:prstDash val="solid"/>
                      <a:round/>
                      <a:headEnd type="none" w="med" len="med"/>
                      <a:tailEnd type="none" w="med" len="med"/>
                    </a:lnR>
                    <a:lnT w="9525" cap="flat" cmpd="sng" algn="ctr">
                      <a:solidFill>
                        <a:srgbClr val="DBDBDB"/>
                      </a:solidFill>
                      <a:prstDash val="solid"/>
                      <a:round/>
                      <a:headEnd type="none" w="med" len="med"/>
                      <a:tailEnd type="none" w="med" len="med"/>
                    </a:lnT>
                    <a:lnB w="9525" cap="flat" cmpd="sng" algn="ctr">
                      <a:solidFill>
                        <a:srgbClr val="DBDBDB"/>
                      </a:solidFill>
                      <a:prstDash val="solid"/>
                      <a:round/>
                      <a:headEnd type="none" w="med" len="med"/>
                      <a:tailEnd type="none" w="med" len="med"/>
                    </a:lnB>
                    <a:solidFill>
                      <a:srgbClr val="F0F0F0"/>
                    </a:solidFill>
                  </a:tcPr>
                </a:tc>
                <a:tc>
                  <a:txBody>
                    <a:bodyPr/>
                    <a:lstStyle/>
                    <a:p>
                      <a:pPr algn="ctr" fontAlgn="base"/>
                      <a:r>
                        <a:rPr lang="en-US" sz="1200" b="1" dirty="0">
                          <a:solidFill>
                            <a:srgbClr val="6B6B6B"/>
                          </a:solidFill>
                          <a:effectLst/>
                          <a:latin typeface="inherit"/>
                        </a:rPr>
                        <a:t>miRNeasy Micro Kit</a:t>
                      </a:r>
                    </a:p>
                  </a:txBody>
                  <a:tcPr marL="22551" marR="22551" marT="14094" marB="14094" anchor="ctr">
                    <a:lnL w="9525" cap="flat" cmpd="sng" algn="ctr">
                      <a:solidFill>
                        <a:srgbClr val="DBDBDB"/>
                      </a:solidFill>
                      <a:prstDash val="solid"/>
                      <a:round/>
                      <a:headEnd type="none" w="med" len="med"/>
                      <a:tailEnd type="none" w="med" len="med"/>
                    </a:lnL>
                    <a:lnR w="9525" cap="flat" cmpd="sng" algn="ctr">
                      <a:solidFill>
                        <a:srgbClr val="DBDBDB"/>
                      </a:solidFill>
                      <a:prstDash val="solid"/>
                      <a:round/>
                      <a:headEnd type="none" w="med" len="med"/>
                      <a:tailEnd type="none" w="med" len="med"/>
                    </a:lnR>
                    <a:lnT w="9525" cap="flat" cmpd="sng" algn="ctr">
                      <a:solidFill>
                        <a:srgbClr val="DBDBDB"/>
                      </a:solidFill>
                      <a:prstDash val="solid"/>
                      <a:round/>
                      <a:headEnd type="none" w="med" len="med"/>
                      <a:tailEnd type="none" w="med" len="med"/>
                    </a:lnT>
                    <a:lnB w="9525" cap="flat" cmpd="sng" algn="ctr">
                      <a:solidFill>
                        <a:srgbClr val="DBDBDB"/>
                      </a:solidFill>
                      <a:prstDash val="solid"/>
                      <a:round/>
                      <a:headEnd type="none" w="med" len="med"/>
                      <a:tailEnd type="none" w="med" len="med"/>
                    </a:lnB>
                    <a:solidFill>
                      <a:srgbClr val="F0F0F0"/>
                    </a:solidFill>
                  </a:tcPr>
                </a:tc>
                <a:tc>
                  <a:txBody>
                    <a:bodyPr/>
                    <a:lstStyle/>
                    <a:p>
                      <a:pPr algn="ctr" fontAlgn="base"/>
                      <a:r>
                        <a:rPr lang="en-US" sz="1200" b="1" dirty="0">
                          <a:solidFill>
                            <a:srgbClr val="6B6B6B"/>
                          </a:solidFill>
                          <a:effectLst/>
                          <a:latin typeface="inherit"/>
                        </a:rPr>
                        <a:t>TRIzol Plus RNA Purification Kit</a:t>
                      </a:r>
                    </a:p>
                  </a:txBody>
                  <a:tcPr marL="22551" marR="22551" marT="14094" marB="14094" anchor="ctr">
                    <a:lnL w="9525" cap="flat" cmpd="sng" algn="ctr">
                      <a:solidFill>
                        <a:srgbClr val="DBDBDB"/>
                      </a:solidFill>
                      <a:prstDash val="solid"/>
                      <a:round/>
                      <a:headEnd type="none" w="med" len="med"/>
                      <a:tailEnd type="none" w="med" len="med"/>
                    </a:lnL>
                    <a:lnR w="9525" cap="flat" cmpd="sng" algn="ctr">
                      <a:solidFill>
                        <a:srgbClr val="DBDBDB"/>
                      </a:solidFill>
                      <a:prstDash val="solid"/>
                      <a:round/>
                      <a:headEnd type="none" w="med" len="med"/>
                      <a:tailEnd type="none" w="med" len="med"/>
                    </a:lnR>
                    <a:lnT w="9525" cap="flat" cmpd="sng" algn="ctr">
                      <a:solidFill>
                        <a:srgbClr val="DBDBDB"/>
                      </a:solidFill>
                      <a:prstDash val="solid"/>
                      <a:round/>
                      <a:headEnd type="none" w="med" len="med"/>
                      <a:tailEnd type="none" w="med" len="med"/>
                    </a:lnT>
                    <a:lnB w="9525" cap="flat" cmpd="sng" algn="ctr">
                      <a:solidFill>
                        <a:srgbClr val="DBDBDB"/>
                      </a:solidFill>
                      <a:prstDash val="solid"/>
                      <a:round/>
                      <a:headEnd type="none" w="med" len="med"/>
                      <a:tailEnd type="none" w="med" len="med"/>
                    </a:lnB>
                    <a:solidFill>
                      <a:srgbClr val="F0F0F0"/>
                    </a:solidFill>
                  </a:tcPr>
                </a:tc>
                <a:tc>
                  <a:txBody>
                    <a:bodyPr/>
                    <a:lstStyle/>
                    <a:p>
                      <a:pPr algn="ctr" fontAlgn="base"/>
                      <a:r>
                        <a:rPr lang="en-US" sz="1200" b="1" dirty="0">
                          <a:solidFill>
                            <a:srgbClr val="6B6B6B"/>
                          </a:solidFill>
                          <a:effectLst/>
                          <a:latin typeface="inherit"/>
                        </a:rPr>
                        <a:t>Quick-RNA MicroPrep kit</a:t>
                      </a:r>
                    </a:p>
                  </a:txBody>
                  <a:tcPr marL="22551" marR="22551" marT="14094" marB="14094" anchor="ctr">
                    <a:lnL w="9525" cap="flat" cmpd="sng" algn="ctr">
                      <a:solidFill>
                        <a:srgbClr val="DBDBDB"/>
                      </a:solidFill>
                      <a:prstDash val="solid"/>
                      <a:round/>
                      <a:headEnd type="none" w="med" len="med"/>
                      <a:tailEnd type="none" w="med" len="med"/>
                    </a:lnL>
                    <a:lnR w="9525" cap="flat" cmpd="sng" algn="ctr">
                      <a:solidFill>
                        <a:srgbClr val="DBDBDB"/>
                      </a:solidFill>
                      <a:prstDash val="solid"/>
                      <a:round/>
                      <a:headEnd type="none" w="med" len="med"/>
                      <a:tailEnd type="none" w="med" len="med"/>
                    </a:lnR>
                    <a:lnT w="9525" cap="flat" cmpd="sng" algn="ctr">
                      <a:solidFill>
                        <a:srgbClr val="DBDBDB"/>
                      </a:solidFill>
                      <a:prstDash val="solid"/>
                      <a:round/>
                      <a:headEnd type="none" w="med" len="med"/>
                      <a:tailEnd type="none" w="med" len="med"/>
                    </a:lnT>
                    <a:lnB w="9525" cap="flat" cmpd="sng" algn="ctr">
                      <a:solidFill>
                        <a:srgbClr val="DBDBDB"/>
                      </a:solidFill>
                      <a:prstDash val="solid"/>
                      <a:round/>
                      <a:headEnd type="none" w="med" len="med"/>
                      <a:tailEnd type="none" w="med" len="med"/>
                    </a:lnB>
                    <a:solidFill>
                      <a:srgbClr val="F0F0F0"/>
                    </a:solidFill>
                  </a:tcPr>
                </a:tc>
                <a:tc>
                  <a:txBody>
                    <a:bodyPr/>
                    <a:lstStyle/>
                    <a:p>
                      <a:pPr algn="ctr" fontAlgn="base"/>
                      <a:r>
                        <a:rPr lang="en-US" sz="1200" b="1" dirty="0">
                          <a:solidFill>
                            <a:srgbClr val="6B6B6B"/>
                          </a:solidFill>
                          <a:effectLst/>
                          <a:latin typeface="inherit"/>
                        </a:rPr>
                        <a:t>QIAamp Viral RNA Mini Kit</a:t>
                      </a:r>
                    </a:p>
                  </a:txBody>
                  <a:tcPr marL="22551" marR="22551" marT="14094" marB="14094" anchor="ctr">
                    <a:lnL w="9525" cap="flat" cmpd="sng" algn="ctr">
                      <a:solidFill>
                        <a:srgbClr val="DBDBDB"/>
                      </a:solidFill>
                      <a:prstDash val="solid"/>
                      <a:round/>
                      <a:headEnd type="none" w="med" len="med"/>
                      <a:tailEnd type="none" w="med" len="med"/>
                    </a:lnL>
                    <a:lnR w="9525" cap="flat" cmpd="sng" algn="ctr">
                      <a:solidFill>
                        <a:srgbClr val="DBDBDB"/>
                      </a:solidFill>
                      <a:prstDash val="solid"/>
                      <a:round/>
                      <a:headEnd type="none" w="med" len="med"/>
                      <a:tailEnd type="none" w="med" len="med"/>
                    </a:lnR>
                    <a:lnT w="9525" cap="flat" cmpd="sng" algn="ctr">
                      <a:solidFill>
                        <a:srgbClr val="DBDBDB"/>
                      </a:solidFill>
                      <a:prstDash val="solid"/>
                      <a:round/>
                      <a:headEnd type="none" w="med" len="med"/>
                      <a:tailEnd type="none" w="med" len="med"/>
                    </a:lnT>
                    <a:lnB w="9525" cap="flat" cmpd="sng" algn="ctr">
                      <a:solidFill>
                        <a:srgbClr val="DBDBDB"/>
                      </a:solidFill>
                      <a:prstDash val="solid"/>
                      <a:round/>
                      <a:headEnd type="none" w="med" len="med"/>
                      <a:tailEnd type="none" w="med" len="med"/>
                    </a:lnB>
                    <a:solidFill>
                      <a:srgbClr val="F0F0F0"/>
                    </a:solidFill>
                  </a:tcPr>
                </a:tc>
                <a:tc>
                  <a:txBody>
                    <a:bodyPr/>
                    <a:lstStyle/>
                    <a:p>
                      <a:pPr algn="ctr" fontAlgn="base"/>
                      <a:r>
                        <a:rPr lang="en-US" sz="1200" b="1" dirty="0">
                          <a:solidFill>
                            <a:srgbClr val="6B6B6B"/>
                          </a:solidFill>
                          <a:effectLst/>
                          <a:latin typeface="inherit"/>
                        </a:rPr>
                        <a:t>NucleoSpin miRNA kit</a:t>
                      </a:r>
                    </a:p>
                  </a:txBody>
                  <a:tcPr marL="22551" marR="22551" marT="14094" marB="14094" anchor="ctr">
                    <a:lnL w="9525" cap="flat" cmpd="sng" algn="ctr">
                      <a:solidFill>
                        <a:srgbClr val="DBDBDB"/>
                      </a:solidFill>
                      <a:prstDash val="solid"/>
                      <a:round/>
                      <a:headEnd type="none" w="med" len="med"/>
                      <a:tailEnd type="none" w="med" len="med"/>
                    </a:lnL>
                    <a:lnR w="9525" cap="flat" cmpd="sng" algn="ctr">
                      <a:solidFill>
                        <a:srgbClr val="DBDBDB"/>
                      </a:solidFill>
                      <a:prstDash val="solid"/>
                      <a:round/>
                      <a:headEnd type="none" w="med" len="med"/>
                      <a:tailEnd type="none" w="med" len="med"/>
                    </a:lnR>
                    <a:lnT w="9525" cap="flat" cmpd="sng" algn="ctr">
                      <a:solidFill>
                        <a:srgbClr val="DBDBDB"/>
                      </a:solidFill>
                      <a:prstDash val="solid"/>
                      <a:round/>
                      <a:headEnd type="none" w="med" len="med"/>
                      <a:tailEnd type="none" w="med" len="med"/>
                    </a:lnT>
                    <a:lnB w="9525" cap="flat" cmpd="sng" algn="ctr">
                      <a:solidFill>
                        <a:srgbClr val="DBDBDB"/>
                      </a:solidFill>
                      <a:prstDash val="solid"/>
                      <a:round/>
                      <a:headEnd type="none" w="med" len="med"/>
                      <a:tailEnd type="none" w="med" len="med"/>
                    </a:lnB>
                    <a:solidFill>
                      <a:srgbClr val="F0F0F0"/>
                    </a:solidFill>
                  </a:tcPr>
                </a:tc>
                <a:tc>
                  <a:txBody>
                    <a:bodyPr/>
                    <a:lstStyle/>
                    <a:p>
                      <a:pPr algn="ctr" fontAlgn="base"/>
                      <a:r>
                        <a:rPr lang="en-US" sz="1200" b="1" dirty="0">
                          <a:solidFill>
                            <a:srgbClr val="6B6B6B"/>
                          </a:solidFill>
                          <a:effectLst/>
                          <a:latin typeface="inherit"/>
                        </a:rPr>
                        <a:t>mirVana miRNA Isolation Kit</a:t>
                      </a:r>
                    </a:p>
                  </a:txBody>
                  <a:tcPr marL="22551" marR="22551" marT="14094" marB="14094" anchor="ctr">
                    <a:lnL w="9525" cap="flat" cmpd="sng" algn="ctr">
                      <a:solidFill>
                        <a:srgbClr val="DBDBDB"/>
                      </a:solidFill>
                      <a:prstDash val="solid"/>
                      <a:round/>
                      <a:headEnd type="none" w="med" len="med"/>
                      <a:tailEnd type="none" w="med" len="med"/>
                    </a:lnL>
                    <a:lnR w="9525" cap="flat" cmpd="sng" algn="ctr">
                      <a:solidFill>
                        <a:srgbClr val="DBDBDB"/>
                      </a:solidFill>
                      <a:prstDash val="solid"/>
                      <a:round/>
                      <a:headEnd type="none" w="med" len="med"/>
                      <a:tailEnd type="none" w="med" len="med"/>
                    </a:lnR>
                    <a:lnT w="9525" cap="flat" cmpd="sng" algn="ctr">
                      <a:solidFill>
                        <a:srgbClr val="DBDBDB"/>
                      </a:solidFill>
                      <a:prstDash val="solid"/>
                      <a:round/>
                      <a:headEnd type="none" w="med" len="med"/>
                      <a:tailEnd type="none" w="med" len="med"/>
                    </a:lnT>
                    <a:lnB w="9525" cap="flat" cmpd="sng" algn="ctr">
                      <a:solidFill>
                        <a:srgbClr val="DBDBDB"/>
                      </a:solidFill>
                      <a:prstDash val="solid"/>
                      <a:round/>
                      <a:headEnd type="none" w="med" len="med"/>
                      <a:tailEnd type="none" w="med" len="med"/>
                    </a:lnB>
                    <a:solidFill>
                      <a:srgbClr val="F0F0F0"/>
                    </a:solidFill>
                  </a:tcPr>
                </a:tc>
                <a:extLst>
                  <a:ext uri="{0D108BD9-81ED-4DB2-BD59-A6C34878D82A}">
                    <a16:rowId xmlns:a16="http://schemas.microsoft.com/office/drawing/2014/main" val="635261183"/>
                  </a:ext>
                </a:extLst>
              </a:tr>
              <a:tr h="1095375">
                <a:tc>
                  <a:txBody>
                    <a:bodyPr/>
                    <a:lstStyle/>
                    <a:p>
                      <a:pPr algn="l" fontAlgn="base"/>
                      <a:r>
                        <a:rPr lang="en-US" sz="1200" dirty="0">
                          <a:solidFill>
                            <a:srgbClr val="6B6B6B"/>
                          </a:solidFill>
                          <a:effectLst/>
                        </a:rPr>
                        <a:t>Principle</a:t>
                      </a:r>
                    </a:p>
                  </a:txBody>
                  <a:tcPr marL="22551" marR="22551" marT="14094" marB="14094" anchor="ctr">
                    <a:lnL w="9525" cap="flat" cmpd="sng" algn="ctr">
                      <a:solidFill>
                        <a:srgbClr val="DBDBDB"/>
                      </a:solidFill>
                      <a:prstDash val="solid"/>
                      <a:round/>
                      <a:headEnd type="none" w="med" len="med"/>
                      <a:tailEnd type="none" w="med" len="med"/>
                    </a:lnL>
                    <a:lnR w="9525" cap="flat" cmpd="sng" algn="ctr">
                      <a:solidFill>
                        <a:srgbClr val="DBDBDB"/>
                      </a:solidFill>
                      <a:prstDash val="solid"/>
                      <a:round/>
                      <a:headEnd type="none" w="med" len="med"/>
                      <a:tailEnd type="none" w="med" len="med"/>
                    </a:lnR>
                    <a:lnT w="9525" cap="flat" cmpd="sng" algn="ctr">
                      <a:solidFill>
                        <a:srgbClr val="DBDBDB"/>
                      </a:solidFill>
                      <a:prstDash val="solid"/>
                      <a:round/>
                      <a:headEnd type="none" w="med" len="med"/>
                      <a:tailEnd type="none" w="med" len="med"/>
                    </a:lnT>
                    <a:lnB w="9525" cap="flat" cmpd="sng" algn="ctr">
                      <a:solidFill>
                        <a:srgbClr val="DBDBDB"/>
                      </a:solidFill>
                      <a:prstDash val="solid"/>
                      <a:round/>
                      <a:headEnd type="none" w="med" len="med"/>
                      <a:tailEnd type="none" w="med" len="med"/>
                    </a:lnB>
                    <a:solidFill>
                      <a:srgbClr val="FFFFFF"/>
                    </a:solidFill>
                  </a:tcPr>
                </a:tc>
                <a:tc>
                  <a:txBody>
                    <a:bodyPr/>
                    <a:lstStyle/>
                    <a:p>
                      <a:pPr algn="l" fontAlgn="base"/>
                      <a:r>
                        <a:rPr lang="en-US" sz="1200" dirty="0">
                          <a:solidFill>
                            <a:srgbClr val="6B6B6B"/>
                          </a:solidFill>
                          <a:effectLst/>
                        </a:rPr>
                        <a:t>Phenol/guanidine-based and silica membrane-based method</a:t>
                      </a:r>
                    </a:p>
                  </a:txBody>
                  <a:tcPr marL="22551" marR="22551" marT="14094" marB="14094" anchor="ctr">
                    <a:lnL w="9525" cap="flat" cmpd="sng" algn="ctr">
                      <a:solidFill>
                        <a:srgbClr val="DBDBDB"/>
                      </a:solidFill>
                      <a:prstDash val="solid"/>
                      <a:round/>
                      <a:headEnd type="none" w="med" len="med"/>
                      <a:tailEnd type="none" w="med" len="med"/>
                    </a:lnL>
                    <a:lnR w="9525" cap="flat" cmpd="sng" algn="ctr">
                      <a:solidFill>
                        <a:srgbClr val="DBDBDB"/>
                      </a:solidFill>
                      <a:prstDash val="solid"/>
                      <a:round/>
                      <a:headEnd type="none" w="med" len="med"/>
                      <a:tailEnd type="none" w="med" len="med"/>
                    </a:lnR>
                    <a:lnT w="9525" cap="flat" cmpd="sng" algn="ctr">
                      <a:solidFill>
                        <a:srgbClr val="DBDBDB"/>
                      </a:solidFill>
                      <a:prstDash val="solid"/>
                      <a:round/>
                      <a:headEnd type="none" w="med" len="med"/>
                      <a:tailEnd type="none" w="med" len="med"/>
                    </a:lnT>
                    <a:lnB w="9525" cap="flat" cmpd="sng" algn="ctr">
                      <a:solidFill>
                        <a:srgbClr val="DBDBDB"/>
                      </a:solidFill>
                      <a:prstDash val="solid"/>
                      <a:round/>
                      <a:headEnd type="none" w="med" len="med"/>
                      <a:tailEnd type="none" w="med" len="med"/>
                    </a:lnB>
                    <a:solidFill>
                      <a:srgbClr val="FFFFFF"/>
                    </a:solidFill>
                  </a:tcPr>
                </a:tc>
                <a:tc>
                  <a:txBody>
                    <a:bodyPr/>
                    <a:lstStyle/>
                    <a:p>
                      <a:pPr algn="l" fontAlgn="base"/>
                      <a:r>
                        <a:rPr lang="en-US" sz="1200" dirty="0">
                          <a:solidFill>
                            <a:srgbClr val="6B6B6B"/>
                          </a:solidFill>
                          <a:effectLst/>
                        </a:rPr>
                        <a:t>GITC-based method</a:t>
                      </a:r>
                    </a:p>
                  </a:txBody>
                  <a:tcPr marL="22551" marR="22551" marT="14094" marB="14094" anchor="ctr">
                    <a:lnL w="9525" cap="flat" cmpd="sng" algn="ctr">
                      <a:solidFill>
                        <a:srgbClr val="DBDBDB"/>
                      </a:solidFill>
                      <a:prstDash val="solid"/>
                      <a:round/>
                      <a:headEnd type="none" w="med" len="med"/>
                      <a:tailEnd type="none" w="med" len="med"/>
                    </a:lnL>
                    <a:lnR w="9525" cap="flat" cmpd="sng" algn="ctr">
                      <a:solidFill>
                        <a:srgbClr val="DBDBDB"/>
                      </a:solidFill>
                      <a:prstDash val="solid"/>
                      <a:round/>
                      <a:headEnd type="none" w="med" len="med"/>
                      <a:tailEnd type="none" w="med" len="med"/>
                    </a:lnR>
                    <a:lnT w="9525" cap="flat" cmpd="sng" algn="ctr">
                      <a:solidFill>
                        <a:srgbClr val="DBDBDB"/>
                      </a:solidFill>
                      <a:prstDash val="solid"/>
                      <a:round/>
                      <a:headEnd type="none" w="med" len="med"/>
                      <a:tailEnd type="none" w="med" len="med"/>
                    </a:lnT>
                    <a:lnB w="9525" cap="flat" cmpd="sng" algn="ctr">
                      <a:solidFill>
                        <a:srgbClr val="DBDBDB"/>
                      </a:solidFill>
                      <a:prstDash val="solid"/>
                      <a:round/>
                      <a:headEnd type="none" w="med" len="med"/>
                      <a:tailEnd type="none" w="med" len="med"/>
                    </a:lnB>
                    <a:solidFill>
                      <a:srgbClr val="FFFFFF"/>
                    </a:solidFill>
                  </a:tcPr>
                </a:tc>
                <a:tc>
                  <a:txBody>
                    <a:bodyPr/>
                    <a:lstStyle/>
                    <a:p>
                      <a:pPr algn="l" fontAlgn="base"/>
                      <a:r>
                        <a:rPr lang="en-US" sz="1200" dirty="0">
                          <a:solidFill>
                            <a:srgbClr val="6B6B6B"/>
                          </a:solidFill>
                          <a:effectLst/>
                        </a:rPr>
                        <a:t>Nonphenol-based, Zymo-Spin column technology</a:t>
                      </a:r>
                    </a:p>
                  </a:txBody>
                  <a:tcPr marL="22551" marR="22551" marT="14094" marB="14094" anchor="ctr">
                    <a:lnL w="9525" cap="flat" cmpd="sng" algn="ctr">
                      <a:solidFill>
                        <a:srgbClr val="DBDBDB"/>
                      </a:solidFill>
                      <a:prstDash val="solid"/>
                      <a:round/>
                      <a:headEnd type="none" w="med" len="med"/>
                      <a:tailEnd type="none" w="med" len="med"/>
                    </a:lnL>
                    <a:lnR w="9525" cap="flat" cmpd="sng" algn="ctr">
                      <a:solidFill>
                        <a:srgbClr val="DBDBDB"/>
                      </a:solidFill>
                      <a:prstDash val="solid"/>
                      <a:round/>
                      <a:headEnd type="none" w="med" len="med"/>
                      <a:tailEnd type="none" w="med" len="med"/>
                    </a:lnR>
                    <a:lnT w="9525" cap="flat" cmpd="sng" algn="ctr">
                      <a:solidFill>
                        <a:srgbClr val="DBDBDB"/>
                      </a:solidFill>
                      <a:prstDash val="solid"/>
                      <a:round/>
                      <a:headEnd type="none" w="med" len="med"/>
                      <a:tailEnd type="none" w="med" len="med"/>
                    </a:lnT>
                    <a:lnB w="9525" cap="flat" cmpd="sng" algn="ctr">
                      <a:solidFill>
                        <a:srgbClr val="DBDBDB"/>
                      </a:solidFill>
                      <a:prstDash val="solid"/>
                      <a:round/>
                      <a:headEnd type="none" w="med" len="med"/>
                      <a:tailEnd type="none" w="med" len="med"/>
                    </a:lnB>
                    <a:solidFill>
                      <a:srgbClr val="FFFFFF"/>
                    </a:solidFill>
                  </a:tcPr>
                </a:tc>
                <a:tc>
                  <a:txBody>
                    <a:bodyPr/>
                    <a:lstStyle/>
                    <a:p>
                      <a:pPr algn="l" fontAlgn="base"/>
                      <a:r>
                        <a:rPr lang="en-US" sz="1200" dirty="0">
                          <a:solidFill>
                            <a:srgbClr val="6B6B6B"/>
                          </a:solidFill>
                          <a:effectLst/>
                        </a:rPr>
                        <a:t>Nonphenol-based, silica membrane-based spin column or vacuum technology</a:t>
                      </a:r>
                    </a:p>
                  </a:txBody>
                  <a:tcPr marL="22551" marR="22551" marT="14094" marB="14094" anchor="ctr">
                    <a:lnL w="9525" cap="flat" cmpd="sng" algn="ctr">
                      <a:solidFill>
                        <a:srgbClr val="DBDBDB"/>
                      </a:solidFill>
                      <a:prstDash val="solid"/>
                      <a:round/>
                      <a:headEnd type="none" w="med" len="med"/>
                      <a:tailEnd type="none" w="med" len="med"/>
                    </a:lnL>
                    <a:lnR w="9525" cap="flat" cmpd="sng" algn="ctr">
                      <a:solidFill>
                        <a:srgbClr val="DBDBDB"/>
                      </a:solidFill>
                      <a:prstDash val="solid"/>
                      <a:round/>
                      <a:headEnd type="none" w="med" len="med"/>
                      <a:tailEnd type="none" w="med" len="med"/>
                    </a:lnR>
                    <a:lnT w="9525" cap="flat" cmpd="sng" algn="ctr">
                      <a:solidFill>
                        <a:srgbClr val="DBDBDB"/>
                      </a:solidFill>
                      <a:prstDash val="solid"/>
                      <a:round/>
                      <a:headEnd type="none" w="med" len="med"/>
                      <a:tailEnd type="none" w="med" len="med"/>
                    </a:lnT>
                    <a:lnB w="9525" cap="flat" cmpd="sng" algn="ctr">
                      <a:solidFill>
                        <a:srgbClr val="DBDBDB"/>
                      </a:solidFill>
                      <a:prstDash val="solid"/>
                      <a:round/>
                      <a:headEnd type="none" w="med" len="med"/>
                      <a:tailEnd type="none" w="med" len="med"/>
                    </a:lnB>
                    <a:solidFill>
                      <a:srgbClr val="FFFFFF"/>
                    </a:solidFill>
                  </a:tcPr>
                </a:tc>
                <a:tc>
                  <a:txBody>
                    <a:bodyPr/>
                    <a:lstStyle/>
                    <a:p>
                      <a:pPr algn="l" fontAlgn="base"/>
                      <a:r>
                        <a:rPr lang="en-US" sz="1200" dirty="0">
                          <a:solidFill>
                            <a:srgbClr val="6B6B6B"/>
                          </a:solidFill>
                          <a:effectLst/>
                        </a:rPr>
                        <a:t>Nonphenol-based, silica membrane-based mini spin column technology</a:t>
                      </a:r>
                    </a:p>
                  </a:txBody>
                  <a:tcPr marL="22551" marR="22551" marT="14094" marB="14094" anchor="ctr">
                    <a:lnL w="9525" cap="flat" cmpd="sng" algn="ctr">
                      <a:solidFill>
                        <a:srgbClr val="DBDBDB"/>
                      </a:solidFill>
                      <a:prstDash val="solid"/>
                      <a:round/>
                      <a:headEnd type="none" w="med" len="med"/>
                      <a:tailEnd type="none" w="med" len="med"/>
                    </a:lnL>
                    <a:lnR w="9525" cap="flat" cmpd="sng" algn="ctr">
                      <a:solidFill>
                        <a:srgbClr val="DBDBDB"/>
                      </a:solidFill>
                      <a:prstDash val="solid"/>
                      <a:round/>
                      <a:headEnd type="none" w="med" len="med"/>
                      <a:tailEnd type="none" w="med" len="med"/>
                    </a:lnR>
                    <a:lnT w="9525" cap="flat" cmpd="sng" algn="ctr">
                      <a:solidFill>
                        <a:srgbClr val="DBDBDB"/>
                      </a:solidFill>
                      <a:prstDash val="solid"/>
                      <a:round/>
                      <a:headEnd type="none" w="med" len="med"/>
                      <a:tailEnd type="none" w="med" len="med"/>
                    </a:lnT>
                    <a:lnB w="9525" cap="flat" cmpd="sng" algn="ctr">
                      <a:solidFill>
                        <a:srgbClr val="DBDBDB"/>
                      </a:solidFill>
                      <a:prstDash val="solid"/>
                      <a:round/>
                      <a:headEnd type="none" w="med" len="med"/>
                      <a:tailEnd type="none" w="med" len="med"/>
                    </a:lnB>
                    <a:solidFill>
                      <a:srgbClr val="FFFFFF"/>
                    </a:solidFill>
                  </a:tcPr>
                </a:tc>
                <a:tc>
                  <a:txBody>
                    <a:bodyPr/>
                    <a:lstStyle/>
                    <a:p>
                      <a:pPr algn="l" fontAlgn="base"/>
                      <a:r>
                        <a:rPr lang="en-US" sz="1200" dirty="0">
                          <a:solidFill>
                            <a:srgbClr val="6B6B6B"/>
                          </a:solidFill>
                          <a:effectLst/>
                        </a:rPr>
                        <a:t>Phenol-based, organic extraction with spin column technology (Glass Fiber Filter)</a:t>
                      </a:r>
                    </a:p>
                  </a:txBody>
                  <a:tcPr marL="22551" marR="22551" marT="14094" marB="14094" anchor="ctr">
                    <a:lnL w="9525" cap="flat" cmpd="sng" algn="ctr">
                      <a:solidFill>
                        <a:srgbClr val="DBDBDB"/>
                      </a:solidFill>
                      <a:prstDash val="solid"/>
                      <a:round/>
                      <a:headEnd type="none" w="med" len="med"/>
                      <a:tailEnd type="none" w="med" len="med"/>
                    </a:lnL>
                    <a:lnR w="9525" cap="flat" cmpd="sng" algn="ctr">
                      <a:solidFill>
                        <a:srgbClr val="DBDBDB"/>
                      </a:solidFill>
                      <a:prstDash val="solid"/>
                      <a:round/>
                      <a:headEnd type="none" w="med" len="med"/>
                      <a:tailEnd type="none" w="med" len="med"/>
                    </a:lnR>
                    <a:lnT w="9525" cap="flat" cmpd="sng" algn="ctr">
                      <a:solidFill>
                        <a:srgbClr val="DBDBDB"/>
                      </a:solidFill>
                      <a:prstDash val="solid"/>
                      <a:round/>
                      <a:headEnd type="none" w="med" len="med"/>
                      <a:tailEnd type="none" w="med" len="med"/>
                    </a:lnT>
                    <a:lnB w="9525" cap="flat" cmpd="sng" algn="ctr">
                      <a:solidFill>
                        <a:srgbClr val="DBDBDB"/>
                      </a:solidFill>
                      <a:prstDash val="solid"/>
                      <a:round/>
                      <a:headEnd type="none" w="med" len="med"/>
                      <a:tailEnd type="none" w="med" len="med"/>
                    </a:lnB>
                    <a:solidFill>
                      <a:srgbClr val="FFFFFF"/>
                    </a:solidFill>
                  </a:tcPr>
                </a:tc>
                <a:extLst>
                  <a:ext uri="{0D108BD9-81ED-4DB2-BD59-A6C34878D82A}">
                    <a16:rowId xmlns:a16="http://schemas.microsoft.com/office/drawing/2014/main" val="3588304952"/>
                  </a:ext>
                </a:extLst>
              </a:tr>
              <a:tr h="917385">
                <a:tc>
                  <a:txBody>
                    <a:bodyPr/>
                    <a:lstStyle/>
                    <a:p>
                      <a:pPr fontAlgn="base"/>
                      <a:endParaRPr lang="en-US" sz="1200" dirty="0">
                        <a:solidFill>
                          <a:srgbClr val="6B6B6B"/>
                        </a:solidFill>
                        <a:effectLst/>
                      </a:endParaRPr>
                    </a:p>
                  </a:txBody>
                  <a:tcPr marL="22551" marR="22551" marT="14094" marB="14094" anchor="ctr">
                    <a:lnL w="9525" cap="flat" cmpd="sng" algn="ctr">
                      <a:solidFill>
                        <a:srgbClr val="DBDBDB"/>
                      </a:solidFill>
                      <a:prstDash val="solid"/>
                      <a:round/>
                      <a:headEnd type="none" w="med" len="med"/>
                      <a:tailEnd type="none" w="med" len="med"/>
                    </a:lnL>
                    <a:lnR w="9525" cap="flat" cmpd="sng" algn="ctr">
                      <a:solidFill>
                        <a:srgbClr val="DBDBDB"/>
                      </a:solidFill>
                      <a:prstDash val="solid"/>
                      <a:round/>
                      <a:headEnd type="none" w="med" len="med"/>
                      <a:tailEnd type="none" w="med" len="med"/>
                    </a:lnR>
                    <a:lnT w="9525" cap="flat" cmpd="sng" algn="ctr">
                      <a:solidFill>
                        <a:srgbClr val="DBDBDB"/>
                      </a:solidFill>
                      <a:prstDash val="solid"/>
                      <a:round/>
                      <a:headEnd type="none" w="med" len="med"/>
                      <a:tailEnd type="none" w="med" len="med"/>
                    </a:lnT>
                    <a:lnB w="9525" cap="flat" cmpd="sng" algn="ctr">
                      <a:solidFill>
                        <a:srgbClr val="DBDBDB"/>
                      </a:solidFill>
                      <a:prstDash val="solid"/>
                      <a:round/>
                      <a:headEnd type="none" w="med" len="med"/>
                      <a:tailEnd type="none" w="med" len="med"/>
                    </a:lnB>
                    <a:solidFill>
                      <a:srgbClr val="FFFFFF"/>
                    </a:solidFill>
                  </a:tcPr>
                </a:tc>
                <a:tc>
                  <a:txBody>
                    <a:bodyPr/>
                    <a:lstStyle/>
                    <a:p>
                      <a:pPr algn="l" fontAlgn="base"/>
                      <a:r>
                        <a:rPr lang="en-US" sz="1200" dirty="0">
                          <a:solidFill>
                            <a:srgbClr val="6B6B6B"/>
                          </a:solidFill>
                          <a:effectLst/>
                        </a:rPr>
                        <a:t>Combined method of organic extraction and spin filter clean up</a:t>
                      </a:r>
                    </a:p>
                  </a:txBody>
                  <a:tcPr marL="22551" marR="22551" marT="14094" marB="14094" anchor="ctr">
                    <a:lnL w="9525" cap="flat" cmpd="sng" algn="ctr">
                      <a:solidFill>
                        <a:srgbClr val="DBDBDB"/>
                      </a:solidFill>
                      <a:prstDash val="solid"/>
                      <a:round/>
                      <a:headEnd type="none" w="med" len="med"/>
                      <a:tailEnd type="none" w="med" len="med"/>
                    </a:lnL>
                    <a:lnR w="9525" cap="flat" cmpd="sng" algn="ctr">
                      <a:solidFill>
                        <a:srgbClr val="DBDBDB"/>
                      </a:solidFill>
                      <a:prstDash val="solid"/>
                      <a:round/>
                      <a:headEnd type="none" w="med" len="med"/>
                      <a:tailEnd type="none" w="med" len="med"/>
                    </a:lnR>
                    <a:lnT w="9525" cap="flat" cmpd="sng" algn="ctr">
                      <a:solidFill>
                        <a:srgbClr val="DBDBDB"/>
                      </a:solidFill>
                      <a:prstDash val="solid"/>
                      <a:round/>
                      <a:headEnd type="none" w="med" len="med"/>
                      <a:tailEnd type="none" w="med" len="med"/>
                    </a:lnT>
                    <a:lnB w="9525" cap="flat" cmpd="sng" algn="ctr">
                      <a:solidFill>
                        <a:srgbClr val="DBDBDB"/>
                      </a:solidFill>
                      <a:prstDash val="solid"/>
                      <a:round/>
                      <a:headEnd type="none" w="med" len="med"/>
                      <a:tailEnd type="none" w="med" len="med"/>
                    </a:lnB>
                    <a:solidFill>
                      <a:srgbClr val="FFFFFF"/>
                    </a:solidFill>
                  </a:tcPr>
                </a:tc>
                <a:tc>
                  <a:txBody>
                    <a:bodyPr/>
                    <a:lstStyle/>
                    <a:p>
                      <a:pPr algn="l" fontAlgn="base"/>
                      <a:r>
                        <a:rPr lang="en-US" sz="1200" dirty="0">
                          <a:solidFill>
                            <a:srgbClr val="6B6B6B"/>
                          </a:solidFill>
                          <a:effectLst/>
                        </a:rPr>
                        <a:t>Organic extraction method</a:t>
                      </a:r>
                    </a:p>
                  </a:txBody>
                  <a:tcPr marL="22551" marR="22551" marT="14094" marB="14094" anchor="ctr">
                    <a:lnL w="9525" cap="flat" cmpd="sng" algn="ctr">
                      <a:solidFill>
                        <a:srgbClr val="DBDBDB"/>
                      </a:solidFill>
                      <a:prstDash val="solid"/>
                      <a:round/>
                      <a:headEnd type="none" w="med" len="med"/>
                      <a:tailEnd type="none" w="med" len="med"/>
                    </a:lnL>
                    <a:lnR w="9525" cap="flat" cmpd="sng" algn="ctr">
                      <a:solidFill>
                        <a:srgbClr val="DBDBDB"/>
                      </a:solidFill>
                      <a:prstDash val="solid"/>
                      <a:round/>
                      <a:headEnd type="none" w="med" len="med"/>
                      <a:tailEnd type="none" w="med" len="med"/>
                    </a:lnR>
                    <a:lnT w="9525" cap="flat" cmpd="sng" algn="ctr">
                      <a:solidFill>
                        <a:srgbClr val="DBDBDB"/>
                      </a:solidFill>
                      <a:prstDash val="solid"/>
                      <a:round/>
                      <a:headEnd type="none" w="med" len="med"/>
                      <a:tailEnd type="none" w="med" len="med"/>
                    </a:lnT>
                    <a:lnB w="9525" cap="flat" cmpd="sng" algn="ctr">
                      <a:solidFill>
                        <a:srgbClr val="DBDBDB"/>
                      </a:solidFill>
                      <a:prstDash val="solid"/>
                      <a:round/>
                      <a:headEnd type="none" w="med" len="med"/>
                      <a:tailEnd type="none" w="med" len="med"/>
                    </a:lnB>
                    <a:solidFill>
                      <a:srgbClr val="FFFFFF"/>
                    </a:solidFill>
                  </a:tcPr>
                </a:tc>
                <a:tc>
                  <a:txBody>
                    <a:bodyPr/>
                    <a:lstStyle/>
                    <a:p>
                      <a:pPr algn="l" fontAlgn="base"/>
                      <a:r>
                        <a:rPr lang="en-US" sz="1200" dirty="0">
                          <a:solidFill>
                            <a:srgbClr val="6B6B6B"/>
                          </a:solidFill>
                          <a:effectLst/>
                        </a:rPr>
                        <a:t>Combined method of organic extraction and spin filter clean up</a:t>
                      </a:r>
                    </a:p>
                  </a:txBody>
                  <a:tcPr marL="22551" marR="22551" marT="14094" marB="14094" anchor="ctr">
                    <a:lnL w="9525" cap="flat" cmpd="sng" algn="ctr">
                      <a:solidFill>
                        <a:srgbClr val="DBDBDB"/>
                      </a:solidFill>
                      <a:prstDash val="solid"/>
                      <a:round/>
                      <a:headEnd type="none" w="med" len="med"/>
                      <a:tailEnd type="none" w="med" len="med"/>
                    </a:lnL>
                    <a:lnR w="9525" cap="flat" cmpd="sng" algn="ctr">
                      <a:solidFill>
                        <a:srgbClr val="DBDBDB"/>
                      </a:solidFill>
                      <a:prstDash val="solid"/>
                      <a:round/>
                      <a:headEnd type="none" w="med" len="med"/>
                      <a:tailEnd type="none" w="med" len="med"/>
                    </a:lnR>
                    <a:lnT w="9525" cap="flat" cmpd="sng" algn="ctr">
                      <a:solidFill>
                        <a:srgbClr val="DBDBDB"/>
                      </a:solidFill>
                      <a:prstDash val="solid"/>
                      <a:round/>
                      <a:headEnd type="none" w="med" len="med"/>
                      <a:tailEnd type="none" w="med" len="med"/>
                    </a:lnT>
                    <a:lnB w="9525" cap="flat" cmpd="sng" algn="ctr">
                      <a:solidFill>
                        <a:srgbClr val="DBDBDB"/>
                      </a:solidFill>
                      <a:prstDash val="solid"/>
                      <a:round/>
                      <a:headEnd type="none" w="med" len="med"/>
                      <a:tailEnd type="none" w="med" len="med"/>
                    </a:lnB>
                    <a:solidFill>
                      <a:srgbClr val="FFFFFF"/>
                    </a:solidFill>
                  </a:tcPr>
                </a:tc>
                <a:tc>
                  <a:txBody>
                    <a:bodyPr/>
                    <a:lstStyle/>
                    <a:p>
                      <a:pPr algn="l" fontAlgn="base"/>
                      <a:r>
                        <a:rPr lang="en-US" sz="1200" dirty="0">
                          <a:solidFill>
                            <a:srgbClr val="6B6B6B"/>
                          </a:solidFill>
                          <a:effectLst/>
                        </a:rPr>
                        <a:t>Spin filter-based method</a:t>
                      </a:r>
                    </a:p>
                  </a:txBody>
                  <a:tcPr marL="22551" marR="22551" marT="14094" marB="14094" anchor="ctr">
                    <a:lnL w="9525" cap="flat" cmpd="sng" algn="ctr">
                      <a:solidFill>
                        <a:srgbClr val="DBDBDB"/>
                      </a:solidFill>
                      <a:prstDash val="solid"/>
                      <a:round/>
                      <a:headEnd type="none" w="med" len="med"/>
                      <a:tailEnd type="none" w="med" len="med"/>
                    </a:lnL>
                    <a:lnR w="9525" cap="flat" cmpd="sng" algn="ctr">
                      <a:solidFill>
                        <a:srgbClr val="DBDBDB"/>
                      </a:solidFill>
                      <a:prstDash val="solid"/>
                      <a:round/>
                      <a:headEnd type="none" w="med" len="med"/>
                      <a:tailEnd type="none" w="med" len="med"/>
                    </a:lnR>
                    <a:lnT w="9525" cap="flat" cmpd="sng" algn="ctr">
                      <a:solidFill>
                        <a:srgbClr val="DBDBDB"/>
                      </a:solidFill>
                      <a:prstDash val="solid"/>
                      <a:round/>
                      <a:headEnd type="none" w="med" len="med"/>
                      <a:tailEnd type="none" w="med" len="med"/>
                    </a:lnT>
                    <a:lnB w="9525" cap="flat" cmpd="sng" algn="ctr">
                      <a:solidFill>
                        <a:srgbClr val="DBDBDB"/>
                      </a:solidFill>
                      <a:prstDash val="solid"/>
                      <a:round/>
                      <a:headEnd type="none" w="med" len="med"/>
                      <a:tailEnd type="none" w="med" len="med"/>
                    </a:lnB>
                    <a:solidFill>
                      <a:srgbClr val="FFFFFF"/>
                    </a:solidFill>
                  </a:tcPr>
                </a:tc>
                <a:tc>
                  <a:txBody>
                    <a:bodyPr/>
                    <a:lstStyle/>
                    <a:p>
                      <a:pPr algn="l" fontAlgn="base"/>
                      <a:r>
                        <a:rPr lang="en-US" sz="1200" dirty="0">
                          <a:solidFill>
                            <a:srgbClr val="6B6B6B"/>
                          </a:solidFill>
                          <a:effectLst/>
                        </a:rPr>
                        <a:t>Spin filter-based method</a:t>
                      </a:r>
                    </a:p>
                  </a:txBody>
                  <a:tcPr marL="22551" marR="22551" marT="14094" marB="14094" anchor="ctr">
                    <a:lnL w="9525" cap="flat" cmpd="sng" algn="ctr">
                      <a:solidFill>
                        <a:srgbClr val="DBDBDB"/>
                      </a:solidFill>
                      <a:prstDash val="solid"/>
                      <a:round/>
                      <a:headEnd type="none" w="med" len="med"/>
                      <a:tailEnd type="none" w="med" len="med"/>
                    </a:lnL>
                    <a:lnR w="9525" cap="flat" cmpd="sng" algn="ctr">
                      <a:solidFill>
                        <a:srgbClr val="DBDBDB"/>
                      </a:solidFill>
                      <a:prstDash val="solid"/>
                      <a:round/>
                      <a:headEnd type="none" w="med" len="med"/>
                      <a:tailEnd type="none" w="med" len="med"/>
                    </a:lnR>
                    <a:lnT w="9525" cap="flat" cmpd="sng" algn="ctr">
                      <a:solidFill>
                        <a:srgbClr val="DBDBDB"/>
                      </a:solidFill>
                      <a:prstDash val="solid"/>
                      <a:round/>
                      <a:headEnd type="none" w="med" len="med"/>
                      <a:tailEnd type="none" w="med" len="med"/>
                    </a:lnT>
                    <a:lnB w="9525" cap="flat" cmpd="sng" algn="ctr">
                      <a:solidFill>
                        <a:srgbClr val="DBDBDB"/>
                      </a:solidFill>
                      <a:prstDash val="solid"/>
                      <a:round/>
                      <a:headEnd type="none" w="med" len="med"/>
                      <a:tailEnd type="none" w="med" len="med"/>
                    </a:lnB>
                    <a:solidFill>
                      <a:srgbClr val="FFFFFF"/>
                    </a:solidFill>
                  </a:tcPr>
                </a:tc>
                <a:tc>
                  <a:txBody>
                    <a:bodyPr/>
                    <a:lstStyle/>
                    <a:p>
                      <a:pPr algn="l" fontAlgn="base"/>
                      <a:r>
                        <a:rPr lang="en-US" sz="1200" dirty="0">
                          <a:solidFill>
                            <a:srgbClr val="6B6B6B"/>
                          </a:solidFill>
                          <a:effectLst/>
                        </a:rPr>
                        <a:t>Combined method of organic extraction and spin filter-based method</a:t>
                      </a:r>
                    </a:p>
                  </a:txBody>
                  <a:tcPr marL="22551" marR="22551" marT="14094" marB="14094" anchor="ctr">
                    <a:lnL w="9525" cap="flat" cmpd="sng" algn="ctr">
                      <a:solidFill>
                        <a:srgbClr val="DBDBDB"/>
                      </a:solidFill>
                      <a:prstDash val="solid"/>
                      <a:round/>
                      <a:headEnd type="none" w="med" len="med"/>
                      <a:tailEnd type="none" w="med" len="med"/>
                    </a:lnL>
                    <a:lnR w="9525" cap="flat" cmpd="sng" algn="ctr">
                      <a:solidFill>
                        <a:srgbClr val="DBDBDB"/>
                      </a:solidFill>
                      <a:prstDash val="solid"/>
                      <a:round/>
                      <a:headEnd type="none" w="med" len="med"/>
                      <a:tailEnd type="none" w="med" len="med"/>
                    </a:lnR>
                    <a:lnT w="9525" cap="flat" cmpd="sng" algn="ctr">
                      <a:solidFill>
                        <a:srgbClr val="DBDBDB"/>
                      </a:solidFill>
                      <a:prstDash val="solid"/>
                      <a:round/>
                      <a:headEnd type="none" w="med" len="med"/>
                      <a:tailEnd type="none" w="med" len="med"/>
                    </a:lnT>
                    <a:lnB w="9525" cap="flat" cmpd="sng" algn="ctr">
                      <a:solidFill>
                        <a:srgbClr val="DBDBDB"/>
                      </a:solidFill>
                      <a:prstDash val="solid"/>
                      <a:round/>
                      <a:headEnd type="none" w="med" len="med"/>
                      <a:tailEnd type="none" w="med" len="med"/>
                    </a:lnB>
                    <a:solidFill>
                      <a:srgbClr val="FFFFFF"/>
                    </a:solidFill>
                  </a:tcPr>
                </a:tc>
                <a:extLst>
                  <a:ext uri="{0D108BD9-81ED-4DB2-BD59-A6C34878D82A}">
                    <a16:rowId xmlns:a16="http://schemas.microsoft.com/office/drawing/2014/main" val="1242466269"/>
                  </a:ext>
                </a:extLst>
              </a:tr>
              <a:tr h="1028597">
                <a:tc>
                  <a:txBody>
                    <a:bodyPr/>
                    <a:lstStyle/>
                    <a:p>
                      <a:pPr algn="l" fontAlgn="base"/>
                      <a:r>
                        <a:rPr lang="en-US" sz="1200" dirty="0">
                          <a:solidFill>
                            <a:srgbClr val="6B6B6B"/>
                          </a:solidFill>
                          <a:effectLst/>
                        </a:rPr>
                        <a:t>Size of RNAs</a:t>
                      </a:r>
                    </a:p>
                  </a:txBody>
                  <a:tcPr marL="22551" marR="22551" marT="14094" marB="14094" anchor="ctr">
                    <a:lnL w="9525" cap="flat" cmpd="sng" algn="ctr">
                      <a:solidFill>
                        <a:srgbClr val="DBDBDB"/>
                      </a:solidFill>
                      <a:prstDash val="solid"/>
                      <a:round/>
                      <a:headEnd type="none" w="med" len="med"/>
                      <a:tailEnd type="none" w="med" len="med"/>
                    </a:lnL>
                    <a:lnR w="9525" cap="flat" cmpd="sng" algn="ctr">
                      <a:solidFill>
                        <a:srgbClr val="DBDBDB"/>
                      </a:solidFill>
                      <a:prstDash val="solid"/>
                      <a:round/>
                      <a:headEnd type="none" w="med" len="med"/>
                      <a:tailEnd type="none" w="med" len="med"/>
                    </a:lnR>
                    <a:lnT w="9525" cap="flat" cmpd="sng" algn="ctr">
                      <a:solidFill>
                        <a:srgbClr val="DBDBDB"/>
                      </a:solidFill>
                      <a:prstDash val="solid"/>
                      <a:round/>
                      <a:headEnd type="none" w="med" len="med"/>
                      <a:tailEnd type="none" w="med" len="med"/>
                    </a:lnT>
                    <a:lnB w="9525" cap="flat" cmpd="sng" algn="ctr">
                      <a:solidFill>
                        <a:srgbClr val="DBDBDB"/>
                      </a:solidFill>
                      <a:prstDash val="solid"/>
                      <a:round/>
                      <a:headEnd type="none" w="med" len="med"/>
                      <a:tailEnd type="none" w="med" len="med"/>
                    </a:lnB>
                    <a:solidFill>
                      <a:srgbClr val="FFFFFF"/>
                    </a:solidFill>
                  </a:tcPr>
                </a:tc>
                <a:tc>
                  <a:txBody>
                    <a:bodyPr/>
                    <a:lstStyle/>
                    <a:p>
                      <a:pPr algn="l" fontAlgn="base"/>
                      <a:r>
                        <a:rPr lang="en-US" sz="1200" dirty="0">
                          <a:solidFill>
                            <a:srgbClr val="6B6B6B"/>
                          </a:solidFill>
                          <a:effectLst/>
                        </a:rPr>
                        <a:t>Total RNA, including miRNA and other small RNAs (smaller than ∼200 nt)</a:t>
                      </a:r>
                    </a:p>
                  </a:txBody>
                  <a:tcPr marL="22551" marR="22551" marT="14094" marB="14094" anchor="ctr">
                    <a:lnL w="9525" cap="flat" cmpd="sng" algn="ctr">
                      <a:solidFill>
                        <a:srgbClr val="DBDBDB"/>
                      </a:solidFill>
                      <a:prstDash val="solid"/>
                      <a:round/>
                      <a:headEnd type="none" w="med" len="med"/>
                      <a:tailEnd type="none" w="med" len="med"/>
                    </a:lnL>
                    <a:lnR w="9525" cap="flat" cmpd="sng" algn="ctr">
                      <a:solidFill>
                        <a:srgbClr val="DBDBDB"/>
                      </a:solidFill>
                      <a:prstDash val="solid"/>
                      <a:round/>
                      <a:headEnd type="none" w="med" len="med"/>
                      <a:tailEnd type="none" w="med" len="med"/>
                    </a:lnR>
                    <a:lnT w="9525" cap="flat" cmpd="sng" algn="ctr">
                      <a:solidFill>
                        <a:srgbClr val="DBDBDB"/>
                      </a:solidFill>
                      <a:prstDash val="solid"/>
                      <a:round/>
                      <a:headEnd type="none" w="med" len="med"/>
                      <a:tailEnd type="none" w="med" len="med"/>
                    </a:lnT>
                    <a:lnB w="9525" cap="flat" cmpd="sng" algn="ctr">
                      <a:solidFill>
                        <a:srgbClr val="DBDBDB"/>
                      </a:solidFill>
                      <a:prstDash val="solid"/>
                      <a:round/>
                      <a:headEnd type="none" w="med" len="med"/>
                      <a:tailEnd type="none" w="med" len="med"/>
                    </a:lnB>
                    <a:solidFill>
                      <a:srgbClr val="FFFFFF"/>
                    </a:solidFill>
                  </a:tcPr>
                </a:tc>
                <a:tc>
                  <a:txBody>
                    <a:bodyPr/>
                    <a:lstStyle/>
                    <a:p>
                      <a:pPr algn="l" fontAlgn="base"/>
                      <a:r>
                        <a:rPr lang="en-US" sz="1200" dirty="0">
                          <a:solidFill>
                            <a:srgbClr val="6B6B6B"/>
                          </a:solidFill>
                          <a:effectLst/>
                        </a:rPr>
                        <a:t>Total RNA</a:t>
                      </a:r>
                    </a:p>
                  </a:txBody>
                  <a:tcPr marL="22551" marR="22551" marT="14094" marB="14094" anchor="ctr">
                    <a:lnL w="9525" cap="flat" cmpd="sng" algn="ctr">
                      <a:solidFill>
                        <a:srgbClr val="DBDBDB"/>
                      </a:solidFill>
                      <a:prstDash val="solid"/>
                      <a:round/>
                      <a:headEnd type="none" w="med" len="med"/>
                      <a:tailEnd type="none" w="med" len="med"/>
                    </a:lnL>
                    <a:lnR w="9525" cap="flat" cmpd="sng" algn="ctr">
                      <a:solidFill>
                        <a:srgbClr val="DBDBDB"/>
                      </a:solidFill>
                      <a:prstDash val="solid"/>
                      <a:round/>
                      <a:headEnd type="none" w="med" len="med"/>
                      <a:tailEnd type="none" w="med" len="med"/>
                    </a:lnR>
                    <a:lnT w="9525" cap="flat" cmpd="sng" algn="ctr">
                      <a:solidFill>
                        <a:srgbClr val="DBDBDB"/>
                      </a:solidFill>
                      <a:prstDash val="solid"/>
                      <a:round/>
                      <a:headEnd type="none" w="med" len="med"/>
                      <a:tailEnd type="none" w="med" len="med"/>
                    </a:lnT>
                    <a:lnB w="9525" cap="flat" cmpd="sng" algn="ctr">
                      <a:solidFill>
                        <a:srgbClr val="DBDBDB"/>
                      </a:solidFill>
                      <a:prstDash val="solid"/>
                      <a:round/>
                      <a:headEnd type="none" w="med" len="med"/>
                      <a:tailEnd type="none" w="med" len="med"/>
                    </a:lnB>
                    <a:solidFill>
                      <a:srgbClr val="FFFFFF"/>
                    </a:solidFill>
                  </a:tcPr>
                </a:tc>
                <a:tc>
                  <a:txBody>
                    <a:bodyPr/>
                    <a:lstStyle/>
                    <a:p>
                      <a:pPr algn="l" fontAlgn="base"/>
                      <a:r>
                        <a:rPr lang="en-US" sz="1200" dirty="0">
                          <a:solidFill>
                            <a:srgbClr val="6B6B6B"/>
                          </a:solidFill>
                          <a:effectLst/>
                        </a:rPr>
                        <a:t>Total RNA (including small RNAs 17–200 nt)</a:t>
                      </a:r>
                    </a:p>
                  </a:txBody>
                  <a:tcPr marL="22551" marR="22551" marT="14094" marB="14094" anchor="ctr">
                    <a:lnL w="9525" cap="flat" cmpd="sng" algn="ctr">
                      <a:solidFill>
                        <a:srgbClr val="DBDBDB"/>
                      </a:solidFill>
                      <a:prstDash val="solid"/>
                      <a:round/>
                      <a:headEnd type="none" w="med" len="med"/>
                      <a:tailEnd type="none" w="med" len="med"/>
                    </a:lnL>
                    <a:lnR w="9525" cap="flat" cmpd="sng" algn="ctr">
                      <a:solidFill>
                        <a:srgbClr val="DBDBDB"/>
                      </a:solidFill>
                      <a:prstDash val="solid"/>
                      <a:round/>
                      <a:headEnd type="none" w="med" len="med"/>
                      <a:tailEnd type="none" w="med" len="med"/>
                    </a:lnR>
                    <a:lnT w="9525" cap="flat" cmpd="sng" algn="ctr">
                      <a:solidFill>
                        <a:srgbClr val="DBDBDB"/>
                      </a:solidFill>
                      <a:prstDash val="solid"/>
                      <a:round/>
                      <a:headEnd type="none" w="med" len="med"/>
                      <a:tailEnd type="none" w="med" len="med"/>
                    </a:lnT>
                    <a:lnB w="9525" cap="flat" cmpd="sng" algn="ctr">
                      <a:solidFill>
                        <a:srgbClr val="DBDBDB"/>
                      </a:solidFill>
                      <a:prstDash val="solid"/>
                      <a:round/>
                      <a:headEnd type="none" w="med" len="med"/>
                      <a:tailEnd type="none" w="med" len="med"/>
                    </a:lnB>
                    <a:solidFill>
                      <a:srgbClr val="FFFFFF"/>
                    </a:solidFill>
                  </a:tcPr>
                </a:tc>
                <a:tc>
                  <a:txBody>
                    <a:bodyPr/>
                    <a:lstStyle/>
                    <a:p>
                      <a:pPr algn="l" fontAlgn="base"/>
                      <a:r>
                        <a:rPr lang="en-US" sz="1200" dirty="0">
                          <a:solidFill>
                            <a:srgbClr val="6B6B6B"/>
                          </a:solidFill>
                          <a:effectLst/>
                        </a:rPr>
                        <a:t>Total viral RNA greater than 200 nucleotides</a:t>
                      </a:r>
                    </a:p>
                  </a:txBody>
                  <a:tcPr marL="22551" marR="22551" marT="14094" marB="14094" anchor="ctr">
                    <a:lnL w="9525" cap="flat" cmpd="sng" algn="ctr">
                      <a:solidFill>
                        <a:srgbClr val="DBDBDB"/>
                      </a:solidFill>
                      <a:prstDash val="solid"/>
                      <a:round/>
                      <a:headEnd type="none" w="med" len="med"/>
                      <a:tailEnd type="none" w="med" len="med"/>
                    </a:lnL>
                    <a:lnR w="9525" cap="flat" cmpd="sng" algn="ctr">
                      <a:solidFill>
                        <a:srgbClr val="DBDBDB"/>
                      </a:solidFill>
                      <a:prstDash val="solid"/>
                      <a:round/>
                      <a:headEnd type="none" w="med" len="med"/>
                      <a:tailEnd type="none" w="med" len="med"/>
                    </a:lnR>
                    <a:lnT w="9525" cap="flat" cmpd="sng" algn="ctr">
                      <a:solidFill>
                        <a:srgbClr val="DBDBDB"/>
                      </a:solidFill>
                      <a:prstDash val="solid"/>
                      <a:round/>
                      <a:headEnd type="none" w="med" len="med"/>
                      <a:tailEnd type="none" w="med" len="med"/>
                    </a:lnT>
                    <a:lnB w="9525" cap="flat" cmpd="sng" algn="ctr">
                      <a:solidFill>
                        <a:srgbClr val="DBDBDB"/>
                      </a:solidFill>
                      <a:prstDash val="solid"/>
                      <a:round/>
                      <a:headEnd type="none" w="med" len="med"/>
                      <a:tailEnd type="none" w="med" len="med"/>
                    </a:lnB>
                    <a:solidFill>
                      <a:srgbClr val="FFFFFF"/>
                    </a:solidFill>
                  </a:tcPr>
                </a:tc>
                <a:tc>
                  <a:txBody>
                    <a:bodyPr/>
                    <a:lstStyle/>
                    <a:p>
                      <a:pPr algn="l" fontAlgn="base"/>
                      <a:r>
                        <a:rPr lang="en-US" sz="1200" dirty="0">
                          <a:solidFill>
                            <a:srgbClr val="6B6B6B"/>
                          </a:solidFill>
                          <a:effectLst/>
                        </a:rPr>
                        <a:t>Total RNA including miRNA, siRNA, shRNA</a:t>
                      </a:r>
                      <a:r>
                        <a:rPr lang="en-US" sz="1200" b="1" u="none" strike="noStrike" baseline="30000" dirty="0">
                          <a:solidFill>
                            <a:srgbClr val="666666"/>
                          </a:solidFill>
                          <a:effectLst/>
                          <a:latin typeface="inherit"/>
                        </a:rPr>
                        <a:t>a</a:t>
                      </a:r>
                      <a:r>
                        <a:rPr lang="en-US" sz="1200" dirty="0">
                          <a:solidFill>
                            <a:srgbClr val="6B6B6B"/>
                          </a:solidFill>
                          <a:effectLst/>
                        </a:rPr>
                        <a:t> (small RNA: &lt;200 nt, large RNA: &gt;200 nt)</a:t>
                      </a:r>
                    </a:p>
                  </a:txBody>
                  <a:tcPr marL="22551" marR="22551" marT="14094" marB="14094" anchor="ctr">
                    <a:lnL w="9525" cap="flat" cmpd="sng" algn="ctr">
                      <a:solidFill>
                        <a:srgbClr val="DBDBDB"/>
                      </a:solidFill>
                      <a:prstDash val="solid"/>
                      <a:round/>
                      <a:headEnd type="none" w="med" len="med"/>
                      <a:tailEnd type="none" w="med" len="med"/>
                    </a:lnL>
                    <a:lnR w="9525" cap="flat" cmpd="sng" algn="ctr">
                      <a:solidFill>
                        <a:srgbClr val="DBDBDB"/>
                      </a:solidFill>
                      <a:prstDash val="solid"/>
                      <a:round/>
                      <a:headEnd type="none" w="med" len="med"/>
                      <a:tailEnd type="none" w="med" len="med"/>
                    </a:lnR>
                    <a:lnT w="9525" cap="flat" cmpd="sng" algn="ctr">
                      <a:solidFill>
                        <a:srgbClr val="DBDBDB"/>
                      </a:solidFill>
                      <a:prstDash val="solid"/>
                      <a:round/>
                      <a:headEnd type="none" w="med" len="med"/>
                      <a:tailEnd type="none" w="med" len="med"/>
                    </a:lnT>
                    <a:lnB w="9525" cap="flat" cmpd="sng" algn="ctr">
                      <a:solidFill>
                        <a:srgbClr val="DBDBDB"/>
                      </a:solidFill>
                      <a:prstDash val="solid"/>
                      <a:round/>
                      <a:headEnd type="none" w="med" len="med"/>
                      <a:tailEnd type="none" w="med" len="med"/>
                    </a:lnB>
                    <a:solidFill>
                      <a:srgbClr val="FFFFFF"/>
                    </a:solidFill>
                  </a:tcPr>
                </a:tc>
                <a:tc>
                  <a:txBody>
                    <a:bodyPr/>
                    <a:lstStyle/>
                    <a:p>
                      <a:pPr algn="l" fontAlgn="base"/>
                      <a:r>
                        <a:rPr lang="en-US" sz="1200" dirty="0">
                          <a:solidFill>
                            <a:srgbClr val="6B6B6B"/>
                          </a:solidFill>
                          <a:effectLst/>
                        </a:rPr>
                        <a:t>Total RNA including miRNA, siRNA, shRNA, and snRNA</a:t>
                      </a:r>
                    </a:p>
                  </a:txBody>
                  <a:tcPr marL="22551" marR="22551" marT="14094" marB="14094" anchor="ctr">
                    <a:lnL w="9525" cap="flat" cmpd="sng" algn="ctr">
                      <a:solidFill>
                        <a:srgbClr val="DBDBDB"/>
                      </a:solidFill>
                      <a:prstDash val="solid"/>
                      <a:round/>
                      <a:headEnd type="none" w="med" len="med"/>
                      <a:tailEnd type="none" w="med" len="med"/>
                    </a:lnL>
                    <a:lnR w="9525" cap="flat" cmpd="sng" algn="ctr">
                      <a:solidFill>
                        <a:srgbClr val="DBDBDB"/>
                      </a:solidFill>
                      <a:prstDash val="solid"/>
                      <a:round/>
                      <a:headEnd type="none" w="med" len="med"/>
                      <a:tailEnd type="none" w="med" len="med"/>
                    </a:lnR>
                    <a:lnT w="9525" cap="flat" cmpd="sng" algn="ctr">
                      <a:solidFill>
                        <a:srgbClr val="DBDBDB"/>
                      </a:solidFill>
                      <a:prstDash val="solid"/>
                      <a:round/>
                      <a:headEnd type="none" w="med" len="med"/>
                      <a:tailEnd type="none" w="med" len="med"/>
                    </a:lnT>
                    <a:lnB w="9525" cap="flat" cmpd="sng" algn="ctr">
                      <a:solidFill>
                        <a:srgbClr val="DBDBDB"/>
                      </a:solidFill>
                      <a:prstDash val="solid"/>
                      <a:round/>
                      <a:headEnd type="none" w="med" len="med"/>
                      <a:tailEnd type="none" w="med" len="med"/>
                    </a:lnB>
                    <a:solidFill>
                      <a:srgbClr val="FFFFFF"/>
                    </a:solidFill>
                  </a:tcPr>
                </a:tc>
                <a:extLst>
                  <a:ext uri="{0D108BD9-81ED-4DB2-BD59-A6C34878D82A}">
                    <a16:rowId xmlns:a16="http://schemas.microsoft.com/office/drawing/2014/main" val="2115690258"/>
                  </a:ext>
                </a:extLst>
              </a:tr>
              <a:tr h="983864">
                <a:tc>
                  <a:txBody>
                    <a:bodyPr/>
                    <a:lstStyle/>
                    <a:p>
                      <a:pPr algn="l" fontAlgn="base"/>
                      <a:r>
                        <a:rPr lang="en-US" sz="1200" dirty="0">
                          <a:solidFill>
                            <a:srgbClr val="6B6B6B"/>
                          </a:solidFill>
                          <a:effectLst/>
                        </a:rPr>
                        <a:t>Sample source</a:t>
                      </a:r>
                    </a:p>
                  </a:txBody>
                  <a:tcPr marL="22551" marR="22551" marT="14094" marB="14094" anchor="ctr">
                    <a:lnL w="9525" cap="flat" cmpd="sng" algn="ctr">
                      <a:solidFill>
                        <a:srgbClr val="DBDBDB"/>
                      </a:solidFill>
                      <a:prstDash val="solid"/>
                      <a:round/>
                      <a:headEnd type="none" w="med" len="med"/>
                      <a:tailEnd type="none" w="med" len="med"/>
                    </a:lnL>
                    <a:lnR w="9525" cap="flat" cmpd="sng" algn="ctr">
                      <a:solidFill>
                        <a:srgbClr val="DBDBDB"/>
                      </a:solidFill>
                      <a:prstDash val="solid"/>
                      <a:round/>
                      <a:headEnd type="none" w="med" len="med"/>
                      <a:tailEnd type="none" w="med" len="med"/>
                    </a:lnR>
                    <a:lnT w="9525" cap="flat" cmpd="sng" algn="ctr">
                      <a:solidFill>
                        <a:srgbClr val="DBDBDB"/>
                      </a:solidFill>
                      <a:prstDash val="solid"/>
                      <a:round/>
                      <a:headEnd type="none" w="med" len="med"/>
                      <a:tailEnd type="none" w="med" len="med"/>
                    </a:lnT>
                    <a:lnB w="9525" cap="flat" cmpd="sng" algn="ctr">
                      <a:solidFill>
                        <a:srgbClr val="DBDBDB"/>
                      </a:solidFill>
                      <a:prstDash val="solid"/>
                      <a:round/>
                      <a:headEnd type="none" w="med" len="med"/>
                      <a:tailEnd type="none" w="med" len="med"/>
                    </a:lnB>
                    <a:solidFill>
                      <a:srgbClr val="FFFFFF"/>
                    </a:solidFill>
                  </a:tcPr>
                </a:tc>
                <a:tc>
                  <a:txBody>
                    <a:bodyPr/>
                    <a:lstStyle/>
                    <a:p>
                      <a:pPr algn="l" fontAlgn="base"/>
                      <a:r>
                        <a:rPr lang="en-US" sz="1200" dirty="0">
                          <a:solidFill>
                            <a:srgbClr val="6B6B6B"/>
                          </a:solidFill>
                          <a:effectLst/>
                        </a:rPr>
                        <a:t>Cultured cells, various animal and human tissues</a:t>
                      </a:r>
                    </a:p>
                  </a:txBody>
                  <a:tcPr marL="22551" marR="22551" marT="14094" marB="14094" anchor="ctr">
                    <a:lnL w="9525" cap="flat" cmpd="sng" algn="ctr">
                      <a:solidFill>
                        <a:srgbClr val="DBDBDB"/>
                      </a:solidFill>
                      <a:prstDash val="solid"/>
                      <a:round/>
                      <a:headEnd type="none" w="med" len="med"/>
                      <a:tailEnd type="none" w="med" len="med"/>
                    </a:lnL>
                    <a:lnR w="9525" cap="flat" cmpd="sng" algn="ctr">
                      <a:solidFill>
                        <a:srgbClr val="DBDBDB"/>
                      </a:solidFill>
                      <a:prstDash val="solid"/>
                      <a:round/>
                      <a:headEnd type="none" w="med" len="med"/>
                      <a:tailEnd type="none" w="med" len="med"/>
                    </a:lnR>
                    <a:lnT w="9525" cap="flat" cmpd="sng" algn="ctr">
                      <a:solidFill>
                        <a:srgbClr val="DBDBDB"/>
                      </a:solidFill>
                      <a:prstDash val="solid"/>
                      <a:round/>
                      <a:headEnd type="none" w="med" len="med"/>
                      <a:tailEnd type="none" w="med" len="med"/>
                    </a:lnT>
                    <a:lnB w="9525" cap="flat" cmpd="sng" algn="ctr">
                      <a:solidFill>
                        <a:srgbClr val="DBDBDB"/>
                      </a:solidFill>
                      <a:prstDash val="solid"/>
                      <a:round/>
                      <a:headEnd type="none" w="med" len="med"/>
                      <a:tailEnd type="none" w="med" len="med"/>
                    </a:lnB>
                    <a:solidFill>
                      <a:srgbClr val="FFFFFF"/>
                    </a:solidFill>
                  </a:tcPr>
                </a:tc>
                <a:tc>
                  <a:txBody>
                    <a:bodyPr/>
                    <a:lstStyle/>
                    <a:p>
                      <a:pPr algn="l" fontAlgn="base"/>
                      <a:r>
                        <a:rPr lang="en-US" sz="1200" dirty="0">
                          <a:solidFill>
                            <a:srgbClr val="6B6B6B"/>
                          </a:solidFill>
                          <a:effectLst/>
                        </a:rPr>
                        <a:t>Animal and plant cells, tissue, bacteria, or yeast</a:t>
                      </a:r>
                    </a:p>
                  </a:txBody>
                  <a:tcPr marL="22551" marR="22551" marT="14094" marB="14094" anchor="ctr">
                    <a:lnL w="9525" cap="flat" cmpd="sng" algn="ctr">
                      <a:solidFill>
                        <a:srgbClr val="DBDBDB"/>
                      </a:solidFill>
                      <a:prstDash val="solid"/>
                      <a:round/>
                      <a:headEnd type="none" w="med" len="med"/>
                      <a:tailEnd type="none" w="med" len="med"/>
                    </a:lnL>
                    <a:lnR w="9525" cap="flat" cmpd="sng" algn="ctr">
                      <a:solidFill>
                        <a:srgbClr val="DBDBDB"/>
                      </a:solidFill>
                      <a:prstDash val="solid"/>
                      <a:round/>
                      <a:headEnd type="none" w="med" len="med"/>
                      <a:tailEnd type="none" w="med" len="med"/>
                    </a:lnR>
                    <a:lnT w="9525" cap="flat" cmpd="sng" algn="ctr">
                      <a:solidFill>
                        <a:srgbClr val="DBDBDB"/>
                      </a:solidFill>
                      <a:prstDash val="solid"/>
                      <a:round/>
                      <a:headEnd type="none" w="med" len="med"/>
                      <a:tailEnd type="none" w="med" len="med"/>
                    </a:lnT>
                    <a:lnB w="9525" cap="flat" cmpd="sng" algn="ctr">
                      <a:solidFill>
                        <a:srgbClr val="DBDBDB"/>
                      </a:solidFill>
                      <a:prstDash val="solid"/>
                      <a:round/>
                      <a:headEnd type="none" w="med" len="med"/>
                      <a:tailEnd type="none" w="med" len="med"/>
                    </a:lnB>
                    <a:solidFill>
                      <a:srgbClr val="FFFFFF"/>
                    </a:solidFill>
                  </a:tcPr>
                </a:tc>
                <a:tc>
                  <a:txBody>
                    <a:bodyPr/>
                    <a:lstStyle/>
                    <a:p>
                      <a:pPr algn="l" fontAlgn="base"/>
                      <a:r>
                        <a:rPr lang="en-US" sz="1200" dirty="0">
                          <a:solidFill>
                            <a:srgbClr val="6B6B6B"/>
                          </a:solidFill>
                          <a:effectLst/>
                        </a:rPr>
                        <a:t>Any cells (animal, blood cells, etc.), all tissues, yeast, plant, or bacteria</a:t>
                      </a:r>
                    </a:p>
                  </a:txBody>
                  <a:tcPr marL="22551" marR="22551" marT="14094" marB="14094" anchor="ctr">
                    <a:lnL w="9525" cap="flat" cmpd="sng" algn="ctr">
                      <a:solidFill>
                        <a:srgbClr val="DBDBDB"/>
                      </a:solidFill>
                      <a:prstDash val="solid"/>
                      <a:round/>
                      <a:headEnd type="none" w="med" len="med"/>
                      <a:tailEnd type="none" w="med" len="med"/>
                    </a:lnL>
                    <a:lnR w="9525" cap="flat" cmpd="sng" algn="ctr">
                      <a:solidFill>
                        <a:srgbClr val="DBDBDB"/>
                      </a:solidFill>
                      <a:prstDash val="solid"/>
                      <a:round/>
                      <a:headEnd type="none" w="med" len="med"/>
                      <a:tailEnd type="none" w="med" len="med"/>
                    </a:lnR>
                    <a:lnT w="9525" cap="flat" cmpd="sng" algn="ctr">
                      <a:solidFill>
                        <a:srgbClr val="DBDBDB"/>
                      </a:solidFill>
                      <a:prstDash val="solid"/>
                      <a:round/>
                      <a:headEnd type="none" w="med" len="med"/>
                      <a:tailEnd type="none" w="med" len="med"/>
                    </a:lnT>
                    <a:lnB w="9525" cap="flat" cmpd="sng" algn="ctr">
                      <a:solidFill>
                        <a:srgbClr val="DBDBDB"/>
                      </a:solidFill>
                      <a:prstDash val="solid"/>
                      <a:round/>
                      <a:headEnd type="none" w="med" len="med"/>
                      <a:tailEnd type="none" w="med" len="med"/>
                    </a:lnB>
                    <a:solidFill>
                      <a:srgbClr val="FFFFFF"/>
                    </a:solidFill>
                  </a:tcPr>
                </a:tc>
                <a:tc>
                  <a:txBody>
                    <a:bodyPr/>
                    <a:lstStyle/>
                    <a:p>
                      <a:pPr algn="l" fontAlgn="base"/>
                      <a:r>
                        <a:rPr lang="en-US" sz="1200" dirty="0">
                          <a:solidFill>
                            <a:srgbClr val="6B6B6B"/>
                          </a:solidFill>
                          <a:effectLst/>
                        </a:rPr>
                        <a:t>Plasma (treated not with heparin), serum, and other cell-free body fluids</a:t>
                      </a:r>
                    </a:p>
                  </a:txBody>
                  <a:tcPr marL="22551" marR="22551" marT="14094" marB="14094" anchor="ctr">
                    <a:lnL w="9525" cap="flat" cmpd="sng" algn="ctr">
                      <a:solidFill>
                        <a:srgbClr val="DBDBDB"/>
                      </a:solidFill>
                      <a:prstDash val="solid"/>
                      <a:round/>
                      <a:headEnd type="none" w="med" len="med"/>
                      <a:tailEnd type="none" w="med" len="med"/>
                    </a:lnL>
                    <a:lnR w="9525" cap="flat" cmpd="sng" algn="ctr">
                      <a:solidFill>
                        <a:srgbClr val="DBDBDB"/>
                      </a:solidFill>
                      <a:prstDash val="solid"/>
                      <a:round/>
                      <a:headEnd type="none" w="med" len="med"/>
                      <a:tailEnd type="none" w="med" len="med"/>
                    </a:lnR>
                    <a:lnT w="9525" cap="flat" cmpd="sng" algn="ctr">
                      <a:solidFill>
                        <a:srgbClr val="DBDBDB"/>
                      </a:solidFill>
                      <a:prstDash val="solid"/>
                      <a:round/>
                      <a:headEnd type="none" w="med" len="med"/>
                      <a:tailEnd type="none" w="med" len="med"/>
                    </a:lnT>
                    <a:lnB w="9525" cap="flat" cmpd="sng" algn="ctr">
                      <a:solidFill>
                        <a:srgbClr val="DBDBDB"/>
                      </a:solidFill>
                      <a:prstDash val="solid"/>
                      <a:round/>
                      <a:headEnd type="none" w="med" len="med"/>
                      <a:tailEnd type="none" w="med" len="med"/>
                    </a:lnB>
                    <a:solidFill>
                      <a:srgbClr val="FFFFFF"/>
                    </a:solidFill>
                  </a:tcPr>
                </a:tc>
                <a:tc>
                  <a:txBody>
                    <a:bodyPr/>
                    <a:lstStyle/>
                    <a:p>
                      <a:pPr algn="l" fontAlgn="base"/>
                      <a:r>
                        <a:rPr lang="en-US" sz="1200" dirty="0">
                          <a:solidFill>
                            <a:srgbClr val="6B6B6B"/>
                          </a:solidFill>
                          <a:effectLst/>
                        </a:rPr>
                        <a:t>Cultured cells, human/animal tissue, plant tissue, &lt;150 </a:t>
                      </a:r>
                      <a:r>
                        <a:rPr lang="el-GR" sz="1200" dirty="0">
                          <a:solidFill>
                            <a:srgbClr val="6B6B6B"/>
                          </a:solidFill>
                          <a:effectLst/>
                        </a:rPr>
                        <a:t>μ</a:t>
                      </a:r>
                      <a:r>
                        <a:rPr lang="en-US" sz="1200" dirty="0">
                          <a:solidFill>
                            <a:srgbClr val="6B6B6B"/>
                          </a:solidFill>
                          <a:effectLst/>
                        </a:rPr>
                        <a:t>L reaction mixture</a:t>
                      </a:r>
                    </a:p>
                  </a:txBody>
                  <a:tcPr marL="22551" marR="22551" marT="14094" marB="14094" anchor="ctr">
                    <a:lnL w="9525" cap="flat" cmpd="sng" algn="ctr">
                      <a:solidFill>
                        <a:srgbClr val="DBDBDB"/>
                      </a:solidFill>
                      <a:prstDash val="solid"/>
                      <a:round/>
                      <a:headEnd type="none" w="med" len="med"/>
                      <a:tailEnd type="none" w="med" len="med"/>
                    </a:lnL>
                    <a:lnR w="9525" cap="flat" cmpd="sng" algn="ctr">
                      <a:solidFill>
                        <a:srgbClr val="DBDBDB"/>
                      </a:solidFill>
                      <a:prstDash val="solid"/>
                      <a:round/>
                      <a:headEnd type="none" w="med" len="med"/>
                      <a:tailEnd type="none" w="med" len="med"/>
                    </a:lnR>
                    <a:lnT w="9525" cap="flat" cmpd="sng" algn="ctr">
                      <a:solidFill>
                        <a:srgbClr val="DBDBDB"/>
                      </a:solidFill>
                      <a:prstDash val="solid"/>
                      <a:round/>
                      <a:headEnd type="none" w="med" len="med"/>
                      <a:tailEnd type="none" w="med" len="med"/>
                    </a:lnT>
                    <a:lnB w="9525" cap="flat" cmpd="sng" algn="ctr">
                      <a:solidFill>
                        <a:srgbClr val="DBDBDB"/>
                      </a:solidFill>
                      <a:prstDash val="solid"/>
                      <a:round/>
                      <a:headEnd type="none" w="med" len="med"/>
                      <a:tailEnd type="none" w="med" len="med"/>
                    </a:lnB>
                    <a:solidFill>
                      <a:srgbClr val="FFFFFF"/>
                    </a:solidFill>
                  </a:tcPr>
                </a:tc>
                <a:tc>
                  <a:txBody>
                    <a:bodyPr/>
                    <a:lstStyle/>
                    <a:p>
                      <a:pPr algn="l" fontAlgn="base"/>
                      <a:r>
                        <a:rPr lang="en-US" sz="1200" dirty="0">
                          <a:solidFill>
                            <a:srgbClr val="6B6B6B"/>
                          </a:solidFill>
                          <a:effectLst/>
                        </a:rPr>
                        <a:t>All cell and tissue types, bacteria, plants, viral samples, and yeast</a:t>
                      </a:r>
                    </a:p>
                  </a:txBody>
                  <a:tcPr marL="22551" marR="22551" marT="14094" marB="14094" anchor="ctr">
                    <a:lnL w="9525" cap="flat" cmpd="sng" algn="ctr">
                      <a:solidFill>
                        <a:srgbClr val="DBDBDB"/>
                      </a:solidFill>
                      <a:prstDash val="solid"/>
                      <a:round/>
                      <a:headEnd type="none" w="med" len="med"/>
                      <a:tailEnd type="none" w="med" len="med"/>
                    </a:lnL>
                    <a:lnR w="9525" cap="flat" cmpd="sng" algn="ctr">
                      <a:solidFill>
                        <a:srgbClr val="DBDBDB"/>
                      </a:solidFill>
                      <a:prstDash val="solid"/>
                      <a:round/>
                      <a:headEnd type="none" w="med" len="med"/>
                      <a:tailEnd type="none" w="med" len="med"/>
                    </a:lnR>
                    <a:lnT w="9525" cap="flat" cmpd="sng" algn="ctr">
                      <a:solidFill>
                        <a:srgbClr val="DBDBDB"/>
                      </a:solidFill>
                      <a:prstDash val="solid"/>
                      <a:round/>
                      <a:headEnd type="none" w="med" len="med"/>
                      <a:tailEnd type="none" w="med" len="med"/>
                    </a:lnT>
                    <a:lnB w="9525" cap="flat" cmpd="sng" algn="ctr">
                      <a:solidFill>
                        <a:srgbClr val="DBDBDB"/>
                      </a:solidFill>
                      <a:prstDash val="solid"/>
                      <a:round/>
                      <a:headEnd type="none" w="med" len="med"/>
                      <a:tailEnd type="none" w="med" len="med"/>
                    </a:lnB>
                    <a:solidFill>
                      <a:srgbClr val="FFFFFF"/>
                    </a:solidFill>
                  </a:tcPr>
                </a:tc>
                <a:extLst>
                  <a:ext uri="{0D108BD9-81ED-4DB2-BD59-A6C34878D82A}">
                    <a16:rowId xmlns:a16="http://schemas.microsoft.com/office/drawing/2014/main" val="3076660587"/>
                  </a:ext>
                </a:extLst>
              </a:tr>
            </a:tbl>
          </a:graphicData>
        </a:graphic>
      </p:graphicFrame>
      <p:sp>
        <p:nvSpPr>
          <p:cNvPr id="8" name="Title 1">
            <a:extLst>
              <a:ext uri="{FF2B5EF4-FFF2-40B4-BE49-F238E27FC236}">
                <a16:creationId xmlns:a16="http://schemas.microsoft.com/office/drawing/2014/main" id="{19BED517-2CC0-604D-A87D-07B1C57AED77}"/>
              </a:ext>
            </a:extLst>
          </p:cNvPr>
          <p:cNvSpPr txBox="1">
            <a:spLocks/>
          </p:cNvSpPr>
          <p:nvPr/>
        </p:nvSpPr>
        <p:spPr>
          <a:xfrm>
            <a:off x="83127" y="653889"/>
            <a:ext cx="5488998" cy="603411"/>
          </a:xfrm>
          <a:prstGeom prst="rect">
            <a:avLst/>
          </a:prstGeom>
        </p:spPr>
        <p:txBody>
          <a:bodyPr/>
          <a:lstStyle>
            <a:lvl1pPr algn="l" defTabSz="457200" rtl="0" eaLnBrk="1" latinLnBrk="0" hangingPunct="1">
              <a:spcBef>
                <a:spcPct val="0"/>
              </a:spcBef>
              <a:buNone/>
              <a:defRPr sz="3000" b="1" kern="1200">
                <a:solidFill>
                  <a:schemeClr val="tx1"/>
                </a:solidFill>
                <a:latin typeface="Arial"/>
                <a:ea typeface="+mj-ea"/>
                <a:cs typeface="Arial"/>
              </a:defRPr>
            </a:lvl1pPr>
          </a:lstStyle>
          <a:p>
            <a:r>
              <a:rPr lang="en-US" altLang="zh-CN" dirty="0"/>
              <a:t>Materials &amp; Methods</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5</a:t>
            </a:fld>
            <a:endParaRPr lang="en-US" dirty="0"/>
          </a:p>
        </p:txBody>
      </p:sp>
      <p:sp>
        <p:nvSpPr>
          <p:cNvPr id="7" name="TextBox 6"/>
          <p:cNvSpPr txBox="1"/>
          <p:nvPr/>
        </p:nvSpPr>
        <p:spPr>
          <a:xfrm>
            <a:off x="222867" y="380488"/>
            <a:ext cx="8671751" cy="892552"/>
          </a:xfrm>
          <a:prstGeom prst="rect">
            <a:avLst/>
          </a:prstGeom>
          <a:noFill/>
        </p:spPr>
        <p:txBody>
          <a:bodyPr wrap="square" rtlCol="0">
            <a:spAutoFit/>
          </a:bodyPr>
          <a:lstStyle/>
          <a:p>
            <a:r>
              <a:rPr lang="en-US" sz="2800" b="1" dirty="0">
                <a:latin typeface="+mj-lt"/>
              </a:rPr>
              <a:t>Results: </a:t>
            </a:r>
          </a:p>
          <a:p>
            <a:r>
              <a:rPr lang="en-US" sz="2400" b="1" dirty="0"/>
              <a:t>The majority of RNA molecules were shorter than 200 nt</a:t>
            </a:r>
            <a:endParaRPr lang="en-US" sz="2400" b="1" dirty="0">
              <a:latin typeface="+mj-lt"/>
            </a:endParaRPr>
          </a:p>
        </p:txBody>
      </p:sp>
      <p:sp>
        <p:nvSpPr>
          <p:cNvPr id="3" name="Rectangle 2"/>
          <p:cNvSpPr/>
          <p:nvPr/>
        </p:nvSpPr>
        <p:spPr>
          <a:xfrm>
            <a:off x="2066306" y="5353835"/>
            <a:ext cx="6828312" cy="923330"/>
          </a:xfrm>
          <a:prstGeom prst="rect">
            <a:avLst/>
          </a:prstGeom>
          <a:solidFill>
            <a:schemeClr val="bg1">
              <a:lumMod val="75000"/>
            </a:schemeClr>
          </a:solidFill>
        </p:spPr>
        <p:txBody>
          <a:bodyPr wrap="square">
            <a:spAutoFit/>
          </a:bodyPr>
          <a:lstStyle/>
          <a:p>
            <a:r>
              <a:rPr lang="en-US" b="1" dirty="0">
                <a:solidFill>
                  <a:srgbClr val="B11F24"/>
                </a:solidFill>
              </a:rPr>
              <a:t>Supplemental Figure 1. </a:t>
            </a:r>
            <a:r>
              <a:rPr lang="en-US" dirty="0"/>
              <a:t>The size distributions of the extracted RNA from samples using different methods were assessed using Bioanalyzer. </a:t>
            </a:r>
            <a:endParaRPr lang="en-US" b="1" dirty="0">
              <a:solidFill>
                <a:srgbClr val="C00000"/>
              </a:solidFill>
            </a:endParaRPr>
          </a:p>
        </p:txBody>
      </p:sp>
      <p:pic>
        <p:nvPicPr>
          <p:cNvPr id="5" name="Picture 4">
            <a:extLst>
              <a:ext uri="{FF2B5EF4-FFF2-40B4-BE49-F238E27FC236}">
                <a16:creationId xmlns:a16="http://schemas.microsoft.com/office/drawing/2014/main" id="{C8258D5C-BC21-8A4B-92F3-D11A0A1E4D5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40834" y="1408459"/>
            <a:ext cx="7635815" cy="3802697"/>
          </a:xfrm>
          <a:prstGeom prst="rect">
            <a:avLst/>
          </a:prstGeom>
        </p:spPr>
      </p:pic>
    </p:spTree>
    <p:extLst>
      <p:ext uri="{BB962C8B-B14F-4D97-AF65-F5344CB8AC3E}">
        <p14:creationId xmlns:p14="http://schemas.microsoft.com/office/powerpoint/2010/main" val="31300387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6</a:t>
            </a:fld>
            <a:endParaRPr lang="en-US" dirty="0"/>
          </a:p>
        </p:txBody>
      </p:sp>
      <p:sp>
        <p:nvSpPr>
          <p:cNvPr id="7" name="TextBox 6"/>
          <p:cNvSpPr txBox="1"/>
          <p:nvPr/>
        </p:nvSpPr>
        <p:spPr>
          <a:xfrm>
            <a:off x="165717" y="245811"/>
            <a:ext cx="8849695" cy="861774"/>
          </a:xfrm>
          <a:prstGeom prst="rect">
            <a:avLst/>
          </a:prstGeom>
          <a:noFill/>
        </p:spPr>
        <p:txBody>
          <a:bodyPr wrap="square" rtlCol="0">
            <a:spAutoFit/>
          </a:bodyPr>
          <a:lstStyle/>
          <a:p>
            <a:r>
              <a:rPr lang="en-US" sz="3000" b="1" dirty="0">
                <a:latin typeface="+mj-lt"/>
              </a:rPr>
              <a:t>Results: </a:t>
            </a:r>
          </a:p>
          <a:p>
            <a:r>
              <a:rPr lang="en-US" sz="2000" b="1" dirty="0"/>
              <a:t>Evaluation of exRNA isolation efficiency from CFS with commercial kits</a:t>
            </a:r>
          </a:p>
        </p:txBody>
      </p:sp>
      <p:pic>
        <p:nvPicPr>
          <p:cNvPr id="12" name="Picture 11">
            <a:extLst>
              <a:ext uri="{FF2B5EF4-FFF2-40B4-BE49-F238E27FC236}">
                <a16:creationId xmlns:a16="http://schemas.microsoft.com/office/drawing/2014/main" id="{C4E73C11-7BFA-BF4D-94F0-7C60028F18B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5718" y="1103044"/>
            <a:ext cx="5183189" cy="4283908"/>
          </a:xfrm>
          <a:prstGeom prst="rect">
            <a:avLst/>
          </a:prstGeom>
        </p:spPr>
      </p:pic>
      <p:sp>
        <p:nvSpPr>
          <p:cNvPr id="3" name="Rectangle 2"/>
          <p:cNvSpPr/>
          <p:nvPr/>
        </p:nvSpPr>
        <p:spPr>
          <a:xfrm>
            <a:off x="2066306" y="5382411"/>
            <a:ext cx="6828312" cy="923330"/>
          </a:xfrm>
          <a:prstGeom prst="rect">
            <a:avLst/>
          </a:prstGeom>
          <a:solidFill>
            <a:schemeClr val="bg1">
              <a:lumMod val="75000"/>
            </a:schemeClr>
          </a:solidFill>
        </p:spPr>
        <p:txBody>
          <a:bodyPr wrap="square">
            <a:spAutoFit/>
          </a:bodyPr>
          <a:lstStyle/>
          <a:p>
            <a:r>
              <a:rPr lang="en-US" b="1" dirty="0">
                <a:solidFill>
                  <a:srgbClr val="B11F24"/>
                </a:solidFill>
              </a:rPr>
              <a:t>Figure 1.</a:t>
            </a:r>
            <a:r>
              <a:rPr lang="en-US" b="1" dirty="0"/>
              <a:t> Comparison of RNA isolation efficiency with commercial kits and their performance on human cell free saliva (CFS) samples. </a:t>
            </a:r>
            <a:endParaRPr lang="en-US" b="1" dirty="0">
              <a:solidFill>
                <a:srgbClr val="B11F24"/>
              </a:solidFill>
            </a:endParaRPr>
          </a:p>
        </p:txBody>
      </p:sp>
      <p:sp>
        <p:nvSpPr>
          <p:cNvPr id="11" name="Rectangle 10">
            <a:extLst>
              <a:ext uri="{FF2B5EF4-FFF2-40B4-BE49-F238E27FC236}">
                <a16:creationId xmlns:a16="http://schemas.microsoft.com/office/drawing/2014/main" id="{D0485EA5-5890-5947-8747-FBBE4308C8DF}"/>
              </a:ext>
            </a:extLst>
          </p:cNvPr>
          <p:cNvSpPr/>
          <p:nvPr/>
        </p:nvSpPr>
        <p:spPr>
          <a:xfrm>
            <a:off x="5410509" y="1091664"/>
            <a:ext cx="3484109" cy="4185761"/>
          </a:xfrm>
          <a:prstGeom prst="rect">
            <a:avLst/>
          </a:prstGeom>
        </p:spPr>
        <p:txBody>
          <a:bodyPr wrap="square">
            <a:spAutoFit/>
          </a:bodyPr>
          <a:lstStyle/>
          <a:p>
            <a:pPr algn="just"/>
            <a:r>
              <a:rPr lang="en-US" sz="1400" b="1" dirty="0"/>
              <a:t>(A)</a:t>
            </a:r>
            <a:r>
              <a:rPr lang="en-US" sz="1400" dirty="0"/>
              <a:t>The miRNeasy Micro Kit and the NucleoSpin miRNA kit showed the highest total RNA yields based on  measurements with RiboGreen RNA assay.  </a:t>
            </a:r>
            <a:r>
              <a:rPr lang="en-US" sz="1400" b="1" dirty="0"/>
              <a:t>(B) </a:t>
            </a:r>
            <a:r>
              <a:rPr lang="en-US" sz="1400" dirty="0"/>
              <a:t>The recovery of mRNAs of three reference genes (GAPDH, ACTB and RPS9) from different kits was determined with RT-qPCR. The highest RNA yield was achieved with the mirVana miRNA Isolation Kit and Quick-RNA MicroPrep kit. The recovery of small RNAs including miRNAs </a:t>
            </a:r>
            <a:r>
              <a:rPr lang="en-US" sz="1400" b="1" dirty="0"/>
              <a:t>(C)</a:t>
            </a:r>
            <a:r>
              <a:rPr lang="en-US" sz="1400" dirty="0"/>
              <a:t> and piRNAs </a:t>
            </a:r>
            <a:r>
              <a:rPr lang="en-US" sz="1400" b="1" dirty="0"/>
              <a:t>(D) </a:t>
            </a:r>
            <a:r>
              <a:rPr lang="en-US" sz="1400" dirty="0"/>
              <a:t>was the best with the miRNeasy Micro Kit and NucleoSpin miRNA kit based on the measurements with droplet digital PCR (ddPCR)</a:t>
            </a:r>
          </a:p>
          <a:p>
            <a:pPr marL="12700" indent="-12700" algn="just">
              <a:buFont typeface="Wingdings" pitchFamily="2" charset="2"/>
              <a:buChar char="v"/>
            </a:pPr>
            <a:r>
              <a:rPr lang="en-US" sz="1400" dirty="0"/>
              <a:t>Comparing all results, the </a:t>
            </a:r>
            <a:r>
              <a:rPr lang="en-US" sz="1400" b="1" dirty="0"/>
              <a:t>miRNeasy Micro Kit</a:t>
            </a:r>
            <a:r>
              <a:rPr lang="en-US" sz="1400" dirty="0"/>
              <a:t> was chosen for total RNA extraction from CFS.</a:t>
            </a:r>
          </a:p>
        </p:txBody>
      </p:sp>
    </p:spTree>
    <p:extLst>
      <p:ext uri="{BB962C8B-B14F-4D97-AF65-F5344CB8AC3E}">
        <p14:creationId xmlns:p14="http://schemas.microsoft.com/office/powerpoint/2010/main" val="17431017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7</a:t>
            </a:fld>
            <a:endParaRPr lang="en-US" dirty="0"/>
          </a:p>
        </p:txBody>
      </p:sp>
      <p:sp>
        <p:nvSpPr>
          <p:cNvPr id="7" name="TextBox 6"/>
          <p:cNvSpPr txBox="1"/>
          <p:nvPr/>
        </p:nvSpPr>
        <p:spPr>
          <a:xfrm>
            <a:off x="48334" y="285800"/>
            <a:ext cx="8846284" cy="923330"/>
          </a:xfrm>
          <a:prstGeom prst="rect">
            <a:avLst/>
          </a:prstGeom>
          <a:noFill/>
        </p:spPr>
        <p:txBody>
          <a:bodyPr wrap="square" rtlCol="0">
            <a:spAutoFit/>
          </a:bodyPr>
          <a:lstStyle/>
          <a:p>
            <a:r>
              <a:rPr lang="en-US" sz="3000" b="1" dirty="0">
                <a:latin typeface="+mj-lt"/>
              </a:rPr>
              <a:t>Results: </a:t>
            </a:r>
            <a:r>
              <a:rPr lang="en-US" sz="2400" b="1" dirty="0"/>
              <a:t>Evaluation of performance of </a:t>
            </a:r>
          </a:p>
          <a:p>
            <a:r>
              <a:rPr lang="en-US" sz="2400" b="1" dirty="0"/>
              <a:t>RNA library preparation kits for RNA-seq of human CFS</a:t>
            </a:r>
          </a:p>
        </p:txBody>
      </p:sp>
      <p:sp>
        <p:nvSpPr>
          <p:cNvPr id="3" name="Rectangle 2"/>
          <p:cNvSpPr/>
          <p:nvPr/>
        </p:nvSpPr>
        <p:spPr>
          <a:xfrm>
            <a:off x="2048269" y="5649001"/>
            <a:ext cx="6828312" cy="646331"/>
          </a:xfrm>
          <a:prstGeom prst="rect">
            <a:avLst/>
          </a:prstGeom>
          <a:solidFill>
            <a:schemeClr val="bg1">
              <a:lumMod val="75000"/>
            </a:schemeClr>
          </a:solidFill>
        </p:spPr>
        <p:txBody>
          <a:bodyPr wrap="square">
            <a:spAutoFit/>
          </a:bodyPr>
          <a:lstStyle/>
          <a:p>
            <a:r>
              <a:rPr lang="en-US" b="1" dirty="0">
                <a:solidFill>
                  <a:srgbClr val="B11F24"/>
                </a:solidFill>
              </a:rPr>
              <a:t>Figure 2 .</a:t>
            </a:r>
            <a:r>
              <a:rPr lang="en-US" dirty="0"/>
              <a:t> </a:t>
            </a:r>
            <a:r>
              <a:rPr lang="en-US" b="1" dirty="0"/>
              <a:t>Comparison of library preparation kits and their performance on human cell free saliva samples. </a:t>
            </a:r>
            <a:endParaRPr lang="en-US" b="1" dirty="0">
              <a:solidFill>
                <a:srgbClr val="B11F24"/>
              </a:solidFill>
            </a:endParaRPr>
          </a:p>
        </p:txBody>
      </p:sp>
      <p:pic>
        <p:nvPicPr>
          <p:cNvPr id="2" name="Picture 1">
            <a:extLst>
              <a:ext uri="{FF2B5EF4-FFF2-40B4-BE49-F238E27FC236}">
                <a16:creationId xmlns:a16="http://schemas.microsoft.com/office/drawing/2014/main" id="{FB79AF5C-619D-614F-81A2-29DEA274B80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82439" y="1246436"/>
            <a:ext cx="5811035" cy="4126743"/>
          </a:xfrm>
          <a:prstGeom prst="rect">
            <a:avLst/>
          </a:prstGeom>
        </p:spPr>
      </p:pic>
      <p:sp>
        <p:nvSpPr>
          <p:cNvPr id="5" name="Rectangle 4">
            <a:extLst>
              <a:ext uri="{FF2B5EF4-FFF2-40B4-BE49-F238E27FC236}">
                <a16:creationId xmlns:a16="http://schemas.microsoft.com/office/drawing/2014/main" id="{4ACD0029-5E8F-AE49-92FB-F4AFA06A48B6}"/>
              </a:ext>
            </a:extLst>
          </p:cNvPr>
          <p:cNvSpPr/>
          <p:nvPr/>
        </p:nvSpPr>
        <p:spPr>
          <a:xfrm>
            <a:off x="6041047" y="1513832"/>
            <a:ext cx="2853572" cy="3539430"/>
          </a:xfrm>
          <a:prstGeom prst="rect">
            <a:avLst/>
          </a:prstGeom>
        </p:spPr>
        <p:txBody>
          <a:bodyPr wrap="square">
            <a:spAutoFit/>
          </a:bodyPr>
          <a:lstStyle/>
          <a:p>
            <a:pPr marL="12700" indent="-12700" algn="just">
              <a:buFont typeface="Wingdings" pitchFamily="2" charset="2"/>
              <a:buChar char="v"/>
            </a:pPr>
            <a:r>
              <a:rPr lang="en-US" sz="1600" dirty="0"/>
              <a:t>NEBNext short and long RNA library preparation methods provided the best transcriptional coverage of detected long RNAs (</a:t>
            </a:r>
            <a:r>
              <a:rPr lang="en-US" sz="1600" b="1" dirty="0"/>
              <a:t>A</a:t>
            </a:r>
            <a:r>
              <a:rPr lang="en-US" sz="1600" dirty="0"/>
              <a:t>) and small RNAs (</a:t>
            </a:r>
            <a:r>
              <a:rPr lang="en-US" sz="1600" b="1" dirty="0"/>
              <a:t>B</a:t>
            </a:r>
            <a:r>
              <a:rPr lang="en-US" sz="1600" dirty="0"/>
              <a:t>). </a:t>
            </a:r>
          </a:p>
          <a:p>
            <a:pPr algn="just"/>
            <a:r>
              <a:rPr lang="en-US" sz="1600" dirty="0"/>
              <a:t>(</a:t>
            </a:r>
            <a:r>
              <a:rPr lang="en-US" sz="1600" b="1" dirty="0"/>
              <a:t>C</a:t>
            </a:r>
            <a:r>
              <a:rPr lang="en-US" sz="1600" dirty="0"/>
              <a:t>) Proportion of bacterial exRNAs and non-coding RNA from small RNA library and (</a:t>
            </a:r>
            <a:r>
              <a:rPr lang="en-US" sz="1600" b="1" dirty="0"/>
              <a:t>D</a:t>
            </a:r>
            <a:r>
              <a:rPr lang="en-US" sz="1600" dirty="0"/>
              <a:t>) lists of top 10 miRNAs and piRNAs. </a:t>
            </a:r>
          </a:p>
          <a:p>
            <a:pPr algn="just"/>
            <a:r>
              <a:rPr lang="en-US" sz="1600" b="1" dirty="0"/>
              <a:t>(E) </a:t>
            </a:r>
            <a:r>
              <a:rPr lang="en-US" sz="1600" dirty="0"/>
              <a:t>The majority of top listed salivary piRNAs are derived from 5’ fragment of tRNA. </a:t>
            </a:r>
          </a:p>
        </p:txBody>
      </p:sp>
    </p:spTree>
    <p:extLst>
      <p:ext uri="{BB962C8B-B14F-4D97-AF65-F5344CB8AC3E}">
        <p14:creationId xmlns:p14="http://schemas.microsoft.com/office/powerpoint/2010/main" val="15596359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8</a:t>
            </a:fld>
            <a:endParaRPr lang="en-US" dirty="0"/>
          </a:p>
        </p:txBody>
      </p:sp>
      <p:sp>
        <p:nvSpPr>
          <p:cNvPr id="7" name="TextBox 6"/>
          <p:cNvSpPr txBox="1"/>
          <p:nvPr/>
        </p:nvSpPr>
        <p:spPr>
          <a:xfrm>
            <a:off x="165717" y="342451"/>
            <a:ext cx="7378084" cy="923330"/>
          </a:xfrm>
          <a:prstGeom prst="rect">
            <a:avLst/>
          </a:prstGeom>
          <a:noFill/>
        </p:spPr>
        <p:txBody>
          <a:bodyPr wrap="square" rtlCol="0">
            <a:spAutoFit/>
          </a:bodyPr>
          <a:lstStyle/>
          <a:p>
            <a:r>
              <a:rPr lang="en-US" sz="3000" b="1" dirty="0">
                <a:latin typeface="+mj-lt"/>
              </a:rPr>
              <a:t>Results: </a:t>
            </a:r>
            <a:r>
              <a:rPr lang="en-US" sz="2400" b="1" dirty="0"/>
              <a:t>Optimized rRNA depletion can increase the sensitivity of human gene detection </a:t>
            </a:r>
            <a:endParaRPr lang="en-US" sz="2400" b="1" dirty="0">
              <a:latin typeface="+mj-lt"/>
            </a:endParaRPr>
          </a:p>
        </p:txBody>
      </p:sp>
      <p:sp>
        <p:nvSpPr>
          <p:cNvPr id="3" name="Rectangle 2"/>
          <p:cNvSpPr/>
          <p:nvPr/>
        </p:nvSpPr>
        <p:spPr>
          <a:xfrm>
            <a:off x="2066307" y="5874003"/>
            <a:ext cx="6828312" cy="369332"/>
          </a:xfrm>
          <a:prstGeom prst="rect">
            <a:avLst/>
          </a:prstGeom>
          <a:solidFill>
            <a:schemeClr val="bg1">
              <a:lumMod val="75000"/>
            </a:schemeClr>
          </a:solidFill>
        </p:spPr>
        <p:txBody>
          <a:bodyPr wrap="square">
            <a:spAutoFit/>
          </a:bodyPr>
          <a:lstStyle/>
          <a:p>
            <a:r>
              <a:rPr lang="en-US" b="1" dirty="0">
                <a:solidFill>
                  <a:srgbClr val="B11F24"/>
                </a:solidFill>
              </a:rPr>
              <a:t>Figure 3. </a:t>
            </a:r>
            <a:r>
              <a:rPr lang="en-US" b="1" dirty="0"/>
              <a:t>Assessment of rRNA depletion.</a:t>
            </a:r>
          </a:p>
        </p:txBody>
      </p:sp>
      <p:pic>
        <p:nvPicPr>
          <p:cNvPr id="2" name="Picture 1">
            <a:extLst>
              <a:ext uri="{FF2B5EF4-FFF2-40B4-BE49-F238E27FC236}">
                <a16:creationId xmlns:a16="http://schemas.microsoft.com/office/drawing/2014/main" id="{35998EF4-4304-4548-B64E-36A8F6DB74D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80017" y="1513832"/>
            <a:ext cx="5647765" cy="3900488"/>
          </a:xfrm>
          <a:prstGeom prst="rect">
            <a:avLst/>
          </a:prstGeom>
        </p:spPr>
      </p:pic>
      <p:sp>
        <p:nvSpPr>
          <p:cNvPr id="8" name="Rectangle 7">
            <a:extLst>
              <a:ext uri="{FF2B5EF4-FFF2-40B4-BE49-F238E27FC236}">
                <a16:creationId xmlns:a16="http://schemas.microsoft.com/office/drawing/2014/main" id="{1BB37B12-5267-3545-B2CE-F908BA36AF42}"/>
              </a:ext>
            </a:extLst>
          </p:cNvPr>
          <p:cNvSpPr/>
          <p:nvPr/>
        </p:nvSpPr>
        <p:spPr>
          <a:xfrm>
            <a:off x="6013510" y="1448139"/>
            <a:ext cx="3101573" cy="4278094"/>
          </a:xfrm>
          <a:prstGeom prst="rect">
            <a:avLst/>
          </a:prstGeom>
        </p:spPr>
        <p:txBody>
          <a:bodyPr wrap="square">
            <a:spAutoFit/>
          </a:bodyPr>
          <a:lstStyle/>
          <a:p>
            <a:r>
              <a:rPr lang="en-US" sz="1600" dirty="0"/>
              <a:t>(</a:t>
            </a:r>
            <a:r>
              <a:rPr lang="en-US" sz="1600" b="1" dirty="0"/>
              <a:t>A</a:t>
            </a:r>
            <a:r>
              <a:rPr lang="en-US" sz="1600" dirty="0"/>
              <a:t>) Relative RNA yield after rRNA depletion measured with the Quant-iT RiboGreen RNA Assay Kit. (</a:t>
            </a:r>
            <a:r>
              <a:rPr lang="en-US" sz="1600" b="1" dirty="0"/>
              <a:t>B</a:t>
            </a:r>
            <a:r>
              <a:rPr lang="en-US" sz="1600" dirty="0"/>
              <a:t>)The RT-qPCR measurements showed the relative abundance of 16S rRNA was significantly decreased but there were no dramatic changes  with human reference RNAs (</a:t>
            </a:r>
            <a:r>
              <a:rPr lang="en-US" sz="1600" b="1" dirty="0"/>
              <a:t>C</a:t>
            </a:r>
            <a:r>
              <a:rPr lang="en-US" sz="1600" dirty="0"/>
              <a:t>). The rRNA depletion resulted in increased human gene coverage (</a:t>
            </a:r>
            <a:r>
              <a:rPr lang="en-US" sz="1600" b="1" dirty="0"/>
              <a:t>D</a:t>
            </a:r>
            <a:r>
              <a:rPr lang="en-US" sz="1600" dirty="0"/>
              <a:t>) with different cut-off RPKM thresholds. (</a:t>
            </a:r>
            <a:r>
              <a:rPr lang="en-US" sz="1600" b="1" dirty="0"/>
              <a:t>E</a:t>
            </a:r>
            <a:r>
              <a:rPr lang="en-US" sz="1600" dirty="0"/>
              <a:t>) Comparison of of detected genes in rRNA-depleted and non-depleted CFS samples for long RNA libraries.</a:t>
            </a:r>
          </a:p>
        </p:txBody>
      </p:sp>
    </p:spTree>
    <p:extLst>
      <p:ext uri="{BB962C8B-B14F-4D97-AF65-F5344CB8AC3E}">
        <p14:creationId xmlns:p14="http://schemas.microsoft.com/office/powerpoint/2010/main" val="22912304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9</a:t>
            </a:fld>
            <a:endParaRPr lang="en-US" dirty="0"/>
          </a:p>
        </p:txBody>
      </p:sp>
      <p:sp>
        <p:nvSpPr>
          <p:cNvPr id="7" name="TextBox 6"/>
          <p:cNvSpPr txBox="1"/>
          <p:nvPr/>
        </p:nvSpPr>
        <p:spPr>
          <a:xfrm>
            <a:off x="410509" y="349595"/>
            <a:ext cx="7563822" cy="923330"/>
          </a:xfrm>
          <a:prstGeom prst="rect">
            <a:avLst/>
          </a:prstGeom>
          <a:noFill/>
        </p:spPr>
        <p:txBody>
          <a:bodyPr wrap="square" rtlCol="0">
            <a:spAutoFit/>
          </a:bodyPr>
          <a:lstStyle/>
          <a:p>
            <a:r>
              <a:rPr lang="en-US" sz="3000" b="1" dirty="0">
                <a:latin typeface="Arial" panose="020B0604020202020204" pitchFamily="34" charset="0"/>
                <a:cs typeface="Arial" panose="020B0604020202020204" pitchFamily="34" charset="0"/>
              </a:rPr>
              <a:t>Results: </a:t>
            </a:r>
          </a:p>
          <a:p>
            <a:r>
              <a:rPr lang="en-US" sz="2400" b="1" dirty="0">
                <a:latin typeface="Arial" panose="020B0604020202020204" pitchFamily="34" charset="0"/>
                <a:cs typeface="Arial" panose="020B0604020202020204" pitchFamily="34" charset="0"/>
              </a:rPr>
              <a:t>The microbial rRNA analysis (16S rRNA) </a:t>
            </a:r>
          </a:p>
        </p:txBody>
      </p:sp>
      <p:sp>
        <p:nvSpPr>
          <p:cNvPr id="3" name="Rectangle 2"/>
          <p:cNvSpPr/>
          <p:nvPr/>
        </p:nvSpPr>
        <p:spPr>
          <a:xfrm>
            <a:off x="2052018" y="5597004"/>
            <a:ext cx="6828312" cy="646331"/>
          </a:xfrm>
          <a:prstGeom prst="rect">
            <a:avLst/>
          </a:prstGeom>
          <a:solidFill>
            <a:schemeClr val="bg1">
              <a:lumMod val="75000"/>
            </a:schemeClr>
          </a:solidFill>
        </p:spPr>
        <p:txBody>
          <a:bodyPr wrap="square">
            <a:spAutoFit/>
          </a:bodyPr>
          <a:lstStyle/>
          <a:p>
            <a:r>
              <a:rPr lang="en-US" b="1" dirty="0">
                <a:solidFill>
                  <a:srgbClr val="B11F24"/>
                </a:solidFill>
              </a:rPr>
              <a:t>Figure 4. </a:t>
            </a:r>
            <a:r>
              <a:rPr lang="en-US" b="1" dirty="0"/>
              <a:t>The rRNA depletion resulted in substantially increased detection of new bacterial transcripts.</a:t>
            </a:r>
          </a:p>
        </p:txBody>
      </p:sp>
      <p:pic>
        <p:nvPicPr>
          <p:cNvPr id="5" name="Picture 4">
            <a:extLst>
              <a:ext uri="{FF2B5EF4-FFF2-40B4-BE49-F238E27FC236}">
                <a16:creationId xmlns:a16="http://schemas.microsoft.com/office/drawing/2014/main" id="{C99F63E6-3FB7-B74B-B0B7-704C3544AE0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00112" y="1455487"/>
            <a:ext cx="7301784" cy="3776392"/>
          </a:xfrm>
          <a:prstGeom prst="rect">
            <a:avLst/>
          </a:prstGeom>
        </p:spPr>
      </p:pic>
    </p:spTree>
    <p:extLst>
      <p:ext uri="{BB962C8B-B14F-4D97-AF65-F5344CB8AC3E}">
        <p14:creationId xmlns:p14="http://schemas.microsoft.com/office/powerpoint/2010/main" val="1348816595"/>
      </p:ext>
    </p:extLst>
  </p:cSld>
  <p:clrMapOvr>
    <a:masterClrMapping/>
  </p:clrMapOvr>
</p:sld>
</file>

<file path=ppt/theme/theme1.xml><?xml version="1.0" encoding="utf-8"?>
<a:theme xmlns:a="http://schemas.openxmlformats.org/drawingml/2006/main" name="Office Theme">
  <a:themeElements>
    <a:clrScheme name="Custom 32">
      <a:dk1>
        <a:srgbClr val="1F1F1F"/>
      </a:dk1>
      <a:lt1>
        <a:sysClr val="window" lastClr="FFFFFF"/>
      </a:lt1>
      <a:dk2>
        <a:srgbClr val="636463"/>
      </a:dk2>
      <a:lt2>
        <a:srgbClr val="EEECE1"/>
      </a:lt2>
      <a:accent1>
        <a:srgbClr val="B11F24"/>
      </a:accent1>
      <a:accent2>
        <a:srgbClr val="005A84"/>
      </a:accent2>
      <a:accent3>
        <a:srgbClr val="E2A856"/>
      </a:accent3>
      <a:accent4>
        <a:srgbClr val="81ADA8"/>
      </a:accent4>
      <a:accent5>
        <a:srgbClr val="636463"/>
      </a:accent5>
      <a:accent6>
        <a:srgbClr val="328CB6"/>
      </a:accent6>
      <a:hlink>
        <a:srgbClr val="81ADA8"/>
      </a:hlink>
      <a:folHlink>
        <a:srgbClr val="81ADA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885</TotalTime>
  <Words>1200</Words>
  <Application>Microsoft Office PowerPoint</Application>
  <PresentationFormat>On-screen Show (4:3)</PresentationFormat>
  <Paragraphs>102</Paragraphs>
  <Slides>14</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14</vt:i4>
      </vt:variant>
    </vt:vector>
  </HeadingPairs>
  <TitlesOfParts>
    <vt:vector size="25" baseType="lpstr">
      <vt:lpstr>ＭＳ Ｐゴシック</vt:lpstr>
      <vt:lpstr>ＭＳ Ｐゴシック</vt:lpstr>
      <vt:lpstr>黑体</vt:lpstr>
      <vt:lpstr>Arial</vt:lpstr>
      <vt:lpstr>Calibri</vt:lpstr>
      <vt:lpstr>Courier New</vt:lpstr>
      <vt:lpstr>Helvetica</vt:lpstr>
      <vt:lpstr>inherit</vt:lpstr>
      <vt:lpstr>Times New Roman</vt:lpstr>
      <vt:lpstr>Wingdings</vt:lpstr>
      <vt:lpstr>Office Theme</vt:lpstr>
      <vt:lpstr>PowerPoint Presentation</vt:lpstr>
      <vt:lpstr>Introduction</vt:lpstr>
      <vt:lpstr>Materials &amp; Methods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Laboratory Statistics and Quality Control</dc:title>
  <dc:creator>Christine Page</dc:creator>
  <cp:lastModifiedBy>Erin Roberts</cp:lastModifiedBy>
  <cp:revision>132</cp:revision>
  <dcterms:created xsi:type="dcterms:W3CDTF">2014-07-07T15:02:10Z</dcterms:created>
  <dcterms:modified xsi:type="dcterms:W3CDTF">2018-07-30T14:13:56Z</dcterms:modified>
</cp:coreProperties>
</file>