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60" r:id="rId2"/>
    <p:sldId id="257" r:id="rId3"/>
    <p:sldId id="264" r:id="rId4"/>
    <p:sldId id="265" r:id="rId5"/>
    <p:sldId id="258" r:id="rId6"/>
    <p:sldId id="274" r:id="rId7"/>
    <p:sldId id="263" r:id="rId8"/>
    <p:sldId id="267" r:id="rId9"/>
    <p:sldId id="268" r:id="rId10"/>
    <p:sldId id="270" r:id="rId11"/>
    <p:sldId id="269" r:id="rId12"/>
    <p:sldId id="275" r:id="rId13"/>
    <p:sldId id="261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1F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472"/>
    <p:restoredTop sz="94660"/>
  </p:normalViewPr>
  <p:slideViewPr>
    <p:cSldViewPr snapToGrid="0" snapToObjects="1">
      <p:cViewPr varScale="1">
        <p:scale>
          <a:sx n="165" d="100"/>
          <a:sy n="165" d="100"/>
        </p:scale>
        <p:origin x="192" y="2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-2694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83FFA-3E67-DB41-B3A2-21169D97D067}" type="datetimeFigureOut">
              <a:rPr lang="en-US" smtClean="0"/>
              <a:pPr/>
              <a:t>4/13/22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BE9DC-4AA4-B44E-8F32-4AD1D72B17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134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524B2-032A-9342-AADA-6B28D1DAB08B}" type="datetimeFigureOut">
              <a:rPr lang="en-US" smtClean="0"/>
              <a:pPr/>
              <a:t>4/13/22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F8BBE-5964-3B4B-9F39-2C8B2758F6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605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3.png"/><Relationship Id="rId7" Type="http://schemas.openxmlformats.org/officeDocument/2006/relationships/hyperlink" Target="https://www.facebook.com/ClinicalChemistry" TargetMode="External"/><Relationship Id="rId2" Type="http://schemas.openxmlformats.org/officeDocument/2006/relationships/hyperlink" Target="https://www.youtube.com/user/ClinicalChemistry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twitter.com/Clin_Chem_AACC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80" y="3836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85800" y="1328968"/>
            <a:ext cx="3304744" cy="39114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1F1F1F"/>
                </a:solidFill>
                <a:latin typeface="Arial"/>
                <a:ea typeface="+mj-ea"/>
                <a:cs typeface="Arial"/>
              </a:defRPr>
            </a:lvl1pPr>
          </a:lstStyle>
          <a:p>
            <a:br>
              <a:rPr lang="en-US" sz="4000">
                <a:solidFill>
                  <a:schemeClr val="bg1">
                    <a:lumMod val="50000"/>
                  </a:schemeClr>
                </a:solidFill>
              </a:rPr>
            </a:br>
            <a:endParaRPr lang="en-US" sz="6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1380" y="867303"/>
            <a:ext cx="9144000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0" dirty="0">
                <a:solidFill>
                  <a:srgbClr val="B11F24"/>
                </a:solidFill>
              </a:rPr>
              <a:t>Journal Club</a:t>
            </a:r>
          </a:p>
        </p:txBody>
      </p:sp>
      <p:pic>
        <p:nvPicPr>
          <p:cNvPr id="8" name="Picture 7" descr="AACC+tag_horiz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657" y="199780"/>
            <a:ext cx="2386209" cy="3928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20800"/>
            <a:ext cx="2057400" cy="4805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20800"/>
            <a:ext cx="6019800" cy="480536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03175" y="693855"/>
            <a:ext cx="7250202" cy="747396"/>
          </a:xfrm>
        </p:spPr>
        <p:txBody>
          <a:bodyPr/>
          <a:lstStyle/>
          <a:p>
            <a:r>
              <a:rPr lang="en-US" dirty="0"/>
              <a:t>Slide headline goes here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303175" y="1441251"/>
            <a:ext cx="7250202" cy="379418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 flipH="1">
            <a:off x="1333409" y="1388341"/>
            <a:ext cx="6375581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24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TextBox 2"/>
          <p:cNvSpPr txBox="1">
            <a:spLocks noChangeArrowheads="1"/>
          </p:cNvSpPr>
          <p:nvPr userDrawn="1"/>
        </p:nvSpPr>
        <p:spPr bwMode="auto">
          <a:xfrm>
            <a:off x="3881730" y="4300850"/>
            <a:ext cx="1270000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000" dirty="0">
                <a:solidFill>
                  <a:srgbClr val="000000"/>
                </a:solidFill>
                <a:latin typeface="+mn-lt"/>
              </a:rPr>
              <a:t>Follow us</a:t>
            </a:r>
          </a:p>
        </p:txBody>
      </p:sp>
      <p:pic>
        <p:nvPicPr>
          <p:cNvPr id="10" name="Picture 9" descr="http://upload.wikimedia.org/wikipedia/commons/4/41/YouTube_icon_block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942" y="4868949"/>
            <a:ext cx="457200" cy="4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://icons.iconarchive.com/icons/limav/flat-gradient-social/512/Twitter-icon.png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004" y="4845879"/>
            <a:ext cx="501726" cy="50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409" y="486806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hlinkClick r:id="rId7"/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54690" y="4852947"/>
            <a:ext cx="457200" cy="4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672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96720"/>
            <a:ext cx="5111750" cy="442944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97200"/>
            <a:ext cx="3008313" cy="3128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798319"/>
            <a:ext cx="5486400" cy="292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3175" y="812591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175" y="1559987"/>
            <a:ext cx="7250202" cy="379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1850" y="6243335"/>
            <a:ext cx="730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rgbClr val="81ADA8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935678" y="6459403"/>
            <a:ext cx="6042561" cy="0"/>
          </a:xfrm>
          <a:prstGeom prst="line">
            <a:avLst/>
          </a:prstGeom>
          <a:ln w="63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linChem_2lines_title_B12025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" y="6046297"/>
            <a:ext cx="1871134" cy="777838"/>
          </a:xfrm>
          <a:prstGeom prst="rect">
            <a:avLst/>
          </a:prstGeom>
        </p:spPr>
      </p:pic>
      <p:pic>
        <p:nvPicPr>
          <p:cNvPr id="4" name="Picture 3" descr="AACC+tag_horiz_rgb.eps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927" y="276426"/>
            <a:ext cx="2023533" cy="3331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SzPct val="70000"/>
        <a:buFont typeface="Courier New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doi.org/10.1093/clinchem/hvab280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3719745" y="1971073"/>
            <a:ext cx="5343896" cy="470840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r>
              <a:rPr lang="en-US" sz="9600" b="1" dirty="0"/>
              <a:t>Evaluation of Sperm DNA Integrity by Mean Number of Sperm DNA Breaks Rather Than Sperm DNA Fragmentation Index</a:t>
            </a:r>
          </a:p>
          <a:p>
            <a:pPr marL="0" indent="0">
              <a:buNone/>
            </a:pPr>
            <a:endParaRPr lang="en-US" sz="4200" dirty="0"/>
          </a:p>
          <a:p>
            <a:pPr marL="0" indent="0">
              <a:buNone/>
            </a:pP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7200" dirty="0">
                <a:latin typeface="Arial" pitchFamily="34" charset="0"/>
                <a:cs typeface="Arial" pitchFamily="34" charset="0"/>
              </a:rPr>
              <a:t>B. Yan, W. Ye, J. Wang, S. Jia, X. Gu, H. Hu, W. Xiang, T. Wu, X. Xiao</a:t>
            </a:r>
          </a:p>
          <a:p>
            <a:pPr marL="0" indent="0">
              <a:buNone/>
            </a:pP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7200" dirty="0">
                <a:latin typeface="Arial" pitchFamily="34" charset="0"/>
                <a:cs typeface="Arial" pitchFamily="34" charset="0"/>
              </a:rPr>
              <a:t>April 2022</a:t>
            </a:r>
            <a:endParaRPr lang="en-US" sz="72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7200" dirty="0">
                <a:hlinkClick r:id="rId2"/>
              </a:rPr>
              <a:t>https://doi.org/10.1093/clinchem/hvab280</a:t>
            </a:r>
            <a:endParaRPr lang="en-US" sz="7200" dirty="0"/>
          </a:p>
          <a:p>
            <a:pPr marL="0" indent="0">
              <a:buFont typeface="Arial" pitchFamily="34" charset="0"/>
              <a:buNone/>
              <a:defRPr/>
            </a:pP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7200" dirty="0">
                <a:latin typeface="Arial" pitchFamily="34" charset="0"/>
                <a:cs typeface="Arial" pitchFamily="34" charset="0"/>
              </a:rPr>
              <a:t>© Copyright 2022 by the American Association for Clinical Chemistry</a:t>
            </a:r>
          </a:p>
        </p:txBody>
      </p:sp>
      <p:pic>
        <p:nvPicPr>
          <p:cNvPr id="5" name="Picture 4" descr="Text&#10;&#10;Description automatically generated with low confidence">
            <a:extLst>
              <a:ext uri="{FF2B5EF4-FFF2-40B4-BE49-F238E27FC236}">
                <a16:creationId xmlns:a16="http://schemas.microsoft.com/office/drawing/2014/main" id="{B5312C1C-56FB-450B-8C56-E1B7FB64C1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59" y="1971072"/>
            <a:ext cx="3507696" cy="4708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988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637053" y="5111064"/>
            <a:ext cx="7077694" cy="86177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Figure 4C-D. </a:t>
            </a:r>
            <a:r>
              <a:rPr lang="en-US" altLang="zh-CN" sz="1600" dirty="0"/>
              <a:t>  (C) The MDB of sperm samples of the pregnant group (n=22) and nonpregnant group (n=27). (D) The DFI of sperm samples of the pregnant group (n=22) and nonpregnant group (n=27) on DFI.</a:t>
            </a:r>
            <a:endParaRPr lang="en-US" sz="1600" i="1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3680BAAE-4A9A-4283-ADF3-B051ECF2F8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5620" y="2246707"/>
            <a:ext cx="3444667" cy="253600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0DA7CFC-F42F-4AD9-B4FC-40618B5BF7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911" y="2119839"/>
            <a:ext cx="3360940" cy="2750600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8154F53F-7690-4A7E-919F-6F51B81CF38C}"/>
              </a:ext>
            </a:extLst>
          </p:cNvPr>
          <p:cNvSpPr txBox="1"/>
          <p:nvPr/>
        </p:nvSpPr>
        <p:spPr>
          <a:xfrm>
            <a:off x="4896591" y="1746050"/>
            <a:ext cx="682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D</a:t>
            </a:r>
            <a:endParaRPr lang="zh-CN" altLang="en-US" b="1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6D4B14EF-6F40-4E4E-903C-084A672DAC5A}"/>
              </a:ext>
            </a:extLst>
          </p:cNvPr>
          <p:cNvSpPr txBox="1"/>
          <p:nvPr/>
        </p:nvSpPr>
        <p:spPr>
          <a:xfrm>
            <a:off x="1241192" y="1750507"/>
            <a:ext cx="682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C</a:t>
            </a:r>
            <a:endParaRPr lang="zh-CN" altLang="en-US" b="1" dirty="0"/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4507F483-370A-4EE9-BCFD-65474ADC26BA}"/>
              </a:ext>
            </a:extLst>
          </p:cNvPr>
          <p:cNvSpPr txBox="1"/>
          <p:nvPr/>
        </p:nvSpPr>
        <p:spPr>
          <a:xfrm>
            <a:off x="357695" y="938480"/>
            <a:ext cx="76581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+mj-lt"/>
              </a:rPr>
              <a:t>Assessment of DNA Integrity in 80 Sperm Samples Using MDB </a:t>
            </a:r>
            <a:r>
              <a:rPr lang="en-US" altLang="zh-CN" sz="2000" b="1" dirty="0">
                <a:latin typeface="+mj-lt"/>
              </a:rPr>
              <a:t>and </a:t>
            </a:r>
            <a:r>
              <a:rPr lang="en-US" sz="2000" b="1" dirty="0">
                <a:latin typeface="+mj-lt"/>
              </a:rPr>
              <a:t>DFI</a:t>
            </a:r>
          </a:p>
        </p:txBody>
      </p:sp>
    </p:spTree>
    <p:extLst>
      <p:ext uri="{BB962C8B-B14F-4D97-AF65-F5344CB8AC3E}">
        <p14:creationId xmlns:p14="http://schemas.microsoft.com/office/powerpoint/2010/main" val="41536818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310688" y="4862155"/>
            <a:ext cx="7743159" cy="110799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Figure 4</a:t>
            </a:r>
            <a:r>
              <a:rPr lang="en-US" b="1" dirty="0">
                <a:solidFill>
                  <a:srgbClr val="C00000"/>
                </a:solidFill>
              </a:rPr>
              <a:t> E-F. </a:t>
            </a:r>
            <a:r>
              <a:rPr lang="en-US" altLang="zh-CN" sz="1600" dirty="0"/>
              <a:t>(E) The ROC curves of MDB and DFI for differentiating normal sperm samples and </a:t>
            </a:r>
            <a:r>
              <a:rPr lang="en-US" altLang="zh-CN" sz="1600" dirty="0" err="1"/>
              <a:t>asthenospermia</a:t>
            </a:r>
            <a:r>
              <a:rPr lang="en-US" altLang="zh-CN" sz="1600" dirty="0"/>
              <a:t> sperm samples (n=80). (F) The ROC curves of MDB and DFI for differentiating sperm samples between pregnant group and nonpregnant group (n=49)</a:t>
            </a:r>
            <a:endParaRPr lang="zh-CN" altLang="en-US" sz="1600" dirty="0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BD69D3F3-D43E-43E9-B64B-86F91FA9A3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300" y="1872192"/>
            <a:ext cx="3496549" cy="2907047"/>
          </a:xfrm>
          <a:prstGeom prst="rect">
            <a:avLst/>
          </a:prstGeom>
        </p:spPr>
      </p:pic>
      <p:sp>
        <p:nvSpPr>
          <p:cNvPr id="13" name="TextBox 6">
            <a:extLst>
              <a:ext uri="{FF2B5EF4-FFF2-40B4-BE49-F238E27FC236}">
                <a16:creationId xmlns:a16="http://schemas.microsoft.com/office/drawing/2014/main" id="{8D4D6DFD-9FA0-4656-9A20-47BAB9CEA1A0}"/>
              </a:ext>
            </a:extLst>
          </p:cNvPr>
          <p:cNvSpPr txBox="1"/>
          <p:nvPr/>
        </p:nvSpPr>
        <p:spPr>
          <a:xfrm>
            <a:off x="255867" y="728792"/>
            <a:ext cx="76581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+mj-lt"/>
              </a:rPr>
              <a:t>Assessment of DNA Integrity in 80 Sperm Samples Using MDB </a:t>
            </a:r>
            <a:r>
              <a:rPr lang="en-US" altLang="zh-CN" sz="2000" b="1" dirty="0">
                <a:latin typeface="+mj-lt"/>
              </a:rPr>
              <a:t>and </a:t>
            </a:r>
            <a:r>
              <a:rPr lang="en-US" sz="2000" b="1" dirty="0">
                <a:latin typeface="+mj-lt"/>
              </a:rPr>
              <a:t>DFI</a:t>
            </a: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1E694894-12CB-451F-A155-D59FE86590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489" y="1913650"/>
            <a:ext cx="3345713" cy="2948505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C4D8B11B-362D-4401-9B8E-32BF0E36FFA9}"/>
              </a:ext>
            </a:extLst>
          </p:cNvPr>
          <p:cNvSpPr txBox="1"/>
          <p:nvPr/>
        </p:nvSpPr>
        <p:spPr>
          <a:xfrm>
            <a:off x="1241192" y="1537893"/>
            <a:ext cx="682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E</a:t>
            </a:r>
            <a:endParaRPr lang="zh-CN" altLang="en-US" b="1" dirty="0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8F2B03F0-977E-48AD-85F3-90F5624C78F6}"/>
              </a:ext>
            </a:extLst>
          </p:cNvPr>
          <p:cNvSpPr txBox="1"/>
          <p:nvPr/>
        </p:nvSpPr>
        <p:spPr>
          <a:xfrm>
            <a:off x="4969962" y="1556558"/>
            <a:ext cx="682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F</a:t>
            </a:r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16587584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29024" y="1342480"/>
            <a:ext cx="7900402" cy="3794183"/>
          </a:xfrm>
        </p:spPr>
        <p:txBody>
          <a:bodyPr>
            <a:normAutofit/>
          </a:bodyPr>
          <a:lstStyle/>
          <a:p>
            <a:pPr marL="400050">
              <a:lnSpc>
                <a:spcPts val="2200"/>
              </a:lnSpc>
              <a:spcAft>
                <a:spcPts val="1800"/>
              </a:spcAft>
            </a:pPr>
            <a:r>
              <a:rPr lang="en-US" sz="1800" dirty="0"/>
              <a:t>Based on terminal transferase (</a:t>
            </a:r>
            <a:r>
              <a:rPr lang="en-US" sz="1800" dirty="0" err="1"/>
              <a:t>TdT</a:t>
            </a:r>
            <a:r>
              <a:rPr lang="en-US" sz="1800" dirty="0"/>
              <a:t>), endonuclease IV (Endo IV), and DNA fluorescent probes, this study yielded a new method to detect the number of sperm DNA breakpoints and created a new index for the evaluation of sperm DNA integrity: Mean number of DNA breakpoints (MDB). </a:t>
            </a:r>
          </a:p>
          <a:p>
            <a:pPr marL="400050">
              <a:lnSpc>
                <a:spcPts val="2200"/>
              </a:lnSpc>
              <a:spcAft>
                <a:spcPts val="1800"/>
              </a:spcAft>
            </a:pPr>
            <a:r>
              <a:rPr lang="en-US" altLang="zh-CN" sz="1800" dirty="0"/>
              <a:t>The method has the advantages of short time consumption, simple operation, high analytical sensitivity, and low requirements for instruments, which is beneficial to clinical application.</a:t>
            </a:r>
            <a:endParaRPr lang="en-US" sz="1800" dirty="0"/>
          </a:p>
          <a:p>
            <a:pPr marL="400050">
              <a:lnSpc>
                <a:spcPts val="2200"/>
              </a:lnSpc>
              <a:spcAft>
                <a:spcPts val="1800"/>
              </a:spcAft>
            </a:pPr>
            <a:r>
              <a:rPr lang="en-US" altLang="zh-CN" sz="1800" dirty="0"/>
              <a:t>The mean number of DNA breakpoints (MDB) is more strongly associated with sperm motility and clinical pregnancy outcomes than the commonly used parameter of DFI.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0A6BC88-20F7-4F96-B7A5-1A672697E9EE}"/>
              </a:ext>
            </a:extLst>
          </p:cNvPr>
          <p:cNvSpPr txBox="1">
            <a:spLocks/>
          </p:cNvSpPr>
          <p:nvPr/>
        </p:nvSpPr>
        <p:spPr>
          <a:xfrm>
            <a:off x="1115878" y="5206808"/>
            <a:ext cx="7454685" cy="7832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Question: How might one more accurately determine the threshold of this indicator for judging male fertility?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11377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50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18494" y="1262416"/>
            <a:ext cx="7793356" cy="379418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1800" dirty="0"/>
              <a:t>Sperm DNA Fragmentation (SDF) test</a:t>
            </a:r>
          </a:p>
          <a:p>
            <a:pPr lvl="1"/>
            <a:r>
              <a:rPr lang="en-US" sz="1700" dirty="0"/>
              <a:t>Sperm DNA integrity is crucial for fertilization, implantation, and embryo development</a:t>
            </a:r>
          </a:p>
          <a:p>
            <a:pPr lvl="1"/>
            <a:r>
              <a:rPr lang="en-US" sz="1700" dirty="0"/>
              <a:t>Origin of SDF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altLang="zh-CN" sz="1700" dirty="0"/>
              <a:t>Abnormal spermatogenesis</a:t>
            </a:r>
            <a:r>
              <a:rPr lang="en-US" altLang="zh-CN" sz="1700" dirty="0">
                <a:sym typeface="+mn-lt"/>
              </a:rPr>
              <a:t>: blocked histone-protamine conversion </a:t>
            </a:r>
          </a:p>
          <a:p>
            <a:pPr lvl="2">
              <a:buSzTx/>
              <a:buFont typeface="Wingdings" panose="05000000000000000000" pitchFamily="2" charset="2"/>
              <a:buChar char="Ø"/>
              <a:defRPr/>
            </a:pPr>
            <a:r>
              <a:rPr lang="en-US" altLang="zh-CN" sz="1700" dirty="0">
                <a:sym typeface="+mn-lt"/>
              </a:rPr>
              <a:t>Oxidative stress damage: the main origin, reactive oxygen species cause DNA oxidative damage</a:t>
            </a:r>
          </a:p>
          <a:p>
            <a:pPr lvl="2">
              <a:buSzTx/>
              <a:buFont typeface="Wingdings" panose="05000000000000000000" pitchFamily="2" charset="2"/>
              <a:buChar char="Ø"/>
              <a:defRPr/>
            </a:pPr>
            <a:r>
              <a:rPr lang="en-US" altLang="zh-CN" sz="1700" dirty="0">
                <a:sym typeface="+mn-lt"/>
              </a:rPr>
              <a:t>Abnormal sperm apoptosis: damaged sperm escape the normal apoptotic pathway</a:t>
            </a:r>
          </a:p>
          <a:p>
            <a:pPr marL="457200" marR="0" lvl="1" indent="0" fontAlgn="auto">
              <a:spcAft>
                <a:spcPts val="0"/>
              </a:spcAft>
              <a:buClrTx/>
              <a:buSzTx/>
              <a:buNone/>
              <a:tabLst/>
              <a:defRPr/>
            </a:pPr>
            <a:endParaRPr lang="en-US" altLang="zh-CN" sz="1700" dirty="0">
              <a:sym typeface="+mn-lt"/>
            </a:endParaRPr>
          </a:p>
          <a:p>
            <a:pPr marL="0" indent="0">
              <a:buNone/>
            </a:pPr>
            <a:r>
              <a:rPr lang="en-US" sz="1800" dirty="0"/>
              <a:t>Methods for SDF detection</a:t>
            </a:r>
          </a:p>
          <a:p>
            <a:pPr lvl="1"/>
            <a:r>
              <a:rPr lang="en-US" sz="1700" dirty="0"/>
              <a:t>Sperm Chromatin Diffusion Test</a:t>
            </a:r>
          </a:p>
          <a:p>
            <a:pPr lvl="1"/>
            <a:r>
              <a:rPr lang="en-US" sz="1700" dirty="0"/>
              <a:t>Sperm Chromatin Structure Analysis</a:t>
            </a:r>
          </a:p>
          <a:p>
            <a:pPr lvl="1"/>
            <a:r>
              <a:rPr lang="en-US" sz="1700" dirty="0"/>
              <a:t>Terminal deoxynucleotide transferase </a:t>
            </a:r>
            <a:r>
              <a:rPr lang="en-US" sz="1700" dirty="0" err="1"/>
              <a:t>dUTP</a:t>
            </a:r>
            <a:r>
              <a:rPr lang="en-US" sz="1700" dirty="0"/>
              <a:t> nick end labeling method</a:t>
            </a:r>
          </a:p>
          <a:p>
            <a:pPr lvl="1"/>
            <a:endParaRPr lang="en-US" sz="1700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8976BABE-60C5-44ED-B636-1051A31DE383}"/>
              </a:ext>
            </a:extLst>
          </p:cNvPr>
          <p:cNvSpPr txBox="1"/>
          <p:nvPr/>
        </p:nvSpPr>
        <p:spPr>
          <a:xfrm>
            <a:off x="760021" y="5088907"/>
            <a:ext cx="75532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altLang="zh-CN" b="1" dirty="0"/>
              <a:t>QUESTION: What might be the disadvantages of the current methods for detecting sperm DNA integrity?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Materials &amp;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88577" y="1478036"/>
            <a:ext cx="4585699" cy="42079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/>
              <a:t>DNA probe-based, enzyme-assisted quantitative assay for SDF detection.</a:t>
            </a:r>
          </a:p>
          <a:p>
            <a:pPr marL="0" indent="0">
              <a:buNone/>
            </a:pPr>
            <a:endParaRPr lang="en-US" sz="800" dirty="0"/>
          </a:p>
          <a:p>
            <a:pPr lvl="1">
              <a:lnSpc>
                <a:spcPct val="90000"/>
              </a:lnSpc>
              <a:spcAft>
                <a:spcPts val="600"/>
              </a:spcAft>
            </a:pPr>
            <a:r>
              <a:rPr lang="en-US" altLang="zh-CN" sz="1700" dirty="0" err="1">
                <a:sym typeface="+mn-lt"/>
              </a:rPr>
              <a:t>TdT</a:t>
            </a:r>
            <a:r>
              <a:rPr lang="en-US" altLang="zh-CN" sz="1700" dirty="0">
                <a:sym typeface="+mn-lt"/>
              </a:rPr>
              <a:t> extends </a:t>
            </a:r>
            <a:r>
              <a:rPr lang="en-US" altLang="zh-CN" sz="1700" dirty="0" err="1">
                <a:sym typeface="+mn-lt"/>
              </a:rPr>
              <a:t>polyA</a:t>
            </a:r>
            <a:r>
              <a:rPr lang="en-US" altLang="zh-CN" sz="1700" dirty="0">
                <a:sym typeface="+mn-lt"/>
              </a:rPr>
              <a:t> at the 3’-OH end of the breakpoint</a:t>
            </a:r>
          </a:p>
          <a:p>
            <a:pPr lvl="1">
              <a:lnSpc>
                <a:spcPct val="90000"/>
              </a:lnSpc>
              <a:spcAft>
                <a:spcPts val="600"/>
              </a:spcAft>
            </a:pPr>
            <a:r>
              <a:rPr lang="en-US" altLang="zh-CN" sz="1700" dirty="0">
                <a:sym typeface="+mn-lt"/>
              </a:rPr>
              <a:t>Inactivation of </a:t>
            </a:r>
            <a:r>
              <a:rPr lang="en-US" altLang="zh-CN" sz="1700" dirty="0" err="1">
                <a:sym typeface="+mn-lt"/>
              </a:rPr>
              <a:t>TdT</a:t>
            </a:r>
            <a:r>
              <a:rPr lang="en-US" altLang="zh-CN" sz="1700" dirty="0">
                <a:sym typeface="+mn-lt"/>
              </a:rPr>
              <a:t> at 85</a:t>
            </a:r>
            <a:r>
              <a:rPr lang="en-US" altLang="zh-CN" sz="1700" baseline="30000" dirty="0">
                <a:sym typeface="+mn-lt"/>
              </a:rPr>
              <a:t>o</a:t>
            </a:r>
            <a:r>
              <a:rPr lang="en-US" altLang="zh-CN" sz="1700" dirty="0">
                <a:sym typeface="+mn-lt"/>
              </a:rPr>
              <a:t>C</a:t>
            </a:r>
          </a:p>
          <a:p>
            <a:pPr lvl="1">
              <a:lnSpc>
                <a:spcPct val="90000"/>
              </a:lnSpc>
              <a:spcAft>
                <a:spcPts val="600"/>
              </a:spcAft>
            </a:pPr>
            <a:r>
              <a:rPr lang="en-US" altLang="zh-CN" sz="1700" dirty="0">
                <a:sym typeface="+mn-lt"/>
              </a:rPr>
              <a:t>The fluorescent probe binds to </a:t>
            </a:r>
            <a:r>
              <a:rPr lang="en-US" altLang="zh-CN" sz="1700" dirty="0" err="1">
                <a:sym typeface="+mn-lt"/>
              </a:rPr>
              <a:t>polyA</a:t>
            </a:r>
            <a:r>
              <a:rPr lang="en-US" altLang="zh-CN" sz="1700" dirty="0">
                <a:sym typeface="+mn-lt"/>
              </a:rPr>
              <a:t> and is hydrolyzed by Endo IV to produce fluorescence</a:t>
            </a:r>
          </a:p>
          <a:p>
            <a:pPr lvl="1">
              <a:lnSpc>
                <a:spcPct val="90000"/>
              </a:lnSpc>
              <a:spcAft>
                <a:spcPts val="600"/>
              </a:spcAft>
            </a:pPr>
            <a:r>
              <a:rPr lang="en-US" altLang="zh-CN" sz="1700" dirty="0">
                <a:sym typeface="+mn-lt"/>
              </a:rPr>
              <a:t>Another new fluorescent probe binds to </a:t>
            </a:r>
            <a:r>
              <a:rPr lang="en-US" altLang="zh-CN" sz="1700" dirty="0" err="1">
                <a:sym typeface="+mn-lt"/>
              </a:rPr>
              <a:t>polyA</a:t>
            </a:r>
            <a:r>
              <a:rPr lang="en-US" altLang="zh-CN" sz="1700" dirty="0">
                <a:sym typeface="+mn-lt"/>
              </a:rPr>
              <a:t> and repeats the above process</a:t>
            </a:r>
          </a:p>
          <a:p>
            <a:pPr lvl="1">
              <a:lnSpc>
                <a:spcPct val="90000"/>
              </a:lnSpc>
              <a:spcAft>
                <a:spcPts val="600"/>
              </a:spcAft>
            </a:pPr>
            <a:r>
              <a:rPr lang="en-US" altLang="zh-CN" sz="1700" dirty="0">
                <a:sym typeface="+mn-lt"/>
              </a:rPr>
              <a:t>The fluorescence intensity will be proportional to the number of DNA breakpoints.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6BFDD42A-6768-4783-A1C7-ABA84F05302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4578" y="1746837"/>
            <a:ext cx="3099803" cy="3670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236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Materials &amp;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85059" y="1470655"/>
            <a:ext cx="8082313" cy="3794183"/>
          </a:xfrm>
        </p:spPr>
        <p:txBody>
          <a:bodyPr>
            <a:normAutofit/>
          </a:bodyPr>
          <a:lstStyle/>
          <a:p>
            <a:pPr marL="0" indent="0">
              <a:lnSpc>
                <a:spcPts val="1800"/>
              </a:lnSpc>
              <a:buNone/>
            </a:pPr>
            <a:r>
              <a:rPr lang="en-US" altLang="zh-CN" sz="1800" dirty="0"/>
              <a:t>Demonstration of the method by linear DNA </a:t>
            </a:r>
          </a:p>
          <a:p>
            <a:pPr lvl="1">
              <a:lnSpc>
                <a:spcPts val="1800"/>
              </a:lnSpc>
              <a:spcAft>
                <a:spcPts val="600"/>
              </a:spcAft>
            </a:pPr>
            <a:r>
              <a:rPr lang="en-US" altLang="zh-CN" sz="1700" dirty="0"/>
              <a:t>Treatment of lambda DNA with sonication and restriction enzymes</a:t>
            </a:r>
          </a:p>
          <a:p>
            <a:pPr lvl="1">
              <a:lnSpc>
                <a:spcPts val="1800"/>
              </a:lnSpc>
              <a:spcAft>
                <a:spcPts val="600"/>
              </a:spcAft>
            </a:pPr>
            <a:r>
              <a:rPr lang="en-US" altLang="zh-CN" sz="1700" dirty="0"/>
              <a:t>Treatment of lambda DNA with restriction enzymes</a:t>
            </a:r>
            <a:endParaRPr lang="en-US" sz="18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800" dirty="0"/>
              <a:t>Standard curve (using single-stranded DNA as calibrator)</a:t>
            </a:r>
          </a:p>
          <a:p>
            <a:pPr lvl="1">
              <a:lnSpc>
                <a:spcPts val="1800"/>
              </a:lnSpc>
              <a:spcAft>
                <a:spcPts val="600"/>
              </a:spcAft>
            </a:pPr>
            <a:r>
              <a:rPr lang="en-US" altLang="zh-CN" sz="1700" dirty="0"/>
              <a:t>Limit of detection</a:t>
            </a:r>
          </a:p>
          <a:p>
            <a:pPr lvl="1">
              <a:lnSpc>
                <a:spcPts val="1800"/>
              </a:lnSpc>
              <a:spcAft>
                <a:spcPts val="600"/>
              </a:spcAft>
            </a:pPr>
            <a:r>
              <a:rPr lang="en-US" altLang="zh-CN" sz="1700" dirty="0"/>
              <a:t>Dynamic range/Linear range</a:t>
            </a:r>
          </a:p>
          <a:p>
            <a:pPr marL="0" indent="0">
              <a:lnSpc>
                <a:spcPts val="1800"/>
              </a:lnSpc>
              <a:buNone/>
            </a:pPr>
            <a:r>
              <a:rPr lang="en-US" altLang="zh-CN" sz="1800" dirty="0"/>
              <a:t>Evaluation of DNA integrity in 80 sperm samples</a:t>
            </a:r>
          </a:p>
          <a:p>
            <a:pPr lvl="1">
              <a:lnSpc>
                <a:spcPts val="1800"/>
              </a:lnSpc>
              <a:spcAft>
                <a:spcPts val="600"/>
              </a:spcAft>
            </a:pPr>
            <a:r>
              <a:rPr lang="en-US" altLang="zh-CN" sz="1700" dirty="0">
                <a:sym typeface="+mn-lt"/>
              </a:rPr>
              <a:t>Assessment of DNA Integrity in 80 sperm samples using DNA fragmentation index (DFI) indicators</a:t>
            </a:r>
          </a:p>
          <a:p>
            <a:pPr lvl="1">
              <a:lnSpc>
                <a:spcPts val="1800"/>
              </a:lnSpc>
              <a:spcAft>
                <a:spcPts val="600"/>
              </a:spcAft>
            </a:pPr>
            <a:r>
              <a:rPr lang="en-US" altLang="zh-CN" sz="1700" dirty="0">
                <a:sym typeface="+mn-lt"/>
              </a:rPr>
              <a:t>Assessment of DNA integrity in 80 sperm samples using mean number of sperm DNA breaks (MDB) indicators</a:t>
            </a:r>
            <a:endParaRPr lang="en-US" altLang="zh-CN" dirty="0"/>
          </a:p>
          <a:p>
            <a:pPr marL="457200" lvl="1" indent="0">
              <a:lnSpc>
                <a:spcPct val="90000"/>
              </a:lnSpc>
              <a:spcAft>
                <a:spcPts val="600"/>
              </a:spcAft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11B95EE8-4F51-4974-9479-B578EE4FE54C}"/>
              </a:ext>
            </a:extLst>
          </p:cNvPr>
          <p:cNvSpPr txBox="1"/>
          <p:nvPr/>
        </p:nvSpPr>
        <p:spPr>
          <a:xfrm>
            <a:off x="849569" y="5011042"/>
            <a:ext cx="75532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altLang="zh-CN" b="1" dirty="0"/>
              <a:t>QUESTION: What needs to be carefully considered when performing the MDB test?</a:t>
            </a:r>
          </a:p>
        </p:txBody>
      </p:sp>
    </p:spTree>
    <p:extLst>
      <p:ext uri="{BB962C8B-B14F-4D97-AF65-F5344CB8AC3E}">
        <p14:creationId xmlns:p14="http://schemas.microsoft.com/office/powerpoint/2010/main" val="40522965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96831" y="559823"/>
            <a:ext cx="57970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+mj-lt"/>
              </a:rPr>
              <a:t>Data on sperm DNA integrity</a:t>
            </a:r>
          </a:p>
        </p:txBody>
      </p:sp>
      <p:sp>
        <p:nvSpPr>
          <p:cNvPr id="3" name="Rectangle 2"/>
          <p:cNvSpPr/>
          <p:nvPr/>
        </p:nvSpPr>
        <p:spPr>
          <a:xfrm>
            <a:off x="1955089" y="5512748"/>
            <a:ext cx="6564657" cy="110799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Table 1</a:t>
            </a:r>
            <a:r>
              <a:rPr lang="en-US" dirty="0">
                <a:solidFill>
                  <a:srgbClr val="B11F24"/>
                </a:solidFill>
              </a:rPr>
              <a:t>. </a:t>
            </a:r>
            <a:r>
              <a:rPr lang="en-US" sz="1600" baseline="30000" dirty="0" err="1"/>
              <a:t>a</a:t>
            </a:r>
            <a:r>
              <a:rPr lang="en-US" sz="1600" dirty="0" err="1"/>
              <a:t>Progressive</a:t>
            </a:r>
            <a:r>
              <a:rPr lang="en-US" sz="1600" dirty="0"/>
              <a:t> motility (PR) was determined by sperm motility test listed in Methods.</a:t>
            </a:r>
          </a:p>
          <a:p>
            <a:r>
              <a:rPr lang="en-US" sz="1600" baseline="30000" dirty="0" err="1"/>
              <a:t>b</a:t>
            </a:r>
            <a:r>
              <a:rPr lang="en-US" sz="1600" dirty="0" err="1"/>
              <a:t>DFI</a:t>
            </a:r>
            <a:r>
              <a:rPr lang="en-US" sz="1600" dirty="0"/>
              <a:t> was assessed using sperm chromatin structure analysis.</a:t>
            </a:r>
          </a:p>
          <a:p>
            <a:r>
              <a:rPr lang="en-US" sz="1600" baseline="30000" dirty="0" err="1"/>
              <a:t>c</a:t>
            </a:r>
            <a:r>
              <a:rPr lang="en-US" sz="1600" dirty="0" err="1"/>
              <a:t>The</a:t>
            </a:r>
            <a:r>
              <a:rPr lang="en-US" sz="1600" dirty="0"/>
              <a:t> calculation methods are provided in the Supplemental Material. </a:t>
            </a:r>
            <a:endParaRPr lang="en-US" i="1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3BBEAF9B-6ADE-4F0A-8C24-3EF1E1E38E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861" y="1062875"/>
            <a:ext cx="6926284" cy="424398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87688" y="805522"/>
            <a:ext cx="64862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atin typeface="+mj-lt"/>
              </a:rPr>
              <a:t>Proof-of-principle</a:t>
            </a:r>
          </a:p>
        </p:txBody>
      </p:sp>
      <p:sp>
        <p:nvSpPr>
          <p:cNvPr id="3" name="Rectangle 2"/>
          <p:cNvSpPr/>
          <p:nvPr/>
        </p:nvSpPr>
        <p:spPr>
          <a:xfrm>
            <a:off x="2066306" y="5353835"/>
            <a:ext cx="6233117" cy="61555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Figure 1.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altLang="zh-CN" sz="1600" dirty="0"/>
              <a:t>A schematic illustration of </a:t>
            </a:r>
            <a:r>
              <a:rPr lang="en-US" altLang="zh-CN" sz="1600" dirty="0" err="1"/>
              <a:t>TdT</a:t>
            </a:r>
            <a:r>
              <a:rPr lang="en-US" altLang="zh-CN" sz="1600" dirty="0"/>
              <a:t>/Endo IV-assisted amplification for DNA breaks detection.</a:t>
            </a:r>
            <a:endParaRPr lang="zh-CN" altLang="en-US" sz="1600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6AABBE08-342F-4245-ADBD-FCB0FF8FF2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0841" y="1384552"/>
            <a:ext cx="6898582" cy="385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0914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066306" y="4888766"/>
            <a:ext cx="6447262" cy="135421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Figure 2.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altLang="zh-CN" sz="1600" dirty="0"/>
              <a:t>(A) Fluorescence responses with different single-stranded DNA concentrations from 0 to 15 </a:t>
            </a:r>
            <a:r>
              <a:rPr lang="en-US" altLang="zh-CN" sz="1600" dirty="0" err="1"/>
              <a:t>nM.</a:t>
            </a:r>
            <a:r>
              <a:rPr lang="en-US" altLang="zh-CN" sz="1600" dirty="0"/>
              <a:t> (B) The linear regression of the fluorescence increase rate with concentrations of substrate ranging from 0 to 15 </a:t>
            </a:r>
            <a:r>
              <a:rPr lang="en-US" altLang="zh-CN" sz="1600" dirty="0" err="1"/>
              <a:t>nM.The</a:t>
            </a:r>
            <a:r>
              <a:rPr lang="en-US" altLang="zh-CN" sz="1600" dirty="0"/>
              <a:t> limit of detection was calculated to be 0.032 </a:t>
            </a:r>
            <a:r>
              <a:rPr lang="en-US" altLang="zh-CN" sz="1600" dirty="0" err="1"/>
              <a:t>nM</a:t>
            </a:r>
            <a:r>
              <a:rPr lang="en-US" altLang="zh-CN" sz="1600" dirty="0"/>
              <a:t> by 3r/K according to the low concentration standard curve.</a:t>
            </a:r>
            <a:endParaRPr lang="zh-CN" altLang="en-US" sz="1600" dirty="0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54B1A52B-95CD-47AB-8084-0C23ABE91E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386" y="1480088"/>
            <a:ext cx="7626978" cy="3258256"/>
          </a:xfrm>
          <a:prstGeom prst="rect">
            <a:avLst/>
          </a:prstGeom>
        </p:spPr>
      </p:pic>
      <p:sp>
        <p:nvSpPr>
          <p:cNvPr id="12" name="TextBox 6">
            <a:extLst>
              <a:ext uri="{FF2B5EF4-FFF2-40B4-BE49-F238E27FC236}">
                <a16:creationId xmlns:a16="http://schemas.microsoft.com/office/drawing/2014/main" id="{049C6C89-131F-4FCB-9A0A-CAE20A3E8D97}"/>
              </a:ext>
            </a:extLst>
          </p:cNvPr>
          <p:cNvSpPr txBox="1"/>
          <p:nvPr/>
        </p:nvSpPr>
        <p:spPr>
          <a:xfrm>
            <a:off x="293194" y="929556"/>
            <a:ext cx="64862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+mj-lt"/>
              </a:rPr>
              <a:t>Limit of detection and Dynamic range/Linear range.</a:t>
            </a:r>
          </a:p>
        </p:txBody>
      </p:sp>
    </p:spTree>
    <p:extLst>
      <p:ext uri="{BB962C8B-B14F-4D97-AF65-F5344CB8AC3E}">
        <p14:creationId xmlns:p14="http://schemas.microsoft.com/office/powerpoint/2010/main" val="17431017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066304" y="5178322"/>
            <a:ext cx="6172088" cy="110799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Figure 3.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altLang="zh-CN" sz="1600" dirty="0"/>
              <a:t>(A) Fluorescence responses of </a:t>
            </a:r>
            <a:r>
              <a:rPr lang="en-US" altLang="zh-CN" sz="1800" kern="100" dirty="0">
                <a:effectLst/>
                <a:latin typeface="Calibri" panose="020F0502020204030204" pitchFamily="34" charset="0"/>
                <a:ea typeface="宋体" panose="02010600030101010101" pitchFamily="2" charset="-122"/>
              </a:rPr>
              <a:t>λ</a:t>
            </a:r>
            <a:r>
              <a:rPr lang="en-US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altLang="zh-CN" sz="1600" dirty="0"/>
              <a:t>DNA with different numbers of ultrasound cycles from 0 to 40 min. (B) Fluorescence responses of </a:t>
            </a:r>
            <a:r>
              <a:rPr lang="en-US" altLang="zh-CN" sz="1600" kern="100" dirty="0">
                <a:effectLst/>
                <a:latin typeface="Calibri" panose="020F0502020204030204" pitchFamily="34" charset="0"/>
                <a:ea typeface="宋体" panose="02010600030101010101" pitchFamily="2" charset="-122"/>
              </a:rPr>
              <a:t>λ</a:t>
            </a:r>
            <a:r>
              <a:rPr lang="en-US" altLang="zh-CN" sz="16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altLang="zh-CN" sz="1600" dirty="0"/>
              <a:t>DNA with an increasing gradient of incubation time from 0 to 120 min. K means the slope of each fluorescence curve.</a:t>
            </a:r>
            <a:endParaRPr lang="zh-CN" altLang="en-US" sz="1600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9DD6AAB3-5B85-4455-BA37-201EC1CB8B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907" y="1627322"/>
            <a:ext cx="7884943" cy="3360683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D81191CB-727D-4327-B3D4-8AA14AB83B8B}"/>
              </a:ext>
            </a:extLst>
          </p:cNvPr>
          <p:cNvSpPr txBox="1"/>
          <p:nvPr/>
        </p:nvSpPr>
        <p:spPr>
          <a:xfrm>
            <a:off x="514523" y="1040504"/>
            <a:ext cx="555786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latin typeface="+mj-lt"/>
              </a:rPr>
              <a:t>Demonstration of the method by linear DNA </a:t>
            </a:r>
            <a:endParaRPr lang="zh-CN" altLang="en-US" sz="20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202489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57695" y="824975"/>
            <a:ext cx="76581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+mj-lt"/>
              </a:rPr>
              <a:t>Assessment of DNA Integrity in 80 Sperm Samples Using MDB </a:t>
            </a:r>
            <a:r>
              <a:rPr lang="en-US" altLang="zh-CN" sz="2000" b="1" dirty="0">
                <a:latin typeface="+mj-lt"/>
              </a:rPr>
              <a:t>and </a:t>
            </a:r>
            <a:r>
              <a:rPr lang="en-US" sz="2000" b="1" dirty="0">
                <a:latin typeface="+mj-lt"/>
              </a:rPr>
              <a:t>DFI</a:t>
            </a:r>
          </a:p>
        </p:txBody>
      </p:sp>
      <p:sp>
        <p:nvSpPr>
          <p:cNvPr id="3" name="Rectangle 2"/>
          <p:cNvSpPr/>
          <p:nvPr/>
        </p:nvSpPr>
        <p:spPr>
          <a:xfrm>
            <a:off x="1843148" y="4697345"/>
            <a:ext cx="7112727" cy="110799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Figure 4</a:t>
            </a:r>
            <a:r>
              <a:rPr lang="en-US" b="1" dirty="0">
                <a:solidFill>
                  <a:srgbClr val="C00000"/>
                </a:solidFill>
              </a:rPr>
              <a:t> A-B. </a:t>
            </a:r>
            <a:r>
              <a:rPr lang="en-US" altLang="zh-CN" sz="1600" dirty="0"/>
              <a:t>(A) The MDB of normal sperm (n=46) and </a:t>
            </a:r>
            <a:r>
              <a:rPr lang="en-US" altLang="zh-CN" sz="1600" dirty="0" err="1"/>
              <a:t>asthenospermia</a:t>
            </a:r>
            <a:r>
              <a:rPr lang="en-US" altLang="zh-CN" sz="1600" dirty="0"/>
              <a:t> sperm (n=34). (B) Correlation analysis between MDB and DFI. The dark gray band denoted 95% confidence band, and the light gray band denoted 95% prediction band. </a:t>
            </a:r>
            <a:endParaRPr lang="en-US" i="1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D9556EA-BD78-49D5-A602-F5E0834A34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485" y="1980924"/>
            <a:ext cx="3497663" cy="2385503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5B5D50A7-4000-4BDC-940A-7AF3EE2E9A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1860" y="2098330"/>
            <a:ext cx="3321189" cy="2410775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5386681A-632E-4A58-8AAB-DBA6B1243A7F}"/>
              </a:ext>
            </a:extLst>
          </p:cNvPr>
          <p:cNvSpPr txBox="1"/>
          <p:nvPr/>
        </p:nvSpPr>
        <p:spPr>
          <a:xfrm>
            <a:off x="951366" y="1689714"/>
            <a:ext cx="682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</a:t>
            </a:r>
            <a:endParaRPr lang="zh-CN" altLang="en-US" dirty="0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FDEEC74E-E9B3-4359-AF67-E7CAE3BCFDDA}"/>
              </a:ext>
            </a:extLst>
          </p:cNvPr>
          <p:cNvSpPr txBox="1"/>
          <p:nvPr/>
        </p:nvSpPr>
        <p:spPr>
          <a:xfrm>
            <a:off x="4230710" y="1689714"/>
            <a:ext cx="682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B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398230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2">
      <a:dk1>
        <a:srgbClr val="1F1F1F"/>
      </a:dk1>
      <a:lt1>
        <a:sysClr val="window" lastClr="FFFFFF"/>
      </a:lt1>
      <a:dk2>
        <a:srgbClr val="636463"/>
      </a:dk2>
      <a:lt2>
        <a:srgbClr val="EEECE1"/>
      </a:lt2>
      <a:accent1>
        <a:srgbClr val="B11F24"/>
      </a:accent1>
      <a:accent2>
        <a:srgbClr val="005A84"/>
      </a:accent2>
      <a:accent3>
        <a:srgbClr val="E2A856"/>
      </a:accent3>
      <a:accent4>
        <a:srgbClr val="81ADA8"/>
      </a:accent4>
      <a:accent5>
        <a:srgbClr val="636463"/>
      </a:accent5>
      <a:accent6>
        <a:srgbClr val="328CB6"/>
      </a:accent6>
      <a:hlink>
        <a:srgbClr val="81ADA8"/>
      </a:hlink>
      <a:folHlink>
        <a:srgbClr val="81ADA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1711</TotalTime>
  <Words>882</Words>
  <Application>Microsoft Macintosh PowerPoint</Application>
  <PresentationFormat>On-screen Show (4:3)</PresentationFormat>
  <Paragraphs>84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MS PGothic</vt:lpstr>
      <vt:lpstr>MS PGothic</vt:lpstr>
      <vt:lpstr>黑体</vt:lpstr>
      <vt:lpstr>宋体</vt:lpstr>
      <vt:lpstr>Arial</vt:lpstr>
      <vt:lpstr>Calibri</vt:lpstr>
      <vt:lpstr>Courier New</vt:lpstr>
      <vt:lpstr>Times New Roman</vt:lpstr>
      <vt:lpstr>Wingdings</vt:lpstr>
      <vt:lpstr>Office Theme</vt:lpstr>
      <vt:lpstr>PowerPoint Presentation</vt:lpstr>
      <vt:lpstr>Introduction</vt:lpstr>
      <vt:lpstr>Materials &amp; Methods</vt:lpstr>
      <vt:lpstr>Materials &amp; Methods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Summary</vt:lpstr>
      <vt:lpstr>PowerPoint Presentation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Microsoft Office User</cp:lastModifiedBy>
  <cp:revision>56</cp:revision>
  <dcterms:created xsi:type="dcterms:W3CDTF">2014-07-07T15:02:10Z</dcterms:created>
  <dcterms:modified xsi:type="dcterms:W3CDTF">2022-04-13T21:28:49Z</dcterms:modified>
</cp:coreProperties>
</file>