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65" r:id="rId3"/>
    <p:sldId id="283" r:id="rId4"/>
    <p:sldId id="259" r:id="rId5"/>
    <p:sldId id="267" r:id="rId6"/>
    <p:sldId id="260" r:id="rId7"/>
    <p:sldId id="311" r:id="rId8"/>
    <p:sldId id="285" r:id="rId9"/>
    <p:sldId id="307" r:id="rId10"/>
    <p:sldId id="306" r:id="rId11"/>
    <p:sldId id="275" r:id="rId12"/>
    <p:sldId id="286" r:id="rId13"/>
    <p:sldId id="287" r:id="rId14"/>
    <p:sldId id="290" r:id="rId15"/>
    <p:sldId id="261" r:id="rId16"/>
    <p:sldId id="288" r:id="rId17"/>
    <p:sldId id="291" r:id="rId18"/>
    <p:sldId id="268" r:id="rId19"/>
    <p:sldId id="269" r:id="rId20"/>
    <p:sldId id="270" r:id="rId21"/>
    <p:sldId id="292" r:id="rId22"/>
    <p:sldId id="293" r:id="rId23"/>
    <p:sldId id="294" r:id="rId24"/>
    <p:sldId id="295" r:id="rId25"/>
    <p:sldId id="282" r:id="rId26"/>
    <p:sldId id="281" r:id="rId27"/>
    <p:sldId id="314" r:id="rId28"/>
    <p:sldId id="299" r:id="rId29"/>
    <p:sldId id="300" r:id="rId30"/>
    <p:sldId id="271" r:id="rId31"/>
    <p:sldId id="312" r:id="rId32"/>
    <p:sldId id="313" r:id="rId33"/>
    <p:sldId id="272" r:id="rId34"/>
    <p:sldId id="301" r:id="rId35"/>
    <p:sldId id="258" r:id="rId36"/>
    <p:sldId id="302" r:id="rId37"/>
    <p:sldId id="303" r:id="rId38"/>
    <p:sldId id="278" r:id="rId39"/>
    <p:sldId id="274"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ttich, Kyndal" initials="HK" lastIdx="11" clrIdx="0">
    <p:extLst>
      <p:ext uri="{19B8F6BF-5375-455C-9EA6-DF929625EA0E}">
        <p15:presenceInfo xmlns:p15="http://schemas.microsoft.com/office/powerpoint/2012/main" userId="S-1-5-21-1106761166-651487977-1343923553-51217" providerId="AD"/>
      </p:ext>
    </p:extLst>
  </p:cmAuthor>
  <p:cmAuthor id="2" name="Fabus, Nicole" initials="FN" lastIdx="1" clrIdx="1">
    <p:extLst>
      <p:ext uri="{19B8F6BF-5375-455C-9EA6-DF929625EA0E}">
        <p15:presenceInfo xmlns:p15="http://schemas.microsoft.com/office/powerpoint/2012/main" userId="S-1-5-21-1106761166-651487977-1343923553-42128" providerId="AD"/>
      </p:ext>
    </p:extLst>
  </p:cmAuthor>
  <p:cmAuthor id="3" name="Beyer, Nicole" initials="BN" lastIdx="3" clrIdx="2">
    <p:extLst>
      <p:ext uri="{19B8F6BF-5375-455C-9EA6-DF929625EA0E}">
        <p15:presenceInfo xmlns:p15="http://schemas.microsoft.com/office/powerpoint/2012/main" userId="S-1-5-21-1106761166-651487977-1343923553-79992" providerId="AD"/>
      </p:ext>
    </p:extLst>
  </p:cmAuthor>
  <p:cmAuthor id="4" name="Van Hoorn, Megan" initials="VHM" lastIdx="9" clrIdx="3">
    <p:extLst>
      <p:ext uri="{19B8F6BF-5375-455C-9EA6-DF929625EA0E}">
        <p15:presenceInfo xmlns:p15="http://schemas.microsoft.com/office/powerpoint/2012/main" userId="S-1-5-21-1106761166-651487977-1343923553-51218" providerId="AD"/>
      </p:ext>
    </p:extLst>
  </p:cmAuthor>
  <p:cmAuthor id="5" name="Karls, Catherine" initials="KC" lastIdx="17" clrIdx="4">
    <p:extLst>
      <p:ext uri="{19B8F6BF-5375-455C-9EA6-DF929625EA0E}">
        <p15:presenceInfo xmlns:p15="http://schemas.microsoft.com/office/powerpoint/2012/main" userId="S-1-5-21-1106761166-651487977-1343923553-36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88" autoAdjust="0"/>
    <p:restoredTop sz="80207" autoAdjust="0"/>
  </p:normalViewPr>
  <p:slideViewPr>
    <p:cSldViewPr snapToGrid="0" snapToObjects="1">
      <p:cViewPr varScale="1">
        <p:scale>
          <a:sx n="46" d="100"/>
          <a:sy n="46" d="100"/>
        </p:scale>
        <p:origin x="72" y="942"/>
      </p:cViewPr>
      <p:guideLst/>
    </p:cSldViewPr>
  </p:slideViewPr>
  <p:outlineViewPr>
    <p:cViewPr>
      <p:scale>
        <a:sx n="33" d="100"/>
        <a:sy n="33" d="100"/>
      </p:scale>
      <p:origin x="0" y="-19224"/>
    </p:cViewPr>
  </p:outlineViewPr>
  <p:notesTextViewPr>
    <p:cViewPr>
      <p:scale>
        <a:sx n="1" d="1"/>
        <a:sy n="1" d="1"/>
      </p:scale>
      <p:origin x="0" y="0"/>
    </p:cViewPr>
  </p:notesTextViewPr>
  <p:sorterViewPr>
    <p:cViewPr>
      <p:scale>
        <a:sx n="66" d="100"/>
        <a:sy n="66" d="100"/>
      </p:scale>
      <p:origin x="0" y="-2166"/>
    </p:cViewPr>
  </p:sorterViewPr>
  <p:notesViewPr>
    <p:cSldViewPr snapToGrid="0" snapToObjects="1">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504AEF-44FD-425F-8BF4-B1F699EF768B}" type="datetimeFigureOut">
              <a:rPr lang="en-US" smtClean="0"/>
              <a:t>11/18/2020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C3FAA6-C3D9-4EE2-BD5F-1C07F402369B}" type="slidenum">
              <a:rPr lang="en-US" smtClean="0"/>
              <a:t>‹#›</a:t>
            </a:fld>
            <a:endParaRPr lang="en-US"/>
          </a:p>
        </p:txBody>
      </p:sp>
    </p:spTree>
    <p:extLst>
      <p:ext uri="{BB962C8B-B14F-4D97-AF65-F5344CB8AC3E}">
        <p14:creationId xmlns:p14="http://schemas.microsoft.com/office/powerpoint/2010/main" val="3685098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i.org/topics/enteral-and-parenteral-nutrition/#:~:text=Enteral%20nutrition%20generally%20refers%20to,a%20tube%20(tube%20feed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i.org/topics/enteral-and-parenteral-nutrition/#:~:text=Enteral%20nutrition%20generally%20refers%20to,a%20tube%20(tube%20feed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i.org/topics/enteral-and-parenteral-nutrition/#:~:text=Enteral%20nutrition%20generally%20refers%20to,a%20tube%20(tube%20feed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a:t>
            </a:fld>
            <a:endParaRPr lang="en-US"/>
          </a:p>
        </p:txBody>
      </p:sp>
    </p:spTree>
    <p:extLst>
      <p:ext uri="{BB962C8B-B14F-4D97-AF65-F5344CB8AC3E}">
        <p14:creationId xmlns:p14="http://schemas.microsoft.com/office/powerpoint/2010/main" val="1300734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trainee write</a:t>
            </a:r>
            <a:r>
              <a:rPr lang="en-US" baseline="0" dirty="0" smtClean="0"/>
              <a:t> down their initial thoughts on how they would recommend initiating and advancing feeds</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17</a:t>
            </a:fld>
            <a:endParaRPr lang="en-US"/>
          </a:p>
        </p:txBody>
      </p:sp>
    </p:spTree>
    <p:extLst>
      <p:ext uri="{BB962C8B-B14F-4D97-AF65-F5344CB8AC3E}">
        <p14:creationId xmlns:p14="http://schemas.microsoft.com/office/powerpoint/2010/main" val="10051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patient can</a:t>
            </a:r>
            <a:r>
              <a:rPr lang="en-US" baseline="0" dirty="0" smtClean="0"/>
              <a:t> tolerate rates faster than these goal rates, currently there are no guidelines up max rates/upper limits and it is dependent on each patient’s individual tolerance. It is important to use caution of how fast feedings run when feeding in the intestines to avoid dumping syndrome.</a:t>
            </a:r>
          </a:p>
        </p:txBody>
      </p:sp>
      <p:sp>
        <p:nvSpPr>
          <p:cNvPr id="4" name="Slide Number Placeholder 3"/>
          <p:cNvSpPr>
            <a:spLocks noGrp="1"/>
          </p:cNvSpPr>
          <p:nvPr>
            <p:ph type="sldNum" sz="quarter" idx="10"/>
          </p:nvPr>
        </p:nvSpPr>
        <p:spPr/>
        <p:txBody>
          <a:bodyPr/>
          <a:lstStyle/>
          <a:p>
            <a:fld id="{B4C3FAA6-C3D9-4EE2-BD5F-1C07F402369B}" type="slidenum">
              <a:rPr lang="en-US" smtClean="0"/>
              <a:t>19</a:t>
            </a:fld>
            <a:endParaRPr lang="en-US"/>
          </a:p>
        </p:txBody>
      </p:sp>
    </p:spTree>
    <p:extLst>
      <p:ext uri="{BB962C8B-B14F-4D97-AF65-F5344CB8AC3E}">
        <p14:creationId xmlns:p14="http://schemas.microsoft.com/office/powerpoint/2010/main" val="193340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Use this guideline when changing from continuous feedings to cycled feedings.  Cycled feedings can run over 8-18 hours depending on age and tolerance.</a:t>
            </a:r>
          </a:p>
          <a:p>
            <a:endParaRPr lang="en-US" dirty="0" smtClean="0"/>
          </a:p>
          <a:p>
            <a:r>
              <a:rPr lang="en-US" dirty="0" smtClean="0"/>
              <a:t>After this slide, pause and allow trainee time</a:t>
            </a:r>
            <a:r>
              <a:rPr lang="en-US" baseline="0" dirty="0" smtClean="0"/>
              <a:t> to think about how they would initiate and advance feeds on their worksheet. </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20</a:t>
            </a:fld>
            <a:endParaRPr lang="en-US"/>
          </a:p>
        </p:txBody>
      </p:sp>
    </p:spTree>
    <p:extLst>
      <p:ext uri="{BB962C8B-B14F-4D97-AF65-F5344CB8AC3E}">
        <p14:creationId xmlns:p14="http://schemas.microsoft.com/office/powerpoint/2010/main" val="1879482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solidFill>
                  <a:schemeClr val="accent1">
                    <a:lumMod val="75000"/>
                  </a:schemeClr>
                </a:solidFill>
              </a:rPr>
              <a:t>Start with Emma’s previous oral intake as a baseline, which was 15-45 mL per feed. You could recommend starting at 30 mL per feed, increase by 15 mL per feed every feed until she’s tolerating her goal of 65 mL per feed.</a:t>
            </a:r>
          </a:p>
          <a:p>
            <a:pPr marL="171450" indent="-171450">
              <a:buFont typeface="Arial" panose="020B0604020202020204" pitchFamily="34" charset="0"/>
              <a:buChar char="•"/>
            </a:pPr>
            <a:r>
              <a:rPr lang="en-US" dirty="0" smtClean="0">
                <a:solidFill>
                  <a:schemeClr val="accent1">
                    <a:lumMod val="75000"/>
                  </a:schemeClr>
                </a:solidFill>
              </a:rPr>
              <a:t>Because of her age and the plan to continue to offer the feed orally first, you would want to continue feeds every 3 hours.</a:t>
            </a:r>
          </a:p>
          <a:p>
            <a:pPr marL="171450" indent="-171450">
              <a:buFont typeface="Arial" panose="020B0604020202020204" pitchFamily="34" charset="0"/>
              <a:buChar char="•"/>
            </a:pPr>
            <a:r>
              <a:rPr lang="en-US" dirty="0" smtClean="0">
                <a:solidFill>
                  <a:schemeClr val="accent1">
                    <a:lumMod val="75000"/>
                  </a:schemeClr>
                </a:solidFill>
              </a:rPr>
              <a:t>Run the remainder of her feeds bolus by enteral feeding pump. You ask her caregivers how slowly she previously took her oral feeds. They report that she would take the 15-45 mL EBM in 30 minutes. Pumps run in mL per hour (mL/</a:t>
            </a:r>
            <a:r>
              <a:rPr lang="en-US" dirty="0" err="1" smtClean="0">
                <a:solidFill>
                  <a:schemeClr val="accent1">
                    <a:lumMod val="75000"/>
                  </a:schemeClr>
                </a:solidFill>
              </a:rPr>
              <a:t>hr</a:t>
            </a:r>
            <a:r>
              <a:rPr lang="en-US" dirty="0" smtClean="0">
                <a:solidFill>
                  <a:schemeClr val="accent1">
                    <a:lumMod val="75000"/>
                  </a:schemeClr>
                </a:solidFill>
              </a:rPr>
              <a:t>), so take 45 mL ÷ 0.5 hours to get a pump rate of 90 mL/hr. Increase by 5 mL/hour as tolerated up to the maximum rate the feeding pump can run (usually 400 or 600 mL/</a:t>
            </a:r>
            <a:r>
              <a:rPr lang="en-US" dirty="0" err="1" smtClean="0">
                <a:solidFill>
                  <a:schemeClr val="accent1">
                    <a:lumMod val="75000"/>
                  </a:schemeClr>
                </a:solidFill>
              </a:rPr>
              <a:t>hr</a:t>
            </a:r>
            <a:r>
              <a:rPr lang="en-US" dirty="0" smtClean="0">
                <a:solidFill>
                  <a:schemeClr val="accent1">
                    <a:lumMod val="75000"/>
                  </a:schemeClr>
                </a:solidFill>
              </a:rPr>
              <a:t>).</a:t>
            </a:r>
          </a:p>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21</a:t>
            </a:fld>
            <a:endParaRPr lang="en-US"/>
          </a:p>
        </p:txBody>
      </p:sp>
    </p:spTree>
    <p:extLst>
      <p:ext uri="{BB962C8B-B14F-4D97-AF65-F5344CB8AC3E}">
        <p14:creationId xmlns:p14="http://schemas.microsoft.com/office/powerpoint/2010/main" val="191297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accent1">
                    <a:lumMod val="75000"/>
                  </a:schemeClr>
                </a:solidFill>
              </a:rPr>
              <a:t>Speech is consulted during Emma’s admission and recommends that her oral feeds be limited to no more than 20 minutes due to significant fatigue after this amount of time feeding.</a:t>
            </a:r>
          </a:p>
          <a:p>
            <a:pPr defTabSz="931774">
              <a:defRPr/>
            </a:pPr>
            <a:endParaRPr lang="en-US" dirty="0" smtClean="0">
              <a:solidFill>
                <a:schemeClr val="accent1">
                  <a:lumMod val="75000"/>
                </a:schemeClr>
              </a:solidFill>
            </a:endParaRPr>
          </a:p>
          <a:p>
            <a:pPr defTabSz="931774">
              <a:defRPr/>
            </a:pPr>
            <a:r>
              <a:rPr lang="en-US" dirty="0" smtClean="0">
                <a:solidFill>
                  <a:schemeClr val="accent1">
                    <a:lumMod val="75000"/>
                  </a:schemeClr>
                </a:solidFill>
              </a:rPr>
              <a:t>Emma’s caregivers report to their nurse that because of Emma’s ongoing difficulties with feeding and growing and also having a toddler at home, they are very exhausted. They are wondering if there is any way for Emma’s feeding plan to be simplified.</a:t>
            </a:r>
          </a:p>
          <a:p>
            <a:pPr defTabSz="931774">
              <a:defRPr/>
            </a:pPr>
            <a:r>
              <a:rPr lang="en-US" dirty="0" smtClean="0">
                <a:solidFill>
                  <a:schemeClr val="accent1">
                    <a:lumMod val="75000"/>
                  </a:schemeClr>
                </a:solidFill>
              </a:rPr>
              <a:t>After this slide, give trainee time to think about recommendations</a:t>
            </a:r>
            <a:r>
              <a:rPr lang="en-US" baseline="0" dirty="0" smtClean="0">
                <a:solidFill>
                  <a:schemeClr val="accent1">
                    <a:lumMod val="75000"/>
                  </a:schemeClr>
                </a:solidFill>
              </a:rPr>
              <a:t> for goal feeds at home on worksheet. </a:t>
            </a:r>
            <a:endParaRPr lang="en-US" dirty="0" smtClean="0">
              <a:solidFill>
                <a:schemeClr val="accent1">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22</a:t>
            </a:fld>
            <a:endParaRPr lang="en-US"/>
          </a:p>
        </p:txBody>
      </p:sp>
    </p:spTree>
    <p:extLst>
      <p:ext uri="{BB962C8B-B14F-4D97-AF65-F5344CB8AC3E}">
        <p14:creationId xmlns:p14="http://schemas.microsoft.com/office/powerpoint/2010/main" val="1827521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smtClean="0">
                <a:solidFill>
                  <a:schemeClr val="accent1">
                    <a:lumMod val="75000"/>
                  </a:schemeClr>
                </a:solidFill>
              </a:rPr>
              <a:t>This allows Emma’s caregivers to feed her overnight without needing to wake up multiple times to offer oral feeds and then give remainder by NG-tube.</a:t>
            </a:r>
          </a:p>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23</a:t>
            </a:fld>
            <a:endParaRPr lang="en-US"/>
          </a:p>
        </p:txBody>
      </p:sp>
    </p:spTree>
    <p:extLst>
      <p:ext uri="{BB962C8B-B14F-4D97-AF65-F5344CB8AC3E}">
        <p14:creationId xmlns:p14="http://schemas.microsoft.com/office/powerpoint/2010/main" val="1970203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24</a:t>
            </a:fld>
            <a:endParaRPr lang="en-US"/>
          </a:p>
        </p:txBody>
      </p:sp>
    </p:spTree>
    <p:extLst>
      <p:ext uri="{BB962C8B-B14F-4D97-AF65-F5344CB8AC3E}">
        <p14:creationId xmlns:p14="http://schemas.microsoft.com/office/powerpoint/2010/main" val="105025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25</a:t>
            </a:fld>
            <a:endParaRPr lang="en-US"/>
          </a:p>
        </p:txBody>
      </p:sp>
    </p:spTree>
    <p:extLst>
      <p:ext uri="{BB962C8B-B14F-4D97-AF65-F5344CB8AC3E}">
        <p14:creationId xmlns:p14="http://schemas.microsoft.com/office/powerpoint/2010/main" val="4255825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Give trainee</a:t>
            </a:r>
            <a:r>
              <a:rPr lang="en-US" baseline="0" dirty="0" smtClean="0"/>
              <a:t> time to write thoughts on worksheet.</a:t>
            </a:r>
            <a:endParaRPr lang="en-US" dirty="0" smtClean="0"/>
          </a:p>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26</a:t>
            </a:fld>
            <a:endParaRPr lang="en-US"/>
          </a:p>
        </p:txBody>
      </p:sp>
    </p:spTree>
    <p:extLst>
      <p:ext uri="{BB962C8B-B14F-4D97-AF65-F5344CB8AC3E}">
        <p14:creationId xmlns:p14="http://schemas.microsoft.com/office/powerpoint/2010/main" val="144496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that volume measurements</a:t>
            </a:r>
            <a:r>
              <a:rPr lang="en-US" baseline="0" dirty="0" smtClean="0"/>
              <a:t> are appropriate for at-home measuring. It’s very difficult to measure to the mL at home, so try to round to the 5 or 10 mL to make it easier for parents. </a:t>
            </a:r>
          </a:p>
          <a:p>
            <a:r>
              <a:rPr lang="en-US" baseline="0" dirty="0" smtClean="0"/>
              <a:t>However, pumps can measure rates to 1 mL/hour.</a:t>
            </a:r>
          </a:p>
          <a:p>
            <a:endParaRPr lang="en-US" baseline="0" dirty="0" smtClean="0"/>
          </a:p>
          <a:p>
            <a:r>
              <a:rPr lang="en-US" baseline="0" dirty="0" smtClean="0"/>
              <a:t>It is helpful to provide families with actual dates of when to advance so they can follow easily when at home.</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27</a:t>
            </a:fld>
            <a:endParaRPr lang="en-US"/>
          </a:p>
        </p:txBody>
      </p:sp>
    </p:spTree>
    <p:extLst>
      <p:ext uri="{BB962C8B-B14F-4D97-AF65-F5344CB8AC3E}">
        <p14:creationId xmlns:p14="http://schemas.microsoft.com/office/powerpoint/2010/main" val="3819999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trainee write down thoughts for this question on worksheet</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a:t>
            </a:fld>
            <a:endParaRPr lang="en-US"/>
          </a:p>
        </p:txBody>
      </p:sp>
    </p:spTree>
    <p:extLst>
      <p:ext uri="{BB962C8B-B14F-4D97-AF65-F5344CB8AC3E}">
        <p14:creationId xmlns:p14="http://schemas.microsoft.com/office/powerpoint/2010/main" val="1710740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training time to write answer on worksheet</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28</a:t>
            </a:fld>
            <a:endParaRPr lang="en-US"/>
          </a:p>
        </p:txBody>
      </p:sp>
    </p:spTree>
    <p:extLst>
      <p:ext uri="{BB962C8B-B14F-4D97-AF65-F5344CB8AC3E}">
        <p14:creationId xmlns:p14="http://schemas.microsoft.com/office/powerpoint/2010/main" val="2997107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not uncommon for NG tubes to negatively impact oral intake, especially if patients can feel the sensation of the tube in their throat. In cases like this, you may see improved oral intake after a G-tube is placed because they no longer have that sensation in their throat when eating orally.</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29</a:t>
            </a:fld>
            <a:endParaRPr lang="en-US"/>
          </a:p>
        </p:txBody>
      </p:sp>
    </p:spTree>
    <p:extLst>
      <p:ext uri="{BB962C8B-B14F-4D97-AF65-F5344CB8AC3E}">
        <p14:creationId xmlns:p14="http://schemas.microsoft.com/office/powerpoint/2010/main" val="2679467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30</a:t>
            </a:fld>
            <a:endParaRPr lang="en-US"/>
          </a:p>
        </p:txBody>
      </p:sp>
    </p:spTree>
    <p:extLst>
      <p:ext uri="{BB962C8B-B14F-4D97-AF65-F5344CB8AC3E}">
        <p14:creationId xmlns:p14="http://schemas.microsoft.com/office/powerpoint/2010/main" val="1881304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31</a:t>
            </a:fld>
            <a:endParaRPr lang="en-US"/>
          </a:p>
        </p:txBody>
      </p:sp>
    </p:spTree>
    <p:extLst>
      <p:ext uri="{BB962C8B-B14F-4D97-AF65-F5344CB8AC3E}">
        <p14:creationId xmlns:p14="http://schemas.microsoft.com/office/powerpoint/2010/main" val="2573843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32</a:t>
            </a:fld>
            <a:endParaRPr lang="en-US"/>
          </a:p>
        </p:txBody>
      </p:sp>
    </p:spTree>
    <p:extLst>
      <p:ext uri="{BB962C8B-B14F-4D97-AF65-F5344CB8AC3E}">
        <p14:creationId xmlns:p14="http://schemas.microsoft.com/office/powerpoint/2010/main" val="59600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trainee time to write down thoughts on worksheet.</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33</a:t>
            </a:fld>
            <a:endParaRPr lang="en-US"/>
          </a:p>
        </p:txBody>
      </p:sp>
    </p:spTree>
    <p:extLst>
      <p:ext uri="{BB962C8B-B14F-4D97-AF65-F5344CB8AC3E}">
        <p14:creationId xmlns:p14="http://schemas.microsoft.com/office/powerpoint/2010/main" val="2318102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GJ-tube will bypass</a:t>
            </a:r>
            <a:r>
              <a:rPr lang="en-US" baseline="0" dirty="0" smtClean="0"/>
              <a:t> the pylorus, feeding directly into her jejunum.</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36</a:t>
            </a:fld>
            <a:endParaRPr lang="en-US"/>
          </a:p>
        </p:txBody>
      </p:sp>
    </p:spTree>
    <p:extLst>
      <p:ext uri="{BB962C8B-B14F-4D97-AF65-F5344CB8AC3E}">
        <p14:creationId xmlns:p14="http://schemas.microsoft.com/office/powerpoint/2010/main" val="1733329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a:t>
            </a:r>
            <a:r>
              <a:rPr lang="en-US" baseline="0" dirty="0" smtClean="0"/>
              <a:t> formulas, as well as breast milk, can be fed into the jejunum. If intolerance continues OR dumping syndrome occurs characterized by diarrhea after the change to GJ-feeds, then a more broken down formula may need to be considered.</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37</a:t>
            </a:fld>
            <a:endParaRPr lang="en-US"/>
          </a:p>
        </p:txBody>
      </p:sp>
    </p:spTree>
    <p:extLst>
      <p:ext uri="{BB962C8B-B14F-4D97-AF65-F5344CB8AC3E}">
        <p14:creationId xmlns:p14="http://schemas.microsoft.com/office/powerpoint/2010/main" val="656664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38</a:t>
            </a:fld>
            <a:endParaRPr lang="en-US"/>
          </a:p>
        </p:txBody>
      </p:sp>
    </p:spTree>
    <p:extLst>
      <p:ext uri="{BB962C8B-B14F-4D97-AF65-F5344CB8AC3E}">
        <p14:creationId xmlns:p14="http://schemas.microsoft.com/office/powerpoint/2010/main" val="336950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Pulled</a:t>
            </a:r>
            <a:r>
              <a:rPr lang="en-US" baseline="0" dirty="0" smtClean="0"/>
              <a:t> slide from CNSC exam </a:t>
            </a:r>
            <a:r>
              <a:rPr lang="en-US" baseline="0" dirty="0" err="1" smtClean="0"/>
              <a:t>powerpoint</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5</a:t>
            </a:fld>
            <a:endParaRPr lang="en-US"/>
          </a:p>
        </p:txBody>
      </p:sp>
    </p:spTree>
    <p:extLst>
      <p:ext uri="{BB962C8B-B14F-4D97-AF65-F5344CB8AC3E}">
        <p14:creationId xmlns:p14="http://schemas.microsoft.com/office/powerpoint/2010/main" val="2577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NG</a:t>
            </a:r>
            <a:r>
              <a:rPr lang="en-US" baseline="0" dirty="0" smtClean="0"/>
              <a:t> tube change frequency varies as it is institutional preference. Some of the gastric contents can break down the tube lining.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NG &amp; NJ tubes can be bridled through the nose in order to prevent the tube from being pulled out. This is most commonly used in infants &amp; young children.</a:t>
            </a:r>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Reference https://gi.org/topics/enteral-and-parenteral-nutrition/#:~:text=Enteral%20nutrition%20generally%20refers%20to,a%20tube%20(tube%20feeding).</a:t>
            </a:r>
            <a:endParaRPr lang="en-US" dirty="0" smtClean="0"/>
          </a:p>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9</a:t>
            </a:fld>
            <a:endParaRPr lang="en-US"/>
          </a:p>
        </p:txBody>
      </p:sp>
    </p:spTree>
    <p:extLst>
      <p:ext uri="{BB962C8B-B14F-4D97-AF65-F5344CB8AC3E}">
        <p14:creationId xmlns:p14="http://schemas.microsoft.com/office/powerpoint/2010/main" val="298847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After this slide:</a:t>
            </a:r>
            <a:r>
              <a:rPr lang="en-US" b="1" baseline="0" dirty="0" smtClean="0"/>
              <a:t> Pause and allow the trainee to think about what type of tube they would consider placing and have them write their thoughts on the worksheet.</a:t>
            </a:r>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Reference https://gi.org/topics/enteral-and-parenteral-nutrition/#:~:text=Enteral%20nutrition%20generally%20refers%20to,a%20tube%20(tube%20feeding).</a:t>
            </a:r>
            <a:endParaRPr lang="en-US" dirty="0" smtClean="0"/>
          </a:p>
          <a:p>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10</a:t>
            </a:fld>
            <a:endParaRPr lang="en-US"/>
          </a:p>
        </p:txBody>
      </p:sp>
    </p:spTree>
    <p:extLst>
      <p:ext uri="{BB962C8B-B14F-4D97-AF65-F5344CB8AC3E}">
        <p14:creationId xmlns:p14="http://schemas.microsoft.com/office/powerpoint/2010/main" val="314120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Reference:</a:t>
            </a:r>
            <a:r>
              <a:rPr lang="en-US" baseline="0" dirty="0" smtClean="0">
                <a:hlinkClick r:id="rId3"/>
              </a:rPr>
              <a:t> </a:t>
            </a:r>
            <a:r>
              <a:rPr lang="en-US" dirty="0" smtClean="0">
                <a:hlinkClick r:id="rId3"/>
              </a:rPr>
              <a:t>https://gi.org/topics/enteral-and-parenteral-nutrition/#:~:text=Enteral%20nutrition%20generally%20refers%20to,a%20tube%20(tube%20feeding).</a:t>
            </a:r>
            <a:r>
              <a:rPr lang="en-US" dirty="0" smtClean="0"/>
              <a:t> </a:t>
            </a:r>
          </a:p>
          <a:p>
            <a:endParaRPr lang="en-US" dirty="0" smtClean="0"/>
          </a:p>
          <a:p>
            <a:endParaRPr lang="en-US" dirty="0" smtClean="0"/>
          </a:p>
          <a:p>
            <a:r>
              <a:rPr lang="en-US" dirty="0" smtClean="0"/>
              <a:t>Common</a:t>
            </a:r>
            <a:r>
              <a:rPr lang="en-US" baseline="0" dirty="0" smtClean="0"/>
              <a:t> practice at CW: NG, NJ, (no ND); PEG or surgically placed G, PEG/J or surgically placed J</a:t>
            </a:r>
            <a:endParaRPr lang="en-US" dirty="0" smtClean="0"/>
          </a:p>
        </p:txBody>
      </p:sp>
      <p:sp>
        <p:nvSpPr>
          <p:cNvPr id="4" name="Slide Number Placeholder 3"/>
          <p:cNvSpPr>
            <a:spLocks noGrp="1"/>
          </p:cNvSpPr>
          <p:nvPr>
            <p:ph type="sldNum" sz="quarter" idx="10"/>
          </p:nvPr>
        </p:nvSpPr>
        <p:spPr/>
        <p:txBody>
          <a:bodyPr/>
          <a:lstStyle/>
          <a:p>
            <a:fld id="{B4C3FAA6-C3D9-4EE2-BD5F-1C07F402369B}" type="slidenum">
              <a:rPr lang="en-US" smtClean="0"/>
              <a:t>11</a:t>
            </a:fld>
            <a:endParaRPr lang="en-US"/>
          </a:p>
        </p:txBody>
      </p:sp>
    </p:spTree>
    <p:extLst>
      <p:ext uri="{BB962C8B-B14F-4D97-AF65-F5344CB8AC3E}">
        <p14:creationId xmlns:p14="http://schemas.microsoft.com/office/powerpoint/2010/main" val="406968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trainee pause and write down initial</a:t>
            </a:r>
            <a:r>
              <a:rPr lang="en-US" baseline="0" dirty="0" smtClean="0"/>
              <a:t> thoughts using their baseline knowledge up to this point. Once we go through the next slide, have them write down their thoughts again after learning about different types of administration. </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14</a:t>
            </a:fld>
            <a:endParaRPr lang="en-US"/>
          </a:p>
        </p:txBody>
      </p:sp>
    </p:spTree>
    <p:extLst>
      <p:ext uri="{BB962C8B-B14F-4D97-AF65-F5344CB8AC3E}">
        <p14:creationId xmlns:p14="http://schemas.microsoft.com/office/powerpoint/2010/main" val="375976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this slide have the trainee write down thoughts on their worksheet with how they might initiate feeds.</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15</a:t>
            </a:fld>
            <a:endParaRPr lang="en-US"/>
          </a:p>
        </p:txBody>
      </p:sp>
    </p:spTree>
    <p:extLst>
      <p:ext uri="{BB962C8B-B14F-4D97-AF65-F5344CB8AC3E}">
        <p14:creationId xmlns:p14="http://schemas.microsoft.com/office/powerpoint/2010/main" val="74959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Emma is safely </a:t>
            </a:r>
            <a:r>
              <a:rPr lang="en-US" dirty="0" smtClean="0">
                <a:solidFill>
                  <a:schemeClr val="accent1">
                    <a:lumMod val="75000"/>
                  </a:schemeClr>
                </a:solidFill>
              </a:rPr>
              <a:t>tolerating some oral intake, just not enough to meet her nutrition needs for appropriate growth. In cases like this, we want the feeding plan to align with what the patient was previously doing, but supplement at the end of a feeding using the NG tube.</a:t>
            </a:r>
          </a:p>
          <a:p>
            <a:pPr marL="171450" indent="-171450">
              <a:buFont typeface="Arial" panose="020B0604020202020204" pitchFamily="34" charset="0"/>
              <a:buChar char="•"/>
            </a:pPr>
            <a:r>
              <a:rPr lang="en-US" dirty="0" smtClean="0">
                <a:solidFill>
                  <a:schemeClr val="accent1">
                    <a:lumMod val="75000"/>
                  </a:schemeClr>
                </a:solidFill>
              </a:rPr>
              <a:t>Most patient’s with NG feeds use an enteral feeding pump to administer their feeds because the size of the tubing is quite small which makes gravity feeds more difficult (but not impossible)</a:t>
            </a:r>
            <a:endParaRPr lang="en-US" dirty="0"/>
          </a:p>
        </p:txBody>
      </p:sp>
      <p:sp>
        <p:nvSpPr>
          <p:cNvPr id="4" name="Slide Number Placeholder 3"/>
          <p:cNvSpPr>
            <a:spLocks noGrp="1"/>
          </p:cNvSpPr>
          <p:nvPr>
            <p:ph type="sldNum" sz="quarter" idx="10"/>
          </p:nvPr>
        </p:nvSpPr>
        <p:spPr/>
        <p:txBody>
          <a:bodyPr/>
          <a:lstStyle/>
          <a:p>
            <a:fld id="{B4C3FAA6-C3D9-4EE2-BD5F-1C07F402369B}" type="slidenum">
              <a:rPr lang="en-US" smtClean="0"/>
              <a:t>16</a:t>
            </a:fld>
            <a:endParaRPr lang="en-US"/>
          </a:p>
        </p:txBody>
      </p:sp>
    </p:spTree>
    <p:extLst>
      <p:ext uri="{BB962C8B-B14F-4D97-AF65-F5344CB8AC3E}">
        <p14:creationId xmlns:p14="http://schemas.microsoft.com/office/powerpoint/2010/main" val="4092435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 xmlns:a16="http://schemas.microsoft.com/office/drawing/2014/main"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64" r:id="rId3"/>
    <p:sldLayoutId id="2147483663" r:id="rId4"/>
    <p:sldLayoutId id="2147483666" r:id="rId5"/>
    <p:sldLayoutId id="2147483665" r:id="rId6"/>
    <p:sldLayoutId id="2147483667" r:id="rId7"/>
    <p:sldLayoutId id="2147483668" r:id="rId8"/>
    <p:sldLayoutId id="2147483669" r:id="rId9"/>
    <p:sldLayoutId id="2147483649" r:id="rId10"/>
    <p:sldLayoutId id="2147483650" r:id="rId11"/>
    <p:sldLayoutId id="2147483652" r:id="rId12"/>
    <p:sldLayoutId id="2147483654" r:id="rId13"/>
    <p:sldLayoutId id="2147483655" r:id="rId14"/>
    <p:sldLayoutId id="2147483660" r:id="rId15"/>
    <p:sldLayoutId id="2147483661" r:id="rId16"/>
  </p:sldLayoutIdLst>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C03E33C1-5167-AA4F-BE56-6F0C42C286A5}"/>
              </a:ext>
            </a:extLst>
          </p:cNvPr>
          <p:cNvSpPr>
            <a:spLocks noGrp="1"/>
          </p:cNvSpPr>
          <p:nvPr>
            <p:ph type="ctrTitle"/>
          </p:nvPr>
        </p:nvSpPr>
        <p:spPr/>
        <p:txBody>
          <a:bodyPr/>
          <a:lstStyle/>
          <a:p>
            <a:r>
              <a:rPr lang="en-US" dirty="0" smtClean="0"/>
              <a:t>Enteral Nutrition </a:t>
            </a:r>
            <a:endParaRPr lang="en-US" dirty="0"/>
          </a:p>
        </p:txBody>
      </p:sp>
      <p:sp>
        <p:nvSpPr>
          <p:cNvPr id="6" name="Subtitle 5"/>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230295"/>
      </p:ext>
    </p:extLst>
  </p:cSld>
  <p:clrMapOvr>
    <a:masterClrMapping/>
  </p:clrMapOvr>
  <mc:AlternateContent xmlns:mc="http://schemas.openxmlformats.org/markup-compatibility/2006" xmlns:p14="http://schemas.microsoft.com/office/powerpoint/2010/main">
    <mc:Choice Requires="p14">
      <p:transition spd="slow" p14:dur="2000" advTm="4985"/>
    </mc:Choice>
    <mc:Fallback xmlns="">
      <p:transition spd="slow" advTm="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Feeding Tube Devices – Long term</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87309669"/>
              </p:ext>
            </p:extLst>
          </p:nvPr>
        </p:nvGraphicFramePr>
        <p:xfrm>
          <a:off x="215758" y="1383624"/>
          <a:ext cx="11683166" cy="5337820"/>
        </p:xfrm>
        <a:graphic>
          <a:graphicData uri="http://schemas.openxmlformats.org/drawingml/2006/table">
            <a:tbl>
              <a:tblPr firstRow="1" bandRow="1">
                <a:tableStyleId>{5C22544A-7EE6-4342-B048-85BDC9FD1C3A}</a:tableStyleId>
              </a:tblPr>
              <a:tblGrid>
                <a:gridCol w="1838260"/>
                <a:gridCol w="2241189"/>
                <a:gridCol w="3232768"/>
                <a:gridCol w="4370949"/>
              </a:tblGrid>
              <a:tr h="342784">
                <a:tc>
                  <a:txBody>
                    <a:bodyPr/>
                    <a:lstStyle/>
                    <a:p>
                      <a:endParaRPr lang="en-US" sz="1800" dirty="0"/>
                    </a:p>
                  </a:txBody>
                  <a:tcPr/>
                </a:tc>
                <a:tc>
                  <a:txBody>
                    <a:bodyPr/>
                    <a:lstStyle/>
                    <a:p>
                      <a:r>
                        <a:rPr lang="en-US" sz="1600" dirty="0" smtClean="0"/>
                        <a:t>General Information</a:t>
                      </a:r>
                      <a:endParaRPr lang="en-US" sz="1600" dirty="0"/>
                    </a:p>
                  </a:txBody>
                  <a:tcPr/>
                </a:tc>
                <a:tc>
                  <a:txBody>
                    <a:bodyPr/>
                    <a:lstStyle/>
                    <a:p>
                      <a:r>
                        <a:rPr lang="en-US" sz="1600" dirty="0" smtClean="0"/>
                        <a:t>Pros</a:t>
                      </a:r>
                      <a:endParaRPr lang="en-US" sz="1600" dirty="0"/>
                    </a:p>
                  </a:txBody>
                  <a:tcPr/>
                </a:tc>
                <a:tc>
                  <a:txBody>
                    <a:bodyPr/>
                    <a:lstStyle/>
                    <a:p>
                      <a:r>
                        <a:rPr lang="en-US" sz="1600" dirty="0" smtClean="0"/>
                        <a:t>Cons</a:t>
                      </a:r>
                      <a:endParaRPr lang="en-US" sz="1600" dirty="0"/>
                    </a:p>
                  </a:txBody>
                  <a:tcPr/>
                </a:tc>
              </a:tr>
              <a:tr h="1192540">
                <a:tc>
                  <a:txBody>
                    <a:bodyPr/>
                    <a:lstStyle/>
                    <a:p>
                      <a:r>
                        <a:rPr lang="en-US" sz="1400" b="1" baseline="0" dirty="0" smtClean="0">
                          <a:effectLst/>
                        </a:rPr>
                        <a:t>Gastrostomy (G) tube</a:t>
                      </a:r>
                    </a:p>
                  </a:txBody>
                  <a:tcPr/>
                </a:tc>
                <a:tc>
                  <a:txBody>
                    <a:bodyPr/>
                    <a:lstStyle/>
                    <a:p>
                      <a:pPr marL="285750" indent="-285750">
                        <a:buFont typeface="Arial" panose="020B0604020202020204" pitchFamily="34" charset="0"/>
                        <a:buChar char="•"/>
                      </a:pPr>
                      <a:r>
                        <a:rPr lang="en-US" sz="1600" dirty="0" smtClean="0"/>
                        <a:t>Placed surgically (open) or </a:t>
                      </a:r>
                      <a:r>
                        <a:rPr lang="en-US" sz="1600" dirty="0" err="1" smtClean="0"/>
                        <a:t>endoscopically</a:t>
                      </a:r>
                      <a:r>
                        <a:rPr lang="en-US" sz="1600" baseline="0" dirty="0" smtClean="0"/>
                        <a:t> (PEG) into the stomach</a:t>
                      </a:r>
                      <a:endParaRPr lang="en-US" sz="1600" dirty="0"/>
                    </a:p>
                  </a:txBody>
                  <a:tcPr/>
                </a:tc>
                <a:tc>
                  <a:txBody>
                    <a:bodyPr/>
                    <a:lstStyle/>
                    <a:p>
                      <a:pPr marL="285750" indent="-285750">
                        <a:buFont typeface="Arial" panose="020B0604020202020204" pitchFamily="34" charset="0"/>
                        <a:buChar char="•"/>
                      </a:pPr>
                      <a:r>
                        <a:rPr lang="en-US" sz="1600" baseline="0" dirty="0" smtClean="0"/>
                        <a:t>Ease of care</a:t>
                      </a:r>
                    </a:p>
                    <a:p>
                      <a:pPr marL="285750" indent="-285750">
                        <a:buFont typeface="Arial" panose="020B0604020202020204" pitchFamily="34" charset="0"/>
                        <a:buChar char="•"/>
                      </a:pPr>
                      <a:r>
                        <a:rPr lang="en-US" sz="1600" baseline="0" dirty="0" smtClean="0"/>
                        <a:t>Can be replaced in the home setting (once a button is in place)</a:t>
                      </a:r>
                      <a:endParaRPr lang="en-US" sz="1600"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Placement is more invasive than oral</a:t>
                      </a:r>
                      <a:r>
                        <a:rPr lang="en-US" sz="1600" baseline="0" dirty="0" smtClean="0"/>
                        <a:t> and nasal routes</a:t>
                      </a:r>
                      <a:endParaRPr lang="en-US" sz="1600" dirty="0" smtClean="0"/>
                    </a:p>
                    <a:p>
                      <a:pPr marL="285750" indent="-285750">
                        <a:buFont typeface="Arial" panose="020B0604020202020204" pitchFamily="34" charset="0"/>
                        <a:buChar char="•"/>
                      </a:pPr>
                      <a:endParaRPr lang="en-US" sz="1600" dirty="0"/>
                    </a:p>
                  </a:txBody>
                  <a:tcPr/>
                </a:tc>
              </a:tr>
              <a:tr h="1685354">
                <a:tc>
                  <a:txBody>
                    <a:bodyPr/>
                    <a:lstStyle/>
                    <a:p>
                      <a:r>
                        <a:rPr lang="en-US" sz="1400" b="1" dirty="0" err="1" smtClean="0">
                          <a:effectLst/>
                        </a:rPr>
                        <a:t>Gastrojejunostomy</a:t>
                      </a:r>
                      <a:r>
                        <a:rPr lang="en-US" sz="1400" b="1" dirty="0" smtClean="0">
                          <a:effectLst/>
                        </a:rPr>
                        <a:t> (GJ)</a:t>
                      </a:r>
                      <a:r>
                        <a:rPr lang="en-US" sz="1400" b="1" baseline="0" dirty="0" smtClean="0">
                          <a:effectLst/>
                        </a:rPr>
                        <a:t> tube</a:t>
                      </a:r>
                      <a:endParaRPr lang="en-US" sz="1400" b="1" dirty="0">
                        <a:effectLst/>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Tube placed surgically (open)</a:t>
                      </a:r>
                      <a:r>
                        <a:rPr lang="en-US" sz="1600" baseline="0" dirty="0" smtClean="0"/>
                        <a:t> or endoscopically (PEG) and then additional tube is threaded into the jejunum in IR</a:t>
                      </a:r>
                      <a:endParaRPr lang="en-US" sz="1600"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Better tolerance for those with delayed gastric emptying or intolerance of feeds into the stomach</a:t>
                      </a:r>
                      <a:endParaRPr lang="en-US" sz="1600" dirty="0" smtClean="0"/>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smtClean="0"/>
                        <a:t>Requires</a:t>
                      </a:r>
                      <a:r>
                        <a:rPr lang="en-US" sz="1600" baseline="0" dirty="0" smtClean="0"/>
                        <a:t> initial placement and replacement every 3 months in IR</a:t>
                      </a:r>
                    </a:p>
                    <a:p>
                      <a:pPr marL="285750" indent="-285750">
                        <a:buFont typeface="Arial" panose="020B0604020202020204" pitchFamily="34" charset="0"/>
                        <a:buChar char="•"/>
                      </a:pPr>
                      <a:r>
                        <a:rPr lang="en-US" sz="1600" baseline="0" dirty="0" smtClean="0"/>
                        <a:t>Smaller tube size may make administration of some medications more difficult</a:t>
                      </a:r>
                    </a:p>
                    <a:p>
                      <a:pPr marL="285750" indent="-285750">
                        <a:buFont typeface="Arial" panose="020B0604020202020204" pitchFamily="34" charset="0"/>
                        <a:buChar char="•"/>
                      </a:pPr>
                      <a:r>
                        <a:rPr lang="en-US" sz="1600" baseline="0" dirty="0" smtClean="0"/>
                        <a:t>An infusion pump is required</a:t>
                      </a:r>
                    </a:p>
                    <a:p>
                      <a:pPr marL="285750" indent="-285750">
                        <a:buFont typeface="Arial" panose="020B0604020202020204" pitchFamily="34" charset="0"/>
                        <a:buChar char="•"/>
                      </a:pPr>
                      <a:r>
                        <a:rPr lang="en-US" sz="1600" baseline="0" dirty="0" smtClean="0"/>
                        <a:t>Requires patient to weigh at least 10 kg* </a:t>
                      </a:r>
                    </a:p>
                    <a:p>
                      <a:pPr marL="0" indent="0">
                        <a:buFont typeface="Arial" panose="020B0604020202020204" pitchFamily="34" charset="0"/>
                        <a:buNone/>
                      </a:pPr>
                      <a:r>
                        <a:rPr lang="en-US" sz="1200" baseline="0" dirty="0" smtClean="0"/>
                        <a:t>         (*per IR at CW)</a:t>
                      </a:r>
                      <a:endParaRPr lang="en-US" sz="1200" dirty="0"/>
                    </a:p>
                  </a:txBody>
                  <a:tcPr/>
                </a:tc>
              </a:tr>
              <a:tr h="1858143">
                <a:tc>
                  <a:txBody>
                    <a:bodyPr/>
                    <a:lstStyle/>
                    <a:p>
                      <a:r>
                        <a:rPr lang="en-US" sz="1400" b="1" dirty="0" err="1" smtClean="0">
                          <a:effectLst/>
                        </a:rPr>
                        <a:t>Jejunostomy</a:t>
                      </a:r>
                      <a:r>
                        <a:rPr lang="en-US" sz="1400" b="1" dirty="0" smtClean="0">
                          <a:effectLst/>
                        </a:rPr>
                        <a:t> (J) tube</a:t>
                      </a:r>
                      <a:endParaRPr lang="en-US" sz="1400" b="1" dirty="0">
                        <a:effectLst/>
                      </a:endParaRPr>
                    </a:p>
                  </a:txBody>
                  <a:tcPr/>
                </a:tc>
                <a:tc>
                  <a:txBody>
                    <a:bodyPr/>
                    <a:lstStyle/>
                    <a:p>
                      <a:pPr marL="285750" indent="-285750">
                        <a:buFont typeface="Arial" panose="020B0604020202020204" pitchFamily="34" charset="0"/>
                        <a:buChar char="•"/>
                      </a:pPr>
                      <a:r>
                        <a:rPr lang="en-US" sz="1600" dirty="0" smtClean="0"/>
                        <a:t>Tube placed surgically into the jejunum</a:t>
                      </a:r>
                      <a:endParaRPr lang="en-US" sz="16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Better tolerance for those with delayed gastric emptying or intolerance of feeds into the stomach</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Once switched to a button, can be changed at home and not in IR</a:t>
                      </a:r>
                      <a:endParaRPr lang="en-US" sz="1600" dirty="0" smtClean="0"/>
                    </a:p>
                    <a:p>
                      <a:pPr marL="285750" indent="-285750">
                        <a:buFont typeface="Arial" panose="020B0604020202020204" pitchFamily="34" charset="0"/>
                        <a:buChar char="•"/>
                      </a:pPr>
                      <a:endParaRPr lang="en-US" sz="1600" dirty="0" smtClean="0"/>
                    </a:p>
                  </a:txBody>
                  <a:tcPr/>
                </a:tc>
                <a:tc>
                  <a:txBody>
                    <a:bodyPr/>
                    <a:lstStyle/>
                    <a:p>
                      <a:pPr marL="285750" indent="-285750">
                        <a:buFont typeface="Arial" panose="020B0604020202020204" pitchFamily="34" charset="0"/>
                        <a:buChar char="•"/>
                      </a:pPr>
                      <a:r>
                        <a:rPr lang="en-US" sz="1600" dirty="0" smtClean="0"/>
                        <a:t>Technically</a:t>
                      </a:r>
                      <a:r>
                        <a:rPr lang="en-US" sz="1600" baseline="0" dirty="0" smtClean="0"/>
                        <a:t> more difficult to place</a:t>
                      </a:r>
                    </a:p>
                    <a:p>
                      <a:pPr marL="285750" indent="-285750">
                        <a:buFont typeface="Arial" panose="020B0604020202020204" pitchFamily="34" charset="0"/>
                        <a:buChar char="•"/>
                      </a:pPr>
                      <a:r>
                        <a:rPr lang="en-US" sz="1600" baseline="0" dirty="0" smtClean="0"/>
                        <a:t>Smaller tube size may make administration of some medications more difficult</a:t>
                      </a:r>
                    </a:p>
                    <a:p>
                      <a:pPr marL="285750" indent="-285750">
                        <a:buFont typeface="Arial" panose="020B0604020202020204" pitchFamily="34" charset="0"/>
                        <a:buChar char="•"/>
                      </a:pPr>
                      <a:r>
                        <a:rPr lang="en-US" sz="1600" baseline="0" dirty="0" smtClean="0"/>
                        <a:t>An infusion pump is required</a:t>
                      </a:r>
                      <a:endParaRPr lang="en-US" sz="1600" dirty="0" smtClean="0"/>
                    </a:p>
                    <a:p>
                      <a:pPr marL="285750" indent="-285750">
                        <a:buFont typeface="Arial" panose="020B0604020202020204" pitchFamily="34" charset="0"/>
                        <a:buChar char="•"/>
                      </a:pPr>
                      <a:endParaRPr lang="en-US" sz="1600"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5212351"/>
      </p:ext>
    </p:extLst>
  </p:cSld>
  <p:clrMapOvr>
    <a:masterClrMapping/>
  </p:clrMapOvr>
  <mc:AlternateContent xmlns:mc="http://schemas.openxmlformats.org/markup-compatibility/2006" xmlns:p14="http://schemas.microsoft.com/office/powerpoint/2010/main">
    <mc:Choice Requires="p14">
      <p:transition spd="slow" p14:dur="2000" advTm="103171"/>
    </mc:Choice>
    <mc:Fallback xmlns="">
      <p:transition spd="slow" advTm="103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p:cNvPicPr>
            <a:picLocks noGrp="1" noChangeAspect="1" noChangeArrowheads="1"/>
          </p:cNvPicPr>
          <p:nvPr>
            <p:ph idx="4294967295"/>
          </p:nvPr>
        </p:nvPicPr>
        <p:blipFill rotWithShape="1">
          <a:blip r:embed="rId5">
            <a:extLst>
              <a:ext uri="{28A0092B-C50C-407E-A947-70E740481C1C}">
                <a14:useLocalDpi xmlns:a14="http://schemas.microsoft.com/office/drawing/2010/main" val="0"/>
              </a:ext>
            </a:extLst>
          </a:blip>
          <a:srcRect t="3322" b="8479"/>
          <a:stretch/>
        </p:blipFill>
        <p:spPr bwMode="auto">
          <a:xfrm>
            <a:off x="2774861" y="368710"/>
            <a:ext cx="6457168" cy="64124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8793287"/>
      </p:ext>
    </p:extLst>
  </p:cSld>
  <p:clrMapOvr>
    <a:masterClrMapping/>
  </p:clrMapOvr>
  <mc:AlternateContent xmlns:mc="http://schemas.openxmlformats.org/markup-compatibility/2006" xmlns:p14="http://schemas.microsoft.com/office/powerpoint/2010/main">
    <mc:Choice Requires="p14">
      <p:transition spd="slow" p14:dur="2000" advTm="23122"/>
    </mc:Choice>
    <mc:Fallback xmlns="">
      <p:transition spd="slow" advTm="2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What type of tube should be placed?</a:t>
            </a:r>
          </a:p>
          <a:p>
            <a:pPr lvl="1"/>
            <a:r>
              <a:rPr lang="en-US" b="1" dirty="0" smtClean="0">
                <a:solidFill>
                  <a:srgbClr val="0070C0"/>
                </a:solidFill>
                <a:latin typeface="Century Gothic" panose="020B0502020202020204" pitchFamily="34" charset="0"/>
              </a:rPr>
              <a:t>Answer: Nasogastric (NG) or Gastrostomy (G) tube</a:t>
            </a:r>
          </a:p>
          <a:p>
            <a:pPr lvl="2"/>
            <a:r>
              <a:rPr lang="en-US" b="1" dirty="0" smtClean="0">
                <a:solidFill>
                  <a:srgbClr val="0070C0"/>
                </a:solidFill>
                <a:latin typeface="Century Gothic" panose="020B0502020202020204" pitchFamily="34" charset="0"/>
              </a:rPr>
              <a:t>Does not require post pyloric placement (NJ, GJ, or J-tubes) and OG is not typically used in the outpatient setting</a:t>
            </a:r>
            <a:endParaRPr lang="en-US" b="1" dirty="0">
              <a:solidFill>
                <a:srgbClr val="0070C0"/>
              </a:solidFill>
              <a:latin typeface="Century Gothic" panose="020B0502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1663626"/>
      </p:ext>
    </p:extLst>
  </p:cSld>
  <p:clrMapOvr>
    <a:masterClrMapping/>
  </p:clrMapOvr>
  <mc:AlternateContent xmlns:mc="http://schemas.openxmlformats.org/markup-compatibility/2006" xmlns:p14="http://schemas.microsoft.com/office/powerpoint/2010/main">
    <mc:Choice Requires="p14">
      <p:transition spd="slow" p14:dur="2000" advTm="34350"/>
    </mc:Choice>
    <mc:Fallback xmlns="">
      <p:transition spd="slow" advTm="3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normAutofit/>
          </a:bodyPr>
          <a:lstStyle/>
          <a:p>
            <a:r>
              <a:rPr lang="en-US" sz="2600" dirty="0" smtClean="0">
                <a:solidFill>
                  <a:srgbClr val="0070C0"/>
                </a:solidFill>
                <a:latin typeface="Century Gothic" panose="020B0502020202020204" pitchFamily="34" charset="0"/>
              </a:rPr>
              <a:t>The team decides to place an NG-tube to see if improving Emma’s overall nutrition status with supplemental NG feeds will lead to improved oral intake. The team would like caregivers to offer Emma fortified expressed breast milk (EBM) by mouth and give the remainder of her goal through her NG-tube.</a:t>
            </a:r>
          </a:p>
          <a:p>
            <a:r>
              <a:rPr lang="en-US" sz="2600" dirty="0" smtClean="0">
                <a:solidFill>
                  <a:srgbClr val="0070C0"/>
                </a:solidFill>
                <a:latin typeface="Century Gothic" panose="020B0502020202020204" pitchFamily="34" charset="0"/>
              </a:rPr>
              <a:t>Emma is currently being offered a bottle of fortified EBM every 3 hours. She takes 15-45 mL at each feed.</a:t>
            </a:r>
          </a:p>
          <a:p>
            <a:r>
              <a:rPr lang="en-US" sz="2600" dirty="0" smtClean="0">
                <a:solidFill>
                  <a:srgbClr val="0070C0"/>
                </a:solidFill>
                <a:latin typeface="Century Gothic" panose="020B0502020202020204" pitchFamily="34" charset="0"/>
              </a:rPr>
              <a:t>Emma is admitted to the hospital and an NG-tube is placed. The caregivers are taught how to use the NG-tube and the dietitian puts together a plan for her feeds upon discharge.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3990195"/>
      </p:ext>
    </p:extLst>
  </p:cSld>
  <p:clrMapOvr>
    <a:masterClrMapping/>
  </p:clrMapOvr>
  <mc:AlternateContent xmlns:mc="http://schemas.openxmlformats.org/markup-compatibility/2006" xmlns:p14="http://schemas.microsoft.com/office/powerpoint/2010/main">
    <mc:Choice Requires="p14">
      <p:transition spd="slow" p14:dur="2000" advTm="52498"/>
    </mc:Choice>
    <mc:Fallback xmlns="">
      <p:transition spd="slow" advTm="5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a:solidFill>
                  <a:srgbClr val="0070C0"/>
                </a:solidFill>
                <a:latin typeface="Century Gothic" panose="020B0502020202020204" pitchFamily="34" charset="0"/>
              </a:rPr>
              <a:t>How would you recommend </a:t>
            </a:r>
            <a:r>
              <a:rPr lang="en-US" dirty="0" smtClean="0">
                <a:solidFill>
                  <a:srgbClr val="0070C0"/>
                </a:solidFill>
                <a:latin typeface="Century Gothic" panose="020B0502020202020204" pitchFamily="34" charset="0"/>
              </a:rPr>
              <a:t>infusing her </a:t>
            </a:r>
            <a:r>
              <a:rPr lang="en-US" dirty="0">
                <a:solidFill>
                  <a:srgbClr val="0070C0"/>
                </a:solidFill>
                <a:latin typeface="Century Gothic" panose="020B0502020202020204" pitchFamily="34" charset="0"/>
              </a:rPr>
              <a:t>NG </a:t>
            </a:r>
            <a:r>
              <a:rPr lang="en-US" dirty="0" smtClean="0">
                <a:solidFill>
                  <a:srgbClr val="0070C0"/>
                </a:solidFill>
                <a:latin typeface="Century Gothic" panose="020B0502020202020204" pitchFamily="34" charset="0"/>
              </a:rPr>
              <a:t>feeds initially?</a:t>
            </a:r>
            <a:endParaRPr lang="en-US" dirty="0">
              <a:solidFill>
                <a:srgbClr val="0070C0"/>
              </a:solidFill>
              <a:latin typeface="Century Gothic" panose="020B0502020202020204" pitchFamily="34"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0553386"/>
      </p:ext>
    </p:extLst>
  </p:cSld>
  <p:clrMapOvr>
    <a:masterClrMapping/>
  </p:clrMapOvr>
  <mc:AlternateContent xmlns:mc="http://schemas.openxmlformats.org/markup-compatibility/2006" xmlns:p14="http://schemas.microsoft.com/office/powerpoint/2010/main">
    <mc:Choice Requires="p14">
      <p:transition spd="slow" p14:dur="2000" advTm="21565"/>
    </mc:Choice>
    <mc:Fallback xmlns="">
      <p:transition spd="slow" advTm="2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5166766"/>
              </p:ext>
            </p:extLst>
          </p:nvPr>
        </p:nvGraphicFramePr>
        <p:xfrm>
          <a:off x="365761" y="1682375"/>
          <a:ext cx="11612880" cy="5104015"/>
        </p:xfrm>
        <a:graphic>
          <a:graphicData uri="http://schemas.openxmlformats.org/drawingml/2006/table">
            <a:tbl>
              <a:tblPr firstRow="1" bandRow="1">
                <a:tableStyleId>{5C22544A-7EE6-4342-B048-85BDC9FD1C3A}</a:tableStyleId>
              </a:tblPr>
              <a:tblGrid>
                <a:gridCol w="2177934"/>
                <a:gridCol w="9434946"/>
              </a:tblGrid>
              <a:tr h="440575">
                <a:tc>
                  <a:txBody>
                    <a:bodyPr/>
                    <a:lstStyle/>
                    <a:p>
                      <a:r>
                        <a:rPr lang="en-US" sz="2000" dirty="0" smtClean="0">
                          <a:latin typeface="Century Gothic" panose="020B0502020202020204" pitchFamily="34" charset="0"/>
                          <a:cs typeface="Arial" panose="020B0604020202020204" pitchFamily="34" charset="0"/>
                        </a:rPr>
                        <a:t>Type of Infusion </a:t>
                      </a:r>
                      <a:endParaRPr lang="en-US" sz="2000" dirty="0">
                        <a:latin typeface="Century Gothic" panose="020B0502020202020204" pitchFamily="34" charset="0"/>
                        <a:cs typeface="Arial" panose="020B0604020202020204" pitchFamily="34" charset="0"/>
                      </a:endParaRPr>
                    </a:p>
                  </a:txBody>
                  <a:tcPr/>
                </a:tc>
                <a:tc>
                  <a:txBody>
                    <a:bodyPr/>
                    <a:lstStyle/>
                    <a:p>
                      <a:r>
                        <a:rPr lang="en-US" sz="2000" dirty="0" smtClean="0">
                          <a:latin typeface="Century Gothic" panose="020B0502020202020204" pitchFamily="34" charset="0"/>
                          <a:cs typeface="Arial" panose="020B0604020202020204" pitchFamily="34" charset="0"/>
                        </a:rPr>
                        <a:t>Implementation</a:t>
                      </a:r>
                      <a:endParaRPr lang="en-US" sz="2000" dirty="0">
                        <a:latin typeface="Century Gothic" panose="020B0502020202020204" pitchFamily="34" charset="0"/>
                        <a:cs typeface="Arial" panose="020B0604020202020204" pitchFamily="34" charset="0"/>
                      </a:endParaRPr>
                    </a:p>
                  </a:txBody>
                  <a:tcPr/>
                </a:tc>
              </a:tr>
              <a:tr h="1525745">
                <a:tc>
                  <a:txBody>
                    <a:bodyPr/>
                    <a:lstStyle/>
                    <a:p>
                      <a:r>
                        <a:rPr lang="en-US" sz="2400" b="1" dirty="0" smtClean="0">
                          <a:latin typeface="+mn-lt"/>
                          <a:cs typeface="Arial" panose="020B0604020202020204" pitchFamily="34" charset="0"/>
                        </a:rPr>
                        <a:t>Bolus</a:t>
                      </a:r>
                      <a:endParaRPr lang="en-US" sz="2400" b="1" dirty="0">
                        <a:latin typeface="+mn-lt"/>
                        <a:cs typeface="Arial" panose="020B0604020202020204" pitchFamily="34" charset="0"/>
                      </a:endParaRPr>
                    </a:p>
                  </a:txBody>
                  <a:tcPr/>
                </a:tc>
                <a:tc>
                  <a:txBody>
                    <a:bodyPr/>
                    <a:lstStyle/>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Entire feeding volume given in 30 minutes or less</a:t>
                      </a:r>
                    </a:p>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Can be given by enteral feeding pump, gravity bag, or syringe</a:t>
                      </a:r>
                    </a:p>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Most physiological way to give feeds</a:t>
                      </a:r>
                    </a:p>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Tubes:</a:t>
                      </a:r>
                      <a:r>
                        <a:rPr lang="en-US" altLang="en-US" sz="2400" baseline="0" dirty="0" smtClean="0">
                          <a:latin typeface="+mn-lt"/>
                          <a:cs typeface="Arial" panose="020B0604020202020204" pitchFamily="34" charset="0"/>
                        </a:rPr>
                        <a:t> NG or G-tube</a:t>
                      </a:r>
                      <a:endParaRPr lang="en-US" altLang="en-US" sz="2400" dirty="0" smtClean="0">
                        <a:latin typeface="+mn-lt"/>
                        <a:cs typeface="Arial" panose="020B0604020202020204" pitchFamily="34" charset="0"/>
                      </a:endParaRPr>
                    </a:p>
                  </a:txBody>
                  <a:tcPr/>
                </a:tc>
              </a:tr>
              <a:tr h="1055633">
                <a:tc>
                  <a:txBody>
                    <a:bodyPr/>
                    <a:lstStyle/>
                    <a:p>
                      <a:r>
                        <a:rPr lang="en-US" sz="2400" b="1" dirty="0" smtClean="0">
                          <a:latin typeface="+mn-lt"/>
                          <a:cs typeface="Arial" panose="020B0604020202020204" pitchFamily="34" charset="0"/>
                        </a:rPr>
                        <a:t>Intermittent</a:t>
                      </a:r>
                    </a:p>
                  </a:txBody>
                  <a:tcPr/>
                </a:tc>
                <a:tc>
                  <a:txBody>
                    <a:bodyPr/>
                    <a:lstStyle/>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Entire feeding volume given over &gt;30 minutes, but time off in between feedings</a:t>
                      </a:r>
                    </a:p>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Given via enteral feeding pump</a:t>
                      </a:r>
                    </a:p>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Tubes:</a:t>
                      </a:r>
                      <a:r>
                        <a:rPr lang="en-US" altLang="en-US" sz="2400" baseline="0" dirty="0" smtClean="0">
                          <a:latin typeface="+mn-lt"/>
                          <a:cs typeface="Arial" panose="020B0604020202020204" pitchFamily="34" charset="0"/>
                        </a:rPr>
                        <a:t> NG or G-tube</a:t>
                      </a:r>
                      <a:endParaRPr lang="en-US" altLang="en-US" sz="2400" dirty="0" smtClean="0">
                        <a:latin typeface="+mn-lt"/>
                        <a:cs typeface="Arial" panose="020B0604020202020204" pitchFamily="34" charset="0"/>
                      </a:endParaRPr>
                    </a:p>
                  </a:txBody>
                  <a:tcPr/>
                </a:tc>
              </a:tr>
              <a:tr h="1239668">
                <a:tc>
                  <a:txBody>
                    <a:bodyPr/>
                    <a:lstStyle/>
                    <a:p>
                      <a:r>
                        <a:rPr lang="en-US" sz="2400" b="1" dirty="0" smtClean="0">
                          <a:latin typeface="+mn-lt"/>
                          <a:cs typeface="Arial" panose="020B0604020202020204" pitchFamily="34" charset="0"/>
                        </a:rPr>
                        <a:t>Continuous</a:t>
                      </a:r>
                      <a:r>
                        <a:rPr lang="en-US" sz="2400" b="1" baseline="0" dirty="0" smtClean="0">
                          <a:latin typeface="+mn-lt"/>
                          <a:cs typeface="Arial" panose="020B0604020202020204" pitchFamily="34" charset="0"/>
                        </a:rPr>
                        <a:t> </a:t>
                      </a:r>
                      <a:endParaRPr lang="en-US" sz="2400" b="1" dirty="0">
                        <a:latin typeface="+mn-lt"/>
                        <a:cs typeface="Arial" panose="020B0604020202020204" pitchFamily="34" charset="0"/>
                      </a:endParaRPr>
                    </a:p>
                  </a:txBody>
                  <a:tcPr/>
                </a:tc>
                <a:tc>
                  <a:txBody>
                    <a:bodyPr/>
                    <a:lstStyle/>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Feeding given at the same rate for several hours of the day</a:t>
                      </a:r>
                    </a:p>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Can be less than 24 hours</a:t>
                      </a:r>
                      <a:r>
                        <a:rPr lang="en-US" altLang="en-US" sz="2400" baseline="0" dirty="0" smtClean="0">
                          <a:latin typeface="+mn-lt"/>
                          <a:cs typeface="Arial" panose="020B0604020202020204" pitchFamily="34" charset="0"/>
                        </a:rPr>
                        <a:t> (</a:t>
                      </a:r>
                      <a:r>
                        <a:rPr lang="en-US" altLang="en-US" sz="2400" dirty="0" smtClean="0">
                          <a:latin typeface="+mn-lt"/>
                          <a:cs typeface="Arial" panose="020B0604020202020204" pitchFamily="34" charset="0"/>
                        </a:rPr>
                        <a:t>monitor patient tolerance by</a:t>
                      </a:r>
                      <a:r>
                        <a:rPr lang="en-US" altLang="en-US" sz="2400" baseline="0" dirty="0" smtClean="0">
                          <a:latin typeface="+mn-lt"/>
                          <a:cs typeface="Arial" panose="020B0604020202020204" pitchFamily="34" charset="0"/>
                        </a:rPr>
                        <a:t> </a:t>
                      </a:r>
                      <a:r>
                        <a:rPr lang="en-US" altLang="en-US" sz="2400" dirty="0" smtClean="0">
                          <a:latin typeface="+mn-lt"/>
                          <a:cs typeface="Arial" panose="020B0604020202020204" pitchFamily="34" charset="0"/>
                        </a:rPr>
                        <a:t>starting with 24 hours</a:t>
                      </a:r>
                      <a:r>
                        <a:rPr lang="en-US" altLang="en-US" sz="2400" baseline="0" dirty="0" smtClean="0">
                          <a:latin typeface="+mn-lt"/>
                          <a:cs typeface="Arial" panose="020B0604020202020204" pitchFamily="34" charset="0"/>
                        </a:rPr>
                        <a:t>; increase pump rate &amp; </a:t>
                      </a:r>
                      <a:r>
                        <a:rPr lang="en-US" altLang="en-US" sz="2400" dirty="0" smtClean="0">
                          <a:latin typeface="+mn-lt"/>
                          <a:cs typeface="Arial" panose="020B0604020202020204" pitchFamily="34" charset="0"/>
                        </a:rPr>
                        <a:t>decrease hours as tolerated)</a:t>
                      </a:r>
                    </a:p>
                    <a:p>
                      <a:pPr marL="342900" lvl="0" indent="-342900" eaLnBrk="1" hangingPunct="1">
                        <a:buFont typeface="Arial" panose="020B0604020202020204" pitchFamily="34" charset="0"/>
                        <a:buChar char="•"/>
                      </a:pPr>
                      <a:r>
                        <a:rPr lang="en-US" altLang="en-US" sz="2400" dirty="0" smtClean="0">
                          <a:latin typeface="+mn-lt"/>
                          <a:cs typeface="Arial" panose="020B0604020202020204" pitchFamily="34" charset="0"/>
                        </a:rPr>
                        <a:t>Tubes: NG, NJ, G-tube, GJ-tube, J-tube</a:t>
                      </a:r>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4018611"/>
      </p:ext>
    </p:extLst>
  </p:cSld>
  <p:clrMapOvr>
    <a:masterClrMapping/>
  </p:clrMapOvr>
  <mc:AlternateContent xmlns:mc="http://schemas.openxmlformats.org/markup-compatibility/2006" xmlns:p14="http://schemas.microsoft.com/office/powerpoint/2010/main">
    <mc:Choice Requires="p14">
      <p:transition spd="slow" p14:dur="2000" advTm="86806"/>
    </mc:Choice>
    <mc:Fallback xmlns="">
      <p:transition spd="slow" advTm="8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a:solidFill>
                  <a:srgbClr val="0070C0"/>
                </a:solidFill>
                <a:latin typeface="Century Gothic" panose="020B0502020202020204" pitchFamily="34" charset="0"/>
              </a:rPr>
              <a:t>How would you recommend infusing her NG feeds</a:t>
            </a:r>
            <a:r>
              <a:rPr lang="en-US" dirty="0" smtClean="0">
                <a:solidFill>
                  <a:srgbClr val="0070C0"/>
                </a:solidFill>
                <a:latin typeface="Century Gothic" panose="020B0502020202020204" pitchFamily="34" charset="0"/>
              </a:rPr>
              <a:t>?</a:t>
            </a:r>
          </a:p>
          <a:p>
            <a:pPr lvl="1"/>
            <a:r>
              <a:rPr lang="en-US" b="1" dirty="0" smtClean="0">
                <a:solidFill>
                  <a:srgbClr val="0070C0"/>
                </a:solidFill>
                <a:latin typeface="Century Gothic" panose="020B0502020202020204" pitchFamily="34" charset="0"/>
              </a:rPr>
              <a:t>Answer: Bolus, offering by mouth first with remainder by NG tube (commonly referred to as PO/NG) by enteral feeding pump</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4748922"/>
      </p:ext>
    </p:extLst>
  </p:cSld>
  <p:clrMapOvr>
    <a:masterClrMapping/>
  </p:clrMapOvr>
  <mc:AlternateContent xmlns:mc="http://schemas.openxmlformats.org/markup-compatibility/2006" xmlns:p14="http://schemas.microsoft.com/office/powerpoint/2010/main">
    <mc:Choice Requires="p14">
      <p:transition spd="slow" p14:dur="2000" advTm="22145"/>
    </mc:Choice>
    <mc:Fallback xmlns="">
      <p:transition spd="slow" advTm="2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How would you recommend initiating and advancing these feedings?</a:t>
            </a:r>
            <a:endParaRPr lang="en-US" dirty="0">
              <a:solidFill>
                <a:srgbClr val="0070C0"/>
              </a:solidFill>
              <a:latin typeface="Century Gothic" panose="020B0502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561017"/>
      </p:ext>
    </p:extLst>
  </p:cSld>
  <p:clrMapOvr>
    <a:masterClrMapping/>
  </p:clrMapOvr>
  <mc:AlternateContent xmlns:mc="http://schemas.openxmlformats.org/markup-compatibility/2006" xmlns:p14="http://schemas.microsoft.com/office/powerpoint/2010/main">
    <mc:Choice Requires="p14">
      <p:transition spd="slow" p14:dur="2000" advTm="18875"/>
    </mc:Choice>
    <mc:Fallback xmlns="">
      <p:transition spd="slow" advTm="1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Initiation &amp; Advancement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07983393"/>
              </p:ext>
            </p:extLst>
          </p:nvPr>
        </p:nvGraphicFramePr>
        <p:xfrm>
          <a:off x="315885" y="1690688"/>
          <a:ext cx="11637816" cy="4921664"/>
        </p:xfrm>
        <a:graphic>
          <a:graphicData uri="http://schemas.openxmlformats.org/drawingml/2006/table">
            <a:tbl>
              <a:tblPr firstRow="1" firstCol="1" bandRow="1">
                <a:tableStyleId>{5C22544A-7EE6-4342-B048-85BDC9FD1C3A}</a:tableStyleId>
              </a:tblPr>
              <a:tblGrid>
                <a:gridCol w="1396537"/>
                <a:gridCol w="2759825"/>
                <a:gridCol w="3158837"/>
                <a:gridCol w="2493818"/>
                <a:gridCol w="1828799"/>
              </a:tblGrid>
              <a:tr h="362968">
                <a:tc gridSpan="5">
                  <a:txBody>
                    <a:bodyPr/>
                    <a:lstStyle/>
                    <a:p>
                      <a:pPr marL="0" marR="0">
                        <a:lnSpc>
                          <a:spcPct val="115000"/>
                        </a:lnSpc>
                        <a:spcBef>
                          <a:spcPts val="0"/>
                        </a:spcBef>
                        <a:spcAft>
                          <a:spcPts val="0"/>
                        </a:spcAft>
                      </a:pPr>
                      <a:r>
                        <a:rPr lang="en-US" sz="2800" dirty="0" smtClean="0">
                          <a:effectLst/>
                          <a:latin typeface="+mn-lt"/>
                          <a:ea typeface="Calibri" panose="020F0502020204030204" pitchFamily="34" charset="0"/>
                          <a:cs typeface="Arial" panose="020B0604020202020204" pitchFamily="34" charset="0"/>
                        </a:rPr>
                        <a:t>Bolus</a:t>
                      </a:r>
                      <a:r>
                        <a:rPr lang="en-US" sz="2800" baseline="0" dirty="0" smtClean="0">
                          <a:effectLst/>
                          <a:latin typeface="+mn-lt"/>
                          <a:ea typeface="Calibri" panose="020F0502020204030204" pitchFamily="34" charset="0"/>
                          <a:cs typeface="Arial" panose="020B0604020202020204" pitchFamily="34" charset="0"/>
                        </a:rPr>
                        <a:t> Tube Feedings </a:t>
                      </a:r>
                      <a:endParaRPr lang="en-US" sz="2800" dirty="0">
                        <a:effectLst/>
                        <a:latin typeface="+mn-lt"/>
                        <a:ea typeface="Calibri" panose="020F0502020204030204" pitchFamily="34" charset="0"/>
                        <a:cs typeface="Arial" panose="020B0604020202020204" pitchFamily="34" charset="0"/>
                      </a:endParaRPr>
                    </a:p>
                  </a:txBody>
                  <a:tcPr marL="68580" marR="68580"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53343">
                <a:tc>
                  <a:txBody>
                    <a:bodyPr/>
                    <a:lstStyle/>
                    <a:p>
                      <a:pPr marL="0" marR="0">
                        <a:lnSpc>
                          <a:spcPct val="115000"/>
                        </a:lnSpc>
                        <a:spcBef>
                          <a:spcPts val="0"/>
                        </a:spcBef>
                        <a:spcAft>
                          <a:spcPts val="0"/>
                        </a:spcAft>
                      </a:pPr>
                      <a:r>
                        <a:rPr lang="en-US" sz="2000" dirty="0">
                          <a:effectLst/>
                          <a:latin typeface="+mn-lt"/>
                          <a:cs typeface="Arial" panose="020B0604020202020204" pitchFamily="34" charset="0"/>
                        </a:rPr>
                        <a:t>Age</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000" b="1" dirty="0">
                          <a:effectLst/>
                          <a:latin typeface="+mn-lt"/>
                          <a:cs typeface="Arial" panose="020B0604020202020204" pitchFamily="34" charset="0"/>
                        </a:rPr>
                        <a:t>Starting Point</a:t>
                      </a:r>
                      <a:endParaRPr lang="en-US" sz="20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000" b="1">
                          <a:effectLst/>
                          <a:latin typeface="+mn-lt"/>
                          <a:cs typeface="Arial" panose="020B0604020202020204" pitchFamily="34" charset="0"/>
                        </a:rPr>
                        <a:t>Incremental Increases</a:t>
                      </a:r>
                      <a:endParaRPr lang="en-US" sz="20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000" b="1">
                          <a:effectLst/>
                          <a:latin typeface="+mn-lt"/>
                          <a:cs typeface="Arial" panose="020B0604020202020204" pitchFamily="34" charset="0"/>
                        </a:rPr>
                        <a:t>Goal </a:t>
                      </a:r>
                      <a:endParaRPr lang="en-US" sz="20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000" b="1" dirty="0">
                          <a:effectLst/>
                          <a:latin typeface="+mn-lt"/>
                          <a:cs typeface="Arial" panose="020B0604020202020204" pitchFamily="34" charset="0"/>
                        </a:rPr>
                        <a:t>Total Volume/Day</a:t>
                      </a:r>
                      <a:endParaRPr lang="en-US" sz="2000" b="1" dirty="0">
                        <a:effectLst/>
                        <a:latin typeface="+mn-lt"/>
                        <a:ea typeface="Calibri" panose="020F0502020204030204" pitchFamily="34" charset="0"/>
                        <a:cs typeface="Arial" panose="020B0604020202020204" pitchFamily="34" charset="0"/>
                      </a:endParaRPr>
                    </a:p>
                  </a:txBody>
                  <a:tcPr marL="68580" marR="68580" marT="0" marB="0"/>
                </a:tc>
              </a:tr>
              <a:tr h="732950">
                <a:tc>
                  <a:txBody>
                    <a:bodyPr/>
                    <a:lstStyle/>
                    <a:p>
                      <a:pPr marL="0" marR="0">
                        <a:lnSpc>
                          <a:spcPct val="115000"/>
                        </a:lnSpc>
                        <a:spcBef>
                          <a:spcPts val="0"/>
                        </a:spcBef>
                        <a:spcAft>
                          <a:spcPts val="0"/>
                        </a:spcAft>
                      </a:pPr>
                      <a:r>
                        <a:rPr lang="en-US" sz="2000">
                          <a:effectLst/>
                          <a:latin typeface="+mn-lt"/>
                          <a:cs typeface="Arial" panose="020B0604020202020204" pitchFamily="34" charset="0"/>
                        </a:rPr>
                        <a:t>Up to 12 months </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30-60 ml q 2-3 hours</a:t>
                      </a:r>
                    </a:p>
                    <a:p>
                      <a:pPr marL="0" marR="0">
                        <a:lnSpc>
                          <a:spcPct val="115000"/>
                        </a:lnSpc>
                        <a:spcBef>
                          <a:spcPts val="0"/>
                        </a:spcBef>
                        <a:spcAft>
                          <a:spcPts val="0"/>
                        </a:spcAft>
                      </a:pPr>
                      <a:r>
                        <a:rPr lang="en-US" sz="1900" dirty="0">
                          <a:effectLst/>
                          <a:latin typeface="+mn-lt"/>
                          <a:cs typeface="Arial" panose="020B0604020202020204" pitchFamily="34" charset="0"/>
                        </a:rPr>
                        <a:t>8-10 feedings/day</a:t>
                      </a: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15-60 ml every </a:t>
                      </a:r>
                      <a:r>
                        <a:rPr lang="en-US" sz="1900" dirty="0" smtClean="0">
                          <a:effectLst/>
                          <a:latin typeface="+mn-lt"/>
                          <a:cs typeface="Arial" panose="020B0604020202020204" pitchFamily="34" charset="0"/>
                        </a:rPr>
                        <a:t>feed/ </a:t>
                      </a:r>
                      <a:r>
                        <a:rPr lang="en-US" sz="1900" dirty="0">
                          <a:effectLst/>
                          <a:latin typeface="+mn-lt"/>
                          <a:cs typeface="Arial" panose="020B0604020202020204" pitchFamily="34" charset="0"/>
                        </a:rPr>
                        <a:t>every other feed to </a:t>
                      </a:r>
                      <a:r>
                        <a:rPr lang="en-US" sz="1900" dirty="0" smtClean="0">
                          <a:effectLst/>
                          <a:latin typeface="+mn-lt"/>
                          <a:cs typeface="Arial" panose="020B0604020202020204" pitchFamily="34" charset="0"/>
                        </a:rPr>
                        <a:t>goal</a:t>
                      </a:r>
                    </a:p>
                    <a:p>
                      <a:pPr marL="0" marR="0">
                        <a:lnSpc>
                          <a:spcPct val="115000"/>
                        </a:lnSpc>
                        <a:spcBef>
                          <a:spcPts val="0"/>
                        </a:spcBef>
                        <a:spcAft>
                          <a:spcPts val="0"/>
                        </a:spcAft>
                      </a:pP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a:effectLst/>
                          <a:latin typeface="+mn-lt"/>
                          <a:cs typeface="Arial" panose="020B0604020202020204" pitchFamily="34" charset="0"/>
                        </a:rPr>
                        <a:t>150 ml q 4-5 hours</a:t>
                      </a:r>
                    </a:p>
                    <a:p>
                      <a:pPr marL="0" marR="0">
                        <a:lnSpc>
                          <a:spcPct val="115000"/>
                        </a:lnSpc>
                        <a:spcBef>
                          <a:spcPts val="0"/>
                        </a:spcBef>
                        <a:spcAft>
                          <a:spcPts val="0"/>
                        </a:spcAft>
                      </a:pPr>
                      <a:r>
                        <a:rPr lang="en-US" sz="1900">
                          <a:effectLst/>
                          <a:latin typeface="+mn-lt"/>
                          <a:cs typeface="Arial" panose="020B0604020202020204" pitchFamily="34" charset="0"/>
                        </a:rPr>
                        <a:t>5-6 feedings/day</a:t>
                      </a:r>
                      <a:endParaRPr lang="en-US" sz="19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a:effectLst/>
                          <a:latin typeface="+mn-lt"/>
                          <a:cs typeface="Arial" panose="020B0604020202020204" pitchFamily="34" charset="0"/>
                        </a:rPr>
                        <a:t>750-900 ml</a:t>
                      </a:r>
                      <a:endParaRPr lang="en-US" sz="1900">
                        <a:effectLst/>
                        <a:latin typeface="+mn-lt"/>
                        <a:ea typeface="Calibri" panose="020F0502020204030204" pitchFamily="34" charset="0"/>
                        <a:cs typeface="Arial" panose="020B0604020202020204" pitchFamily="34" charset="0"/>
                      </a:endParaRPr>
                    </a:p>
                  </a:txBody>
                  <a:tcPr marL="68580" marR="68580" marT="0" marB="0"/>
                </a:tc>
              </a:tr>
              <a:tr h="732950">
                <a:tc>
                  <a:txBody>
                    <a:bodyPr/>
                    <a:lstStyle/>
                    <a:p>
                      <a:pPr marL="0" marR="0">
                        <a:lnSpc>
                          <a:spcPct val="115000"/>
                        </a:lnSpc>
                        <a:spcBef>
                          <a:spcPts val="0"/>
                        </a:spcBef>
                        <a:spcAft>
                          <a:spcPts val="0"/>
                        </a:spcAft>
                      </a:pPr>
                      <a:r>
                        <a:rPr lang="en-US" sz="2000" dirty="0">
                          <a:effectLst/>
                          <a:latin typeface="+mn-lt"/>
                          <a:cs typeface="Arial" panose="020B0604020202020204" pitchFamily="34" charset="0"/>
                        </a:rPr>
                        <a:t>1-3 years</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60-90 ml q 2-3 hours</a:t>
                      </a:r>
                    </a:p>
                    <a:p>
                      <a:pPr marL="0" marR="0">
                        <a:lnSpc>
                          <a:spcPct val="115000"/>
                        </a:lnSpc>
                        <a:spcBef>
                          <a:spcPts val="0"/>
                        </a:spcBef>
                        <a:spcAft>
                          <a:spcPts val="0"/>
                        </a:spcAft>
                      </a:pPr>
                      <a:r>
                        <a:rPr lang="en-US" sz="1900" dirty="0">
                          <a:effectLst/>
                          <a:latin typeface="+mn-lt"/>
                          <a:cs typeface="Arial" panose="020B0604020202020204" pitchFamily="34" charset="0"/>
                        </a:rPr>
                        <a:t>8-10 feedings/day</a:t>
                      </a: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60 ml every </a:t>
                      </a:r>
                      <a:r>
                        <a:rPr lang="en-US" sz="1900" dirty="0" smtClean="0">
                          <a:effectLst/>
                          <a:latin typeface="+mn-lt"/>
                          <a:cs typeface="Arial" panose="020B0604020202020204" pitchFamily="34" charset="0"/>
                        </a:rPr>
                        <a:t>feed/</a:t>
                      </a:r>
                      <a:r>
                        <a:rPr lang="en-US" sz="1900" baseline="0" dirty="0" smtClean="0">
                          <a:effectLst/>
                          <a:latin typeface="+mn-lt"/>
                          <a:cs typeface="Arial" panose="020B0604020202020204" pitchFamily="34" charset="0"/>
                        </a:rPr>
                        <a:t> </a:t>
                      </a:r>
                      <a:r>
                        <a:rPr lang="en-US" sz="1900" dirty="0" smtClean="0">
                          <a:effectLst/>
                          <a:latin typeface="+mn-lt"/>
                          <a:cs typeface="Arial" panose="020B0604020202020204" pitchFamily="34" charset="0"/>
                        </a:rPr>
                        <a:t>every </a:t>
                      </a:r>
                      <a:r>
                        <a:rPr lang="en-US" sz="1900" dirty="0">
                          <a:effectLst/>
                          <a:latin typeface="+mn-lt"/>
                          <a:cs typeface="Arial" panose="020B0604020202020204" pitchFamily="34" charset="0"/>
                        </a:rPr>
                        <a:t>other feed to </a:t>
                      </a:r>
                      <a:r>
                        <a:rPr lang="en-US" sz="1900" dirty="0" smtClean="0">
                          <a:effectLst/>
                          <a:latin typeface="+mn-lt"/>
                          <a:cs typeface="Arial" panose="020B0604020202020204" pitchFamily="34" charset="0"/>
                        </a:rPr>
                        <a:t>goal</a:t>
                      </a:r>
                    </a:p>
                    <a:p>
                      <a:pPr marL="0" marR="0">
                        <a:lnSpc>
                          <a:spcPct val="115000"/>
                        </a:lnSpc>
                        <a:spcBef>
                          <a:spcPts val="0"/>
                        </a:spcBef>
                        <a:spcAft>
                          <a:spcPts val="0"/>
                        </a:spcAft>
                      </a:pP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180 ml q 4-5 hours</a:t>
                      </a:r>
                    </a:p>
                    <a:p>
                      <a:pPr marL="0" marR="0">
                        <a:lnSpc>
                          <a:spcPct val="115000"/>
                        </a:lnSpc>
                        <a:spcBef>
                          <a:spcPts val="0"/>
                        </a:spcBef>
                        <a:spcAft>
                          <a:spcPts val="0"/>
                        </a:spcAft>
                      </a:pPr>
                      <a:r>
                        <a:rPr lang="en-US" sz="1900" dirty="0">
                          <a:effectLst/>
                          <a:latin typeface="+mn-lt"/>
                          <a:cs typeface="Arial" panose="020B0604020202020204" pitchFamily="34" charset="0"/>
                        </a:rPr>
                        <a:t>5-6 feedings/day</a:t>
                      </a: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900-1080 ml</a:t>
                      </a:r>
                      <a:endParaRPr lang="en-US" sz="1900" dirty="0">
                        <a:effectLst/>
                        <a:latin typeface="+mn-lt"/>
                        <a:ea typeface="Calibri" panose="020F0502020204030204" pitchFamily="34" charset="0"/>
                        <a:cs typeface="Arial" panose="020B0604020202020204" pitchFamily="34" charset="0"/>
                      </a:endParaRPr>
                    </a:p>
                  </a:txBody>
                  <a:tcPr marL="68580" marR="68580" marT="0" marB="0"/>
                </a:tc>
              </a:tr>
              <a:tr h="732950">
                <a:tc>
                  <a:txBody>
                    <a:bodyPr/>
                    <a:lstStyle/>
                    <a:p>
                      <a:pPr marL="0" marR="0">
                        <a:lnSpc>
                          <a:spcPct val="115000"/>
                        </a:lnSpc>
                        <a:spcBef>
                          <a:spcPts val="0"/>
                        </a:spcBef>
                        <a:spcAft>
                          <a:spcPts val="0"/>
                        </a:spcAft>
                      </a:pPr>
                      <a:r>
                        <a:rPr lang="en-US" sz="2000">
                          <a:effectLst/>
                          <a:latin typeface="+mn-lt"/>
                          <a:cs typeface="Arial" panose="020B0604020202020204" pitchFamily="34" charset="0"/>
                        </a:rPr>
                        <a:t>4-10 years</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75-90 ml q 3 hours</a:t>
                      </a:r>
                    </a:p>
                    <a:p>
                      <a:pPr marL="0" marR="0">
                        <a:lnSpc>
                          <a:spcPct val="115000"/>
                        </a:lnSpc>
                        <a:spcBef>
                          <a:spcPts val="0"/>
                        </a:spcBef>
                        <a:spcAft>
                          <a:spcPts val="0"/>
                        </a:spcAft>
                      </a:pPr>
                      <a:r>
                        <a:rPr lang="en-US" sz="1900" dirty="0">
                          <a:effectLst/>
                          <a:latin typeface="+mn-lt"/>
                          <a:cs typeface="Arial" panose="020B0604020202020204" pitchFamily="34" charset="0"/>
                        </a:rPr>
                        <a:t>8 feedings/day</a:t>
                      </a: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60 ml every </a:t>
                      </a:r>
                      <a:r>
                        <a:rPr lang="en-US" sz="1900" dirty="0" smtClean="0">
                          <a:effectLst/>
                          <a:latin typeface="+mn-lt"/>
                          <a:cs typeface="Arial" panose="020B0604020202020204" pitchFamily="34" charset="0"/>
                        </a:rPr>
                        <a:t>feed/ </a:t>
                      </a:r>
                      <a:r>
                        <a:rPr lang="en-US" sz="1900" dirty="0">
                          <a:effectLst/>
                          <a:latin typeface="+mn-lt"/>
                          <a:cs typeface="Arial" panose="020B0604020202020204" pitchFamily="34" charset="0"/>
                        </a:rPr>
                        <a:t>every other feed to </a:t>
                      </a:r>
                      <a:r>
                        <a:rPr lang="en-US" sz="1900" dirty="0" smtClean="0">
                          <a:effectLst/>
                          <a:latin typeface="+mn-lt"/>
                          <a:cs typeface="Arial" panose="020B0604020202020204" pitchFamily="34" charset="0"/>
                        </a:rPr>
                        <a:t>goal</a:t>
                      </a:r>
                    </a:p>
                    <a:p>
                      <a:pPr marL="0" marR="0">
                        <a:lnSpc>
                          <a:spcPct val="115000"/>
                        </a:lnSpc>
                        <a:spcBef>
                          <a:spcPts val="0"/>
                        </a:spcBef>
                        <a:spcAft>
                          <a:spcPts val="0"/>
                        </a:spcAft>
                      </a:pP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a:effectLst/>
                          <a:latin typeface="+mn-lt"/>
                          <a:cs typeface="Arial" panose="020B0604020202020204" pitchFamily="34" charset="0"/>
                        </a:rPr>
                        <a:t>210 ml q 4-5 hours</a:t>
                      </a:r>
                    </a:p>
                    <a:p>
                      <a:pPr marL="0" marR="0">
                        <a:lnSpc>
                          <a:spcPct val="115000"/>
                        </a:lnSpc>
                        <a:spcBef>
                          <a:spcPts val="0"/>
                        </a:spcBef>
                        <a:spcAft>
                          <a:spcPts val="0"/>
                        </a:spcAft>
                      </a:pPr>
                      <a:r>
                        <a:rPr lang="en-US" sz="1900">
                          <a:effectLst/>
                          <a:latin typeface="+mn-lt"/>
                          <a:cs typeface="Arial" panose="020B0604020202020204" pitchFamily="34" charset="0"/>
                        </a:rPr>
                        <a:t>5-6 feeds/day</a:t>
                      </a:r>
                      <a:endParaRPr lang="en-US" sz="19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1050-1260 ml</a:t>
                      </a:r>
                      <a:endParaRPr lang="en-US" sz="1900" dirty="0">
                        <a:effectLst/>
                        <a:latin typeface="+mn-lt"/>
                        <a:ea typeface="Calibri" panose="020F0502020204030204" pitchFamily="34" charset="0"/>
                        <a:cs typeface="Arial" panose="020B0604020202020204" pitchFamily="34" charset="0"/>
                      </a:endParaRPr>
                    </a:p>
                  </a:txBody>
                  <a:tcPr marL="68580" marR="68580" marT="0" marB="0"/>
                </a:tc>
              </a:tr>
              <a:tr h="732950">
                <a:tc>
                  <a:txBody>
                    <a:bodyPr/>
                    <a:lstStyle/>
                    <a:p>
                      <a:pPr marL="0" marR="0">
                        <a:lnSpc>
                          <a:spcPct val="115000"/>
                        </a:lnSpc>
                        <a:spcBef>
                          <a:spcPts val="0"/>
                        </a:spcBef>
                        <a:spcAft>
                          <a:spcPts val="0"/>
                        </a:spcAft>
                      </a:pPr>
                      <a:r>
                        <a:rPr lang="en-US" sz="2000" dirty="0">
                          <a:effectLst/>
                          <a:latin typeface="+mn-lt"/>
                          <a:cs typeface="Arial" panose="020B0604020202020204" pitchFamily="34" charset="0"/>
                        </a:rPr>
                        <a:t>11 to 18 years</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90-120 ml q 3 hours</a:t>
                      </a:r>
                    </a:p>
                    <a:p>
                      <a:pPr marL="0" marR="0">
                        <a:lnSpc>
                          <a:spcPct val="115000"/>
                        </a:lnSpc>
                        <a:spcBef>
                          <a:spcPts val="0"/>
                        </a:spcBef>
                        <a:spcAft>
                          <a:spcPts val="0"/>
                        </a:spcAft>
                      </a:pPr>
                      <a:r>
                        <a:rPr lang="en-US" sz="1900" dirty="0">
                          <a:effectLst/>
                          <a:latin typeface="+mn-lt"/>
                          <a:cs typeface="Arial" panose="020B0604020202020204" pitchFamily="34" charset="0"/>
                        </a:rPr>
                        <a:t>8 feedings/day</a:t>
                      </a: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60 ml every </a:t>
                      </a:r>
                      <a:r>
                        <a:rPr lang="en-US" sz="1900" dirty="0" smtClean="0">
                          <a:effectLst/>
                          <a:latin typeface="+mn-lt"/>
                          <a:cs typeface="Arial" panose="020B0604020202020204" pitchFamily="34" charset="0"/>
                        </a:rPr>
                        <a:t>feed/</a:t>
                      </a:r>
                      <a:r>
                        <a:rPr lang="en-US" sz="1900" baseline="0" dirty="0" smtClean="0">
                          <a:effectLst/>
                          <a:latin typeface="+mn-lt"/>
                          <a:cs typeface="Arial" panose="020B0604020202020204" pitchFamily="34" charset="0"/>
                        </a:rPr>
                        <a:t> </a:t>
                      </a:r>
                      <a:r>
                        <a:rPr lang="en-US" sz="1900" dirty="0" smtClean="0">
                          <a:effectLst/>
                          <a:latin typeface="+mn-lt"/>
                          <a:cs typeface="Arial" panose="020B0604020202020204" pitchFamily="34" charset="0"/>
                        </a:rPr>
                        <a:t>every </a:t>
                      </a:r>
                      <a:r>
                        <a:rPr lang="en-US" sz="1900" dirty="0">
                          <a:effectLst/>
                          <a:latin typeface="+mn-lt"/>
                          <a:cs typeface="Arial" panose="020B0604020202020204" pitchFamily="34" charset="0"/>
                        </a:rPr>
                        <a:t>other feed to goal</a:t>
                      </a: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240 ml q 5 hours</a:t>
                      </a:r>
                    </a:p>
                    <a:p>
                      <a:pPr marL="0" marR="0">
                        <a:lnSpc>
                          <a:spcPct val="115000"/>
                        </a:lnSpc>
                        <a:spcBef>
                          <a:spcPts val="0"/>
                        </a:spcBef>
                        <a:spcAft>
                          <a:spcPts val="0"/>
                        </a:spcAft>
                      </a:pPr>
                      <a:r>
                        <a:rPr lang="en-US" sz="1900" dirty="0">
                          <a:effectLst/>
                          <a:latin typeface="+mn-lt"/>
                          <a:cs typeface="Arial" panose="020B0604020202020204" pitchFamily="34" charset="0"/>
                        </a:rPr>
                        <a:t>5-6 feedings/day</a:t>
                      </a:r>
                      <a:endParaRPr lang="en-US" sz="19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1900" dirty="0">
                          <a:effectLst/>
                          <a:latin typeface="+mn-lt"/>
                          <a:cs typeface="Arial" panose="020B0604020202020204" pitchFamily="34" charset="0"/>
                        </a:rPr>
                        <a:t>1200-1440 </a:t>
                      </a:r>
                      <a:r>
                        <a:rPr lang="en-US" sz="1900" dirty="0" smtClean="0">
                          <a:effectLst/>
                          <a:latin typeface="+mn-lt"/>
                          <a:cs typeface="Arial" panose="020B0604020202020204" pitchFamily="34" charset="0"/>
                        </a:rPr>
                        <a:t>ml</a:t>
                      </a:r>
                    </a:p>
                    <a:p>
                      <a:pPr marL="0" marR="0">
                        <a:lnSpc>
                          <a:spcPct val="115000"/>
                        </a:lnSpc>
                        <a:spcBef>
                          <a:spcPts val="0"/>
                        </a:spcBef>
                        <a:spcAft>
                          <a:spcPts val="0"/>
                        </a:spcAft>
                      </a:pPr>
                      <a:endParaRPr lang="en-US" sz="1900" dirty="0">
                        <a:effectLst/>
                        <a:latin typeface="+mn-lt"/>
                        <a:ea typeface="Calibri" panose="020F0502020204030204" pitchFamily="34" charset="0"/>
                        <a:cs typeface="Arial" panose="020B0604020202020204" pitchFamily="34" charset="0"/>
                      </a:endParaRPr>
                    </a:p>
                  </a:txBody>
                  <a:tcPr marL="68580" marR="68580"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2524138"/>
      </p:ext>
    </p:extLst>
  </p:cSld>
  <p:clrMapOvr>
    <a:masterClrMapping/>
  </p:clrMapOvr>
  <mc:AlternateContent xmlns:mc="http://schemas.openxmlformats.org/markup-compatibility/2006" xmlns:p14="http://schemas.microsoft.com/office/powerpoint/2010/main">
    <mc:Choice Requires="p14">
      <p:transition spd="slow" p14:dur="2000" advTm="21590"/>
    </mc:Choice>
    <mc:Fallback xmlns="">
      <p:transition spd="slow" advTm="2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Initiation &amp; Advancement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0410253"/>
              </p:ext>
            </p:extLst>
          </p:nvPr>
        </p:nvGraphicFramePr>
        <p:xfrm>
          <a:off x="515816" y="1690688"/>
          <a:ext cx="11160370" cy="4276344"/>
        </p:xfrm>
        <a:graphic>
          <a:graphicData uri="http://schemas.openxmlformats.org/drawingml/2006/table">
            <a:tbl>
              <a:tblPr firstRow="1" firstCol="1" bandRow="1">
                <a:tableStyleId>{5C22544A-7EE6-4342-B048-85BDC9FD1C3A}</a:tableStyleId>
              </a:tblPr>
              <a:tblGrid>
                <a:gridCol w="1998784"/>
                <a:gridCol w="1900238"/>
                <a:gridCol w="3057526"/>
                <a:gridCol w="1957388"/>
                <a:gridCol w="2246434"/>
              </a:tblGrid>
              <a:tr h="394538">
                <a:tc gridSpan="5">
                  <a:txBody>
                    <a:bodyPr/>
                    <a:lstStyle/>
                    <a:p>
                      <a:pPr marL="0" marR="0">
                        <a:lnSpc>
                          <a:spcPct val="115000"/>
                        </a:lnSpc>
                        <a:spcBef>
                          <a:spcPts val="0"/>
                        </a:spcBef>
                        <a:spcAft>
                          <a:spcPts val="0"/>
                        </a:spcAft>
                      </a:pPr>
                      <a:r>
                        <a:rPr lang="en-US" sz="2400" b="1" dirty="0" smtClean="0">
                          <a:effectLst/>
                          <a:latin typeface="+mn-lt"/>
                          <a:ea typeface="Calibri" panose="020F0502020204030204" pitchFamily="34" charset="0"/>
                          <a:cs typeface="Arial" panose="020B0604020202020204" pitchFamily="34" charset="0"/>
                        </a:rPr>
                        <a:t>Continuous</a:t>
                      </a:r>
                      <a:r>
                        <a:rPr lang="en-US" sz="2400" b="1" baseline="0" dirty="0" smtClean="0">
                          <a:effectLst/>
                          <a:latin typeface="+mn-lt"/>
                          <a:ea typeface="Calibri" panose="020F0502020204030204" pitchFamily="34" charset="0"/>
                          <a:cs typeface="Arial" panose="020B0604020202020204" pitchFamily="34" charset="0"/>
                        </a:rPr>
                        <a:t> Tube Feedings</a:t>
                      </a:r>
                      <a:endParaRPr lang="en-US" sz="2400" b="1" dirty="0">
                        <a:effectLst/>
                        <a:latin typeface="+mn-lt"/>
                        <a:ea typeface="Calibri" panose="020F0502020204030204" pitchFamily="34" charset="0"/>
                        <a:cs typeface="Arial" panose="020B0604020202020204" pitchFamily="34" charset="0"/>
                      </a:endParaRPr>
                    </a:p>
                  </a:txBody>
                  <a:tcPr marL="68580" marR="68580"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30405">
                <a:tc>
                  <a:txBody>
                    <a:bodyPr/>
                    <a:lstStyle/>
                    <a:p>
                      <a:pPr marL="0" marR="0">
                        <a:lnSpc>
                          <a:spcPct val="115000"/>
                        </a:lnSpc>
                        <a:spcBef>
                          <a:spcPts val="0"/>
                        </a:spcBef>
                        <a:spcAft>
                          <a:spcPts val="0"/>
                        </a:spcAft>
                      </a:pPr>
                      <a:r>
                        <a:rPr lang="en-US" sz="2200" b="1" dirty="0">
                          <a:effectLst/>
                          <a:latin typeface="+mn-lt"/>
                          <a:cs typeface="Arial" panose="020B0604020202020204" pitchFamily="34" charset="0"/>
                        </a:rPr>
                        <a:t>Age</a:t>
                      </a:r>
                      <a:endParaRPr lang="en-US" sz="22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b="1">
                          <a:effectLst/>
                          <a:latin typeface="+mn-lt"/>
                          <a:cs typeface="Arial" panose="020B0604020202020204" pitchFamily="34" charset="0"/>
                        </a:rPr>
                        <a:t>Starting Point</a:t>
                      </a:r>
                      <a:endParaRPr lang="en-US" sz="22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b="1" dirty="0">
                          <a:effectLst/>
                          <a:latin typeface="+mn-lt"/>
                          <a:cs typeface="Arial" panose="020B0604020202020204" pitchFamily="34" charset="0"/>
                        </a:rPr>
                        <a:t>Incremental Increases</a:t>
                      </a:r>
                      <a:endParaRPr lang="en-US" sz="22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b="1">
                          <a:effectLst/>
                          <a:latin typeface="+mn-lt"/>
                          <a:cs typeface="Arial" panose="020B0604020202020204" pitchFamily="34" charset="0"/>
                        </a:rPr>
                        <a:t>Goal Rate</a:t>
                      </a:r>
                      <a:endParaRPr lang="en-US" sz="22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b="1" dirty="0">
                          <a:effectLst/>
                          <a:latin typeface="+mn-lt"/>
                          <a:cs typeface="Arial" panose="020B0604020202020204" pitchFamily="34" charset="0"/>
                        </a:rPr>
                        <a:t>Total </a:t>
                      </a:r>
                      <a:r>
                        <a:rPr lang="en-US" sz="2200" b="1" dirty="0" smtClean="0">
                          <a:effectLst/>
                          <a:latin typeface="+mn-lt"/>
                          <a:cs typeface="Arial" panose="020B0604020202020204" pitchFamily="34" charset="0"/>
                        </a:rPr>
                        <a:t>Volume/Day</a:t>
                      </a:r>
                    </a:p>
                    <a:p>
                      <a:pPr marL="0" marR="0">
                        <a:lnSpc>
                          <a:spcPct val="115000"/>
                        </a:lnSpc>
                        <a:spcBef>
                          <a:spcPts val="0"/>
                        </a:spcBef>
                        <a:spcAft>
                          <a:spcPts val="0"/>
                        </a:spcAft>
                      </a:pPr>
                      <a:endParaRPr lang="en-US" sz="2200" b="1" dirty="0">
                        <a:effectLst/>
                        <a:latin typeface="+mn-lt"/>
                        <a:ea typeface="Calibri" panose="020F0502020204030204" pitchFamily="34" charset="0"/>
                        <a:cs typeface="Arial" panose="020B0604020202020204" pitchFamily="34" charset="0"/>
                      </a:endParaRPr>
                    </a:p>
                  </a:txBody>
                  <a:tcPr marL="68580" marR="68580" marT="0" marB="0"/>
                </a:tc>
              </a:tr>
              <a:tr h="430405">
                <a:tc>
                  <a:txBody>
                    <a:bodyPr/>
                    <a:lstStyle/>
                    <a:p>
                      <a:pPr marL="0" marR="0">
                        <a:lnSpc>
                          <a:spcPct val="115000"/>
                        </a:lnSpc>
                        <a:spcBef>
                          <a:spcPts val="0"/>
                        </a:spcBef>
                        <a:spcAft>
                          <a:spcPts val="0"/>
                        </a:spcAft>
                      </a:pPr>
                      <a:r>
                        <a:rPr lang="en-US" sz="2200" b="1">
                          <a:effectLst/>
                          <a:latin typeface="+mn-lt"/>
                          <a:cs typeface="Arial" panose="020B0604020202020204" pitchFamily="34" charset="0"/>
                        </a:rPr>
                        <a:t>Up to 12 months </a:t>
                      </a:r>
                      <a:endParaRPr lang="en-US" sz="22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a:effectLst/>
                          <a:latin typeface="+mn-lt"/>
                          <a:cs typeface="Arial" panose="020B0604020202020204" pitchFamily="34" charset="0"/>
                        </a:rPr>
                        <a:t>1-2 ml/kg/hr</a:t>
                      </a:r>
                      <a:endParaRPr lang="en-US" sz="22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1-2 ml/kg/</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q 8 </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shift</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a:effectLst/>
                          <a:latin typeface="+mn-lt"/>
                          <a:cs typeface="Arial" panose="020B0604020202020204" pitchFamily="34" charset="0"/>
                        </a:rPr>
                        <a:t>5-6 ml/kg/hr</a:t>
                      </a:r>
                      <a:endParaRPr lang="en-US" sz="22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a:effectLst/>
                          <a:latin typeface="+mn-lt"/>
                          <a:cs typeface="Arial" panose="020B0604020202020204" pitchFamily="34" charset="0"/>
                        </a:rPr>
                        <a:t>750-900 ml</a:t>
                      </a:r>
                      <a:endParaRPr lang="en-US" sz="2200">
                        <a:effectLst/>
                        <a:latin typeface="+mn-lt"/>
                        <a:ea typeface="Calibri" panose="020F0502020204030204" pitchFamily="34" charset="0"/>
                        <a:cs typeface="Arial" panose="020B0604020202020204" pitchFamily="34" charset="0"/>
                      </a:endParaRPr>
                    </a:p>
                  </a:txBody>
                  <a:tcPr marL="68580" marR="68580" marT="0" marB="0"/>
                </a:tc>
              </a:tr>
              <a:tr h="430405">
                <a:tc>
                  <a:txBody>
                    <a:bodyPr/>
                    <a:lstStyle/>
                    <a:p>
                      <a:pPr marL="0" marR="0">
                        <a:lnSpc>
                          <a:spcPct val="115000"/>
                        </a:lnSpc>
                        <a:spcBef>
                          <a:spcPts val="0"/>
                        </a:spcBef>
                        <a:spcAft>
                          <a:spcPts val="0"/>
                        </a:spcAft>
                      </a:pPr>
                      <a:r>
                        <a:rPr lang="en-US" sz="2200" b="1" dirty="0">
                          <a:effectLst/>
                          <a:latin typeface="+mn-lt"/>
                          <a:cs typeface="Arial" panose="020B0604020202020204" pitchFamily="34" charset="0"/>
                        </a:rPr>
                        <a:t>1-3 </a:t>
                      </a:r>
                      <a:r>
                        <a:rPr lang="en-US" sz="2200" b="1" dirty="0" smtClean="0">
                          <a:effectLst/>
                          <a:latin typeface="+mn-lt"/>
                          <a:cs typeface="Arial" panose="020B0604020202020204" pitchFamily="34" charset="0"/>
                        </a:rPr>
                        <a:t>years</a:t>
                      </a:r>
                    </a:p>
                    <a:p>
                      <a:pPr marL="0" marR="0">
                        <a:lnSpc>
                          <a:spcPct val="115000"/>
                        </a:lnSpc>
                        <a:spcBef>
                          <a:spcPts val="0"/>
                        </a:spcBef>
                        <a:spcAft>
                          <a:spcPts val="0"/>
                        </a:spcAft>
                      </a:pPr>
                      <a:endParaRPr lang="en-US" sz="22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a:effectLst/>
                          <a:latin typeface="+mn-lt"/>
                          <a:cs typeface="Arial" panose="020B0604020202020204" pitchFamily="34" charset="0"/>
                        </a:rPr>
                        <a:t>1 ml/kg/hr</a:t>
                      </a:r>
                      <a:endParaRPr lang="en-US" sz="22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1 ml/kg/</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q 8 </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shift</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4-5 ml/kg/</a:t>
                      </a:r>
                      <a:r>
                        <a:rPr lang="en-US" sz="2200" dirty="0" err="1">
                          <a:effectLst/>
                          <a:latin typeface="+mn-lt"/>
                          <a:cs typeface="Arial" panose="020B0604020202020204" pitchFamily="34" charset="0"/>
                        </a:rPr>
                        <a:t>hr</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a:effectLst/>
                          <a:latin typeface="+mn-lt"/>
                          <a:cs typeface="Arial" panose="020B0604020202020204" pitchFamily="34" charset="0"/>
                        </a:rPr>
                        <a:t>900-1080 ml</a:t>
                      </a:r>
                      <a:endParaRPr lang="en-US" sz="2200">
                        <a:effectLst/>
                        <a:latin typeface="+mn-lt"/>
                        <a:ea typeface="Calibri" panose="020F0502020204030204" pitchFamily="34" charset="0"/>
                        <a:cs typeface="Arial" panose="020B0604020202020204" pitchFamily="34" charset="0"/>
                      </a:endParaRPr>
                    </a:p>
                  </a:txBody>
                  <a:tcPr marL="68580" marR="68580" marT="0" marB="0"/>
                </a:tc>
              </a:tr>
              <a:tr h="430405">
                <a:tc>
                  <a:txBody>
                    <a:bodyPr/>
                    <a:lstStyle/>
                    <a:p>
                      <a:pPr marL="0" marR="0">
                        <a:lnSpc>
                          <a:spcPct val="115000"/>
                        </a:lnSpc>
                        <a:spcBef>
                          <a:spcPts val="0"/>
                        </a:spcBef>
                        <a:spcAft>
                          <a:spcPts val="0"/>
                        </a:spcAft>
                      </a:pPr>
                      <a:r>
                        <a:rPr lang="en-US" sz="2200" b="1" dirty="0">
                          <a:effectLst/>
                          <a:latin typeface="+mn-lt"/>
                          <a:cs typeface="Arial" panose="020B0604020202020204" pitchFamily="34" charset="0"/>
                        </a:rPr>
                        <a:t>4-10 </a:t>
                      </a:r>
                      <a:r>
                        <a:rPr lang="en-US" sz="2200" b="1" dirty="0" smtClean="0">
                          <a:effectLst/>
                          <a:latin typeface="+mn-lt"/>
                          <a:cs typeface="Arial" panose="020B0604020202020204" pitchFamily="34" charset="0"/>
                        </a:rPr>
                        <a:t>years</a:t>
                      </a:r>
                    </a:p>
                    <a:p>
                      <a:pPr marL="0" marR="0">
                        <a:lnSpc>
                          <a:spcPct val="115000"/>
                        </a:lnSpc>
                        <a:spcBef>
                          <a:spcPts val="0"/>
                        </a:spcBef>
                        <a:spcAft>
                          <a:spcPts val="0"/>
                        </a:spcAft>
                      </a:pPr>
                      <a:endParaRPr lang="en-US" sz="22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20-30 ml/</a:t>
                      </a:r>
                      <a:r>
                        <a:rPr lang="en-US" sz="2200" dirty="0" err="1">
                          <a:effectLst/>
                          <a:latin typeface="+mn-lt"/>
                          <a:cs typeface="Arial" panose="020B0604020202020204" pitchFamily="34" charset="0"/>
                        </a:rPr>
                        <a:t>hr</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20-30 ml/</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q 8 </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shift</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3-4 ml/kg/</a:t>
                      </a:r>
                      <a:r>
                        <a:rPr lang="en-US" sz="2200" dirty="0" err="1">
                          <a:effectLst/>
                          <a:latin typeface="+mn-lt"/>
                          <a:cs typeface="Arial" panose="020B0604020202020204" pitchFamily="34" charset="0"/>
                        </a:rPr>
                        <a:t>hr</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a:effectLst/>
                          <a:latin typeface="+mn-lt"/>
                          <a:cs typeface="Arial" panose="020B0604020202020204" pitchFamily="34" charset="0"/>
                        </a:rPr>
                        <a:t>1050-1260 ml</a:t>
                      </a:r>
                      <a:endParaRPr lang="en-US" sz="2200">
                        <a:effectLst/>
                        <a:latin typeface="+mn-lt"/>
                        <a:ea typeface="Calibri" panose="020F0502020204030204" pitchFamily="34" charset="0"/>
                        <a:cs typeface="Arial" panose="020B0604020202020204" pitchFamily="34" charset="0"/>
                      </a:endParaRPr>
                    </a:p>
                  </a:txBody>
                  <a:tcPr marL="68580" marR="68580" marT="0" marB="0"/>
                </a:tc>
              </a:tr>
              <a:tr h="478228">
                <a:tc>
                  <a:txBody>
                    <a:bodyPr/>
                    <a:lstStyle/>
                    <a:p>
                      <a:pPr marL="0" marR="0">
                        <a:lnSpc>
                          <a:spcPct val="115000"/>
                        </a:lnSpc>
                        <a:spcBef>
                          <a:spcPts val="0"/>
                        </a:spcBef>
                        <a:spcAft>
                          <a:spcPts val="0"/>
                        </a:spcAft>
                      </a:pPr>
                      <a:r>
                        <a:rPr lang="en-US" sz="2200" b="1" dirty="0">
                          <a:effectLst/>
                          <a:latin typeface="+mn-lt"/>
                          <a:cs typeface="Arial" panose="020B0604020202020204" pitchFamily="34" charset="0"/>
                        </a:rPr>
                        <a:t>11 to 18 years</a:t>
                      </a:r>
                      <a:endParaRPr lang="en-US" sz="22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a:effectLst/>
                          <a:latin typeface="+mn-lt"/>
                          <a:cs typeface="Arial" panose="020B0604020202020204" pitchFamily="34" charset="0"/>
                        </a:rPr>
                        <a:t>30-60 ml/hr</a:t>
                      </a:r>
                      <a:endParaRPr lang="en-US" sz="22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30 ml/</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q 8 </a:t>
                      </a:r>
                      <a:r>
                        <a:rPr lang="en-US" sz="2200" dirty="0" err="1">
                          <a:effectLst/>
                          <a:latin typeface="+mn-lt"/>
                          <a:cs typeface="Arial" panose="020B0604020202020204" pitchFamily="34" charset="0"/>
                        </a:rPr>
                        <a:t>hr</a:t>
                      </a:r>
                      <a:r>
                        <a:rPr lang="en-US" sz="2200" dirty="0">
                          <a:effectLst/>
                          <a:latin typeface="+mn-lt"/>
                          <a:cs typeface="Arial" panose="020B0604020202020204" pitchFamily="34" charset="0"/>
                        </a:rPr>
                        <a:t> shift</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100-150 ml/</a:t>
                      </a:r>
                      <a:r>
                        <a:rPr lang="en-US" sz="2200" dirty="0" err="1">
                          <a:effectLst/>
                          <a:latin typeface="+mn-lt"/>
                          <a:cs typeface="Arial" panose="020B0604020202020204" pitchFamily="34" charset="0"/>
                        </a:rPr>
                        <a:t>hr</a:t>
                      </a:r>
                      <a:endParaRPr lang="en-US" sz="22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200" dirty="0">
                          <a:effectLst/>
                          <a:latin typeface="+mn-lt"/>
                          <a:cs typeface="Arial" panose="020B0604020202020204" pitchFamily="34" charset="0"/>
                        </a:rPr>
                        <a:t>2400-3600 </a:t>
                      </a:r>
                      <a:r>
                        <a:rPr lang="en-US" sz="2200" dirty="0" smtClean="0">
                          <a:effectLst/>
                          <a:latin typeface="+mn-lt"/>
                          <a:cs typeface="Arial" panose="020B0604020202020204" pitchFamily="34" charset="0"/>
                        </a:rPr>
                        <a:t>ml</a:t>
                      </a:r>
                    </a:p>
                    <a:p>
                      <a:pPr marL="0" marR="0">
                        <a:lnSpc>
                          <a:spcPct val="115000"/>
                        </a:lnSpc>
                        <a:spcBef>
                          <a:spcPts val="0"/>
                        </a:spcBef>
                        <a:spcAft>
                          <a:spcPts val="0"/>
                        </a:spcAft>
                      </a:pPr>
                      <a:endParaRPr lang="en-US" sz="2200" dirty="0">
                        <a:effectLst/>
                        <a:latin typeface="+mn-lt"/>
                        <a:ea typeface="Calibri" panose="020F0502020204030204" pitchFamily="34" charset="0"/>
                        <a:cs typeface="Arial" panose="020B0604020202020204" pitchFamily="34" charset="0"/>
                      </a:endParaRPr>
                    </a:p>
                  </a:txBody>
                  <a:tcPr marL="68580" marR="68580"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9585728"/>
      </p:ext>
    </p:extLst>
  </p:cSld>
  <p:clrMapOvr>
    <a:masterClrMapping/>
  </p:clrMapOvr>
  <mc:AlternateContent xmlns:mc="http://schemas.openxmlformats.org/markup-compatibility/2006" xmlns:p14="http://schemas.microsoft.com/office/powerpoint/2010/main">
    <mc:Choice Requires="p14">
      <p:transition spd="slow" p14:dur="2000" advTm="41150"/>
    </mc:Choice>
    <mc:Fallback xmlns="">
      <p:transition spd="slow" advTm="4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Understand indications for and benefits of enteral nutrition support in pediatric patients</a:t>
            </a:r>
          </a:p>
          <a:p>
            <a:r>
              <a:rPr lang="en-US" dirty="0" smtClean="0"/>
              <a:t>Recognize varying enteral routes and ways of administering enteral nutrition support </a:t>
            </a:r>
          </a:p>
          <a:p>
            <a:r>
              <a:rPr lang="en-US" dirty="0" smtClean="0"/>
              <a:t>Understand the appropriate initiation and advancement of tube feeds</a:t>
            </a:r>
          </a:p>
          <a:p>
            <a:r>
              <a:rPr lang="en-US" dirty="0" smtClean="0"/>
              <a:t>Identify common complications of enteral nutrition support</a:t>
            </a:r>
          </a:p>
          <a:p>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8632120"/>
      </p:ext>
    </p:extLst>
  </p:cSld>
  <p:clrMapOvr>
    <a:masterClrMapping/>
  </p:clrMapOvr>
  <mc:AlternateContent xmlns:mc="http://schemas.openxmlformats.org/markup-compatibility/2006" xmlns:p14="http://schemas.microsoft.com/office/powerpoint/2010/main">
    <mc:Choice Requires="p14">
      <p:transition spd="slow" p14:dur="2000" advTm="26048"/>
    </mc:Choice>
    <mc:Fallback xmlns="">
      <p:transition spd="slow" advTm="2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Initiation &amp; Advancement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3342131"/>
              </p:ext>
            </p:extLst>
          </p:nvPr>
        </p:nvGraphicFramePr>
        <p:xfrm>
          <a:off x="648391" y="1840319"/>
          <a:ext cx="11321936" cy="3891400"/>
        </p:xfrm>
        <a:graphic>
          <a:graphicData uri="http://schemas.openxmlformats.org/drawingml/2006/table">
            <a:tbl>
              <a:tblPr firstRow="1" firstCol="1" bandRow="1">
                <a:tableStyleId>{5C22544A-7EE6-4342-B048-85BDC9FD1C3A}</a:tableStyleId>
              </a:tblPr>
              <a:tblGrid>
                <a:gridCol w="2634493"/>
                <a:gridCol w="5341912"/>
                <a:gridCol w="3345531"/>
              </a:tblGrid>
              <a:tr h="427090">
                <a:tc gridSpan="3">
                  <a:txBody>
                    <a:bodyPr/>
                    <a:lstStyle/>
                    <a:p>
                      <a:pPr marL="0" marR="0">
                        <a:lnSpc>
                          <a:spcPct val="115000"/>
                        </a:lnSpc>
                        <a:spcBef>
                          <a:spcPts val="0"/>
                        </a:spcBef>
                        <a:spcAft>
                          <a:spcPts val="0"/>
                        </a:spcAft>
                      </a:pPr>
                      <a:r>
                        <a:rPr lang="en-US" sz="2800" b="1" dirty="0" smtClean="0">
                          <a:effectLst/>
                          <a:latin typeface="+mn-lt"/>
                          <a:ea typeface="Calibri" panose="020F0502020204030204" pitchFamily="34" charset="0"/>
                          <a:cs typeface="Arial" panose="020B0604020202020204" pitchFamily="34" charset="0"/>
                        </a:rPr>
                        <a:t>Cycled Tube Feedings</a:t>
                      </a:r>
                      <a:endParaRPr lang="en-US" sz="2800" b="1" dirty="0">
                        <a:effectLst/>
                        <a:latin typeface="+mn-lt"/>
                        <a:ea typeface="Calibri" panose="020F0502020204030204" pitchFamily="34" charset="0"/>
                        <a:cs typeface="Arial" panose="020B0604020202020204" pitchFamily="34" charset="0"/>
                      </a:endParaRPr>
                    </a:p>
                  </a:txBody>
                  <a:tcPr marL="68580" marR="68580" marT="0" marB="0"/>
                </a:tc>
                <a:tc hMerge="1">
                  <a:txBody>
                    <a:bodyPr/>
                    <a:lstStyle/>
                    <a:p>
                      <a:pPr marL="0" marR="0">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5979">
                <a:tc>
                  <a:txBody>
                    <a:bodyPr/>
                    <a:lstStyle/>
                    <a:p>
                      <a:pPr marL="0" marR="0">
                        <a:lnSpc>
                          <a:spcPct val="115000"/>
                        </a:lnSpc>
                        <a:spcBef>
                          <a:spcPts val="0"/>
                        </a:spcBef>
                        <a:spcAft>
                          <a:spcPts val="0"/>
                        </a:spcAft>
                      </a:pPr>
                      <a:r>
                        <a:rPr lang="en-US" sz="2400" b="1" dirty="0">
                          <a:effectLst/>
                          <a:latin typeface="+mn-lt"/>
                          <a:cs typeface="Arial" panose="020B0604020202020204" pitchFamily="34" charset="0"/>
                        </a:rPr>
                        <a:t>Age</a:t>
                      </a:r>
                      <a:endParaRPr lang="en-US" sz="20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b="1">
                          <a:effectLst/>
                          <a:latin typeface="+mn-lt"/>
                          <a:cs typeface="Arial" panose="020B0604020202020204" pitchFamily="34" charset="0"/>
                        </a:rPr>
                        <a:t>Incremental Increases</a:t>
                      </a:r>
                      <a:endParaRPr lang="en-US" sz="20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b="1" dirty="0">
                          <a:effectLst/>
                          <a:latin typeface="+mn-lt"/>
                          <a:cs typeface="Arial" panose="020B0604020202020204" pitchFamily="34" charset="0"/>
                        </a:rPr>
                        <a:t>Goal Rate</a:t>
                      </a:r>
                      <a:endParaRPr lang="en-US" sz="2000" b="1" dirty="0">
                        <a:effectLst/>
                        <a:latin typeface="+mn-lt"/>
                        <a:ea typeface="Calibri" panose="020F0502020204030204" pitchFamily="34" charset="0"/>
                        <a:cs typeface="Arial" panose="020B0604020202020204" pitchFamily="34" charset="0"/>
                      </a:endParaRPr>
                    </a:p>
                  </a:txBody>
                  <a:tcPr marL="68580" marR="68580" marT="0" marB="0"/>
                </a:tc>
              </a:tr>
              <a:tr h="745012">
                <a:tc>
                  <a:txBody>
                    <a:bodyPr/>
                    <a:lstStyle/>
                    <a:p>
                      <a:pPr marL="0" marR="0">
                        <a:lnSpc>
                          <a:spcPct val="115000"/>
                        </a:lnSpc>
                        <a:spcBef>
                          <a:spcPts val="0"/>
                        </a:spcBef>
                        <a:spcAft>
                          <a:spcPts val="0"/>
                        </a:spcAft>
                      </a:pPr>
                      <a:r>
                        <a:rPr lang="en-US" sz="2400" b="1">
                          <a:effectLst/>
                          <a:latin typeface="+mn-lt"/>
                          <a:cs typeface="Arial" panose="020B0604020202020204" pitchFamily="34" charset="0"/>
                        </a:rPr>
                        <a:t>Up to 12 months </a:t>
                      </a:r>
                      <a:endParaRPr lang="en-US" sz="20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a:effectLst/>
                          <a:latin typeface="+mn-lt"/>
                          <a:cs typeface="Arial" panose="020B0604020202020204" pitchFamily="34" charset="0"/>
                        </a:rPr>
                        <a:t>Increase by 1 ml/kg/</a:t>
                      </a:r>
                      <a:r>
                        <a:rPr lang="en-US" sz="2400" dirty="0" err="1">
                          <a:effectLst/>
                          <a:latin typeface="+mn-lt"/>
                          <a:cs typeface="Arial" panose="020B0604020202020204" pitchFamily="34" charset="0"/>
                        </a:rPr>
                        <a:t>hr</a:t>
                      </a:r>
                      <a:r>
                        <a:rPr lang="en-US" sz="2400" dirty="0">
                          <a:effectLst/>
                          <a:latin typeface="+mn-lt"/>
                          <a:cs typeface="Arial" panose="020B0604020202020204" pitchFamily="34" charset="0"/>
                        </a:rPr>
                        <a:t> as tolerated</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a:effectLst/>
                          <a:latin typeface="+mn-lt"/>
                          <a:cs typeface="Arial" panose="020B0604020202020204" pitchFamily="34" charset="0"/>
                        </a:rPr>
                        <a:t>75 ml/hr x 12-18 hours</a:t>
                      </a:r>
                      <a:endParaRPr lang="en-US" sz="2000">
                        <a:effectLst/>
                        <a:latin typeface="+mn-lt"/>
                        <a:ea typeface="Calibri" panose="020F0502020204030204" pitchFamily="34" charset="0"/>
                        <a:cs typeface="Arial" panose="020B0604020202020204" pitchFamily="34" charset="0"/>
                      </a:endParaRPr>
                    </a:p>
                  </a:txBody>
                  <a:tcPr marL="68580" marR="68580" marT="0" marB="0"/>
                </a:tc>
              </a:tr>
              <a:tr h="745012">
                <a:tc>
                  <a:txBody>
                    <a:bodyPr/>
                    <a:lstStyle/>
                    <a:p>
                      <a:pPr marL="0" marR="0">
                        <a:lnSpc>
                          <a:spcPct val="115000"/>
                        </a:lnSpc>
                        <a:spcBef>
                          <a:spcPts val="0"/>
                        </a:spcBef>
                        <a:spcAft>
                          <a:spcPts val="0"/>
                        </a:spcAft>
                      </a:pPr>
                      <a:r>
                        <a:rPr lang="en-US" sz="2400" b="1">
                          <a:effectLst/>
                          <a:latin typeface="+mn-lt"/>
                          <a:cs typeface="Arial" panose="020B0604020202020204" pitchFamily="34" charset="0"/>
                        </a:rPr>
                        <a:t>1-3 years</a:t>
                      </a:r>
                      <a:endParaRPr lang="en-US" sz="20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a:effectLst/>
                          <a:latin typeface="+mn-lt"/>
                          <a:cs typeface="Arial" panose="020B0604020202020204" pitchFamily="34" charset="0"/>
                        </a:rPr>
                        <a:t>Increase by 1 ml/kg/</a:t>
                      </a:r>
                      <a:r>
                        <a:rPr lang="en-US" sz="2400" dirty="0" err="1">
                          <a:effectLst/>
                          <a:latin typeface="+mn-lt"/>
                          <a:cs typeface="Arial" panose="020B0604020202020204" pitchFamily="34" charset="0"/>
                        </a:rPr>
                        <a:t>hr</a:t>
                      </a:r>
                      <a:r>
                        <a:rPr lang="en-US" sz="2400" dirty="0">
                          <a:effectLst/>
                          <a:latin typeface="+mn-lt"/>
                          <a:cs typeface="Arial" panose="020B0604020202020204" pitchFamily="34" charset="0"/>
                        </a:rPr>
                        <a:t> as tolerated</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a:effectLst/>
                          <a:latin typeface="+mn-lt"/>
                          <a:cs typeface="Arial" panose="020B0604020202020204" pitchFamily="34" charset="0"/>
                        </a:rPr>
                        <a:t>90 ml/hr x 8-16 hours</a:t>
                      </a:r>
                      <a:endParaRPr lang="en-US" sz="2000">
                        <a:effectLst/>
                        <a:latin typeface="+mn-lt"/>
                        <a:ea typeface="Calibri" panose="020F0502020204030204" pitchFamily="34" charset="0"/>
                        <a:cs typeface="Arial" panose="020B0604020202020204" pitchFamily="34" charset="0"/>
                      </a:endParaRPr>
                    </a:p>
                  </a:txBody>
                  <a:tcPr marL="68580" marR="68580" marT="0" marB="0"/>
                </a:tc>
              </a:tr>
              <a:tr h="745012">
                <a:tc>
                  <a:txBody>
                    <a:bodyPr/>
                    <a:lstStyle/>
                    <a:p>
                      <a:pPr marL="0" marR="0">
                        <a:lnSpc>
                          <a:spcPct val="115000"/>
                        </a:lnSpc>
                        <a:spcBef>
                          <a:spcPts val="0"/>
                        </a:spcBef>
                        <a:spcAft>
                          <a:spcPts val="0"/>
                        </a:spcAft>
                      </a:pPr>
                      <a:r>
                        <a:rPr lang="en-US" sz="2400" b="1">
                          <a:effectLst/>
                          <a:latin typeface="+mn-lt"/>
                          <a:cs typeface="Arial" panose="020B0604020202020204" pitchFamily="34" charset="0"/>
                        </a:rPr>
                        <a:t>4-10 years</a:t>
                      </a:r>
                      <a:endParaRPr lang="en-US" sz="20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a:effectLst/>
                          <a:latin typeface="+mn-lt"/>
                          <a:cs typeface="Arial" panose="020B0604020202020204" pitchFamily="34" charset="0"/>
                        </a:rPr>
                        <a:t>Increase by up to 20 ml/</a:t>
                      </a:r>
                      <a:r>
                        <a:rPr lang="en-US" sz="2400" dirty="0" err="1">
                          <a:effectLst/>
                          <a:latin typeface="+mn-lt"/>
                          <a:cs typeface="Arial" panose="020B0604020202020204" pitchFamily="34" charset="0"/>
                        </a:rPr>
                        <a:t>hr</a:t>
                      </a:r>
                      <a:r>
                        <a:rPr lang="en-US" sz="2400" dirty="0">
                          <a:effectLst/>
                          <a:latin typeface="+mn-lt"/>
                          <a:cs typeface="Arial" panose="020B0604020202020204" pitchFamily="34" charset="0"/>
                        </a:rPr>
                        <a:t> as tolerated</a:t>
                      </a:r>
                      <a:endParaRPr lang="en-US" sz="200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a:effectLst/>
                          <a:latin typeface="+mn-lt"/>
                          <a:cs typeface="Arial" panose="020B0604020202020204" pitchFamily="34" charset="0"/>
                        </a:rPr>
                        <a:t>120 ml/</a:t>
                      </a:r>
                      <a:r>
                        <a:rPr lang="en-US" sz="2400" dirty="0" err="1">
                          <a:effectLst/>
                          <a:latin typeface="+mn-lt"/>
                          <a:cs typeface="Arial" panose="020B0604020202020204" pitchFamily="34" charset="0"/>
                        </a:rPr>
                        <a:t>hr</a:t>
                      </a:r>
                      <a:r>
                        <a:rPr lang="en-US" sz="2400" dirty="0">
                          <a:effectLst/>
                          <a:latin typeface="+mn-lt"/>
                          <a:cs typeface="Arial" panose="020B0604020202020204" pitchFamily="34" charset="0"/>
                        </a:rPr>
                        <a:t> x 8-16 hours</a:t>
                      </a:r>
                      <a:endParaRPr lang="en-US" sz="2000" dirty="0">
                        <a:effectLst/>
                        <a:latin typeface="+mn-lt"/>
                        <a:ea typeface="Calibri" panose="020F0502020204030204" pitchFamily="34" charset="0"/>
                        <a:cs typeface="Arial" panose="020B0604020202020204" pitchFamily="34" charset="0"/>
                      </a:endParaRPr>
                    </a:p>
                  </a:txBody>
                  <a:tcPr marL="68580" marR="68580" marT="0" marB="0"/>
                </a:tc>
              </a:tr>
              <a:tr h="745012">
                <a:tc>
                  <a:txBody>
                    <a:bodyPr/>
                    <a:lstStyle/>
                    <a:p>
                      <a:pPr marL="0" marR="0">
                        <a:lnSpc>
                          <a:spcPct val="115000"/>
                        </a:lnSpc>
                        <a:spcBef>
                          <a:spcPts val="0"/>
                        </a:spcBef>
                        <a:spcAft>
                          <a:spcPts val="0"/>
                        </a:spcAft>
                      </a:pPr>
                      <a:r>
                        <a:rPr lang="en-US" sz="2400" b="1" dirty="0">
                          <a:effectLst/>
                          <a:latin typeface="+mn-lt"/>
                          <a:cs typeface="Arial" panose="020B0604020202020204" pitchFamily="34" charset="0"/>
                        </a:rPr>
                        <a:t>11 to 18 years</a:t>
                      </a:r>
                      <a:endParaRPr lang="en-US" sz="20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a:effectLst/>
                          <a:latin typeface="+mn-lt"/>
                          <a:cs typeface="Arial" panose="020B0604020202020204" pitchFamily="34" charset="0"/>
                        </a:rPr>
                        <a:t>Increase by up to 30 ml/hr as tolerated</a:t>
                      </a:r>
                      <a:endParaRPr lang="en-US"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a:effectLst/>
                          <a:latin typeface="+mn-lt"/>
                          <a:cs typeface="Arial" panose="020B0604020202020204" pitchFamily="34" charset="0"/>
                        </a:rPr>
                        <a:t>150 ml/</a:t>
                      </a:r>
                      <a:r>
                        <a:rPr lang="en-US" sz="2400" dirty="0" err="1">
                          <a:effectLst/>
                          <a:latin typeface="+mn-lt"/>
                          <a:cs typeface="Arial" panose="020B0604020202020204" pitchFamily="34" charset="0"/>
                        </a:rPr>
                        <a:t>hr</a:t>
                      </a:r>
                      <a:r>
                        <a:rPr lang="en-US" sz="2400" dirty="0">
                          <a:effectLst/>
                          <a:latin typeface="+mn-lt"/>
                          <a:cs typeface="Arial" panose="020B0604020202020204" pitchFamily="34" charset="0"/>
                        </a:rPr>
                        <a:t> x 12 hours</a:t>
                      </a:r>
                      <a:endParaRPr lang="en-US" sz="2000" dirty="0">
                        <a:effectLst/>
                        <a:latin typeface="+mn-lt"/>
                        <a:ea typeface="Calibri" panose="020F0502020204030204" pitchFamily="34" charset="0"/>
                        <a:cs typeface="Arial" panose="020B0604020202020204" pitchFamily="34" charset="0"/>
                      </a:endParaRPr>
                    </a:p>
                  </a:txBody>
                  <a:tcPr marL="68580" marR="68580"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5594181"/>
      </p:ext>
    </p:extLst>
  </p:cSld>
  <p:clrMapOvr>
    <a:masterClrMapping/>
  </p:clrMapOvr>
  <mc:AlternateContent xmlns:mc="http://schemas.openxmlformats.org/markup-compatibility/2006" xmlns:p14="http://schemas.microsoft.com/office/powerpoint/2010/main">
    <mc:Choice Requires="p14">
      <p:transition spd="slow" p14:dur="2000" advTm="25333"/>
    </mc:Choice>
    <mc:Fallback xmlns="">
      <p:transition spd="slow" advTm="2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normAutofit/>
          </a:bodyPr>
          <a:lstStyle/>
          <a:p>
            <a:r>
              <a:rPr lang="en-US" dirty="0" smtClean="0">
                <a:solidFill>
                  <a:srgbClr val="0070C0"/>
                </a:solidFill>
                <a:latin typeface="Century Gothic" panose="020B0502020202020204" pitchFamily="34" charset="0"/>
              </a:rPr>
              <a:t>How would you recommend initiating and advancing these feedings?</a:t>
            </a:r>
          </a:p>
          <a:p>
            <a:pPr lvl="1"/>
            <a:r>
              <a:rPr lang="en-US" b="1" dirty="0" smtClean="0">
                <a:solidFill>
                  <a:srgbClr val="0070C0"/>
                </a:solidFill>
                <a:latin typeface="Century Gothic" panose="020B0502020202020204" pitchFamily="34" charset="0"/>
              </a:rPr>
              <a:t>Answer: </a:t>
            </a:r>
          </a:p>
          <a:p>
            <a:pPr lvl="2"/>
            <a:r>
              <a:rPr lang="en-US" b="1" dirty="0" smtClean="0">
                <a:solidFill>
                  <a:srgbClr val="0070C0"/>
                </a:solidFill>
                <a:latin typeface="Century Gothic" panose="020B0502020202020204" pitchFamily="34" charset="0"/>
              </a:rPr>
              <a:t>Volume: 30 mL EBM per feed, increase by 15 mL EBM per feed to goal of </a:t>
            </a:r>
          </a:p>
          <a:p>
            <a:pPr marL="914400" lvl="2" indent="0">
              <a:buNone/>
            </a:pPr>
            <a:r>
              <a:rPr lang="en-US" b="1" dirty="0" smtClean="0">
                <a:solidFill>
                  <a:srgbClr val="0070C0"/>
                </a:solidFill>
                <a:latin typeface="Century Gothic" panose="020B0502020202020204" pitchFamily="34" charset="0"/>
              </a:rPr>
              <a:t>   65 mL per feed every 3 hours</a:t>
            </a:r>
          </a:p>
          <a:p>
            <a:pPr marL="914400" lvl="2" indent="0">
              <a:buNone/>
            </a:pPr>
            <a:endParaRPr lang="en-US" b="1" dirty="0" smtClean="0">
              <a:solidFill>
                <a:srgbClr val="0070C0"/>
              </a:solidFill>
              <a:latin typeface="Century Gothic" panose="020B0502020202020204" pitchFamily="34" charset="0"/>
            </a:endParaRPr>
          </a:p>
          <a:p>
            <a:pPr lvl="2"/>
            <a:r>
              <a:rPr lang="en-US" b="1" dirty="0" smtClean="0">
                <a:solidFill>
                  <a:srgbClr val="0070C0"/>
                </a:solidFill>
                <a:latin typeface="Century Gothic" panose="020B0502020202020204" pitchFamily="34" charset="0"/>
              </a:rPr>
              <a:t>Pump rate: 90 mL/</a:t>
            </a:r>
            <a:r>
              <a:rPr lang="en-US" b="1" dirty="0" err="1" smtClean="0">
                <a:solidFill>
                  <a:srgbClr val="0070C0"/>
                </a:solidFill>
                <a:latin typeface="Century Gothic" panose="020B0502020202020204" pitchFamily="34" charset="0"/>
              </a:rPr>
              <a:t>hr</a:t>
            </a:r>
            <a:r>
              <a:rPr lang="en-US" b="1" dirty="0" smtClean="0">
                <a:solidFill>
                  <a:srgbClr val="0070C0"/>
                </a:solidFill>
                <a:latin typeface="Century Gothic" panose="020B0502020202020204" pitchFamily="34" charset="0"/>
              </a:rPr>
              <a:t>, increase by 5 mL/</a:t>
            </a:r>
            <a:r>
              <a:rPr lang="en-US" b="1" dirty="0" err="1" smtClean="0">
                <a:solidFill>
                  <a:srgbClr val="0070C0"/>
                </a:solidFill>
                <a:latin typeface="Century Gothic" panose="020B0502020202020204" pitchFamily="34" charset="0"/>
              </a:rPr>
              <a:t>hr</a:t>
            </a:r>
            <a:r>
              <a:rPr lang="en-US" b="1" dirty="0" smtClean="0">
                <a:solidFill>
                  <a:srgbClr val="0070C0"/>
                </a:solidFill>
                <a:latin typeface="Century Gothic" panose="020B0502020202020204" pitchFamily="34" charset="0"/>
              </a:rPr>
              <a:t> as tolerated up to maximum rate of feeding pump (usually 400 or 600 mL/</a:t>
            </a:r>
            <a:r>
              <a:rPr lang="en-US" b="1" dirty="0" err="1" smtClean="0">
                <a:solidFill>
                  <a:srgbClr val="0070C0"/>
                </a:solidFill>
                <a:latin typeface="Century Gothic" panose="020B0502020202020204" pitchFamily="34" charset="0"/>
              </a:rPr>
              <a:t>hr</a:t>
            </a:r>
            <a:r>
              <a:rPr lang="en-US" b="1" dirty="0" smtClean="0">
                <a:solidFill>
                  <a:srgbClr val="0070C0"/>
                </a:solidFill>
                <a:latin typeface="Century Gothic" panose="020B0502020202020204" pitchFamily="34" charset="0"/>
              </a:rPr>
              <a:t>)</a:t>
            </a:r>
          </a:p>
          <a:p>
            <a:pPr lvl="3"/>
            <a:r>
              <a:rPr lang="en-US" b="1" dirty="0" smtClean="0">
                <a:solidFill>
                  <a:srgbClr val="0070C0"/>
                </a:solidFill>
                <a:latin typeface="Century Gothic" panose="020B0502020202020204" pitchFamily="34" charset="0"/>
              </a:rPr>
              <a:t>Parents report orally took 15-45 mL EBM in 30 minutes. Pumps run in mL per hour (mL/</a:t>
            </a:r>
            <a:r>
              <a:rPr lang="en-US" b="1" dirty="0" err="1" smtClean="0">
                <a:solidFill>
                  <a:srgbClr val="0070C0"/>
                </a:solidFill>
                <a:latin typeface="Century Gothic" panose="020B0502020202020204" pitchFamily="34" charset="0"/>
              </a:rPr>
              <a:t>hr</a:t>
            </a:r>
            <a:r>
              <a:rPr lang="en-US" b="1" dirty="0" smtClean="0">
                <a:solidFill>
                  <a:srgbClr val="0070C0"/>
                </a:solidFill>
                <a:latin typeface="Century Gothic" panose="020B0502020202020204" pitchFamily="34" charset="0"/>
              </a:rPr>
              <a:t>). Take 45 mL EBM ÷ 0.5 hours = 90 mL/</a:t>
            </a:r>
            <a:r>
              <a:rPr lang="en-US" b="1" dirty="0" err="1" smtClean="0">
                <a:solidFill>
                  <a:srgbClr val="0070C0"/>
                </a:solidFill>
                <a:latin typeface="Century Gothic" panose="020B0502020202020204" pitchFamily="34" charset="0"/>
              </a:rPr>
              <a:t>hr</a:t>
            </a:r>
            <a:r>
              <a:rPr lang="en-US" b="1" dirty="0" smtClean="0">
                <a:solidFill>
                  <a:srgbClr val="0070C0"/>
                </a:solidFill>
                <a:latin typeface="Century Gothic" panose="020B0502020202020204" pitchFamily="34" charset="0"/>
              </a:rPr>
              <a:t> initial pump rate.</a:t>
            </a:r>
          </a:p>
          <a:p>
            <a:pPr lvl="2"/>
            <a:endParaRPr lang="en-US" dirty="0" smtClean="0">
              <a:solidFill>
                <a:schemeClr val="accent1">
                  <a:lumMod val="7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3017706"/>
      </p:ext>
    </p:extLst>
  </p:cSld>
  <p:clrMapOvr>
    <a:masterClrMapping/>
  </p:clrMapOvr>
  <mc:AlternateContent xmlns:mc="http://schemas.openxmlformats.org/markup-compatibility/2006" xmlns:p14="http://schemas.microsoft.com/office/powerpoint/2010/main">
    <mc:Choice Requires="p14">
      <p:transition spd="slow" p14:dur="2000" advTm="78060"/>
    </mc:Choice>
    <mc:Fallback xmlns="">
      <p:transition spd="slow" advTm="7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Speech Consult - limit oral feeds to 20 minutes</a:t>
            </a:r>
          </a:p>
          <a:p>
            <a:r>
              <a:rPr lang="en-US" dirty="0" smtClean="0">
                <a:solidFill>
                  <a:srgbClr val="0070C0"/>
                </a:solidFill>
                <a:latin typeface="Century Gothic" panose="020B0502020202020204" pitchFamily="34" charset="0"/>
              </a:rPr>
              <a:t>Concerns about feeding plan once at home</a:t>
            </a:r>
          </a:p>
          <a:p>
            <a:r>
              <a:rPr lang="en-US" dirty="0" smtClean="0">
                <a:solidFill>
                  <a:srgbClr val="0070C0"/>
                </a:solidFill>
                <a:latin typeface="Century Gothic" panose="020B0502020202020204" pitchFamily="34" charset="0"/>
              </a:rPr>
              <a:t>What can you recommend for goal feeds at home?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121889"/>
      </p:ext>
    </p:extLst>
  </p:cSld>
  <p:clrMapOvr>
    <a:masterClrMapping/>
  </p:clrMapOvr>
  <mc:AlternateContent xmlns:mc="http://schemas.openxmlformats.org/markup-compatibility/2006" xmlns:p14="http://schemas.microsoft.com/office/powerpoint/2010/main">
    <mc:Choice Requires="p14">
      <p:transition spd="slow" p14:dur="2000" advTm="43098"/>
    </mc:Choice>
    <mc:Fallback xmlns="">
      <p:transition spd="slow" advTm="4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What can you recommend for goal feeds at home?</a:t>
            </a:r>
          </a:p>
          <a:p>
            <a:pPr lvl="1"/>
            <a:r>
              <a:rPr lang="en-US" b="1" dirty="0" smtClean="0">
                <a:solidFill>
                  <a:srgbClr val="0070C0"/>
                </a:solidFill>
                <a:latin typeface="Century Gothic" panose="020B0502020202020204" pitchFamily="34" charset="0"/>
              </a:rPr>
              <a:t>Option #1: PO/NG feeds of 65 mL fortified EBM q 3 hours x 4 feeds per day (9am, 12pm, 3pm, 6pm) with an overnight drip of 260 mL over 8 hours (9pm-6am) at ~29 mL/hr.</a:t>
            </a:r>
          </a:p>
          <a:p>
            <a:pPr lvl="2"/>
            <a:r>
              <a:rPr lang="en-US" dirty="0" smtClean="0">
                <a:solidFill>
                  <a:srgbClr val="0070C0"/>
                </a:solidFill>
                <a:latin typeface="Century Gothic" panose="020B0502020202020204" pitchFamily="34" charset="0"/>
              </a:rPr>
              <a:t>Use for infants that aren’t taking much PO. Still allows for PO feeds during the day, but gives a break to caregivers overnight.</a:t>
            </a:r>
          </a:p>
          <a:p>
            <a:pPr lvl="1"/>
            <a:r>
              <a:rPr lang="en-US" b="1" dirty="0" smtClean="0">
                <a:solidFill>
                  <a:srgbClr val="0070C0"/>
                </a:solidFill>
                <a:latin typeface="Century Gothic" panose="020B0502020202020204" pitchFamily="34" charset="0"/>
              </a:rPr>
              <a:t>Option #2: PO/NG feeds of 75 mL fortified EBM q 3 hours x 7 feeds per day (5am, 8am, 11am, 2pm, 5pm, 8pm, 11pm) with no overnight drip.</a:t>
            </a:r>
          </a:p>
          <a:p>
            <a:pPr lvl="2"/>
            <a:r>
              <a:rPr lang="en-US" dirty="0" smtClean="0">
                <a:solidFill>
                  <a:srgbClr val="0070C0"/>
                </a:solidFill>
                <a:latin typeface="Century Gothic" panose="020B0502020202020204" pitchFamily="34" charset="0"/>
              </a:rPr>
              <a:t>Use for infants that are doing well with PO. This is more physiologic and continues to promote oral feeding over tube feeding.</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9503279"/>
      </p:ext>
    </p:extLst>
  </p:cSld>
  <p:clrMapOvr>
    <a:masterClrMapping/>
  </p:clrMapOvr>
  <mc:AlternateContent xmlns:mc="http://schemas.openxmlformats.org/markup-compatibility/2006" xmlns:p14="http://schemas.microsoft.com/office/powerpoint/2010/main">
    <mc:Choice Requires="p14">
      <p:transition spd="slow" p14:dur="2000" advTm="58228"/>
    </mc:Choice>
    <mc:Fallback xmlns="">
      <p:transition spd="slow" advTm="58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Does Emma need an advancement plan, giving her more calories to ensure she continues to grow after discharge from the hospital? If so, what advancement plan would you give upon discharge?</a:t>
            </a:r>
            <a:endParaRPr lang="en-US" dirty="0">
              <a:solidFill>
                <a:srgbClr val="0070C0"/>
              </a:solidFill>
              <a:latin typeface="Century Gothic" panose="020B0502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877288"/>
      </p:ext>
    </p:extLst>
  </p:cSld>
  <p:clrMapOvr>
    <a:masterClrMapping/>
  </p:clrMapOvr>
  <mc:AlternateContent xmlns:mc="http://schemas.openxmlformats.org/markup-compatibility/2006" xmlns:p14="http://schemas.microsoft.com/office/powerpoint/2010/main">
    <mc:Choice Requires="p14">
      <p:transition spd="slow" p14:dur="2000" advTm="18362"/>
    </mc:Choice>
    <mc:Fallback xmlns="">
      <p:transition spd="slow" advTm="1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Advancement Plans</a:t>
            </a:r>
            <a:endParaRPr lang="en-US" dirty="0"/>
          </a:p>
        </p:txBody>
      </p:sp>
      <p:sp>
        <p:nvSpPr>
          <p:cNvPr id="3" name="Content Placeholder 2"/>
          <p:cNvSpPr>
            <a:spLocks noGrp="1"/>
          </p:cNvSpPr>
          <p:nvPr>
            <p:ph idx="1"/>
          </p:nvPr>
        </p:nvSpPr>
        <p:spPr/>
        <p:txBody>
          <a:bodyPr/>
          <a:lstStyle/>
          <a:p>
            <a:pPr>
              <a:defRPr/>
            </a:pPr>
            <a:r>
              <a:rPr lang="en-US" altLang="en-US" dirty="0" smtClean="0"/>
              <a:t>As </a:t>
            </a:r>
            <a:r>
              <a:rPr lang="en-US" altLang="en-US" dirty="0"/>
              <a:t>children grow, they need more calories and fluid, therefore children (especially infants) need an advancement plan </a:t>
            </a:r>
            <a:endParaRPr lang="en-US" altLang="en-US" dirty="0" smtClean="0"/>
          </a:p>
          <a:p>
            <a:pPr>
              <a:defRPr/>
            </a:pPr>
            <a:r>
              <a:rPr lang="en-US" altLang="en-US" dirty="0" smtClean="0"/>
              <a:t>Consider </a:t>
            </a:r>
            <a:r>
              <a:rPr lang="en-US" altLang="en-US" dirty="0"/>
              <a:t>an advancement plan for all tube-fed infants under 12 </a:t>
            </a:r>
            <a:r>
              <a:rPr lang="en-US" altLang="en-US" dirty="0" smtClean="0"/>
              <a:t>months corrected age until the next time they are scheduled to see a dietitian</a:t>
            </a:r>
            <a:endParaRPr lang="en-US" alt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2834978"/>
      </p:ext>
    </p:extLst>
  </p:cSld>
  <p:clrMapOvr>
    <a:masterClrMapping/>
  </p:clrMapOvr>
  <mc:AlternateContent xmlns:mc="http://schemas.openxmlformats.org/markup-compatibility/2006" xmlns:p14="http://schemas.microsoft.com/office/powerpoint/2010/main">
    <mc:Choice Requires="p14">
      <p:transition spd="slow" p14:dur="2000" advTm="18672"/>
    </mc:Choice>
    <mc:Fallback xmlns="">
      <p:transition spd="slow" advTm="1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Advancement Plans</a:t>
            </a:r>
            <a:endParaRPr lang="en-US" dirty="0"/>
          </a:p>
        </p:txBody>
      </p:sp>
      <p:sp>
        <p:nvSpPr>
          <p:cNvPr id="3" name="Content Placeholder 2"/>
          <p:cNvSpPr>
            <a:spLocks noGrp="1"/>
          </p:cNvSpPr>
          <p:nvPr>
            <p:ph idx="1"/>
          </p:nvPr>
        </p:nvSpPr>
        <p:spPr/>
        <p:txBody>
          <a:bodyPr/>
          <a:lstStyle/>
          <a:p>
            <a:r>
              <a:rPr lang="en-US" altLang="en-US" dirty="0"/>
              <a:t>Follow these general guidelines for advancing enteral feeds for infants (use corrected age)</a:t>
            </a:r>
          </a:p>
          <a:p>
            <a:pPr lvl="1"/>
            <a:r>
              <a:rPr lang="en-US" altLang="en-US" dirty="0"/>
              <a:t>0-3 months old: increase total volume by 1 ounce every week</a:t>
            </a:r>
          </a:p>
          <a:p>
            <a:pPr lvl="1"/>
            <a:r>
              <a:rPr lang="en-US" altLang="en-US" dirty="0"/>
              <a:t>3-6 months old: increase total volume by 1 ounce every other week</a:t>
            </a:r>
          </a:p>
          <a:p>
            <a:pPr lvl="1"/>
            <a:r>
              <a:rPr lang="en-US" altLang="en-US" dirty="0"/>
              <a:t>6-9 months old: increase total volume by 1 ounce every 3 weeks</a:t>
            </a:r>
          </a:p>
          <a:p>
            <a:pPr lvl="1"/>
            <a:r>
              <a:rPr lang="en-US" altLang="en-US" dirty="0"/>
              <a:t>9-12 months old: increase total volume by 1 ounce every month</a:t>
            </a:r>
          </a:p>
          <a:p>
            <a:pPr marL="457200" lvl="1"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0747099"/>
      </p:ext>
    </p:extLst>
  </p:cSld>
  <p:clrMapOvr>
    <a:masterClrMapping/>
  </p:clrMapOvr>
  <mc:AlternateContent xmlns:mc="http://schemas.openxmlformats.org/markup-compatibility/2006" xmlns:p14="http://schemas.microsoft.com/office/powerpoint/2010/main">
    <mc:Choice Requires="p14">
      <p:transition spd="slow" p14:dur="2000" advTm="41288"/>
    </mc:Choice>
    <mc:Fallback xmlns="">
      <p:transition spd="slow" advTm="4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a:xfrm>
            <a:off x="838200" y="1690688"/>
            <a:ext cx="10515600" cy="4351338"/>
          </a:xfrm>
        </p:spPr>
        <p:txBody>
          <a:bodyPr>
            <a:normAutofit/>
          </a:bodyPr>
          <a:lstStyle/>
          <a:p>
            <a:r>
              <a:rPr lang="en-US" dirty="0" smtClean="0">
                <a:solidFill>
                  <a:srgbClr val="0070C0"/>
                </a:solidFill>
                <a:latin typeface="Century Gothic" panose="020B0502020202020204" pitchFamily="34" charset="0"/>
              </a:rPr>
              <a:t>Does Emma need an advancement plan? If so, what advancement plan would you give upon discharge?</a:t>
            </a:r>
          </a:p>
          <a:p>
            <a:pPr lvl="1"/>
            <a:r>
              <a:rPr lang="en-US" b="1" dirty="0" smtClean="0">
                <a:solidFill>
                  <a:srgbClr val="0070C0"/>
                </a:solidFill>
                <a:latin typeface="Century Gothic" panose="020B0502020202020204" pitchFamily="34" charset="0"/>
              </a:rPr>
              <a:t>Answer: Yes</a:t>
            </a:r>
          </a:p>
          <a:p>
            <a:pPr lvl="1"/>
            <a:r>
              <a:rPr lang="en-US" b="1" dirty="0" smtClean="0">
                <a:solidFill>
                  <a:srgbClr val="0070C0"/>
                </a:solidFill>
                <a:latin typeface="Century Gothic" panose="020B0502020202020204" pitchFamily="34" charset="0"/>
              </a:rPr>
              <a:t>Increase her total feeding volume by 1 </a:t>
            </a:r>
            <a:r>
              <a:rPr lang="en-US" b="1" dirty="0" err="1" smtClean="0">
                <a:solidFill>
                  <a:srgbClr val="0070C0"/>
                </a:solidFill>
                <a:latin typeface="Century Gothic" panose="020B0502020202020204" pitchFamily="34" charset="0"/>
              </a:rPr>
              <a:t>oz</a:t>
            </a:r>
            <a:r>
              <a:rPr lang="en-US" b="1" dirty="0" smtClean="0">
                <a:solidFill>
                  <a:srgbClr val="0070C0"/>
                </a:solidFill>
                <a:latin typeface="Century Gothic" panose="020B0502020202020204" pitchFamily="34" charset="0"/>
              </a:rPr>
              <a:t> (30 mL) every other week</a:t>
            </a:r>
          </a:p>
          <a:p>
            <a:pPr lvl="1"/>
            <a:endParaRPr lang="en-US" b="1" dirty="0" smtClean="0">
              <a:solidFill>
                <a:srgbClr val="0070C0"/>
              </a:solidFill>
              <a:latin typeface="Century Gothic" panose="020B0502020202020204" pitchFamily="34" charset="0"/>
            </a:endParaRPr>
          </a:p>
          <a:p>
            <a:pPr lvl="2"/>
            <a:endParaRPr lang="en-US" dirty="0" smtClean="0">
              <a:solidFill>
                <a:srgbClr val="0070C0"/>
              </a:solidFill>
              <a:latin typeface="Century Gothic" panose="020B0502020202020204" pitchFamily="34" charset="0"/>
            </a:endParaRPr>
          </a:p>
          <a:p>
            <a:pPr lvl="2"/>
            <a:endParaRPr lang="en-US" dirty="0">
              <a:solidFill>
                <a:srgbClr val="0070C0"/>
              </a:solidFill>
              <a:latin typeface="Century Gothic" panose="020B0502020202020204" pitchFamily="34" charset="0"/>
            </a:endParaRPr>
          </a:p>
          <a:p>
            <a:pPr lvl="2"/>
            <a:endParaRPr lang="en-US" dirty="0" smtClean="0">
              <a:solidFill>
                <a:srgbClr val="0070C0"/>
              </a:solidFill>
              <a:latin typeface="Century Gothic" panose="020B0502020202020204" pitchFamily="34" charset="0"/>
            </a:endParaRPr>
          </a:p>
          <a:p>
            <a:pPr lvl="2"/>
            <a:endParaRPr lang="en-US" dirty="0">
              <a:solidFill>
                <a:srgbClr val="0070C0"/>
              </a:solidFill>
              <a:latin typeface="Century Gothic" panose="020B0502020202020204" pitchFamily="34" charset="0"/>
            </a:endParaRPr>
          </a:p>
          <a:p>
            <a:pPr lvl="2"/>
            <a:endParaRPr lang="en-US" dirty="0" smtClean="0">
              <a:solidFill>
                <a:srgbClr val="0070C0"/>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85527954"/>
              </p:ext>
            </p:extLst>
          </p:nvPr>
        </p:nvGraphicFramePr>
        <p:xfrm>
          <a:off x="398585" y="3618341"/>
          <a:ext cx="11445753" cy="3101535"/>
        </p:xfrm>
        <a:graphic>
          <a:graphicData uri="http://schemas.openxmlformats.org/drawingml/2006/table">
            <a:tbl>
              <a:tblPr firstRow="1" bandRow="1">
                <a:tableStyleId>{5C22544A-7EE6-4342-B048-85BDC9FD1C3A}</a:tableStyleId>
              </a:tblPr>
              <a:tblGrid>
                <a:gridCol w="4773490"/>
                <a:gridCol w="6672263"/>
              </a:tblGrid>
              <a:tr h="370840">
                <a:tc>
                  <a:txBody>
                    <a:bodyPr/>
                    <a:lstStyle/>
                    <a:p>
                      <a:r>
                        <a:rPr lang="en-US" dirty="0" smtClean="0"/>
                        <a:t>Date</a:t>
                      </a:r>
                      <a:endParaRPr lang="en-US" dirty="0"/>
                    </a:p>
                  </a:txBody>
                  <a:tcPr/>
                </a:tc>
                <a:tc>
                  <a:txBody>
                    <a:bodyPr/>
                    <a:lstStyle/>
                    <a:p>
                      <a:r>
                        <a:rPr lang="en-US" dirty="0" smtClean="0"/>
                        <a:t>Advancement plan</a:t>
                      </a:r>
                      <a:endParaRPr lang="en-US" dirty="0"/>
                    </a:p>
                  </a:txBody>
                  <a:tcPr/>
                </a:tc>
              </a:tr>
              <a:tr h="370840">
                <a:tc>
                  <a:txBody>
                    <a:bodyPr/>
                    <a:lstStyle/>
                    <a:p>
                      <a:r>
                        <a:rPr lang="en-US" dirty="0" smtClean="0">
                          <a:solidFill>
                            <a:schemeClr val="tx1"/>
                          </a:solidFill>
                          <a:latin typeface="Century Gothic" panose="020B0502020202020204" pitchFamily="34" charset="0"/>
                        </a:rPr>
                        <a:t>Goal feeds at discharge</a:t>
                      </a:r>
                      <a:r>
                        <a:rPr lang="en-US" baseline="0" dirty="0" smtClean="0">
                          <a:solidFill>
                            <a:schemeClr val="tx1"/>
                          </a:solidFill>
                          <a:latin typeface="Century Gothic" panose="020B0502020202020204" pitchFamily="34" charset="0"/>
                        </a:rPr>
                        <a:t>: Sunday, July 12</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entury Gothic" panose="020B0502020202020204" pitchFamily="34" charset="0"/>
                        </a:rPr>
                        <a:t>PO/NG 65 mL q 3 </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x 4 feeds/day + NG 260 mL ON by pump at 29 mL/</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(~9pm-6am)</a:t>
                      </a:r>
                    </a:p>
                  </a:txBody>
                  <a:tcPr/>
                </a:tc>
              </a:tr>
              <a:tr h="370840">
                <a:tc>
                  <a:txBody>
                    <a:bodyPr/>
                    <a:lstStyle/>
                    <a:p>
                      <a:r>
                        <a:rPr lang="en-US" dirty="0" smtClean="0">
                          <a:solidFill>
                            <a:schemeClr val="tx1"/>
                          </a:solidFill>
                          <a:latin typeface="Century Gothic" panose="020B0502020202020204" pitchFamily="34" charset="0"/>
                        </a:rPr>
                        <a:t>In 2 weeks:</a:t>
                      </a:r>
                      <a:r>
                        <a:rPr lang="en-US" baseline="0" dirty="0" smtClean="0">
                          <a:solidFill>
                            <a:schemeClr val="tx1"/>
                          </a:solidFill>
                          <a:latin typeface="Century Gothic" panose="020B0502020202020204" pitchFamily="34" charset="0"/>
                        </a:rPr>
                        <a:t> </a:t>
                      </a:r>
                      <a:r>
                        <a:rPr lang="en-US" dirty="0" smtClean="0">
                          <a:solidFill>
                            <a:schemeClr val="tx1"/>
                          </a:solidFill>
                          <a:latin typeface="Century Gothic" panose="020B0502020202020204" pitchFamily="34" charset="0"/>
                        </a:rPr>
                        <a:t>Sunday, July </a:t>
                      </a:r>
                      <a:r>
                        <a:rPr lang="en-US" i="0" dirty="0" smtClean="0">
                          <a:solidFill>
                            <a:schemeClr val="tx1"/>
                          </a:solidFill>
                          <a:latin typeface="Century Gothic" panose="020B0502020202020204" pitchFamily="34" charset="0"/>
                        </a:rPr>
                        <a:t>26</a:t>
                      </a:r>
                      <a:endParaRPr lang="en-US" i="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entury Gothic" panose="020B0502020202020204" pitchFamily="34" charset="0"/>
                        </a:rPr>
                        <a:t>PO/NG 70 mL q 3 </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x 4 feeds/day + NG 270 mL ON by pump at 30 mL/</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(~9pm-6am)</a:t>
                      </a:r>
                    </a:p>
                  </a:txBody>
                  <a:tcPr/>
                </a:tc>
              </a:tr>
              <a:tr h="719406">
                <a:tc>
                  <a:txBody>
                    <a:bodyPr/>
                    <a:lstStyle/>
                    <a:p>
                      <a:r>
                        <a:rPr lang="en-US" dirty="0" smtClean="0">
                          <a:solidFill>
                            <a:schemeClr val="tx1"/>
                          </a:solidFill>
                          <a:latin typeface="Century Gothic" panose="020B0502020202020204" pitchFamily="34" charset="0"/>
                        </a:rPr>
                        <a:t>In 4 weeks: Sunday, August 9</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entury Gothic" panose="020B0502020202020204" pitchFamily="34" charset="0"/>
                        </a:rPr>
                        <a:t>PO/NG 75 mL q 3 </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x 4 feeds/day + NG 280 mL ON by pump at 31 mL/</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(~9pm-6am)</a:t>
                      </a:r>
                    </a:p>
                  </a:txBody>
                  <a:tcPr/>
                </a:tc>
              </a:tr>
              <a:tr h="731129">
                <a:tc>
                  <a:txBody>
                    <a:bodyPr/>
                    <a:lstStyle/>
                    <a:p>
                      <a:r>
                        <a:rPr lang="en-US" dirty="0" smtClean="0">
                          <a:solidFill>
                            <a:schemeClr val="tx1"/>
                          </a:solidFill>
                          <a:latin typeface="Century Gothic" panose="020B0502020202020204" pitchFamily="34" charset="0"/>
                        </a:rPr>
                        <a:t>In 6 weeks: Sunday, August 23, First GI follow up appointment</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entury Gothic" panose="020B0502020202020204" pitchFamily="34" charset="0"/>
                        </a:rPr>
                        <a:t>PO/NG 80 mL q 3 </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x 4 feeds/day + NG 290 mL ON by pump at 32 mL/</a:t>
                      </a:r>
                      <a:r>
                        <a:rPr lang="en-US" dirty="0" err="1" smtClean="0">
                          <a:solidFill>
                            <a:schemeClr val="tx1"/>
                          </a:solidFill>
                          <a:latin typeface="Century Gothic" panose="020B0502020202020204" pitchFamily="34" charset="0"/>
                        </a:rPr>
                        <a:t>hr</a:t>
                      </a:r>
                      <a:r>
                        <a:rPr lang="en-US" dirty="0" smtClean="0">
                          <a:solidFill>
                            <a:schemeClr val="tx1"/>
                          </a:solidFill>
                          <a:latin typeface="Century Gothic" panose="020B0502020202020204" pitchFamily="34" charset="0"/>
                        </a:rPr>
                        <a:t> (~9pm-6am)</a:t>
                      </a:r>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6008209"/>
      </p:ext>
    </p:extLst>
  </p:cSld>
  <p:clrMapOvr>
    <a:masterClrMapping/>
  </p:clrMapOvr>
  <mc:AlternateContent xmlns:mc="http://schemas.openxmlformats.org/markup-compatibility/2006" xmlns:p14="http://schemas.microsoft.com/office/powerpoint/2010/main">
    <mc:Choice Requires="p14">
      <p:transition spd="slow" p14:dur="2000" advTm="41369"/>
    </mc:Choice>
    <mc:Fallback xmlns="">
      <p:transition spd="slow" advTm="4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Emma is now 6 months old. Her oral intake has regressed, and she is now almost 100% NG fed. What should be the team’s recommendation at this point? </a:t>
            </a:r>
            <a:endParaRPr lang="en-US" dirty="0">
              <a:solidFill>
                <a:srgbClr val="0070C0"/>
              </a:solidFill>
              <a:latin typeface="Century Gothic" panose="020B0502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7342555"/>
      </p:ext>
    </p:extLst>
  </p:cSld>
  <p:clrMapOvr>
    <a:masterClrMapping/>
  </p:clrMapOvr>
  <mc:AlternateContent xmlns:mc="http://schemas.openxmlformats.org/markup-compatibility/2006" xmlns:p14="http://schemas.microsoft.com/office/powerpoint/2010/main">
    <mc:Choice Requires="p14">
      <p:transition spd="slow" p14:dur="2000" advTm="13986"/>
    </mc:Choice>
    <mc:Fallback xmlns="">
      <p:transition spd="slow" advTm="13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Emma is now 6 months old. Her oral intake has regressed, and she is now almost 100% NG fed. What should be the team’s recommendation at this point?</a:t>
            </a:r>
          </a:p>
          <a:p>
            <a:pPr lvl="1"/>
            <a:r>
              <a:rPr lang="en-US" b="1" dirty="0" smtClean="0">
                <a:solidFill>
                  <a:srgbClr val="0070C0"/>
                </a:solidFill>
                <a:latin typeface="Century Gothic" panose="020B0502020202020204" pitchFamily="34" charset="0"/>
              </a:rPr>
              <a:t>Answer: Transition to G-tube as this is more appropriate for long-term enteral feeds</a:t>
            </a:r>
            <a:endParaRPr lang="en-US" b="1" dirty="0">
              <a:solidFill>
                <a:srgbClr val="0070C0"/>
              </a:solidFill>
              <a:latin typeface="Century Gothic" panose="020B0502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1155921"/>
      </p:ext>
    </p:extLst>
  </p:cSld>
  <p:clrMapOvr>
    <a:masterClrMapping/>
  </p:clrMapOvr>
  <mc:AlternateContent xmlns:mc="http://schemas.openxmlformats.org/markup-compatibility/2006" xmlns:p14="http://schemas.microsoft.com/office/powerpoint/2010/main">
    <mc:Choice Requires="p14">
      <p:transition spd="slow" p14:dur="2000" advTm="25234"/>
    </mc:Choice>
    <mc:Fallback xmlns="">
      <p:transition spd="slow" advTm="2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Emma is a 3 month old female who presents to GI clinic for follow-up of Failure to Thrive (FTT) leading to Mild Malnutrition. Despite a medical work up and several interventions in the past few weeks, her weight gain continues to be poor. The GI provider is recommending tube placement to promote catch-up weight gain and growth.</a:t>
            </a:r>
          </a:p>
          <a:p>
            <a:endParaRPr lang="en-US" dirty="0" smtClean="0">
              <a:solidFill>
                <a:srgbClr val="0070C0"/>
              </a:solidFill>
              <a:latin typeface="Century Gothic" panose="020B0502020202020204" pitchFamily="34" charset="0"/>
            </a:endParaRPr>
          </a:p>
          <a:p>
            <a:r>
              <a:rPr lang="en-US" dirty="0" smtClean="0">
                <a:solidFill>
                  <a:srgbClr val="0070C0"/>
                </a:solidFill>
                <a:latin typeface="Century Gothic" panose="020B0502020202020204" pitchFamily="34" charset="0"/>
              </a:rPr>
              <a:t>Does Emma meet the criteria for initiating enteral nutrition?</a:t>
            </a:r>
            <a:endParaRPr lang="en-US" dirty="0">
              <a:solidFill>
                <a:srgbClr val="0070C0"/>
              </a:solidFill>
              <a:latin typeface="Century Gothic" panose="020B0502020202020204" pitchFamily="34" charset="0"/>
            </a:endParaRPr>
          </a:p>
          <a:p>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6713615"/>
      </p:ext>
    </p:extLst>
  </p:cSld>
  <p:clrMapOvr>
    <a:masterClrMapping/>
  </p:clrMapOvr>
  <mc:AlternateContent xmlns:mc="http://schemas.openxmlformats.org/markup-compatibility/2006" xmlns:p14="http://schemas.microsoft.com/office/powerpoint/2010/main">
    <mc:Choice Requires="p14">
      <p:transition spd="slow" p14:dur="2000" advTm="41042"/>
    </mc:Choice>
    <mc:Fallback xmlns="">
      <p:transition spd="slow" advTm="41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Emma presents to clinic for follow up. She is now 8 months old s/p G-tube placement. She has been vomiting with feedings recently. </a:t>
            </a:r>
          </a:p>
          <a:p>
            <a:pPr lvl="1"/>
            <a:r>
              <a:rPr lang="en-US" dirty="0" smtClean="0">
                <a:solidFill>
                  <a:srgbClr val="0070C0"/>
                </a:solidFill>
                <a:latin typeface="Century Gothic" panose="020B0502020202020204" pitchFamily="34" charset="0"/>
              </a:rPr>
              <a:t>Current feeding plan: 105 mL fortified EBM 4 times/day bolus by pump at 315 mL/</a:t>
            </a:r>
            <a:r>
              <a:rPr lang="en-US" dirty="0" err="1" smtClean="0">
                <a:solidFill>
                  <a:srgbClr val="0070C0"/>
                </a:solidFill>
                <a:latin typeface="Century Gothic" panose="020B0502020202020204" pitchFamily="34" charset="0"/>
              </a:rPr>
              <a:t>hr</a:t>
            </a:r>
            <a:r>
              <a:rPr lang="en-US" dirty="0" smtClean="0">
                <a:solidFill>
                  <a:srgbClr val="0070C0"/>
                </a:solidFill>
                <a:latin typeface="Century Gothic" panose="020B0502020202020204" pitchFamily="34" charset="0"/>
              </a:rPr>
              <a:t> + 340 mL fortified EBM overnight at 38 mL/</a:t>
            </a:r>
            <a:r>
              <a:rPr lang="en-US" dirty="0" err="1" smtClean="0">
                <a:solidFill>
                  <a:srgbClr val="0070C0"/>
                </a:solidFill>
                <a:latin typeface="Century Gothic" panose="020B0502020202020204" pitchFamily="34" charset="0"/>
              </a:rPr>
              <a:t>hr</a:t>
            </a:r>
            <a:r>
              <a:rPr lang="en-US" dirty="0" smtClean="0">
                <a:solidFill>
                  <a:srgbClr val="0070C0"/>
                </a:solidFill>
                <a:latin typeface="Century Gothic" panose="020B0502020202020204" pitchFamily="34" charset="0"/>
              </a:rPr>
              <a:t> x 9 hrs.</a:t>
            </a:r>
          </a:p>
          <a:p>
            <a:pPr lvl="1"/>
            <a:r>
              <a:rPr lang="en-US" dirty="0" smtClean="0">
                <a:solidFill>
                  <a:srgbClr val="0070C0"/>
                </a:solidFill>
                <a:latin typeface="Century Gothic" panose="020B0502020202020204" pitchFamily="34" charset="0"/>
              </a:rPr>
              <a:t>She tolerates her night drip better than her daytime bolus feeds.</a:t>
            </a:r>
            <a:endParaRPr lang="en-US" dirty="0">
              <a:solidFill>
                <a:srgbClr val="0070C0"/>
              </a:solidFill>
              <a:latin typeface="Century Gothic" panose="020B0502020202020204" pitchFamily="34" charset="0"/>
            </a:endParaRPr>
          </a:p>
          <a:p>
            <a:r>
              <a:rPr lang="en-US" dirty="0" smtClean="0">
                <a:solidFill>
                  <a:srgbClr val="0070C0"/>
                </a:solidFill>
                <a:latin typeface="Century Gothic" panose="020B0502020202020204" pitchFamily="34" charset="0"/>
              </a:rPr>
              <a:t>What should we consider?</a:t>
            </a:r>
            <a:endParaRPr lang="en-US" dirty="0">
              <a:solidFill>
                <a:srgbClr val="0070C0"/>
              </a:solidFill>
              <a:latin typeface="Century Gothic" panose="020B0502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4117557"/>
      </p:ext>
    </p:extLst>
  </p:cSld>
  <p:clrMapOvr>
    <a:masterClrMapping/>
  </p:clrMapOvr>
  <mc:AlternateContent xmlns:mc="http://schemas.openxmlformats.org/markup-compatibility/2006" xmlns:p14="http://schemas.microsoft.com/office/powerpoint/2010/main">
    <mc:Choice Requires="p14">
      <p:transition spd="slow" p14:dur="2000" advTm="42367"/>
    </mc:Choice>
    <mc:Fallback xmlns="">
      <p:transition spd="slow" advTm="4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Intolerance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09920349"/>
              </p:ext>
            </p:extLst>
          </p:nvPr>
        </p:nvGraphicFramePr>
        <p:xfrm>
          <a:off x="247137" y="1442567"/>
          <a:ext cx="11640063" cy="5278057"/>
        </p:xfrm>
        <a:graphic>
          <a:graphicData uri="http://schemas.openxmlformats.org/drawingml/2006/table">
            <a:tbl>
              <a:tblPr firstRow="1" bandRow="1">
                <a:tableStyleId>{5C22544A-7EE6-4342-B048-85BDC9FD1C3A}</a:tableStyleId>
              </a:tblPr>
              <a:tblGrid>
                <a:gridCol w="1186247"/>
                <a:gridCol w="3707027"/>
                <a:gridCol w="6746789"/>
              </a:tblGrid>
              <a:tr h="353166">
                <a:tc>
                  <a:txBody>
                    <a:bodyPr/>
                    <a:lstStyle/>
                    <a:p>
                      <a:r>
                        <a:rPr lang="en-US" dirty="0" smtClean="0"/>
                        <a:t>Symptom</a:t>
                      </a:r>
                      <a:endParaRPr lang="en-US" dirty="0"/>
                    </a:p>
                  </a:txBody>
                  <a:tcPr/>
                </a:tc>
                <a:tc>
                  <a:txBody>
                    <a:bodyPr/>
                    <a:lstStyle/>
                    <a:p>
                      <a:r>
                        <a:rPr lang="en-US" dirty="0" smtClean="0"/>
                        <a:t>Potential Cause</a:t>
                      </a:r>
                      <a:endParaRPr lang="en-US" dirty="0"/>
                    </a:p>
                  </a:txBody>
                  <a:tcPr/>
                </a:tc>
                <a:tc>
                  <a:txBody>
                    <a:bodyPr/>
                    <a:lstStyle/>
                    <a:p>
                      <a:r>
                        <a:rPr lang="en-US" dirty="0" smtClean="0"/>
                        <a:t>Intervention</a:t>
                      </a:r>
                      <a:r>
                        <a:rPr lang="en-US" baseline="0" dirty="0" smtClean="0"/>
                        <a:t> </a:t>
                      </a:r>
                      <a:endParaRPr lang="en-US" dirty="0"/>
                    </a:p>
                  </a:txBody>
                  <a:tcPr/>
                </a:tc>
              </a:tr>
              <a:tr h="927732">
                <a:tc rowSpan="2">
                  <a:txBody>
                    <a:bodyPr/>
                    <a:lstStyle/>
                    <a:p>
                      <a:r>
                        <a:rPr lang="en-US" dirty="0" smtClean="0"/>
                        <a:t>Nausea/</a:t>
                      </a:r>
                    </a:p>
                    <a:p>
                      <a:r>
                        <a:rPr lang="en-US" dirty="0" smtClean="0"/>
                        <a:t>Vomiting</a:t>
                      </a:r>
                      <a:endParaRPr lang="en-US" dirty="0"/>
                    </a:p>
                  </a:txBody>
                  <a:tcPr/>
                </a:tc>
                <a:tc>
                  <a:txBody>
                    <a:bodyPr/>
                    <a:lstStyle/>
                    <a:p>
                      <a:pPr marL="342900" indent="-342900">
                        <a:buFont typeface="Arial" panose="020B0604020202020204" pitchFamily="34" charset="0"/>
                        <a:buChar char="•"/>
                      </a:pPr>
                      <a:r>
                        <a:rPr lang="en-US" dirty="0" smtClean="0"/>
                        <a:t>Feeding intolerance</a:t>
                      </a:r>
                    </a:p>
                  </a:txBody>
                  <a:tcPr/>
                </a:tc>
                <a:tc>
                  <a:txBody>
                    <a:bodyPr/>
                    <a:lstStyle/>
                    <a:p>
                      <a:pPr marL="285750" lvl="0" indent="-285750">
                        <a:buFont typeface="Arial" panose="020B0604020202020204" pitchFamily="34" charset="0"/>
                        <a:buChar char="•"/>
                      </a:pPr>
                      <a:r>
                        <a:rPr lang="en-US" dirty="0" smtClean="0"/>
                        <a:t>Administer feeding at room temperature</a:t>
                      </a:r>
                    </a:p>
                    <a:p>
                      <a:pPr marL="285750" lvl="0" indent="-285750">
                        <a:buFont typeface="Arial" panose="020B0604020202020204" pitchFamily="34" charset="0"/>
                        <a:buChar char="•"/>
                      </a:pPr>
                      <a:r>
                        <a:rPr lang="en-US" dirty="0" smtClean="0"/>
                        <a:t>Change from bolus to continuous feeds</a:t>
                      </a:r>
                    </a:p>
                    <a:p>
                      <a:pPr marL="285750" lvl="0" indent="-285750">
                        <a:buFont typeface="Arial" panose="020B0604020202020204" pitchFamily="34" charset="0"/>
                        <a:buChar char="•"/>
                      </a:pPr>
                      <a:r>
                        <a:rPr lang="en-US" dirty="0" smtClean="0"/>
                        <a:t>Consider</a:t>
                      </a:r>
                      <a:r>
                        <a:rPr lang="en-US" baseline="0" dirty="0" smtClean="0"/>
                        <a:t> formula change</a:t>
                      </a:r>
                      <a:endParaRPr lang="en-US" dirty="0" smtClean="0"/>
                    </a:p>
                  </a:txBody>
                  <a:tcPr/>
                </a:tc>
              </a:tr>
              <a:tr h="1412664">
                <a:tc vMerge="1">
                  <a:txBody>
                    <a:bodyPr/>
                    <a:lstStyle/>
                    <a:p>
                      <a:endParaRPr lang="en-US"/>
                    </a:p>
                  </a:txBody>
                  <a:tcPr/>
                </a:tc>
                <a:tc>
                  <a:txBody>
                    <a:bodyPr/>
                    <a:lstStyle/>
                    <a:p>
                      <a:pPr marL="342900" indent="-342900">
                        <a:buFont typeface="Arial" panose="020B0604020202020204" pitchFamily="34" charset="0"/>
                        <a:buChar char="•"/>
                      </a:pPr>
                      <a:r>
                        <a:rPr lang="en-US" dirty="0" smtClean="0"/>
                        <a:t>Delayed gastric emptying</a:t>
                      </a:r>
                      <a:endParaRPr lang="en-US" baseline="0" dirty="0" smtClean="0"/>
                    </a:p>
                    <a:p>
                      <a:pPr marL="800100" lvl="1" indent="-342900">
                        <a:buFont typeface="+mj-lt"/>
                        <a:buAutoNum type="arabicPeriod"/>
                      </a:pPr>
                      <a:endParaRPr lang="en-US" baseline="0" dirty="0" smtClean="0"/>
                    </a:p>
                  </a:txBody>
                  <a:tcPr/>
                </a:tc>
                <a:tc>
                  <a:txBody>
                    <a:bodyPr/>
                    <a:lstStyle/>
                    <a:p>
                      <a:pPr marL="285750" lvl="0" indent="-285750">
                        <a:buFont typeface="Arial" panose="020B0604020202020204" pitchFamily="34" charset="0"/>
                        <a:buChar char="•"/>
                      </a:pPr>
                      <a:r>
                        <a:rPr lang="en-US" baseline="0" dirty="0" smtClean="0"/>
                        <a:t>Reduce narcotic medications</a:t>
                      </a:r>
                    </a:p>
                    <a:p>
                      <a:pPr marL="285750" lvl="0" indent="-285750">
                        <a:buFont typeface="Arial" panose="020B0604020202020204" pitchFamily="34" charset="0"/>
                        <a:buChar char="•"/>
                      </a:pPr>
                      <a:r>
                        <a:rPr lang="en-US" baseline="0" dirty="0" smtClean="0"/>
                        <a:t>Use </a:t>
                      </a:r>
                      <a:r>
                        <a:rPr lang="en-US" baseline="0" dirty="0" err="1" smtClean="0"/>
                        <a:t>prokinetic</a:t>
                      </a:r>
                      <a:r>
                        <a:rPr lang="en-US" baseline="0" dirty="0" smtClean="0"/>
                        <a:t> agent</a:t>
                      </a:r>
                    </a:p>
                    <a:p>
                      <a:pPr marL="285750" lvl="0" indent="-285750">
                        <a:buFont typeface="Arial" panose="020B0604020202020204" pitchFamily="34" charset="0"/>
                        <a:buChar char="•"/>
                      </a:pPr>
                      <a:r>
                        <a:rPr lang="en-US" baseline="0" dirty="0" smtClean="0"/>
                        <a:t>Consider feeding into the intestines</a:t>
                      </a:r>
                    </a:p>
                    <a:p>
                      <a:pPr marL="285750" lvl="0" indent="-285750">
                        <a:buFont typeface="Arial" panose="020B0604020202020204" pitchFamily="34" charset="0"/>
                        <a:buChar char="•"/>
                      </a:pPr>
                      <a:r>
                        <a:rPr lang="en-US" baseline="0" dirty="0" smtClean="0"/>
                        <a:t>Can trial lower fat formula but need to ensure energy &amp; fat are still adequate for appropriate growth &amp; to prevent EFAD</a:t>
                      </a:r>
                    </a:p>
                  </a:txBody>
                  <a:tcPr/>
                </a:tc>
              </a:tr>
              <a:tr h="713639">
                <a:tc rowSpan="3">
                  <a:txBody>
                    <a:bodyPr/>
                    <a:lstStyle/>
                    <a:p>
                      <a:r>
                        <a:rPr lang="en-US" dirty="0" smtClean="0"/>
                        <a:t>Diarrhea</a:t>
                      </a:r>
                      <a:endParaRPr lang="en-US" dirty="0"/>
                    </a:p>
                  </a:txBody>
                  <a:tcPr/>
                </a:tc>
                <a:tc>
                  <a:txBody>
                    <a:bodyPr/>
                    <a:lstStyle/>
                    <a:p>
                      <a:pPr marL="285750" indent="-285750">
                        <a:buFont typeface="Arial" panose="020B0604020202020204" pitchFamily="34" charset="0"/>
                        <a:buChar char="•"/>
                      </a:pPr>
                      <a:r>
                        <a:rPr lang="en-US" dirty="0" smtClean="0"/>
                        <a:t>Acute GI illness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If not tolerating regular formula</a:t>
                      </a:r>
                      <a:r>
                        <a:rPr lang="en-US" baseline="0" dirty="0" smtClean="0"/>
                        <a:t> feeds, consider giving </a:t>
                      </a:r>
                      <a:r>
                        <a:rPr lang="en-US" baseline="0" dirty="0" err="1" smtClean="0"/>
                        <a:t>Pedialyte</a:t>
                      </a:r>
                      <a:r>
                        <a:rPr lang="en-US" baseline="0" dirty="0" smtClean="0"/>
                        <a:t>/</a:t>
                      </a:r>
                      <a:r>
                        <a:rPr lang="en-US" baseline="0" dirty="0" err="1" smtClean="0"/>
                        <a:t>Enfalyte</a:t>
                      </a:r>
                      <a:r>
                        <a:rPr lang="en-US" baseline="0" dirty="0" smtClean="0"/>
                        <a:t> until acute illness resolves</a:t>
                      </a:r>
                    </a:p>
                  </a:txBody>
                  <a:tcPr/>
                </a:tc>
              </a:tr>
              <a:tr h="713639">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Malabsorption</a:t>
                      </a:r>
                    </a:p>
                    <a:p>
                      <a:pPr marL="285750" lvl="0" indent="-285750">
                        <a:buFont typeface="Arial" panose="020B0604020202020204" pitchFamily="34" charset="0"/>
                        <a:buChar char="•"/>
                      </a:pPr>
                      <a:endParaRPr lang="en-US" baseline="0" dirty="0" smtClean="0"/>
                    </a:p>
                  </a:txBody>
                  <a:tcPr/>
                </a:tc>
                <a:tc>
                  <a:txBody>
                    <a:bodyPr/>
                    <a:lstStyle/>
                    <a:p>
                      <a:pPr marL="285750" lvl="0" indent="-285750">
                        <a:buFont typeface="Arial" panose="020B0604020202020204" pitchFamily="34" charset="0"/>
                        <a:buChar char="•"/>
                      </a:pPr>
                      <a:r>
                        <a:rPr lang="en-US" dirty="0" smtClean="0"/>
                        <a:t>Consider oligo-peptide formula with high MCT</a:t>
                      </a:r>
                    </a:p>
                    <a:p>
                      <a:pPr marL="285750" lvl="0" indent="-285750">
                        <a:buFont typeface="Arial" panose="020B0604020202020204" pitchFamily="34" charset="0"/>
                        <a:buChar char="•"/>
                      </a:pPr>
                      <a:r>
                        <a:rPr lang="en-US" dirty="0" smtClean="0"/>
                        <a:t>Consider</a:t>
                      </a:r>
                      <a:r>
                        <a:rPr lang="en-US" baseline="0" dirty="0" smtClean="0"/>
                        <a:t> change to peptide or elemental formula</a:t>
                      </a:r>
                      <a:endParaRPr lang="en-US" dirty="0" smtClean="0"/>
                    </a:p>
                  </a:txBody>
                  <a:tcPr/>
                </a:tc>
              </a:tr>
              <a:tr h="1094247">
                <a:tc v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Unknown</a:t>
                      </a:r>
                      <a:r>
                        <a:rPr lang="en-US" baseline="0" dirty="0" smtClean="0"/>
                        <a:t> cause (other causes of diarrhea ruled out)</a:t>
                      </a:r>
                    </a:p>
                  </a:txBody>
                  <a:tcPr/>
                </a:tc>
                <a:tc>
                  <a:txBody>
                    <a:bodyPr/>
                    <a:lstStyle/>
                    <a:p>
                      <a:pPr marL="285750" lvl="0" indent="-285750">
                        <a:buFont typeface="Arial" panose="020B0604020202020204" pitchFamily="34" charset="0"/>
                        <a:buChar char="•"/>
                      </a:pPr>
                      <a:r>
                        <a:rPr lang="en-US" dirty="0" smtClean="0"/>
                        <a:t>Consider</a:t>
                      </a:r>
                      <a:r>
                        <a:rPr lang="en-US" baseline="0" dirty="0" smtClean="0"/>
                        <a:t> formula with added fiber or add modular of soluble fiber</a:t>
                      </a:r>
                    </a:p>
                    <a:p>
                      <a:pPr marL="285750" lvl="0" indent="-285750">
                        <a:buFont typeface="Arial" panose="020B0604020202020204" pitchFamily="34" charset="0"/>
                        <a:buChar char="•"/>
                      </a:pPr>
                      <a:r>
                        <a:rPr lang="en-US" baseline="0" dirty="0" smtClean="0"/>
                        <a:t>Consider change from hypertonic to isotonic formula</a:t>
                      </a:r>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6206684"/>
      </p:ext>
    </p:extLst>
  </p:cSld>
  <p:clrMapOvr>
    <a:masterClrMapping/>
  </p:clrMapOvr>
  <mc:AlternateContent xmlns:mc="http://schemas.openxmlformats.org/markup-compatibility/2006" xmlns:p14="http://schemas.microsoft.com/office/powerpoint/2010/main">
    <mc:Choice Requires="p14">
      <p:transition spd="slow" p14:dur="2000" advTm="123397"/>
    </mc:Choice>
    <mc:Fallback xmlns="">
      <p:transition spd="slow" advTm="12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Intolerance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23464905"/>
              </p:ext>
            </p:extLst>
          </p:nvPr>
        </p:nvGraphicFramePr>
        <p:xfrm>
          <a:off x="294503" y="1685929"/>
          <a:ext cx="11602994" cy="4944864"/>
        </p:xfrm>
        <a:graphic>
          <a:graphicData uri="http://schemas.openxmlformats.org/drawingml/2006/table">
            <a:tbl>
              <a:tblPr firstRow="1" bandRow="1">
                <a:tableStyleId>{7DF18680-E054-41AD-8BC1-D1AEF772440D}</a:tableStyleId>
              </a:tblPr>
              <a:tblGrid>
                <a:gridCol w="1386016"/>
                <a:gridCol w="3887943"/>
                <a:gridCol w="6329035"/>
              </a:tblGrid>
              <a:tr h="302328">
                <a:tc>
                  <a:txBody>
                    <a:bodyPr/>
                    <a:lstStyle/>
                    <a:p>
                      <a:r>
                        <a:rPr lang="en-US" sz="1700" dirty="0" smtClean="0"/>
                        <a:t>Symptom</a:t>
                      </a:r>
                      <a:endParaRPr lang="en-US" sz="1700" dirty="0"/>
                    </a:p>
                  </a:txBody>
                  <a:tcPr/>
                </a:tc>
                <a:tc>
                  <a:txBody>
                    <a:bodyPr/>
                    <a:lstStyle/>
                    <a:p>
                      <a:r>
                        <a:rPr lang="en-US" sz="1700" dirty="0" smtClean="0"/>
                        <a:t>Potential Cause</a:t>
                      </a:r>
                      <a:endParaRPr lang="en-US" sz="1700" dirty="0"/>
                    </a:p>
                  </a:txBody>
                  <a:tcPr/>
                </a:tc>
                <a:tc>
                  <a:txBody>
                    <a:bodyPr/>
                    <a:lstStyle/>
                    <a:p>
                      <a:r>
                        <a:rPr lang="en-US" sz="1700" dirty="0" smtClean="0"/>
                        <a:t>Intervention </a:t>
                      </a:r>
                      <a:endParaRPr lang="en-US" sz="1700" dirty="0"/>
                    </a:p>
                  </a:txBody>
                  <a:tcPr/>
                </a:tc>
              </a:tr>
              <a:tr h="951984">
                <a:tc rowSpan="2">
                  <a:txBody>
                    <a:bodyPr/>
                    <a:lstStyle/>
                    <a:p>
                      <a:r>
                        <a:rPr lang="en-US" sz="1700" dirty="0" smtClean="0"/>
                        <a:t>Constipation</a:t>
                      </a:r>
                      <a:endParaRPr lang="en-US" sz="1700" dirty="0"/>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en-US" sz="1700" dirty="0" smtClean="0"/>
                        <a:t>Inadequate fluid intake</a:t>
                      </a:r>
                    </a:p>
                    <a:p>
                      <a:pPr marL="457200" lvl="1" indent="0">
                        <a:buFont typeface="Arial" panose="020B0604020202020204" pitchFamily="34" charset="0"/>
                        <a:buNone/>
                      </a:pPr>
                      <a:endParaRPr lang="en-US" sz="1700" dirty="0"/>
                    </a:p>
                  </a:txBody>
                  <a:tcPr/>
                </a:tc>
                <a:tc>
                  <a:txBody>
                    <a:bodyPr/>
                    <a:lstStyle/>
                    <a:p>
                      <a:pPr marL="285750" lvl="0" indent="-285750">
                        <a:buFont typeface="Arial" panose="020B0604020202020204" pitchFamily="34" charset="0"/>
                        <a:buChar char="•"/>
                      </a:pPr>
                      <a:r>
                        <a:rPr lang="en-US" sz="1700" dirty="0" smtClean="0"/>
                        <a:t>Increase fluids to maintenance</a:t>
                      </a:r>
                      <a:r>
                        <a:rPr lang="en-US" sz="1700" baseline="0" dirty="0" smtClean="0"/>
                        <a:t> if medical status allows</a:t>
                      </a:r>
                    </a:p>
                    <a:p>
                      <a:pPr marL="285750" lvl="0" indent="-285750">
                        <a:buFont typeface="Arial" panose="020B0604020202020204" pitchFamily="34" charset="0"/>
                        <a:buChar char="•"/>
                      </a:pPr>
                      <a:r>
                        <a:rPr lang="en-US" sz="1700" baseline="0" dirty="0" smtClean="0"/>
                        <a:t>Consider discussing addition of a stool softener with medical provider</a:t>
                      </a:r>
                    </a:p>
                  </a:txBody>
                  <a:tcPr/>
                </a:tc>
              </a:tr>
              <a:tr h="686972">
                <a:tc vMerge="1">
                  <a:txBody>
                    <a:bodyPr/>
                    <a:lstStyle/>
                    <a:p>
                      <a:endParaRPr lang="en-US" dirty="0"/>
                    </a:p>
                  </a:txBody>
                  <a:tcPr>
                    <a:solidFill>
                      <a:schemeClr val="accent1">
                        <a:lumMod val="20000"/>
                        <a:lumOff val="80000"/>
                      </a:schemeClr>
                    </a:solidFill>
                  </a:tcPr>
                </a:tc>
                <a:tc>
                  <a:txBody>
                    <a:bodyPr/>
                    <a:lstStyle/>
                    <a:p>
                      <a:pPr marL="285750" lvl="0" indent="-285750">
                        <a:buFont typeface="Arial" panose="020B0604020202020204" pitchFamily="34" charset="0"/>
                        <a:buChar char="•"/>
                      </a:pPr>
                      <a:r>
                        <a:rPr lang="en-US" sz="1700" kern="1200" dirty="0" smtClean="0">
                          <a:solidFill>
                            <a:schemeClr val="dk1"/>
                          </a:solidFill>
                          <a:latin typeface="+mn-lt"/>
                          <a:ea typeface="+mn-ea"/>
                          <a:cs typeface="+mn-cs"/>
                        </a:rPr>
                        <a:t>Inadequate</a:t>
                      </a:r>
                      <a:r>
                        <a:rPr lang="en-US" sz="1700" kern="1200" baseline="0" dirty="0" smtClean="0">
                          <a:solidFill>
                            <a:schemeClr val="dk1"/>
                          </a:solidFill>
                          <a:latin typeface="+mn-lt"/>
                          <a:ea typeface="+mn-ea"/>
                          <a:cs typeface="+mn-cs"/>
                        </a:rPr>
                        <a:t> fiber intake</a:t>
                      </a:r>
                      <a:endParaRPr lang="en-US" sz="1700" kern="1200" dirty="0">
                        <a:solidFill>
                          <a:schemeClr val="dk1"/>
                        </a:solidFill>
                        <a:latin typeface="+mn-lt"/>
                        <a:ea typeface="+mn-ea"/>
                        <a:cs typeface="+mn-cs"/>
                      </a:endParaRPr>
                    </a:p>
                  </a:txBody>
                  <a:tcPr/>
                </a:tc>
                <a:tc>
                  <a:txBody>
                    <a:bodyPr/>
                    <a:lstStyle/>
                    <a:p>
                      <a:pPr marL="285750" lvl="0" indent="-285750">
                        <a:buFont typeface="Arial" panose="020B0604020202020204" pitchFamily="34" charset="0"/>
                        <a:buChar char="•"/>
                      </a:pPr>
                      <a:r>
                        <a:rPr lang="en-US" sz="1700" dirty="0" smtClean="0"/>
                        <a:t>Consider</a:t>
                      </a:r>
                      <a:r>
                        <a:rPr lang="en-US" sz="1700" baseline="0" dirty="0" smtClean="0"/>
                        <a:t> formula with added fiber or add modular of soluble fiber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aseline="0" dirty="0" smtClean="0"/>
                        <a:t>Consider discussing addition of a stool softener with medical provider</a:t>
                      </a:r>
                    </a:p>
                  </a:txBody>
                  <a:tcPr/>
                </a:tc>
              </a:tr>
              <a:tr h="812416">
                <a:tc rowSpan="2">
                  <a:txBody>
                    <a:bodyPr/>
                    <a:lstStyle/>
                    <a:p>
                      <a:r>
                        <a:rPr lang="en-US" sz="1700" dirty="0" smtClean="0"/>
                        <a:t>Abdominal Distention</a:t>
                      </a:r>
                      <a:endParaRPr lang="en-US" sz="1700" dirty="0"/>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smtClean="0"/>
                        <a:t>Concerns for inadequate</a:t>
                      </a:r>
                      <a:r>
                        <a:rPr lang="en-US" sz="1700" baseline="0" dirty="0" smtClean="0"/>
                        <a:t> function of the GI tract (ischemia, ileus, obstruction)</a:t>
                      </a:r>
                      <a:endParaRPr lang="en-US" sz="17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700" baseline="0" dirty="0" smtClean="0">
                        <a:latin typeface="+mn-lt"/>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smtClean="0"/>
                        <a:t>Initial steps: Medical provider to rule out any underlying etiologies</a:t>
                      </a:r>
                    </a:p>
                    <a:p>
                      <a:pPr marL="285750" lvl="0" indent="-285750">
                        <a:buFont typeface="Arial" panose="020B0604020202020204" pitchFamily="34" charset="0"/>
                        <a:buChar char="•"/>
                      </a:pPr>
                      <a:r>
                        <a:rPr lang="en-US" sz="1700" dirty="0" smtClean="0"/>
                        <a:t>Secondary step</a:t>
                      </a:r>
                      <a:r>
                        <a:rPr lang="en-US" sz="1700" baseline="0" dirty="0" smtClean="0"/>
                        <a:t> if no underlying cause:</a:t>
                      </a:r>
                    </a:p>
                    <a:p>
                      <a:pPr marL="742950" lvl="1" indent="-285750">
                        <a:buFont typeface="Arial" panose="020B0604020202020204" pitchFamily="34" charset="0"/>
                        <a:buChar char="•"/>
                      </a:pPr>
                      <a:r>
                        <a:rPr lang="en-US" sz="1700" dirty="0" smtClean="0"/>
                        <a:t>Change formula </a:t>
                      </a:r>
                    </a:p>
                    <a:p>
                      <a:pPr marL="1200150" lvl="2" indent="-285750">
                        <a:buFont typeface="Arial" panose="020B0604020202020204" pitchFamily="34" charset="0"/>
                        <a:buChar char="•"/>
                      </a:pPr>
                      <a:r>
                        <a:rPr lang="en-US" sz="1700" baseline="0" dirty="0" smtClean="0"/>
                        <a:t>Peptide, elemental formula or fiber-free formula </a:t>
                      </a:r>
                    </a:p>
                  </a:txBody>
                  <a:tcPr/>
                </a:tc>
              </a:tr>
              <a:tr h="1192747">
                <a:tc vMerge="1">
                  <a:txBody>
                    <a:bodyPr/>
                    <a:lstStyle/>
                    <a:p>
                      <a:endParaRPr lang="en-US"/>
                    </a:p>
                  </a:txBody>
                  <a:tcPr/>
                </a:tc>
                <a:tc>
                  <a:txBody>
                    <a:bodyPr/>
                    <a:lstStyle/>
                    <a:p>
                      <a:pPr marL="285750" indent="-285750">
                        <a:buFont typeface="Arial" panose="020B0604020202020204" pitchFamily="34" charset="0"/>
                        <a:buChar char="•"/>
                      </a:pPr>
                      <a:r>
                        <a:rPr lang="en-US" sz="1700" baseline="0" dirty="0" smtClean="0"/>
                        <a:t>Decreased tolerance to feeding plan/formula</a:t>
                      </a:r>
                    </a:p>
                    <a:p>
                      <a:pPr marL="742950" lvl="1" indent="-285750">
                        <a:buFont typeface="Arial" panose="020B0604020202020204" pitchFamily="34" charset="0"/>
                        <a:buChar char="•"/>
                      </a:pPr>
                      <a:r>
                        <a:rPr lang="en-US" sz="1700" baseline="0" dirty="0" smtClean="0"/>
                        <a:t>Too rapid formula administration</a:t>
                      </a:r>
                    </a:p>
                    <a:p>
                      <a:pPr marL="742950" lvl="1" indent="-285750">
                        <a:buFont typeface="Arial" panose="020B0604020202020204" pitchFamily="34" charset="0"/>
                        <a:buChar char="•"/>
                      </a:pPr>
                      <a:r>
                        <a:rPr lang="en-US" sz="1700" baseline="0" dirty="0" smtClean="0"/>
                        <a:t>Formula very cold</a:t>
                      </a:r>
                    </a:p>
                    <a:p>
                      <a:pPr marL="742950" lvl="1" indent="-285750">
                        <a:buFont typeface="Arial" panose="020B0604020202020204" pitchFamily="34" charset="0"/>
                        <a:buChar char="•"/>
                      </a:pPr>
                      <a:r>
                        <a:rPr lang="en-US" sz="1700" baseline="0" dirty="0" smtClean="0"/>
                        <a:t>Initiation of fiber</a:t>
                      </a:r>
                    </a:p>
                    <a:p>
                      <a:pPr marL="742950" lvl="1" indent="-285750">
                        <a:buFont typeface="Arial" panose="020B0604020202020204" pitchFamily="34" charset="0"/>
                        <a:buChar char="•"/>
                      </a:pPr>
                      <a:endParaRPr lang="en-US" sz="1700" baseline="0" dirty="0" smtClean="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aseline="0" dirty="0" smtClean="0"/>
                        <a:t>Consider reducing rate of administration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aseline="0" dirty="0" smtClean="0"/>
                        <a:t>Room temperature formula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aseline="0" dirty="0" smtClean="0"/>
                        <a:t>Increase fiber more slowly and make sure patient is getting adequate fluid</a:t>
                      </a:r>
                      <a:endParaRPr lang="en-US" sz="1700" baseline="0" dirty="0" smtClean="0">
                        <a:latin typeface="+mn-lt"/>
                        <a:cs typeface="Arial" panose="020B0604020202020204" pitchFamily="34" charset="0"/>
                      </a:endParaRPr>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4689319"/>
      </p:ext>
    </p:extLst>
  </p:cSld>
  <p:clrMapOvr>
    <a:masterClrMapping/>
  </p:clrMapOvr>
  <mc:AlternateContent xmlns:mc="http://schemas.openxmlformats.org/markup-compatibility/2006" xmlns:p14="http://schemas.microsoft.com/office/powerpoint/2010/main">
    <mc:Choice Requires="p14">
      <p:transition spd="slow" p14:dur="2000" advTm="82386"/>
    </mc:Choice>
    <mc:Fallback xmlns="">
      <p:transition spd="slow" advTm="8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a:t>
            </a:r>
            <a:endParaRPr lang="en-US" dirty="0"/>
          </a:p>
        </p:txBody>
      </p:sp>
      <p:sp>
        <p:nvSpPr>
          <p:cNvPr id="3" name="Content Placeholder 2"/>
          <p:cNvSpPr>
            <a:spLocks noGrp="1"/>
          </p:cNvSpPr>
          <p:nvPr>
            <p:ph idx="1"/>
          </p:nvPr>
        </p:nvSpPr>
        <p:spPr/>
        <p:txBody>
          <a:bodyPr/>
          <a:lstStyle/>
          <a:p>
            <a:r>
              <a:rPr lang="en-US" dirty="0">
                <a:solidFill>
                  <a:srgbClr val="0070C0"/>
                </a:solidFill>
                <a:latin typeface="Century Gothic" panose="020B0502020202020204" pitchFamily="34" charset="0"/>
              </a:rPr>
              <a:t>What is one change you can recommend to Emma’s </a:t>
            </a:r>
            <a:r>
              <a:rPr lang="en-US" dirty="0" smtClean="0">
                <a:solidFill>
                  <a:srgbClr val="0070C0"/>
                </a:solidFill>
                <a:latin typeface="Century Gothic" panose="020B0502020202020204" pitchFamily="34" charset="0"/>
              </a:rPr>
              <a:t>daytime </a:t>
            </a:r>
            <a:r>
              <a:rPr lang="en-US" dirty="0">
                <a:solidFill>
                  <a:srgbClr val="0070C0"/>
                </a:solidFill>
                <a:latin typeface="Century Gothic" panose="020B0502020202020204" pitchFamily="34" charset="0"/>
              </a:rPr>
              <a:t>feeds to hopefully improve tolerance</a:t>
            </a:r>
            <a:r>
              <a:rPr lang="en-US" dirty="0" smtClean="0">
                <a:solidFill>
                  <a:srgbClr val="0070C0"/>
                </a:solidFill>
                <a:latin typeface="Century Gothic" panose="020B0502020202020204" pitchFamily="34" charset="0"/>
              </a:rPr>
              <a:t>?</a:t>
            </a:r>
            <a:endParaRPr lang="en-US" dirty="0">
              <a:solidFill>
                <a:srgbClr val="0070C0"/>
              </a:solidFill>
              <a:latin typeface="Century Gothic" panose="020B0502020202020204" pitchFamily="34" charset="0"/>
            </a:endParaRP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9888961"/>
      </p:ext>
    </p:extLst>
  </p:cSld>
  <p:clrMapOvr>
    <a:masterClrMapping/>
  </p:clrMapOvr>
  <mc:AlternateContent xmlns:mc="http://schemas.openxmlformats.org/markup-compatibility/2006" xmlns:p14="http://schemas.microsoft.com/office/powerpoint/2010/main">
    <mc:Choice Requires="p14">
      <p:transition spd="slow" p14:dur="2000" advTm="14108"/>
    </mc:Choice>
    <mc:Fallback xmlns="">
      <p:transition spd="slow" advTm="14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a:t>
            </a:r>
            <a:endParaRPr lang="en-US" dirty="0"/>
          </a:p>
        </p:txBody>
      </p:sp>
      <p:sp>
        <p:nvSpPr>
          <p:cNvPr id="3" name="Content Placeholder 2"/>
          <p:cNvSpPr>
            <a:spLocks noGrp="1"/>
          </p:cNvSpPr>
          <p:nvPr>
            <p:ph idx="1"/>
          </p:nvPr>
        </p:nvSpPr>
        <p:spPr/>
        <p:txBody>
          <a:bodyPr/>
          <a:lstStyle/>
          <a:p>
            <a:r>
              <a:rPr lang="en-US" dirty="0">
                <a:solidFill>
                  <a:srgbClr val="0070C0"/>
                </a:solidFill>
                <a:latin typeface="Century Gothic" panose="020B0502020202020204" pitchFamily="34" charset="0"/>
              </a:rPr>
              <a:t>What is one change you can recommend to Emma’s </a:t>
            </a:r>
            <a:r>
              <a:rPr lang="en-US" dirty="0" smtClean="0">
                <a:solidFill>
                  <a:srgbClr val="0070C0"/>
                </a:solidFill>
                <a:latin typeface="Century Gothic" panose="020B0502020202020204" pitchFamily="34" charset="0"/>
              </a:rPr>
              <a:t>daytime </a:t>
            </a:r>
            <a:r>
              <a:rPr lang="en-US" dirty="0">
                <a:solidFill>
                  <a:srgbClr val="0070C0"/>
                </a:solidFill>
                <a:latin typeface="Century Gothic" panose="020B0502020202020204" pitchFamily="34" charset="0"/>
              </a:rPr>
              <a:t>feeds to hopefully improve tolerance</a:t>
            </a:r>
            <a:r>
              <a:rPr lang="en-US" dirty="0" smtClean="0">
                <a:solidFill>
                  <a:srgbClr val="0070C0"/>
                </a:solidFill>
                <a:latin typeface="Century Gothic" panose="020B0502020202020204" pitchFamily="34" charset="0"/>
              </a:rPr>
              <a:t>?</a:t>
            </a:r>
          </a:p>
          <a:p>
            <a:pPr lvl="1"/>
            <a:r>
              <a:rPr lang="en-US" b="1" dirty="0" smtClean="0">
                <a:solidFill>
                  <a:srgbClr val="0070C0"/>
                </a:solidFill>
                <a:latin typeface="Century Gothic" panose="020B0502020202020204" pitchFamily="34" charset="0"/>
              </a:rPr>
              <a:t>Answer:</a:t>
            </a:r>
          </a:p>
          <a:p>
            <a:pPr lvl="2"/>
            <a:r>
              <a:rPr lang="en-US" b="1" dirty="0" smtClean="0">
                <a:solidFill>
                  <a:srgbClr val="0070C0"/>
                </a:solidFill>
                <a:latin typeface="Century Gothic" panose="020B0502020202020204" pitchFamily="34" charset="0"/>
              </a:rPr>
              <a:t>Slow down pump rate of daytime feeds</a:t>
            </a:r>
          </a:p>
          <a:p>
            <a:pPr lvl="2"/>
            <a:r>
              <a:rPr lang="en-US" b="1" dirty="0" smtClean="0">
                <a:solidFill>
                  <a:srgbClr val="0070C0"/>
                </a:solidFill>
                <a:latin typeface="Century Gothic" panose="020B0502020202020204" pitchFamily="34" charset="0"/>
              </a:rPr>
              <a:t>If vomiting continues, switch to continuous feeds</a:t>
            </a:r>
          </a:p>
          <a:p>
            <a:pPr lvl="2"/>
            <a:r>
              <a:rPr lang="en-US" b="1" dirty="0" smtClean="0">
                <a:solidFill>
                  <a:srgbClr val="0070C0"/>
                </a:solidFill>
                <a:latin typeface="Century Gothic" panose="020B0502020202020204" pitchFamily="34" charset="0"/>
              </a:rPr>
              <a:t>If vomiting still continues, discuss with provider medications that may help alleviate nausea/vomiting</a:t>
            </a:r>
            <a:endParaRPr lang="en-US" b="1" dirty="0">
              <a:solidFill>
                <a:srgbClr val="0070C0"/>
              </a:solidFill>
              <a:latin typeface="Century Gothic" panose="020B0502020202020204" pitchFamily="34" charset="0"/>
            </a:endParaRP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3743100"/>
      </p:ext>
    </p:extLst>
  </p:cSld>
  <p:clrMapOvr>
    <a:masterClrMapping/>
  </p:clrMapOvr>
  <mc:AlternateContent xmlns:mc="http://schemas.openxmlformats.org/markup-compatibility/2006" xmlns:p14="http://schemas.microsoft.com/office/powerpoint/2010/main">
    <mc:Choice Requires="p14">
      <p:transition spd="slow" p14:dur="2000" advTm="32707"/>
    </mc:Choice>
    <mc:Fallback xmlns="">
      <p:transition spd="slow" advTm="3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After your adjustments, Emma continues to have emesis multiple times each day with feeds. </a:t>
            </a:r>
          </a:p>
          <a:p>
            <a:r>
              <a:rPr lang="en-US" dirty="0" smtClean="0">
                <a:solidFill>
                  <a:srgbClr val="0070C0"/>
                </a:solidFill>
                <a:latin typeface="Century Gothic" panose="020B0502020202020204" pitchFamily="34" charset="0"/>
              </a:rPr>
              <a:t>What kind of tube may Emma require with continued emesis?</a:t>
            </a:r>
            <a:endParaRPr lang="en-US" dirty="0">
              <a:solidFill>
                <a:srgbClr val="0070C0"/>
              </a:solidFill>
              <a:latin typeface="Century Gothic" panose="020B0502020202020204" pitchFamily="34"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4277666"/>
      </p:ext>
    </p:extLst>
  </p:cSld>
  <p:clrMapOvr>
    <a:masterClrMapping/>
  </p:clrMapOvr>
  <mc:AlternateContent xmlns:mc="http://schemas.openxmlformats.org/markup-compatibility/2006" xmlns:p14="http://schemas.microsoft.com/office/powerpoint/2010/main">
    <mc:Choice Requires="p14">
      <p:transition spd="slow" p14:dur="2000" advTm="16189"/>
    </mc:Choice>
    <mc:Fallback xmlns="">
      <p:transition spd="slow" advTm="1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After your adjustments, Emma continues to have emesis multiple times each day with feeds. </a:t>
            </a:r>
          </a:p>
          <a:p>
            <a:r>
              <a:rPr lang="en-US" dirty="0" smtClean="0">
                <a:solidFill>
                  <a:srgbClr val="0070C0"/>
                </a:solidFill>
                <a:latin typeface="Century Gothic" panose="020B0502020202020204" pitchFamily="34" charset="0"/>
              </a:rPr>
              <a:t>What kind of tube may Emma require with continued emesis?</a:t>
            </a:r>
          </a:p>
          <a:p>
            <a:pPr lvl="1"/>
            <a:r>
              <a:rPr lang="en-US" b="1" dirty="0" smtClean="0">
                <a:solidFill>
                  <a:srgbClr val="0070C0"/>
                </a:solidFill>
                <a:latin typeface="Century Gothic" panose="020B0502020202020204" pitchFamily="34" charset="0"/>
              </a:rPr>
              <a:t>Answer: GJ-tube</a:t>
            </a:r>
          </a:p>
          <a:p>
            <a:r>
              <a:rPr lang="en-US" dirty="0" smtClean="0">
                <a:solidFill>
                  <a:srgbClr val="0070C0"/>
                </a:solidFill>
                <a:latin typeface="Century Gothic" panose="020B0502020202020204" pitchFamily="34" charset="0"/>
              </a:rPr>
              <a:t>Should Emma’s formula automatically be changed if feeding into the jejunum?</a:t>
            </a:r>
            <a:endParaRPr lang="en-US" dirty="0">
              <a:solidFill>
                <a:srgbClr val="0070C0"/>
              </a:solidFill>
              <a:latin typeface="Century Gothic" panose="020B0502020202020204" pitchFamily="34"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8860618"/>
      </p:ext>
    </p:extLst>
  </p:cSld>
  <p:clrMapOvr>
    <a:masterClrMapping/>
  </p:clrMapOvr>
  <mc:AlternateContent xmlns:mc="http://schemas.openxmlformats.org/markup-compatibility/2006" xmlns:p14="http://schemas.microsoft.com/office/powerpoint/2010/main">
    <mc:Choice Requires="p14">
      <p:transition spd="slow" p14:dur="2000" advTm="18550"/>
    </mc:Choice>
    <mc:Fallback xmlns="">
      <p:transition spd="slow" advTm="1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After your adjustments, Emma continues to have emesis multiple times each day with feeds. </a:t>
            </a:r>
          </a:p>
          <a:p>
            <a:r>
              <a:rPr lang="en-US" dirty="0" smtClean="0">
                <a:solidFill>
                  <a:srgbClr val="0070C0"/>
                </a:solidFill>
                <a:latin typeface="Century Gothic" panose="020B0502020202020204" pitchFamily="34" charset="0"/>
              </a:rPr>
              <a:t>What kind of tube may Emma require with continued emesis?</a:t>
            </a:r>
          </a:p>
          <a:p>
            <a:pPr lvl="1"/>
            <a:r>
              <a:rPr lang="en-US" b="1" dirty="0" smtClean="0">
                <a:solidFill>
                  <a:srgbClr val="0070C0"/>
                </a:solidFill>
                <a:latin typeface="Century Gothic" panose="020B0502020202020204" pitchFamily="34" charset="0"/>
              </a:rPr>
              <a:t>Answer: GJ-tube</a:t>
            </a:r>
          </a:p>
          <a:p>
            <a:r>
              <a:rPr lang="en-US" dirty="0" smtClean="0">
                <a:solidFill>
                  <a:srgbClr val="0070C0"/>
                </a:solidFill>
                <a:latin typeface="Century Gothic" panose="020B0502020202020204" pitchFamily="34" charset="0"/>
              </a:rPr>
              <a:t>Should Emma’s formula automatically be changed if feeding into the jejunum?</a:t>
            </a:r>
          </a:p>
          <a:p>
            <a:pPr lvl="1"/>
            <a:r>
              <a:rPr lang="en-US" b="1" dirty="0" smtClean="0">
                <a:solidFill>
                  <a:srgbClr val="0070C0"/>
                </a:solidFill>
                <a:latin typeface="Century Gothic" panose="020B0502020202020204" pitchFamily="34" charset="0"/>
              </a:rPr>
              <a:t>Answer: No</a:t>
            </a:r>
            <a:endParaRPr lang="en-US" b="1" dirty="0">
              <a:solidFill>
                <a:srgbClr val="0070C0"/>
              </a:solidFill>
              <a:latin typeface="Century Gothic" panose="020B0502020202020204" pitchFamily="34"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1639581"/>
      </p:ext>
    </p:extLst>
  </p:cSld>
  <p:clrMapOvr>
    <a:masterClrMapping/>
  </p:clrMapOvr>
  <mc:AlternateContent xmlns:mc="http://schemas.openxmlformats.org/markup-compatibility/2006" xmlns:p14="http://schemas.microsoft.com/office/powerpoint/2010/main">
    <mc:Choice Requires="p14">
      <p:transition spd="slow" p14:dur="2000" advTm="24417"/>
    </mc:Choice>
    <mc:Fallback xmlns="">
      <p:transition spd="slow" advTm="24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Enteral Feeding Initiation</a:t>
            </a:r>
            <a:endParaRPr lang="en-US" dirty="0"/>
          </a:p>
        </p:txBody>
      </p:sp>
      <p:sp>
        <p:nvSpPr>
          <p:cNvPr id="3" name="Content Placeholder 2"/>
          <p:cNvSpPr>
            <a:spLocks noGrp="1"/>
          </p:cNvSpPr>
          <p:nvPr>
            <p:ph idx="1"/>
          </p:nvPr>
        </p:nvSpPr>
        <p:spPr>
          <a:xfrm>
            <a:off x="838200" y="1825625"/>
            <a:ext cx="10515600" cy="4678692"/>
          </a:xfrm>
        </p:spPr>
        <p:txBody>
          <a:bodyPr>
            <a:noAutofit/>
          </a:bodyPr>
          <a:lstStyle/>
          <a:p>
            <a:pPr marL="0" indent="0">
              <a:buNone/>
            </a:pPr>
            <a:r>
              <a:rPr lang="en-US" altLang="en-US" dirty="0"/>
              <a:t>Follow these steps:</a:t>
            </a:r>
          </a:p>
          <a:p>
            <a:pPr marL="0" indent="0">
              <a:buNone/>
            </a:pPr>
            <a:r>
              <a:rPr lang="en-US" altLang="en-US" sz="2400" dirty="0"/>
              <a:t>1. Obtain a diet history, as able</a:t>
            </a:r>
          </a:p>
          <a:p>
            <a:pPr marL="0" indent="0">
              <a:buNone/>
            </a:pPr>
            <a:r>
              <a:rPr lang="en-US" altLang="en-US" sz="2400" dirty="0"/>
              <a:t>2. Determine </a:t>
            </a:r>
            <a:r>
              <a:rPr lang="en-US" altLang="en-US" sz="2400" dirty="0" smtClean="0"/>
              <a:t>route (decision often made by medical team)</a:t>
            </a:r>
            <a:endParaRPr lang="en-US" altLang="en-US" sz="2400" dirty="0"/>
          </a:p>
          <a:p>
            <a:pPr marL="0" indent="0">
              <a:buNone/>
            </a:pPr>
            <a:r>
              <a:rPr lang="en-US" altLang="en-US" sz="2400" dirty="0"/>
              <a:t>3. Determine calorie &amp; fluid needs</a:t>
            </a:r>
          </a:p>
          <a:p>
            <a:pPr marL="0" indent="0">
              <a:buNone/>
            </a:pPr>
            <a:r>
              <a:rPr lang="en-US" altLang="en-US" sz="2400" dirty="0"/>
              <a:t>4. Determine formula</a:t>
            </a:r>
          </a:p>
          <a:p>
            <a:pPr lvl="1"/>
            <a:r>
              <a:rPr lang="en-US" altLang="en-US" sz="2000" dirty="0"/>
              <a:t>Age, medical status</a:t>
            </a:r>
          </a:p>
          <a:p>
            <a:pPr marL="0" indent="0">
              <a:buNone/>
            </a:pPr>
            <a:r>
              <a:rPr lang="en-US" altLang="en-US" sz="2400" dirty="0"/>
              <a:t>5. Begin infusion</a:t>
            </a:r>
          </a:p>
          <a:p>
            <a:pPr lvl="1"/>
            <a:r>
              <a:rPr lang="en-US" altLang="en-US" sz="2000" dirty="0"/>
              <a:t>Do you have to start with continuous feedings?</a:t>
            </a:r>
          </a:p>
          <a:p>
            <a:pPr lvl="2"/>
            <a:r>
              <a:rPr lang="en-US" altLang="en-US" dirty="0"/>
              <a:t>NO, if patient tolerated </a:t>
            </a:r>
            <a:r>
              <a:rPr lang="en-US" altLang="en-US" dirty="0" smtClean="0"/>
              <a:t>adequate volumes of oral intake prior to tube placement, </a:t>
            </a:r>
            <a:r>
              <a:rPr lang="en-US" altLang="en-US" dirty="0"/>
              <a:t>you can </a:t>
            </a:r>
            <a:r>
              <a:rPr lang="en-US" altLang="en-US" b="1" i="1" dirty="0"/>
              <a:t>consider </a:t>
            </a:r>
            <a:r>
              <a:rPr lang="en-US" altLang="en-US" dirty="0"/>
              <a:t>starting with bolus or intermittent feedings</a:t>
            </a:r>
          </a:p>
          <a:p>
            <a:pPr lvl="2"/>
            <a:r>
              <a:rPr lang="en-US" altLang="en-US" dirty="0"/>
              <a:t>Ensure </a:t>
            </a:r>
            <a:r>
              <a:rPr lang="en-US" altLang="en-US" dirty="0" smtClean="0"/>
              <a:t>route - if </a:t>
            </a:r>
            <a:r>
              <a:rPr lang="en-US" altLang="en-US" dirty="0" err="1"/>
              <a:t>jejunal</a:t>
            </a:r>
            <a:r>
              <a:rPr lang="en-US" altLang="en-US" dirty="0"/>
              <a:t> </a:t>
            </a:r>
            <a:r>
              <a:rPr lang="en-US" altLang="en-US" dirty="0" smtClean="0"/>
              <a:t>feeding, then </a:t>
            </a:r>
            <a:r>
              <a:rPr lang="en-US" altLang="en-US" b="1" dirty="0"/>
              <a:t>YES</a:t>
            </a:r>
            <a:r>
              <a:rPr lang="en-US" altLang="en-US" dirty="0"/>
              <a:t> continuous is </a:t>
            </a:r>
            <a:r>
              <a:rPr lang="en-US" altLang="en-US" dirty="0" smtClean="0"/>
              <a:t>required</a:t>
            </a:r>
            <a:endParaRPr lang="en-US" alt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546968"/>
      </p:ext>
    </p:extLst>
  </p:cSld>
  <p:clrMapOvr>
    <a:masterClrMapping/>
  </p:clrMapOvr>
  <mc:AlternateContent xmlns:mc="http://schemas.openxmlformats.org/markup-compatibility/2006" xmlns:p14="http://schemas.microsoft.com/office/powerpoint/2010/main">
    <mc:Choice Requires="p14">
      <p:transition spd="slow" p14:dur="2000" advTm="48540"/>
    </mc:Choice>
    <mc:Fallback xmlns="">
      <p:transition spd="slow" advTm="4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Clinical Nutrition Handbook for Healthcare Professionals</a:t>
            </a:r>
          </a:p>
          <a:p>
            <a:r>
              <a:rPr lang="en-US" dirty="0" smtClean="0"/>
              <a:t>Resource Binder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2963725"/>
      </p:ext>
    </p:extLst>
  </p:cSld>
  <p:clrMapOvr>
    <a:masterClrMapping/>
  </p:clrMapOvr>
  <mc:AlternateContent xmlns:mc="http://schemas.openxmlformats.org/markup-compatibility/2006" xmlns:p14="http://schemas.microsoft.com/office/powerpoint/2010/main">
    <mc:Choice Requires="p14">
      <p:transition spd="slow" p14:dur="2000" advTm="13198"/>
    </mc:Choice>
    <mc:Fallback xmlns="">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for Enteral Nutrition (EN) </a:t>
            </a:r>
            <a:endParaRPr lang="en-US" dirty="0"/>
          </a:p>
        </p:txBody>
      </p:sp>
      <p:sp>
        <p:nvSpPr>
          <p:cNvPr id="3" name="Content Placeholder 2"/>
          <p:cNvSpPr>
            <a:spLocks noGrp="1"/>
          </p:cNvSpPr>
          <p:nvPr>
            <p:ph idx="1"/>
          </p:nvPr>
        </p:nvSpPr>
        <p:spPr>
          <a:xfrm>
            <a:off x="838200" y="1825625"/>
            <a:ext cx="10337800" cy="4239895"/>
          </a:xfrm>
        </p:spPr>
        <p:txBody>
          <a:bodyPr>
            <a:normAutofit lnSpcReduction="10000"/>
          </a:bodyPr>
          <a:lstStyle/>
          <a:p>
            <a:r>
              <a:rPr lang="en-US" dirty="0" smtClean="0"/>
              <a:t>Functional GI tract – if the gut works, use it!</a:t>
            </a:r>
          </a:p>
          <a:p>
            <a:r>
              <a:rPr lang="en-US" dirty="0" smtClean="0"/>
              <a:t>Oral intake is unsafe, insufficient, or impossible</a:t>
            </a:r>
          </a:p>
          <a:p>
            <a:pPr lvl="1"/>
            <a:r>
              <a:rPr lang="en-US" dirty="0" smtClean="0"/>
              <a:t>Aspiration</a:t>
            </a:r>
          </a:p>
          <a:p>
            <a:pPr lvl="1"/>
            <a:r>
              <a:rPr lang="en-US" dirty="0" smtClean="0"/>
              <a:t>Malnutrition with current oral intake OR concerns that current inadequate oral intake will lead to malnutrition</a:t>
            </a:r>
          </a:p>
          <a:p>
            <a:pPr lvl="2"/>
            <a:r>
              <a:rPr lang="en-US" dirty="0" smtClean="0"/>
              <a:t>Includes developmental delays impacting oral motor skills that allow for efficient eating</a:t>
            </a:r>
          </a:p>
          <a:p>
            <a:pPr lvl="1"/>
            <a:r>
              <a:rPr lang="en-US" dirty="0" smtClean="0"/>
              <a:t>Surgery/trauma/medical condition that doesn’t allow for safe/efficient/appropriate oral feeding </a:t>
            </a:r>
          </a:p>
          <a:p>
            <a:pPr lvl="2"/>
            <a:r>
              <a:rPr lang="en-US" dirty="0" smtClean="0"/>
              <a:t>Examples: cleft lip/palate in need of repair, face trauma, child that requires frequent oral feeds throughout the day to meet their needs (outside of what’s appropriate for age)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1685101"/>
      </p:ext>
    </p:extLst>
  </p:cSld>
  <p:clrMapOvr>
    <a:masterClrMapping/>
  </p:clrMapOvr>
  <mc:AlternateContent xmlns:mc="http://schemas.openxmlformats.org/markup-compatibility/2006" xmlns:p14="http://schemas.microsoft.com/office/powerpoint/2010/main">
    <mc:Choice Requires="p14">
      <p:transition spd="slow" p14:dur="2000" advTm="67395"/>
    </mc:Choice>
    <mc:Fallback xmlns="">
      <p:transition spd="slow" advTm="6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 Indications for Pediatric Population</a:t>
            </a:r>
            <a:endParaRPr lang="en-US" dirty="0"/>
          </a:p>
        </p:txBody>
      </p:sp>
      <p:sp>
        <p:nvSpPr>
          <p:cNvPr id="3" name="Content Placeholder 2"/>
          <p:cNvSpPr>
            <a:spLocks noGrp="1"/>
          </p:cNvSpPr>
          <p:nvPr>
            <p:ph idx="1"/>
          </p:nvPr>
        </p:nvSpPr>
        <p:spPr/>
        <p:txBody>
          <a:bodyPr/>
          <a:lstStyle/>
          <a:p>
            <a:r>
              <a:rPr lang="en-US" dirty="0" smtClean="0"/>
              <a:t>EN may be needed for the following conditions:</a:t>
            </a:r>
          </a:p>
          <a:p>
            <a:pPr lvl="1"/>
            <a:r>
              <a:rPr lang="en-US" dirty="0" smtClean="0"/>
              <a:t>Necrotizing Enterocolitis (NEC), Congenital Diaphragmatic Hernia, </a:t>
            </a:r>
            <a:r>
              <a:rPr lang="en-US" dirty="0" err="1" smtClean="0"/>
              <a:t>Omphalocele</a:t>
            </a:r>
            <a:r>
              <a:rPr lang="en-US" dirty="0" smtClean="0"/>
              <a:t>, Meconium Ileus, Intestinal Atresia, </a:t>
            </a:r>
            <a:r>
              <a:rPr lang="en-US" dirty="0" err="1" smtClean="0"/>
              <a:t>Gastroschisis</a:t>
            </a:r>
            <a:r>
              <a:rPr lang="en-US" dirty="0" smtClean="0"/>
              <a:t>, Short Bowel Syndrome, Malnutrition, Cancer</a:t>
            </a:r>
          </a:p>
          <a:p>
            <a:r>
              <a:rPr lang="en-US" dirty="0" smtClean="0"/>
              <a:t>EN may also be needed:</a:t>
            </a:r>
          </a:p>
          <a:p>
            <a:pPr lvl="1"/>
            <a:r>
              <a:rPr lang="en-US" dirty="0" smtClean="0"/>
              <a:t>Child has a condition that requires increased energy needs</a:t>
            </a:r>
          </a:p>
          <a:p>
            <a:pPr lvl="2"/>
            <a:r>
              <a:rPr lang="en-US" dirty="0" smtClean="0"/>
              <a:t>Cystic Fibrosis, wound healing, certain liver diseases, burns</a:t>
            </a:r>
          </a:p>
          <a:p>
            <a:pPr lvl="1"/>
            <a:r>
              <a:rPr lang="en-US" dirty="0" smtClean="0"/>
              <a:t>Child requires extended period of time to eat to meet nutrition needs</a:t>
            </a:r>
          </a:p>
          <a:p>
            <a:pPr lvl="2"/>
            <a:r>
              <a:rPr lang="en-US" dirty="0" smtClean="0"/>
              <a:t>Cognitive impairment caused by seizures, brain injury, </a:t>
            </a:r>
            <a:r>
              <a:rPr lang="en-US" dirty="0" err="1" smtClean="0"/>
              <a:t>etc</a:t>
            </a:r>
            <a:endParaRPr lang="en-US" dirty="0" smtClean="0"/>
          </a:p>
          <a:p>
            <a:pPr lvl="1"/>
            <a:endParaRPr lang="en-US" dirty="0"/>
          </a:p>
          <a:p>
            <a:pPr lvl="1"/>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9558231"/>
      </p:ext>
    </p:extLst>
  </p:cSld>
  <p:clrMapOvr>
    <a:masterClrMapping/>
  </p:clrMapOvr>
  <mc:AlternateContent xmlns:mc="http://schemas.openxmlformats.org/markup-compatibility/2006" xmlns:p14="http://schemas.microsoft.com/office/powerpoint/2010/main">
    <mc:Choice Requires="p14">
      <p:transition spd="slow" p14:dur="2000" advTm="63052"/>
    </mc:Choice>
    <mc:Fallback xmlns="">
      <p:transition spd="slow" advTm="6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Enteral Nutrition </a:t>
            </a:r>
            <a:endParaRPr lang="en-US" dirty="0"/>
          </a:p>
        </p:txBody>
      </p:sp>
      <p:sp>
        <p:nvSpPr>
          <p:cNvPr id="3" name="Content Placeholder 2"/>
          <p:cNvSpPr>
            <a:spLocks noGrp="1"/>
          </p:cNvSpPr>
          <p:nvPr>
            <p:ph idx="1"/>
          </p:nvPr>
        </p:nvSpPr>
        <p:spPr/>
        <p:txBody>
          <a:bodyPr/>
          <a:lstStyle/>
          <a:p>
            <a:r>
              <a:rPr lang="en-US" altLang="en-US" dirty="0"/>
              <a:t>Supports maintenance of functional integrity of the gut</a:t>
            </a:r>
          </a:p>
          <a:p>
            <a:r>
              <a:rPr lang="en-US" altLang="en-US" dirty="0"/>
              <a:t>Supports the components of the gut barrier functions</a:t>
            </a:r>
          </a:p>
          <a:p>
            <a:r>
              <a:rPr lang="en-US" altLang="en-US" dirty="0"/>
              <a:t>Maintains normal gallbladder function</a:t>
            </a:r>
          </a:p>
          <a:p>
            <a:pPr lvl="1"/>
            <a:r>
              <a:rPr lang="en-US" altLang="en-US" dirty="0"/>
              <a:t>Reduces cholestasis risk</a:t>
            </a:r>
          </a:p>
          <a:p>
            <a:r>
              <a:rPr lang="en-US" altLang="en-US" dirty="0"/>
              <a:t>Can prevent bacterial translocation</a:t>
            </a:r>
          </a:p>
          <a:p>
            <a:r>
              <a:rPr lang="en-US" altLang="en-US" dirty="0"/>
              <a:t>Reduces complications associated with pneumonia, </a:t>
            </a:r>
            <a:r>
              <a:rPr lang="en-US" altLang="en-US" dirty="0" smtClean="0"/>
              <a:t>sepsis, </a:t>
            </a:r>
            <a:r>
              <a:rPr lang="en-US" altLang="en-US" dirty="0"/>
              <a:t>IV line sepsis, and </a:t>
            </a:r>
            <a:r>
              <a:rPr lang="en-US" altLang="en-US" dirty="0" smtClean="0"/>
              <a:t>intra-abdominal </a:t>
            </a:r>
            <a:r>
              <a:rPr lang="en-US" altLang="en-US" dirty="0"/>
              <a:t>abscess</a:t>
            </a:r>
          </a:p>
          <a:p>
            <a:r>
              <a:rPr lang="en-US" altLang="en-US" dirty="0"/>
              <a:t>Cost savings compared to </a:t>
            </a:r>
            <a:r>
              <a:rPr lang="en-US" altLang="en-US" dirty="0" smtClean="0"/>
              <a:t>PN</a:t>
            </a:r>
            <a:endParaRPr lang="en-US" alt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305081"/>
      </p:ext>
    </p:extLst>
  </p:cSld>
  <p:clrMapOvr>
    <a:masterClrMapping/>
  </p:clrMapOvr>
  <mc:AlternateContent xmlns:mc="http://schemas.openxmlformats.org/markup-compatibility/2006" xmlns:p14="http://schemas.microsoft.com/office/powerpoint/2010/main">
    <mc:Choice Requires="p14">
      <p:transition spd="slow" p14:dur="2000" advTm="39828"/>
    </mc:Choice>
    <mc:Fallback xmlns="">
      <p:transition spd="slow" advTm="3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a:xfrm>
            <a:off x="838200" y="1825625"/>
            <a:ext cx="10515600" cy="4219575"/>
          </a:xfrm>
        </p:spPr>
        <p:txBody>
          <a:bodyPr>
            <a:normAutofit fontScale="92500"/>
          </a:bodyPr>
          <a:lstStyle/>
          <a:p>
            <a:r>
              <a:rPr lang="en-US" dirty="0" smtClean="0">
                <a:solidFill>
                  <a:srgbClr val="0070C0"/>
                </a:solidFill>
                <a:latin typeface="Century Gothic" panose="020B0502020202020204" pitchFamily="34" charset="0"/>
              </a:rPr>
              <a:t>Emma is a 3 month old female who presents to GI clinic for follow-up of Failure to Thrive (FTT) leading to Mild Malnutrition. Despite a medical work up and several interventions in the past few weeks, her weight gain continues to be poor. The GI provider is recommending tube placement to promote catch-up weight gain and growth.</a:t>
            </a:r>
          </a:p>
          <a:p>
            <a:endParaRPr lang="en-US" dirty="0" smtClean="0">
              <a:solidFill>
                <a:srgbClr val="0070C0"/>
              </a:solidFill>
              <a:latin typeface="Century Gothic" panose="020B0502020202020204" pitchFamily="34" charset="0"/>
            </a:endParaRPr>
          </a:p>
          <a:p>
            <a:r>
              <a:rPr lang="en-US" dirty="0" smtClean="0">
                <a:solidFill>
                  <a:srgbClr val="0070C0"/>
                </a:solidFill>
                <a:latin typeface="Century Gothic" panose="020B0502020202020204" pitchFamily="34" charset="0"/>
              </a:rPr>
              <a:t>Does Emma meet the criteria for initiating enteral nutrition?</a:t>
            </a:r>
          </a:p>
          <a:p>
            <a:pPr lvl="1"/>
            <a:r>
              <a:rPr lang="en-US" b="1" dirty="0">
                <a:solidFill>
                  <a:srgbClr val="0070C0"/>
                </a:solidFill>
                <a:latin typeface="Century Gothic" panose="020B0502020202020204" pitchFamily="34" charset="0"/>
              </a:rPr>
              <a:t>Answer: Yes, tube placement is appropriate (continued use of a functional GI tract vs parenteral nutrition</a:t>
            </a:r>
            <a:r>
              <a:rPr lang="en-US" b="1" dirty="0" smtClean="0">
                <a:solidFill>
                  <a:srgbClr val="0070C0"/>
                </a:solidFill>
                <a:latin typeface="Century Gothic" panose="020B0502020202020204" pitchFamily="34" charset="0"/>
              </a:rPr>
              <a:t>)</a:t>
            </a:r>
            <a:endParaRPr lang="en-US" dirty="0">
              <a:solidFill>
                <a:srgbClr val="0070C0"/>
              </a:solidFill>
              <a:latin typeface="Century Gothic" panose="020B0502020202020204" pitchFamily="34" charset="0"/>
            </a:endParaRP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9416047"/>
      </p:ext>
    </p:extLst>
  </p:cSld>
  <p:clrMapOvr>
    <a:masterClrMapping/>
  </p:clrMapOvr>
  <mc:AlternateContent xmlns:mc="http://schemas.openxmlformats.org/markup-compatibility/2006" xmlns:p14="http://schemas.microsoft.com/office/powerpoint/2010/main">
    <mc:Choice Requires="p14">
      <p:transition spd="slow" p14:dur="2000" advTm="20983"/>
    </mc:Choice>
    <mc:Fallback xmlns="">
      <p:transition spd="slow" advTm="20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Case - Emma</a:t>
            </a:r>
            <a:endParaRPr lang="en-US" dirty="0"/>
          </a:p>
        </p:txBody>
      </p:sp>
      <p:sp>
        <p:nvSpPr>
          <p:cNvPr id="3" name="Content Placeholder 2"/>
          <p:cNvSpPr>
            <a:spLocks noGrp="1"/>
          </p:cNvSpPr>
          <p:nvPr>
            <p:ph idx="1"/>
          </p:nvPr>
        </p:nvSpPr>
        <p:spPr/>
        <p:txBody>
          <a:bodyPr/>
          <a:lstStyle/>
          <a:p>
            <a:r>
              <a:rPr lang="en-US" dirty="0" smtClean="0">
                <a:solidFill>
                  <a:srgbClr val="0070C0"/>
                </a:solidFill>
                <a:latin typeface="Century Gothic" panose="020B0502020202020204" pitchFamily="34" charset="0"/>
              </a:rPr>
              <a:t>What type of tube should be placed?</a:t>
            </a:r>
            <a:endParaRPr lang="en-US" dirty="0">
              <a:solidFill>
                <a:srgbClr val="0070C0"/>
              </a:solidFill>
              <a:latin typeface="Century Gothic" panose="020B0502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1964031"/>
      </p:ext>
    </p:extLst>
  </p:cSld>
  <p:clrMapOvr>
    <a:masterClrMapping/>
  </p:clrMapOvr>
  <mc:AlternateContent xmlns:mc="http://schemas.openxmlformats.org/markup-compatibility/2006" xmlns:p14="http://schemas.microsoft.com/office/powerpoint/2010/main">
    <mc:Choice Requires="p14">
      <p:transition spd="slow" p14:dur="2000" advTm="13740"/>
    </mc:Choice>
    <mc:Fallback xmlns="">
      <p:transition spd="slow" advTm="1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Feeding Tube Devices – Short term</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88764437"/>
              </p:ext>
            </p:extLst>
          </p:nvPr>
        </p:nvGraphicFramePr>
        <p:xfrm>
          <a:off x="838200" y="1361441"/>
          <a:ext cx="11079480" cy="5212354"/>
        </p:xfrm>
        <a:graphic>
          <a:graphicData uri="http://schemas.openxmlformats.org/drawingml/2006/table">
            <a:tbl>
              <a:tblPr firstRow="1" bandRow="1">
                <a:tableStyleId>{5C22544A-7EE6-4342-B048-85BDC9FD1C3A}</a:tableStyleId>
              </a:tblPr>
              <a:tblGrid>
                <a:gridCol w="1244600"/>
                <a:gridCol w="3271520"/>
                <a:gridCol w="3281680"/>
                <a:gridCol w="3281680"/>
              </a:tblGrid>
              <a:tr h="373283">
                <a:tc>
                  <a:txBody>
                    <a:bodyPr/>
                    <a:lstStyle/>
                    <a:p>
                      <a:endParaRPr lang="en-US" dirty="0"/>
                    </a:p>
                  </a:txBody>
                  <a:tcPr/>
                </a:tc>
                <a:tc>
                  <a:txBody>
                    <a:bodyPr/>
                    <a:lstStyle/>
                    <a:p>
                      <a:r>
                        <a:rPr lang="en-US" dirty="0" smtClean="0"/>
                        <a:t>General</a:t>
                      </a:r>
                      <a:r>
                        <a:rPr lang="en-US" baseline="0" dirty="0" smtClean="0"/>
                        <a:t> Information</a:t>
                      </a:r>
                      <a:endParaRPr lang="en-US" dirty="0"/>
                    </a:p>
                  </a:txBody>
                  <a:tcPr/>
                </a:tc>
                <a:tc>
                  <a:txBody>
                    <a:bodyPr/>
                    <a:lstStyle/>
                    <a:p>
                      <a:r>
                        <a:rPr lang="en-US" dirty="0" smtClean="0"/>
                        <a:t>Pros</a:t>
                      </a:r>
                      <a:endParaRPr lang="en-US" dirty="0"/>
                    </a:p>
                  </a:txBody>
                  <a:tcPr/>
                </a:tc>
                <a:tc>
                  <a:txBody>
                    <a:bodyPr/>
                    <a:lstStyle/>
                    <a:p>
                      <a:r>
                        <a:rPr lang="en-US" dirty="0" smtClean="0"/>
                        <a:t>Cons</a:t>
                      </a:r>
                      <a:endParaRPr lang="en-US" dirty="0"/>
                    </a:p>
                  </a:txBody>
                  <a:tcPr/>
                </a:tc>
              </a:tr>
              <a:tr h="1493870">
                <a:tc>
                  <a:txBody>
                    <a:bodyPr/>
                    <a:lstStyle/>
                    <a:p>
                      <a:r>
                        <a:rPr lang="en-US" sz="1600" b="1" baseline="0" dirty="0" smtClean="0"/>
                        <a:t>Nasogastric (NG) tube</a:t>
                      </a:r>
                    </a:p>
                  </a:txBody>
                  <a:tcPr/>
                </a:tc>
                <a:tc>
                  <a:txBody>
                    <a:bodyPr/>
                    <a:lstStyle/>
                    <a:p>
                      <a:pPr marL="285750" indent="-285750">
                        <a:buFont typeface="Arial" panose="020B0604020202020204" pitchFamily="34" charset="0"/>
                        <a:buChar char="•"/>
                      </a:pPr>
                      <a:r>
                        <a:rPr lang="en-US" sz="1600" dirty="0" smtClean="0"/>
                        <a:t>Tube placed through the nose into the stomach</a:t>
                      </a:r>
                      <a:endParaRPr lang="en-US" sz="1600" dirty="0"/>
                    </a:p>
                  </a:txBody>
                  <a:tcPr/>
                </a:tc>
                <a:tc>
                  <a:txBody>
                    <a:bodyPr/>
                    <a:lstStyle/>
                    <a:p>
                      <a:pPr marL="285750" indent="-285750">
                        <a:buFont typeface="Arial" panose="020B0604020202020204" pitchFamily="34" charset="0"/>
                        <a:buChar char="•"/>
                      </a:pPr>
                      <a:r>
                        <a:rPr lang="en-US" sz="1600" dirty="0" smtClean="0"/>
                        <a:t>Can</a:t>
                      </a:r>
                      <a:r>
                        <a:rPr lang="en-US" sz="1600" baseline="0" dirty="0" smtClean="0"/>
                        <a:t> be placed at the beside and/or at home (if trained)</a:t>
                      </a:r>
                    </a:p>
                    <a:p>
                      <a:pPr marL="285750" indent="-285750">
                        <a:buFont typeface="Arial" panose="020B0604020202020204" pitchFamily="34" charset="0"/>
                        <a:buChar char="•"/>
                      </a:pPr>
                      <a:r>
                        <a:rPr lang="en-US" sz="1600" baseline="0" dirty="0" smtClean="0"/>
                        <a:t>Variety of sizes available for patient comfort</a:t>
                      </a:r>
                      <a:endParaRPr lang="en-US" sz="1600" dirty="0" smtClean="0"/>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smtClean="0"/>
                        <a:t>Must be replaced every month</a:t>
                      </a:r>
                    </a:p>
                    <a:p>
                      <a:pPr marL="285750" indent="-285750">
                        <a:buFont typeface="Arial" panose="020B0604020202020204" pitchFamily="34" charset="0"/>
                        <a:buChar char="•"/>
                      </a:pPr>
                      <a:r>
                        <a:rPr lang="en-US" sz="1600" dirty="0" smtClean="0"/>
                        <a:t>Not</a:t>
                      </a:r>
                      <a:r>
                        <a:rPr lang="en-US" sz="1600" baseline="0" dirty="0" smtClean="0"/>
                        <a:t> indicated in patients with bleeding disorders, nasal/facial fractures and certain types of esophageal disorders</a:t>
                      </a:r>
                      <a:endParaRPr lang="en-US" sz="1600" dirty="0" smtClean="0"/>
                    </a:p>
                    <a:p>
                      <a:pPr marL="285750" indent="-285750">
                        <a:buFont typeface="Arial" panose="020B0604020202020204" pitchFamily="34" charset="0"/>
                        <a:buChar char="•"/>
                      </a:pPr>
                      <a:endParaRPr lang="en-US" sz="1600" dirty="0"/>
                    </a:p>
                  </a:txBody>
                  <a:tcPr/>
                </a:tc>
              </a:tr>
              <a:tr h="1748804">
                <a:tc>
                  <a:txBody>
                    <a:bodyPr/>
                    <a:lstStyle/>
                    <a:p>
                      <a:r>
                        <a:rPr lang="en-US" sz="1600" b="1" dirty="0" err="1" smtClean="0"/>
                        <a:t>Orogastric</a:t>
                      </a:r>
                      <a:r>
                        <a:rPr lang="en-US" sz="1600" b="1" dirty="0" smtClean="0"/>
                        <a:t> (OG) tube</a:t>
                      </a:r>
                      <a:endParaRPr lang="en-US" sz="1600" b="1" dirty="0"/>
                    </a:p>
                  </a:txBody>
                  <a:tcPr/>
                </a:tc>
                <a:tc>
                  <a:txBody>
                    <a:bodyPr/>
                    <a:lstStyle/>
                    <a:p>
                      <a:pPr marL="285750" indent="-285750">
                        <a:buFont typeface="Arial" panose="020B0604020202020204" pitchFamily="34" charset="0"/>
                        <a:buChar char="•"/>
                      </a:pPr>
                      <a:r>
                        <a:rPr lang="en-US" sz="1600" dirty="0" smtClean="0"/>
                        <a:t>Tube placed through the mouth into the stomach</a:t>
                      </a:r>
                    </a:p>
                    <a:p>
                      <a:pPr marL="285750" indent="-285750">
                        <a:buFont typeface="Arial" panose="020B0604020202020204" pitchFamily="34" charset="0"/>
                        <a:buChar char="•"/>
                      </a:pPr>
                      <a:r>
                        <a:rPr lang="en-US" sz="1600" dirty="0" smtClean="0"/>
                        <a:t>Used most frequently in the NICU at CW</a:t>
                      </a:r>
                    </a:p>
                    <a:p>
                      <a:pPr marL="285750" indent="-285750">
                        <a:buFont typeface="Arial" panose="020B0604020202020204" pitchFamily="34" charset="0"/>
                        <a:buChar char="•"/>
                      </a:pPr>
                      <a:r>
                        <a:rPr lang="en-US" sz="1600" dirty="0" smtClean="0"/>
                        <a:t>Use with caution in patients with facial</a:t>
                      </a:r>
                      <a:r>
                        <a:rPr lang="en-US" sz="1600" baseline="0" dirty="0" smtClean="0"/>
                        <a:t> trauma</a:t>
                      </a:r>
                      <a:endParaRPr lang="en-US" sz="1600" dirty="0"/>
                    </a:p>
                  </a:txBody>
                  <a:tcPr/>
                </a:tc>
                <a:tc>
                  <a:txBody>
                    <a:bodyPr/>
                    <a:lstStyle/>
                    <a:p>
                      <a:pPr marL="285750" indent="-285750">
                        <a:buFont typeface="Arial" panose="020B0604020202020204" pitchFamily="34" charset="0"/>
                        <a:buChar char="•"/>
                      </a:pPr>
                      <a:r>
                        <a:rPr lang="en-US" sz="1600" dirty="0" smtClean="0"/>
                        <a:t>Lower incidence of sinusitis than NG</a:t>
                      </a:r>
                      <a:endParaRPr lang="en-US" sz="1600" dirty="0"/>
                    </a:p>
                  </a:txBody>
                  <a:tcPr/>
                </a:tc>
                <a:tc>
                  <a:txBody>
                    <a:bodyPr/>
                    <a:lstStyle/>
                    <a:p>
                      <a:pPr marL="285750" indent="-285750">
                        <a:buFont typeface="Arial" panose="020B0604020202020204" pitchFamily="34" charset="0"/>
                        <a:buChar char="•"/>
                      </a:pPr>
                      <a:r>
                        <a:rPr lang="en-US" sz="1600" dirty="0" smtClean="0"/>
                        <a:t>Not tolerated for long periods of time in alert patients</a:t>
                      </a:r>
                    </a:p>
                    <a:p>
                      <a:pPr marL="285750" indent="-285750">
                        <a:buFont typeface="Arial" panose="020B0604020202020204" pitchFamily="34" charset="0"/>
                        <a:buChar char="•"/>
                      </a:pPr>
                      <a:r>
                        <a:rPr lang="en-US" sz="1600" dirty="0" smtClean="0"/>
                        <a:t>Tube may damage teeth</a:t>
                      </a:r>
                      <a:endParaRPr lang="en-US" sz="1600" dirty="0"/>
                    </a:p>
                  </a:txBody>
                  <a:tcPr/>
                </a:tc>
              </a:tr>
              <a:tr h="1535787">
                <a:tc>
                  <a:txBody>
                    <a:bodyPr/>
                    <a:lstStyle/>
                    <a:p>
                      <a:r>
                        <a:rPr lang="en-US" sz="1600" b="1" dirty="0" err="1" smtClean="0"/>
                        <a:t>Nasojejunal</a:t>
                      </a:r>
                      <a:r>
                        <a:rPr lang="en-US" sz="1600" b="1" dirty="0" smtClean="0"/>
                        <a:t> (NJ) tube</a:t>
                      </a:r>
                      <a:endParaRPr lang="en-US" sz="1600" b="1" dirty="0"/>
                    </a:p>
                  </a:txBody>
                  <a:tcPr/>
                </a:tc>
                <a:tc>
                  <a:txBody>
                    <a:bodyPr/>
                    <a:lstStyle/>
                    <a:p>
                      <a:pPr marL="285750" indent="-285750">
                        <a:buFont typeface="Arial" panose="020B0604020202020204" pitchFamily="34" charset="0"/>
                        <a:buChar char="•"/>
                      </a:pPr>
                      <a:r>
                        <a:rPr lang="en-US" sz="1600" dirty="0" smtClean="0"/>
                        <a:t>Tube placed through the nose into the jejunum</a:t>
                      </a:r>
                      <a:r>
                        <a:rPr lang="en-US" sz="1600" baseline="0" dirty="0" smtClean="0"/>
                        <a:t> (small intestines)</a:t>
                      </a:r>
                      <a:endParaRPr lang="en-US" sz="1600" dirty="0"/>
                    </a:p>
                  </a:txBody>
                  <a:tcPr/>
                </a:tc>
                <a:tc>
                  <a:txBody>
                    <a:bodyPr/>
                    <a:lstStyle/>
                    <a:p>
                      <a:pPr marL="285750" indent="-285750">
                        <a:buFont typeface="Arial" panose="020B0604020202020204" pitchFamily="34" charset="0"/>
                        <a:buChar char="•"/>
                      </a:pPr>
                      <a:r>
                        <a:rPr lang="en-US" sz="1600" dirty="0" smtClean="0"/>
                        <a:t>May</a:t>
                      </a:r>
                      <a:r>
                        <a:rPr lang="en-US" sz="1600" baseline="0" dirty="0" smtClean="0"/>
                        <a:t> have less discomfort due to smaller tube size</a:t>
                      </a:r>
                    </a:p>
                    <a:p>
                      <a:pPr marL="285750" indent="-285750">
                        <a:buFont typeface="Arial" panose="020B0604020202020204" pitchFamily="34" charset="0"/>
                        <a:buChar char="•"/>
                      </a:pPr>
                      <a:r>
                        <a:rPr lang="en-US" sz="1600" baseline="0" dirty="0" smtClean="0"/>
                        <a:t>Better tolerance for those with delayed gastric emptying</a:t>
                      </a:r>
                      <a:endParaRPr lang="en-US" sz="1600" dirty="0"/>
                    </a:p>
                  </a:txBody>
                  <a:tcPr/>
                </a:tc>
                <a:tc>
                  <a:txBody>
                    <a:bodyPr/>
                    <a:lstStyle/>
                    <a:p>
                      <a:pPr marL="285750" indent="-285750">
                        <a:buFont typeface="Arial" panose="020B0604020202020204" pitchFamily="34" charset="0"/>
                        <a:buChar char="•"/>
                      </a:pPr>
                      <a:r>
                        <a:rPr lang="en-US" sz="1600" dirty="0" smtClean="0"/>
                        <a:t>Requires placement in Interventional</a:t>
                      </a:r>
                      <a:r>
                        <a:rPr lang="en-US" sz="1600" baseline="0" dirty="0" smtClean="0"/>
                        <a:t> Radiology (IR)</a:t>
                      </a:r>
                      <a:endParaRPr lang="en-US" sz="1600" dirty="0"/>
                    </a:p>
                  </a:txBody>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7450595"/>
      </p:ext>
    </p:extLst>
  </p:cSld>
  <p:clrMapOvr>
    <a:masterClrMapping/>
  </p:clrMapOvr>
  <mc:AlternateContent xmlns:mc="http://schemas.openxmlformats.org/markup-compatibility/2006" xmlns:p14="http://schemas.microsoft.com/office/powerpoint/2010/main">
    <mc:Choice Requires="p14">
      <p:transition spd="slow" p14:dur="2000" advTm="119147"/>
    </mc:Choice>
    <mc:Fallback xmlns="">
      <p:transition spd="slow" advTm="11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TotalTime>
  <Words>3680</Words>
  <Application>Microsoft Office PowerPoint</Application>
  <PresentationFormat>Widescreen</PresentationFormat>
  <Paragraphs>409</Paragraphs>
  <Slides>39</Slides>
  <Notes>28</Notes>
  <HiddenSlides>0</HiddenSlides>
  <MMClips>39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Century Gothic</vt:lpstr>
      <vt:lpstr>Office Theme</vt:lpstr>
      <vt:lpstr>Enteral Nutrition </vt:lpstr>
      <vt:lpstr>Objectives</vt:lpstr>
      <vt:lpstr>Patient Case - Emma</vt:lpstr>
      <vt:lpstr>Indications for Enteral Nutrition (EN) </vt:lpstr>
      <vt:lpstr>EN Indications for Pediatric Population</vt:lpstr>
      <vt:lpstr>Benefits of Enteral Nutrition </vt:lpstr>
      <vt:lpstr>Patient Case - Emma</vt:lpstr>
      <vt:lpstr>Patient Case - Emma</vt:lpstr>
      <vt:lpstr>Feeding Tube Devices – Short term</vt:lpstr>
      <vt:lpstr>Feeding Tube Devices – Long term</vt:lpstr>
      <vt:lpstr>PowerPoint Presentation</vt:lpstr>
      <vt:lpstr>Patient Case - Emma</vt:lpstr>
      <vt:lpstr>Patient Case - Emma</vt:lpstr>
      <vt:lpstr>Patient Case - Emma</vt:lpstr>
      <vt:lpstr>Administration </vt:lpstr>
      <vt:lpstr>Patient Case - Emma</vt:lpstr>
      <vt:lpstr>Patient Case - Emma</vt:lpstr>
      <vt:lpstr>Initiation &amp; Advancement</vt:lpstr>
      <vt:lpstr>Initiation &amp; Advancement</vt:lpstr>
      <vt:lpstr>Initiation &amp; Advancement</vt:lpstr>
      <vt:lpstr>Patient Case - Emma</vt:lpstr>
      <vt:lpstr>Patient Case - Emma</vt:lpstr>
      <vt:lpstr>Patient Case - Emma</vt:lpstr>
      <vt:lpstr>Patient Case - Emma</vt:lpstr>
      <vt:lpstr>Advancement Plans</vt:lpstr>
      <vt:lpstr>Advancement Plans</vt:lpstr>
      <vt:lpstr>Patient Case - Emma</vt:lpstr>
      <vt:lpstr>Patient Case - Emma</vt:lpstr>
      <vt:lpstr>Patient Case - Emma</vt:lpstr>
      <vt:lpstr>Patient Case - Emma</vt:lpstr>
      <vt:lpstr>Feeding Intolerance</vt:lpstr>
      <vt:lpstr>Feeding Intolerance</vt:lpstr>
      <vt:lpstr>Patient Case</vt:lpstr>
      <vt:lpstr>Patient Case</vt:lpstr>
      <vt:lpstr>Patient Case</vt:lpstr>
      <vt:lpstr>Patient Case</vt:lpstr>
      <vt:lpstr>Patient Case</vt:lpstr>
      <vt:lpstr>Summary of Enteral Feeding Initiation</vt:lpstr>
      <vt:lpstr>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Hettich, Kyndal</cp:lastModifiedBy>
  <cp:revision>128</cp:revision>
  <cp:lastPrinted>2020-07-01T13:43:36Z</cp:lastPrinted>
  <dcterms:created xsi:type="dcterms:W3CDTF">2019-09-16T12:56:25Z</dcterms:created>
  <dcterms:modified xsi:type="dcterms:W3CDTF">2020-11-18T16:06:09Z</dcterms:modified>
</cp:coreProperties>
</file>