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8"/>
  </p:notesMasterIdLst>
  <p:sldIdLst>
    <p:sldId id="319" r:id="rId2"/>
    <p:sldId id="256" r:id="rId3"/>
    <p:sldId id="257" r:id="rId4"/>
    <p:sldId id="258" r:id="rId5"/>
    <p:sldId id="259" r:id="rId6"/>
    <p:sldId id="260" r:id="rId7"/>
    <p:sldId id="261" r:id="rId8"/>
    <p:sldId id="321"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322"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23"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5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76" autoAdjust="0"/>
    <p:restoredTop sz="94737" autoAdjust="0"/>
  </p:normalViewPr>
  <p:slideViewPr>
    <p:cSldViewPr snapToGrid="0" snapToObjects="1">
      <p:cViewPr varScale="1">
        <p:scale>
          <a:sx n="79" d="100"/>
          <a:sy n="79" d="100"/>
        </p:scale>
        <p:origin x="1032" y="9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58C756FE-ED20-4B9A-93C1-3DFB12B52CC0}" type="datetimeFigureOut">
              <a:rPr lang="en-US" smtClean="0"/>
              <a:t>6/6/2023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724E2704-8B8C-4F71-8A3D-A5A2E4BD56B6}" type="slidenum">
              <a:rPr lang="en-US" smtClean="0"/>
              <a:t>‹#›</a:t>
            </a:fld>
            <a:endParaRPr lang="en-US"/>
          </a:p>
        </p:txBody>
      </p:sp>
    </p:spTree>
    <p:extLst>
      <p:ext uri="{BB962C8B-B14F-4D97-AF65-F5344CB8AC3E}">
        <p14:creationId xmlns:p14="http://schemas.microsoft.com/office/powerpoint/2010/main" val="542716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 and welcome to the CW formula module. This</a:t>
            </a:r>
            <a:r>
              <a:rPr lang="en-US" baseline="0" dirty="0" smtClean="0"/>
              <a:t> module is split up into three parts due to its length.</a:t>
            </a:r>
            <a:endParaRPr lang="en-US" dirty="0"/>
          </a:p>
        </p:txBody>
      </p:sp>
      <p:sp>
        <p:nvSpPr>
          <p:cNvPr id="4" name="Slide Number Placeholder 3"/>
          <p:cNvSpPr>
            <a:spLocks noGrp="1"/>
          </p:cNvSpPr>
          <p:nvPr>
            <p:ph type="sldNum" sz="quarter" idx="10"/>
          </p:nvPr>
        </p:nvSpPr>
        <p:spPr/>
        <p:txBody>
          <a:bodyPr/>
          <a:lstStyle/>
          <a:p>
            <a:fld id="{724E2704-8B8C-4F71-8A3D-A5A2E4BD56B6}" type="slidenum">
              <a:rPr lang="en-US" smtClean="0"/>
              <a:t>1</a:t>
            </a:fld>
            <a:endParaRPr lang="en-US"/>
          </a:p>
        </p:txBody>
      </p:sp>
    </p:spTree>
    <p:extLst>
      <p:ext uri="{BB962C8B-B14F-4D97-AF65-F5344CB8AC3E}">
        <p14:creationId xmlns:p14="http://schemas.microsoft.com/office/powerpoint/2010/main" val="3614963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many categories</a:t>
            </a:r>
            <a:r>
              <a:rPr lang="en-US" baseline="0" dirty="0" smtClean="0"/>
              <a:t> of infant formulas! We will start going through each of them individually now.</a:t>
            </a:r>
            <a:endParaRPr lang="en-US" dirty="0"/>
          </a:p>
        </p:txBody>
      </p:sp>
      <p:sp>
        <p:nvSpPr>
          <p:cNvPr id="4" name="Slide Number Placeholder 3"/>
          <p:cNvSpPr>
            <a:spLocks noGrp="1"/>
          </p:cNvSpPr>
          <p:nvPr>
            <p:ph type="sldNum" sz="quarter" idx="10"/>
          </p:nvPr>
        </p:nvSpPr>
        <p:spPr/>
        <p:txBody>
          <a:bodyPr/>
          <a:lstStyle/>
          <a:p>
            <a:fld id="{724E2704-8B8C-4F71-8A3D-A5A2E4BD56B6}" type="slidenum">
              <a:rPr lang="en-US" smtClean="0"/>
              <a:t>10</a:t>
            </a:fld>
            <a:endParaRPr lang="en-US"/>
          </a:p>
        </p:txBody>
      </p:sp>
    </p:spTree>
    <p:extLst>
      <p:ext uri="{BB962C8B-B14F-4D97-AF65-F5344CB8AC3E}">
        <p14:creationId xmlns:p14="http://schemas.microsoft.com/office/powerpoint/2010/main" val="3236082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can’t</a:t>
            </a:r>
            <a:r>
              <a:rPr lang="en-US" baseline="0" dirty="0" smtClean="0"/>
              <a:t> start talking about types of formula without talking about human milk first!  Human milk is the gold standard and should be used and encouraged if available.  At CW, we assume it has 20 calorie/ounce.  Human milk can be supplied by either mother nursing at the breast or pumping and providing human milk by bottle, or often a combination thereof.  During each breastfeeding or pumping session, two types of milk are produced. The first is fore milk which is high in vitamins and water content.  The second part of the milk is called hind milk and contains most of the fat, and therefore calories.</a:t>
            </a:r>
            <a:endParaRPr lang="en-US" dirty="0"/>
          </a:p>
        </p:txBody>
      </p:sp>
      <p:sp>
        <p:nvSpPr>
          <p:cNvPr id="4" name="Slide Number Placeholder 3"/>
          <p:cNvSpPr>
            <a:spLocks noGrp="1"/>
          </p:cNvSpPr>
          <p:nvPr>
            <p:ph type="sldNum" sz="quarter" idx="10"/>
          </p:nvPr>
        </p:nvSpPr>
        <p:spPr/>
        <p:txBody>
          <a:bodyPr/>
          <a:lstStyle/>
          <a:p>
            <a:fld id="{724E2704-8B8C-4F71-8A3D-A5A2E4BD56B6}" type="slidenum">
              <a:rPr lang="en-US" smtClean="0"/>
              <a:t>11</a:t>
            </a:fld>
            <a:endParaRPr lang="en-US"/>
          </a:p>
        </p:txBody>
      </p:sp>
    </p:spTree>
    <p:extLst>
      <p:ext uri="{BB962C8B-B14F-4D97-AF65-F5344CB8AC3E}">
        <p14:creationId xmlns:p14="http://schemas.microsoft.com/office/powerpoint/2010/main" val="2103741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category</a:t>
            </a:r>
            <a:r>
              <a:rPr lang="en-US" baseline="0" dirty="0" smtClean="0"/>
              <a:t> are standard formulas.  These are made for infants that were born at or after 37 weeks gestation and are made from cow’s milk.  They are 20 calorie/ounce.</a:t>
            </a:r>
            <a:endParaRPr lang="en-US" dirty="0"/>
          </a:p>
        </p:txBody>
      </p:sp>
      <p:sp>
        <p:nvSpPr>
          <p:cNvPr id="4" name="Slide Number Placeholder 3"/>
          <p:cNvSpPr>
            <a:spLocks noGrp="1"/>
          </p:cNvSpPr>
          <p:nvPr>
            <p:ph type="sldNum" sz="quarter" idx="10"/>
          </p:nvPr>
        </p:nvSpPr>
        <p:spPr/>
        <p:txBody>
          <a:bodyPr/>
          <a:lstStyle/>
          <a:p>
            <a:fld id="{724E2704-8B8C-4F71-8A3D-A5A2E4BD56B6}" type="slidenum">
              <a:rPr lang="en-US" smtClean="0"/>
              <a:t>12</a:t>
            </a:fld>
            <a:endParaRPr lang="en-US"/>
          </a:p>
        </p:txBody>
      </p:sp>
    </p:spTree>
    <p:extLst>
      <p:ext uri="{BB962C8B-B14F-4D97-AF65-F5344CB8AC3E}">
        <p14:creationId xmlns:p14="http://schemas.microsoft.com/office/powerpoint/2010/main" val="945743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presentation, the names that are bolded are those that we carry</a:t>
            </a:r>
            <a:r>
              <a:rPr lang="en-US" baseline="0" dirty="0" smtClean="0"/>
              <a:t> in the hospital.  First, is Enfamil </a:t>
            </a:r>
            <a:r>
              <a:rPr lang="en-US" baseline="0" dirty="0" err="1" smtClean="0"/>
              <a:t>NeuroPro</a:t>
            </a:r>
            <a:r>
              <a:rPr lang="en-US" baseline="0" dirty="0" smtClean="0"/>
              <a:t> Infant.  As of January 2021, WIC standard products will be those made by Abbott Nutrition/</a:t>
            </a:r>
            <a:r>
              <a:rPr lang="en-US" baseline="0" dirty="0" err="1" smtClean="0"/>
              <a:t>Similac</a:t>
            </a:r>
            <a:r>
              <a:rPr lang="en-US" baseline="0" dirty="0" smtClean="0"/>
              <a:t>.  Their standard formula is </a:t>
            </a:r>
            <a:r>
              <a:rPr lang="en-US" baseline="0" dirty="0" err="1" smtClean="0"/>
              <a:t>Similac</a:t>
            </a:r>
            <a:r>
              <a:rPr lang="en-US" baseline="0" dirty="0" smtClean="0"/>
              <a:t> Advance.  It is important to note that </a:t>
            </a:r>
            <a:r>
              <a:rPr lang="en-US" baseline="0" dirty="0" err="1" smtClean="0"/>
              <a:t>Similac</a:t>
            </a:r>
            <a:r>
              <a:rPr lang="en-US" baseline="0" dirty="0" smtClean="0"/>
              <a:t> Pro Advance is also available, but is not WIC eligible.</a:t>
            </a:r>
            <a:endParaRPr lang="en-US" dirty="0"/>
          </a:p>
        </p:txBody>
      </p:sp>
      <p:sp>
        <p:nvSpPr>
          <p:cNvPr id="4" name="Slide Number Placeholder 3"/>
          <p:cNvSpPr>
            <a:spLocks noGrp="1"/>
          </p:cNvSpPr>
          <p:nvPr>
            <p:ph type="sldNum" sz="quarter" idx="10"/>
          </p:nvPr>
        </p:nvSpPr>
        <p:spPr/>
        <p:txBody>
          <a:bodyPr/>
          <a:lstStyle/>
          <a:p>
            <a:fld id="{724E2704-8B8C-4F71-8A3D-A5A2E4BD56B6}" type="slidenum">
              <a:rPr lang="en-US" smtClean="0"/>
              <a:t>13</a:t>
            </a:fld>
            <a:endParaRPr lang="en-US"/>
          </a:p>
        </p:txBody>
      </p:sp>
    </p:spTree>
    <p:extLst>
      <p:ext uri="{BB962C8B-B14F-4D97-AF65-F5344CB8AC3E}">
        <p14:creationId xmlns:p14="http://schemas.microsoft.com/office/powerpoint/2010/main" val="3305600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Soy formulas can</a:t>
            </a:r>
            <a:r>
              <a:rPr lang="en-US" baseline="0" dirty="0" smtClean="0"/>
              <a:t> be indicated in infants with milk protein allergy but are not usually used as a first line as there is a high cross reactivity with milk and soy allergies.  The  most common indications for these formulas are parent preference and/or families that wish to keep vegetarian.  They can be used from term to 12 months, but are not recommended for use in premature infants as the soy protein contains </a:t>
            </a:r>
            <a:r>
              <a:rPr lang="en-US" baseline="0" dirty="0" err="1" smtClean="0"/>
              <a:t>phytates</a:t>
            </a:r>
            <a:r>
              <a:rPr lang="en-US" baseline="0" dirty="0" smtClean="0"/>
              <a:t> that can inhibit bone development.  The protein source is soy protein isolate and these are 20 calorie/ounce.  Since they do  not contain milk protein, they are </a:t>
            </a:r>
            <a:r>
              <a:rPr lang="en-US" baseline="0" dirty="0" err="1" smtClean="0"/>
              <a:t>inheritedly</a:t>
            </a:r>
            <a:r>
              <a:rPr lang="en-US" baseline="0" dirty="0" smtClean="0"/>
              <a:t> milk/lactose free.  This can be helpful in babies that have a lactose intolerance.  Lactose intolerance can be common in infants after viral gastroenteritis and these formulas can be temporarily helpful in these babies, but they typically don’t need to stay on them long term.</a:t>
            </a:r>
            <a:endParaRPr lang="en-US" dirty="0"/>
          </a:p>
        </p:txBody>
      </p:sp>
      <p:sp>
        <p:nvSpPr>
          <p:cNvPr id="4" name="Slide Number Placeholder 3"/>
          <p:cNvSpPr>
            <a:spLocks noGrp="1"/>
          </p:cNvSpPr>
          <p:nvPr>
            <p:ph type="sldNum" sz="quarter" idx="10"/>
          </p:nvPr>
        </p:nvSpPr>
        <p:spPr/>
        <p:txBody>
          <a:bodyPr/>
          <a:lstStyle/>
          <a:p>
            <a:fld id="{724E2704-8B8C-4F71-8A3D-A5A2E4BD56B6}" type="slidenum">
              <a:rPr lang="en-US" smtClean="0"/>
              <a:t>14</a:t>
            </a:fld>
            <a:endParaRPr lang="en-US"/>
          </a:p>
        </p:txBody>
      </p:sp>
    </p:spTree>
    <p:extLst>
      <p:ext uri="{BB962C8B-B14F-4D97-AF65-F5344CB8AC3E}">
        <p14:creationId xmlns:p14="http://schemas.microsoft.com/office/powerpoint/2010/main" val="303786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Prosobee</a:t>
            </a:r>
            <a:r>
              <a:rPr lang="en-US" dirty="0" smtClean="0"/>
              <a:t> is the soy formula we</a:t>
            </a:r>
            <a:r>
              <a:rPr lang="en-US" baseline="0" dirty="0" smtClean="0"/>
              <a:t> stock at CW.  The WIC standard as of January 2021 is </a:t>
            </a:r>
            <a:r>
              <a:rPr lang="en-US" baseline="0" dirty="0" err="1" smtClean="0"/>
              <a:t>Similac</a:t>
            </a:r>
            <a:r>
              <a:rPr lang="en-US" baseline="0" dirty="0" smtClean="0"/>
              <a:t> </a:t>
            </a:r>
            <a:r>
              <a:rPr lang="en-US" baseline="0" dirty="0" err="1" smtClean="0"/>
              <a:t>Isomil</a:t>
            </a:r>
            <a:r>
              <a:rPr lang="en-US" baseline="0" dirty="0" smtClean="0"/>
              <a:t> Soy and Good Start Soy is also available.</a:t>
            </a:r>
            <a:endParaRPr lang="en-US" dirty="0"/>
          </a:p>
        </p:txBody>
      </p:sp>
      <p:sp>
        <p:nvSpPr>
          <p:cNvPr id="4" name="Slide Number Placeholder 3"/>
          <p:cNvSpPr>
            <a:spLocks noGrp="1"/>
          </p:cNvSpPr>
          <p:nvPr>
            <p:ph type="sldNum" sz="quarter" idx="10"/>
          </p:nvPr>
        </p:nvSpPr>
        <p:spPr/>
        <p:txBody>
          <a:bodyPr/>
          <a:lstStyle/>
          <a:p>
            <a:fld id="{724E2704-8B8C-4F71-8A3D-A5A2E4BD56B6}" type="slidenum">
              <a:rPr lang="en-US" smtClean="0"/>
              <a:t>15</a:t>
            </a:fld>
            <a:endParaRPr lang="en-US"/>
          </a:p>
        </p:txBody>
      </p:sp>
    </p:spTree>
    <p:extLst>
      <p:ext uri="{BB962C8B-B14F-4D97-AF65-F5344CB8AC3E}">
        <p14:creationId xmlns:p14="http://schemas.microsoft.com/office/powerpoint/2010/main" val="1205468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a:t>
            </a:r>
            <a:r>
              <a:rPr lang="en-US" baseline="0" dirty="0" smtClean="0"/>
              <a:t> category we will discuss are the thickened formulas.  These formulas are indicated in babies with diagnosed GER and associated vomiting.  It is important to note that these formulas  can be helpful in babies that frequently spit up whether it appears uncomfortable for them or not.  They contain rice starch that activates/thickens when it comes into contact with the acidic environment of the stomach.  Historically, we would add rice cereal to bottles to help with reflux.  This changed the nutrition composition of the formula as well as made it very thick and frequently caused severe constipation.  Since this formula is manufactured using the right components of nutrition, it is nutritionally superior to the old practice.  We no longer recommend adding rice cereal to formula, unless the patient has been evaluated by a speech language pathologist and they need the thickness for swallowing safety.  In these cases, we often use infant oatmeal as it tends to be less constipating as compared to rice cereal.  These formulas are made from cow’s milk and are 20 calorie/ounce.  Because of their added rice starch they are thicker viscosity than other standard formulas, therefore we don’t recommend they be concentrated above 24 calorie/ounce as they get too thick.  There are also no studies to support that the formula still activates properly in the acid environment of the stomach above 24 calorie/ounce concentration.  Since the formulas require the acid environment of the stomach to work, it isn’t recommended that they be used with H2 blockers (Famotidine) or PPI (</a:t>
            </a:r>
            <a:r>
              <a:rPr lang="en-US" baseline="0" dirty="0" err="1" smtClean="0"/>
              <a:t>Lansoprazole</a:t>
            </a:r>
            <a:r>
              <a:rPr lang="en-US" baseline="0" dirty="0" smtClean="0"/>
              <a:t>, Omeprazole).</a:t>
            </a:r>
            <a:endParaRPr lang="en-US" dirty="0"/>
          </a:p>
        </p:txBody>
      </p:sp>
      <p:sp>
        <p:nvSpPr>
          <p:cNvPr id="4" name="Slide Number Placeholder 3"/>
          <p:cNvSpPr>
            <a:spLocks noGrp="1"/>
          </p:cNvSpPr>
          <p:nvPr>
            <p:ph type="sldNum" sz="quarter" idx="10"/>
          </p:nvPr>
        </p:nvSpPr>
        <p:spPr/>
        <p:txBody>
          <a:bodyPr/>
          <a:lstStyle/>
          <a:p>
            <a:fld id="{724E2704-8B8C-4F71-8A3D-A5A2E4BD56B6}" type="slidenum">
              <a:rPr lang="en-US" smtClean="0"/>
              <a:t>16</a:t>
            </a:fld>
            <a:endParaRPr lang="en-US"/>
          </a:p>
        </p:txBody>
      </p:sp>
    </p:spTree>
    <p:extLst>
      <p:ext uri="{BB962C8B-B14F-4D97-AF65-F5344CB8AC3E}">
        <p14:creationId xmlns:p14="http://schemas.microsoft.com/office/powerpoint/2010/main" val="3454326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stock Enfamil AR at CW.  </a:t>
            </a:r>
            <a:r>
              <a:rPr lang="en-US" dirty="0" err="1" smtClean="0"/>
              <a:t>Similac</a:t>
            </a:r>
            <a:r>
              <a:rPr lang="en-US" dirty="0" smtClean="0"/>
              <a:t> for</a:t>
            </a:r>
            <a:r>
              <a:rPr lang="en-US" baseline="0" dirty="0" smtClean="0"/>
              <a:t> Spit Up is the WIC equivalent as of January 2021.</a:t>
            </a:r>
            <a:endParaRPr lang="en-US" dirty="0"/>
          </a:p>
        </p:txBody>
      </p:sp>
      <p:sp>
        <p:nvSpPr>
          <p:cNvPr id="4" name="Slide Number Placeholder 3"/>
          <p:cNvSpPr>
            <a:spLocks noGrp="1"/>
          </p:cNvSpPr>
          <p:nvPr>
            <p:ph type="sldNum" sz="quarter" idx="10"/>
          </p:nvPr>
        </p:nvSpPr>
        <p:spPr/>
        <p:txBody>
          <a:bodyPr/>
          <a:lstStyle/>
          <a:p>
            <a:fld id="{724E2704-8B8C-4F71-8A3D-A5A2E4BD56B6}" type="slidenum">
              <a:rPr lang="en-US" smtClean="0"/>
              <a:t>17</a:t>
            </a:fld>
            <a:endParaRPr lang="en-US"/>
          </a:p>
        </p:txBody>
      </p:sp>
    </p:spTree>
    <p:extLst>
      <p:ext uri="{BB962C8B-B14F-4D97-AF65-F5344CB8AC3E}">
        <p14:creationId xmlns:p14="http://schemas.microsoft.com/office/powerpoint/2010/main" val="1876489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many different organic</a:t>
            </a:r>
            <a:r>
              <a:rPr lang="en-US" baseline="0" dirty="0" smtClean="0"/>
              <a:t> infant formula brands available, however CW doesn’t currently stock any of them.  A few common brands are </a:t>
            </a:r>
            <a:r>
              <a:rPr lang="en-US" baseline="0" dirty="0" err="1" smtClean="0"/>
              <a:t>Similac</a:t>
            </a:r>
            <a:r>
              <a:rPr lang="en-US" baseline="0" dirty="0" smtClean="0"/>
              <a:t> Organic, Baby’s Only and Earth’s Best. There are also other formulas that are manufactured in Europe that are not approved for US use by the FDA.  These are known by </a:t>
            </a:r>
            <a:r>
              <a:rPr lang="en-US" baseline="0" dirty="0" err="1" smtClean="0"/>
              <a:t>Hipp</a:t>
            </a:r>
            <a:r>
              <a:rPr lang="en-US" baseline="0" dirty="0" smtClean="0"/>
              <a:t> and </a:t>
            </a:r>
            <a:r>
              <a:rPr lang="en-US" baseline="0" dirty="0" err="1" smtClean="0"/>
              <a:t>Holle</a:t>
            </a:r>
            <a:r>
              <a:rPr lang="en-US" baseline="0" dirty="0" smtClean="0"/>
              <a:t> brands.</a:t>
            </a:r>
            <a:endParaRPr lang="en-US" dirty="0"/>
          </a:p>
        </p:txBody>
      </p:sp>
      <p:sp>
        <p:nvSpPr>
          <p:cNvPr id="4" name="Slide Number Placeholder 3"/>
          <p:cNvSpPr>
            <a:spLocks noGrp="1"/>
          </p:cNvSpPr>
          <p:nvPr>
            <p:ph type="sldNum" sz="quarter" idx="10"/>
          </p:nvPr>
        </p:nvSpPr>
        <p:spPr/>
        <p:txBody>
          <a:bodyPr/>
          <a:lstStyle/>
          <a:p>
            <a:fld id="{724E2704-8B8C-4F71-8A3D-A5A2E4BD56B6}" type="slidenum">
              <a:rPr lang="en-US" smtClean="0"/>
              <a:t>18</a:t>
            </a:fld>
            <a:endParaRPr lang="en-US"/>
          </a:p>
        </p:txBody>
      </p:sp>
    </p:spTree>
    <p:extLst>
      <p:ext uri="{BB962C8B-B14F-4D97-AF65-F5344CB8AC3E}">
        <p14:creationId xmlns:p14="http://schemas.microsoft.com/office/powerpoint/2010/main" val="26145928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we’ll move on to formulas used for infants who are premature or were born premature.  The first category are those that we use in the hospital only, they’re not available to use outside of the hospital.  These formulas have higher protein and calories as compared to standard formulas made for term infants.  We use these in the NICU only at CW.</a:t>
            </a:r>
            <a:endParaRPr lang="en-US" dirty="0"/>
          </a:p>
        </p:txBody>
      </p:sp>
      <p:sp>
        <p:nvSpPr>
          <p:cNvPr id="4" name="Slide Number Placeholder 3"/>
          <p:cNvSpPr>
            <a:spLocks noGrp="1"/>
          </p:cNvSpPr>
          <p:nvPr>
            <p:ph type="sldNum" sz="quarter" idx="10"/>
          </p:nvPr>
        </p:nvSpPr>
        <p:spPr/>
        <p:txBody>
          <a:bodyPr/>
          <a:lstStyle/>
          <a:p>
            <a:fld id="{724E2704-8B8C-4F71-8A3D-A5A2E4BD56B6}" type="slidenum">
              <a:rPr lang="en-US" smtClean="0"/>
              <a:t>19</a:t>
            </a:fld>
            <a:endParaRPr lang="en-US"/>
          </a:p>
        </p:txBody>
      </p:sp>
    </p:spTree>
    <p:extLst>
      <p:ext uri="{BB962C8B-B14F-4D97-AF65-F5344CB8AC3E}">
        <p14:creationId xmlns:p14="http://schemas.microsoft.com/office/powerpoint/2010/main" val="1939914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module will be split into 3 sections, infant, child and teenage/adult</a:t>
            </a:r>
            <a:r>
              <a:rPr lang="en-US" baseline="0" dirty="0" smtClean="0"/>
              <a:t> formulas.  We will cover each category of formulas, including modular and formula resources.</a:t>
            </a:r>
            <a:endParaRPr lang="en-US" dirty="0"/>
          </a:p>
        </p:txBody>
      </p:sp>
      <p:sp>
        <p:nvSpPr>
          <p:cNvPr id="4" name="Slide Number Placeholder 3"/>
          <p:cNvSpPr>
            <a:spLocks noGrp="1"/>
          </p:cNvSpPr>
          <p:nvPr>
            <p:ph type="sldNum" sz="quarter" idx="10"/>
          </p:nvPr>
        </p:nvSpPr>
        <p:spPr/>
        <p:txBody>
          <a:bodyPr/>
          <a:lstStyle/>
          <a:p>
            <a:fld id="{724E2704-8B8C-4F71-8A3D-A5A2E4BD56B6}" type="slidenum">
              <a:rPr lang="en-US" smtClean="0"/>
              <a:t>2</a:t>
            </a:fld>
            <a:endParaRPr lang="en-US"/>
          </a:p>
        </p:txBody>
      </p:sp>
    </p:spTree>
    <p:extLst>
      <p:ext uri="{BB962C8B-B14F-4D97-AF65-F5344CB8AC3E}">
        <p14:creationId xmlns:p14="http://schemas.microsoft.com/office/powerpoint/2010/main" val="37532156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a:t>
            </a:r>
            <a:r>
              <a:rPr lang="en-US" baseline="0" dirty="0" smtClean="0"/>
              <a:t> CW we stock Enfamil Premature, but </a:t>
            </a:r>
            <a:r>
              <a:rPr lang="en-US" baseline="0" dirty="0" err="1" smtClean="0"/>
              <a:t>Similac</a:t>
            </a:r>
            <a:r>
              <a:rPr lang="en-US" baseline="0" dirty="0" smtClean="0"/>
              <a:t> Special Care is another product on the market.</a:t>
            </a:r>
            <a:endParaRPr lang="en-US" dirty="0"/>
          </a:p>
        </p:txBody>
      </p:sp>
      <p:sp>
        <p:nvSpPr>
          <p:cNvPr id="4" name="Slide Number Placeholder 3"/>
          <p:cNvSpPr>
            <a:spLocks noGrp="1"/>
          </p:cNvSpPr>
          <p:nvPr>
            <p:ph type="sldNum" sz="quarter" idx="10"/>
          </p:nvPr>
        </p:nvSpPr>
        <p:spPr/>
        <p:txBody>
          <a:bodyPr/>
          <a:lstStyle/>
          <a:p>
            <a:fld id="{724E2704-8B8C-4F71-8A3D-A5A2E4BD56B6}" type="slidenum">
              <a:rPr lang="en-US" smtClean="0"/>
              <a:t>20</a:t>
            </a:fld>
            <a:endParaRPr lang="en-US"/>
          </a:p>
        </p:txBody>
      </p:sp>
    </p:spTree>
    <p:extLst>
      <p:ext uri="{BB962C8B-B14F-4D97-AF65-F5344CB8AC3E}">
        <p14:creationId xmlns:p14="http://schemas.microsoft.com/office/powerpoint/2010/main" val="1578664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premature infants get close to going</a:t>
            </a:r>
            <a:r>
              <a:rPr lang="en-US" baseline="0" dirty="0" smtClean="0"/>
              <a:t> home from the NICU we transition them to a new formula that we call the premature discharge formulas.  These formulas are higher in calories as compared to standard at 22 calorie/ounce and also have more calcium and phosphorus than standard term formulas to help these premature babies with bone mineralization.  These formulas are recommended to be used until 12 months corrected age by the AAP, but sometimes if babies are gaining weight too fast they can be taken off sooner.</a:t>
            </a:r>
            <a:endParaRPr lang="en-US" dirty="0"/>
          </a:p>
        </p:txBody>
      </p:sp>
      <p:sp>
        <p:nvSpPr>
          <p:cNvPr id="4" name="Slide Number Placeholder 3"/>
          <p:cNvSpPr>
            <a:spLocks noGrp="1"/>
          </p:cNvSpPr>
          <p:nvPr>
            <p:ph type="sldNum" sz="quarter" idx="10"/>
          </p:nvPr>
        </p:nvSpPr>
        <p:spPr/>
        <p:txBody>
          <a:bodyPr/>
          <a:lstStyle/>
          <a:p>
            <a:fld id="{724E2704-8B8C-4F71-8A3D-A5A2E4BD56B6}" type="slidenum">
              <a:rPr lang="en-US" smtClean="0"/>
              <a:t>21</a:t>
            </a:fld>
            <a:endParaRPr lang="en-US"/>
          </a:p>
        </p:txBody>
      </p:sp>
    </p:spTree>
    <p:extLst>
      <p:ext uri="{BB962C8B-B14F-4D97-AF65-F5344CB8AC3E}">
        <p14:creationId xmlns:p14="http://schemas.microsoft.com/office/powerpoint/2010/main" val="2781232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CW carries Enfamil </a:t>
            </a:r>
            <a:r>
              <a:rPr lang="en-US" dirty="0" err="1" smtClean="0"/>
              <a:t>NeuroPro</a:t>
            </a:r>
            <a:r>
              <a:rPr lang="en-US" dirty="0" smtClean="0"/>
              <a:t> </a:t>
            </a:r>
            <a:r>
              <a:rPr lang="en-US" dirty="0" err="1" smtClean="0"/>
              <a:t>EnfaCare</a:t>
            </a:r>
            <a:r>
              <a:rPr lang="en-US" dirty="0" smtClean="0"/>
              <a:t>.</a:t>
            </a:r>
            <a:r>
              <a:rPr lang="en-US" baseline="0" dirty="0" smtClean="0"/>
              <a:t>  </a:t>
            </a:r>
            <a:r>
              <a:rPr lang="en-US" baseline="0" dirty="0" err="1" smtClean="0"/>
              <a:t>Similac</a:t>
            </a:r>
            <a:r>
              <a:rPr lang="en-US" baseline="0" dirty="0" smtClean="0"/>
              <a:t> </a:t>
            </a:r>
            <a:r>
              <a:rPr lang="en-US" baseline="0" dirty="0" err="1" smtClean="0"/>
              <a:t>Neosure</a:t>
            </a:r>
            <a:r>
              <a:rPr lang="en-US" baseline="0" dirty="0" smtClean="0"/>
              <a:t> is an equivalent.  WIC carries both of these products and a prescription is required to obtain them.</a:t>
            </a:r>
            <a:endParaRPr lang="en-US" dirty="0"/>
          </a:p>
        </p:txBody>
      </p:sp>
      <p:sp>
        <p:nvSpPr>
          <p:cNvPr id="4" name="Slide Number Placeholder 3"/>
          <p:cNvSpPr>
            <a:spLocks noGrp="1"/>
          </p:cNvSpPr>
          <p:nvPr>
            <p:ph type="sldNum" sz="quarter" idx="10"/>
          </p:nvPr>
        </p:nvSpPr>
        <p:spPr/>
        <p:txBody>
          <a:bodyPr/>
          <a:lstStyle/>
          <a:p>
            <a:fld id="{724E2704-8B8C-4F71-8A3D-A5A2E4BD56B6}" type="slidenum">
              <a:rPr lang="en-US" smtClean="0"/>
              <a:t>22</a:t>
            </a:fld>
            <a:endParaRPr lang="en-US"/>
          </a:p>
        </p:txBody>
      </p:sp>
    </p:spTree>
    <p:extLst>
      <p:ext uri="{BB962C8B-B14F-4D97-AF65-F5344CB8AC3E}">
        <p14:creationId xmlns:p14="http://schemas.microsoft.com/office/powerpoint/2010/main" val="2376463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we’ll transition back to formulas that are designed for term infants, but are sometimes used in preterm</a:t>
            </a:r>
            <a:r>
              <a:rPr lang="en-US" baseline="0" dirty="0" smtClean="0"/>
              <a:t> infants.  The first category is partially hydrolyzed or lower lactose formulas.  These formulas can be used in babies that have fussiness/gas with standard formulas as they have less lactose which typically causes the fussiness.  The protein is also slightly broken down, making it easier to digest.  The protein isn’t broken down enough to be used in babies with allergies, however.</a:t>
            </a:r>
            <a:endParaRPr lang="en-US" dirty="0"/>
          </a:p>
        </p:txBody>
      </p:sp>
      <p:sp>
        <p:nvSpPr>
          <p:cNvPr id="4" name="Slide Number Placeholder 3"/>
          <p:cNvSpPr>
            <a:spLocks noGrp="1"/>
          </p:cNvSpPr>
          <p:nvPr>
            <p:ph type="sldNum" sz="quarter" idx="10"/>
          </p:nvPr>
        </p:nvSpPr>
        <p:spPr/>
        <p:txBody>
          <a:bodyPr/>
          <a:lstStyle/>
          <a:p>
            <a:fld id="{724E2704-8B8C-4F71-8A3D-A5A2E4BD56B6}" type="slidenum">
              <a:rPr lang="en-US" smtClean="0"/>
              <a:t>23</a:t>
            </a:fld>
            <a:endParaRPr lang="en-US"/>
          </a:p>
        </p:txBody>
      </p:sp>
    </p:spTree>
    <p:extLst>
      <p:ext uri="{BB962C8B-B14F-4D97-AF65-F5344CB8AC3E}">
        <p14:creationId xmlns:p14="http://schemas.microsoft.com/office/powerpoint/2010/main" val="15415296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many formulas</a:t>
            </a:r>
            <a:r>
              <a:rPr lang="en-US" baseline="0" dirty="0" smtClean="0"/>
              <a:t> in this category.  At CW we stock Enfamil </a:t>
            </a:r>
            <a:r>
              <a:rPr lang="en-US" baseline="0" dirty="0" err="1" smtClean="0"/>
              <a:t>NeuroPro</a:t>
            </a:r>
            <a:r>
              <a:rPr lang="en-US" baseline="0" dirty="0" smtClean="0"/>
              <a:t> </a:t>
            </a:r>
            <a:r>
              <a:rPr lang="en-US" baseline="0" dirty="0" err="1" smtClean="0"/>
              <a:t>Gentlease</a:t>
            </a:r>
            <a:r>
              <a:rPr lang="en-US" baseline="0" dirty="0" smtClean="0"/>
              <a:t>.  Enfamil manufactures another product, Enfamil Sensitive that we don’t stock that is lactose free. </a:t>
            </a:r>
            <a:r>
              <a:rPr lang="en-US" baseline="0" dirty="0" err="1" smtClean="0"/>
              <a:t>Simialc</a:t>
            </a:r>
            <a:r>
              <a:rPr lang="en-US" baseline="0" dirty="0" smtClean="0"/>
              <a:t> makes two products, </a:t>
            </a:r>
            <a:r>
              <a:rPr lang="en-US" baseline="0" dirty="0" err="1" smtClean="0"/>
              <a:t>Similac</a:t>
            </a:r>
            <a:r>
              <a:rPr lang="en-US" baseline="0" dirty="0" smtClean="0"/>
              <a:t> Pro Sensitive, </a:t>
            </a:r>
            <a:r>
              <a:rPr lang="en-US" baseline="0" dirty="0" err="1" smtClean="0"/>
              <a:t>Similac</a:t>
            </a:r>
            <a:r>
              <a:rPr lang="en-US" baseline="0" dirty="0" smtClean="0"/>
              <a:t> Sensitive and </a:t>
            </a:r>
            <a:r>
              <a:rPr lang="en-US" baseline="0" dirty="0" err="1" smtClean="0"/>
              <a:t>Similac</a:t>
            </a:r>
            <a:r>
              <a:rPr lang="en-US" baseline="0" dirty="0" smtClean="0"/>
              <a:t> Pro Total Comfort and </a:t>
            </a:r>
            <a:r>
              <a:rPr lang="en-US" baseline="0" dirty="0" err="1" smtClean="0"/>
              <a:t>Similac</a:t>
            </a:r>
            <a:r>
              <a:rPr lang="en-US" baseline="0" dirty="0" smtClean="0"/>
              <a:t> Total Comfort. The difference are that </a:t>
            </a:r>
            <a:r>
              <a:rPr lang="en-US" baseline="0" dirty="0" err="1" smtClean="0"/>
              <a:t>Similac</a:t>
            </a:r>
            <a:r>
              <a:rPr lang="en-US" baseline="0" dirty="0" smtClean="0"/>
              <a:t> Pro and Sensitive are nearly lactose free. </a:t>
            </a:r>
            <a:r>
              <a:rPr lang="en-US" baseline="0" dirty="0" err="1" smtClean="0"/>
              <a:t>Similac</a:t>
            </a:r>
            <a:r>
              <a:rPr lang="en-US" baseline="0" dirty="0" smtClean="0"/>
              <a:t> Pro and Total Comfort are lower lactose. As of January 2021, both </a:t>
            </a:r>
            <a:r>
              <a:rPr lang="en-US" baseline="0" dirty="0" err="1" smtClean="0"/>
              <a:t>Similac</a:t>
            </a:r>
            <a:r>
              <a:rPr lang="en-US" baseline="0" dirty="0" smtClean="0"/>
              <a:t> Sensitive and </a:t>
            </a:r>
            <a:r>
              <a:rPr lang="en-US" baseline="0" dirty="0" err="1" smtClean="0"/>
              <a:t>Similac</a:t>
            </a:r>
            <a:r>
              <a:rPr lang="en-US" baseline="0" dirty="0" smtClean="0"/>
              <a:t> Total Comfort are available through WIC as standard without a prescription.  Good Start Soothe is also available.</a:t>
            </a:r>
            <a:endParaRPr lang="en-US" dirty="0"/>
          </a:p>
        </p:txBody>
      </p:sp>
      <p:sp>
        <p:nvSpPr>
          <p:cNvPr id="4" name="Slide Number Placeholder 3"/>
          <p:cNvSpPr>
            <a:spLocks noGrp="1"/>
          </p:cNvSpPr>
          <p:nvPr>
            <p:ph type="sldNum" sz="quarter" idx="10"/>
          </p:nvPr>
        </p:nvSpPr>
        <p:spPr/>
        <p:txBody>
          <a:bodyPr/>
          <a:lstStyle/>
          <a:p>
            <a:fld id="{724E2704-8B8C-4F71-8A3D-A5A2E4BD56B6}" type="slidenum">
              <a:rPr lang="en-US" smtClean="0"/>
              <a:t>24</a:t>
            </a:fld>
            <a:endParaRPr lang="en-US"/>
          </a:p>
        </p:txBody>
      </p:sp>
    </p:spTree>
    <p:extLst>
      <p:ext uri="{BB962C8B-B14F-4D97-AF65-F5344CB8AC3E}">
        <p14:creationId xmlns:p14="http://schemas.microsoft.com/office/powerpoint/2010/main" val="2542483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a:t>
            </a:r>
            <a:r>
              <a:rPr lang="en-US" baseline="0" dirty="0" smtClean="0"/>
              <a:t> we continue in the hydrolyzed formula category. These formulas are more hydrolyzed than the previous category and because of how broken down the proteins are they are considered hypoallergenic. It is important to note that these formulas all still contain milk protein.  It is estimated that up to 90% of patients with cow’s milk protein allergy will tolerate these formulas, the other 10% will not have resolution of symptoms.  As they are manufactured, they are also made to be lactose free and can be used from birth-12 months of age.</a:t>
            </a:r>
            <a:endParaRPr lang="en-US" dirty="0"/>
          </a:p>
        </p:txBody>
      </p:sp>
      <p:sp>
        <p:nvSpPr>
          <p:cNvPr id="4" name="Slide Number Placeholder 3"/>
          <p:cNvSpPr>
            <a:spLocks noGrp="1"/>
          </p:cNvSpPr>
          <p:nvPr>
            <p:ph type="sldNum" sz="quarter" idx="10"/>
          </p:nvPr>
        </p:nvSpPr>
        <p:spPr/>
        <p:txBody>
          <a:bodyPr/>
          <a:lstStyle/>
          <a:p>
            <a:fld id="{724E2704-8B8C-4F71-8A3D-A5A2E4BD56B6}" type="slidenum">
              <a:rPr lang="en-US" smtClean="0"/>
              <a:t>25</a:t>
            </a:fld>
            <a:endParaRPr lang="en-US"/>
          </a:p>
        </p:txBody>
      </p:sp>
    </p:spTree>
    <p:extLst>
      <p:ext uri="{BB962C8B-B14F-4D97-AF65-F5344CB8AC3E}">
        <p14:creationId xmlns:p14="http://schemas.microsoft.com/office/powerpoint/2010/main" val="26616262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formula in this category has</a:t>
            </a:r>
            <a:r>
              <a:rPr lang="en-US" baseline="0" dirty="0" smtClean="0"/>
              <a:t> a slightly different indication.  First is </a:t>
            </a:r>
            <a:r>
              <a:rPr lang="en-US" baseline="0" dirty="0" err="1" smtClean="0"/>
              <a:t>Pregestimil</a:t>
            </a:r>
            <a:r>
              <a:rPr lang="en-US" baseline="0" dirty="0" smtClean="0"/>
              <a:t>.  This formula is used most frequently in our babies with liver disease or who are at risk for malabsorption as 55% of the fat is MCT.  </a:t>
            </a:r>
            <a:r>
              <a:rPr lang="en-US" baseline="0" dirty="0" err="1" smtClean="0"/>
              <a:t>Similac</a:t>
            </a:r>
            <a:r>
              <a:rPr lang="en-US" baseline="0" dirty="0" smtClean="0"/>
              <a:t> </a:t>
            </a:r>
            <a:r>
              <a:rPr lang="en-US" baseline="0" dirty="0" err="1" smtClean="0"/>
              <a:t>Alimentum</a:t>
            </a:r>
            <a:r>
              <a:rPr lang="en-US" baseline="0" dirty="0" smtClean="0"/>
              <a:t> can be better tasting as it contains additional sucrose.  The final product we carry is </a:t>
            </a:r>
            <a:r>
              <a:rPr lang="en-US" baseline="0" dirty="0" err="1" smtClean="0"/>
              <a:t>Nutramigen</a:t>
            </a:r>
            <a:r>
              <a:rPr lang="en-US" baseline="0" dirty="0" smtClean="0"/>
              <a:t>.  There are two kinds available, both </a:t>
            </a:r>
            <a:r>
              <a:rPr lang="en-US" baseline="0" dirty="0" err="1" smtClean="0"/>
              <a:t>Nutramigen</a:t>
            </a:r>
            <a:r>
              <a:rPr lang="en-US" baseline="0" dirty="0" smtClean="0"/>
              <a:t> and </a:t>
            </a:r>
            <a:r>
              <a:rPr lang="en-US" baseline="0" dirty="0" err="1" smtClean="0"/>
              <a:t>Nutramigen</a:t>
            </a:r>
            <a:r>
              <a:rPr lang="en-US" baseline="0" dirty="0" smtClean="0"/>
              <a:t> with </a:t>
            </a:r>
            <a:r>
              <a:rPr lang="en-US" baseline="0" dirty="0" err="1" smtClean="0"/>
              <a:t>Enflora</a:t>
            </a:r>
            <a:r>
              <a:rPr lang="en-US" baseline="0" dirty="0" smtClean="0"/>
              <a:t> LGG.  We carry both.  The difference is that </a:t>
            </a:r>
            <a:r>
              <a:rPr lang="en-US" baseline="0" dirty="0" err="1" smtClean="0"/>
              <a:t>Nutramigen</a:t>
            </a:r>
            <a:r>
              <a:rPr lang="en-US" baseline="0" dirty="0" smtClean="0"/>
              <a:t> is a ready to feed liquid that doesn’t contain probiotics, but the powder </a:t>
            </a:r>
            <a:r>
              <a:rPr lang="en-US" baseline="0" dirty="0" err="1" smtClean="0"/>
              <a:t>Nutramigen</a:t>
            </a:r>
            <a:r>
              <a:rPr lang="en-US" baseline="0" dirty="0" smtClean="0"/>
              <a:t> with </a:t>
            </a:r>
            <a:r>
              <a:rPr lang="en-US" baseline="0" dirty="0" err="1" smtClean="0"/>
              <a:t>Enflora</a:t>
            </a:r>
            <a:r>
              <a:rPr lang="en-US" baseline="0" dirty="0" smtClean="0"/>
              <a:t> LGG does contain probiotics, so may be inappropriate for some patients that probiotics are contraindicated. WIC covers all 3 of these products with a prescription.  It is very important to know that </a:t>
            </a:r>
            <a:r>
              <a:rPr lang="en-US" baseline="0" dirty="0" err="1" smtClean="0"/>
              <a:t>Pregestimil</a:t>
            </a:r>
            <a:r>
              <a:rPr lang="en-US" baseline="0" dirty="0" smtClean="0"/>
              <a:t> and </a:t>
            </a:r>
            <a:r>
              <a:rPr lang="en-US" baseline="0" dirty="0" err="1" smtClean="0"/>
              <a:t>Nutramigen</a:t>
            </a:r>
            <a:r>
              <a:rPr lang="en-US" baseline="0" dirty="0" smtClean="0"/>
              <a:t> are especially “fluffy” powders and when they are prepared the powder needs to be “packed” in the scoop.  This means that families will want to make sure their hands are clean and pack the powder down in the scoop like they do when they cook with brown sugar.  This is very important to tell families and the brown sugar analogy can be very helpful to use when educating them.</a:t>
            </a:r>
            <a:endParaRPr lang="en-US" dirty="0"/>
          </a:p>
        </p:txBody>
      </p:sp>
      <p:sp>
        <p:nvSpPr>
          <p:cNvPr id="4" name="Slide Number Placeholder 3"/>
          <p:cNvSpPr>
            <a:spLocks noGrp="1"/>
          </p:cNvSpPr>
          <p:nvPr>
            <p:ph type="sldNum" sz="quarter" idx="10"/>
          </p:nvPr>
        </p:nvSpPr>
        <p:spPr/>
        <p:txBody>
          <a:bodyPr/>
          <a:lstStyle/>
          <a:p>
            <a:fld id="{724E2704-8B8C-4F71-8A3D-A5A2E4BD56B6}" type="slidenum">
              <a:rPr lang="en-US" smtClean="0"/>
              <a:t>26</a:t>
            </a:fld>
            <a:endParaRPr lang="en-US"/>
          </a:p>
        </p:txBody>
      </p:sp>
    </p:spTree>
    <p:extLst>
      <p:ext uri="{BB962C8B-B14F-4D97-AF65-F5344CB8AC3E}">
        <p14:creationId xmlns:p14="http://schemas.microsoft.com/office/powerpoint/2010/main" val="10693091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 will</a:t>
            </a:r>
            <a:r>
              <a:rPr lang="en-US" baseline="0" dirty="0" smtClean="0"/>
              <a:t> talk about the most broken or amino acid based formulas.  They’re also referred to as elemental formulas. Since the protein is broken down all the way to amino acids they are considered 100% hypoallergenic and are free of all allergens. Therefore, they can be used in multiple food allergies and intolerances to other formulas.  Sometimes they are used in times of severe malabsorption as well, such as patients with or with a history of short bowel syndrome or other resection.  They are used in both preterm and term babies until 12 months.</a:t>
            </a:r>
            <a:endParaRPr lang="en-US" dirty="0"/>
          </a:p>
        </p:txBody>
      </p:sp>
      <p:sp>
        <p:nvSpPr>
          <p:cNvPr id="4" name="Slide Number Placeholder 3"/>
          <p:cNvSpPr>
            <a:spLocks noGrp="1"/>
          </p:cNvSpPr>
          <p:nvPr>
            <p:ph type="sldNum" sz="quarter" idx="10"/>
          </p:nvPr>
        </p:nvSpPr>
        <p:spPr/>
        <p:txBody>
          <a:bodyPr/>
          <a:lstStyle/>
          <a:p>
            <a:fld id="{724E2704-8B8C-4F71-8A3D-A5A2E4BD56B6}" type="slidenum">
              <a:rPr lang="en-US" smtClean="0"/>
              <a:t>27</a:t>
            </a:fld>
            <a:endParaRPr lang="en-US"/>
          </a:p>
        </p:txBody>
      </p:sp>
    </p:spTree>
    <p:extLst>
      <p:ext uri="{BB962C8B-B14F-4D97-AF65-F5344CB8AC3E}">
        <p14:creationId xmlns:p14="http://schemas.microsoft.com/office/powerpoint/2010/main" val="27611096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EleCare</a:t>
            </a:r>
            <a:r>
              <a:rPr lang="en-US" baseline="0" dirty="0" smtClean="0"/>
              <a:t> for Infants is the product stocked at CW.  </a:t>
            </a:r>
            <a:r>
              <a:rPr lang="en-US" baseline="0" dirty="0" err="1" smtClean="0"/>
              <a:t>Neocate</a:t>
            </a:r>
            <a:r>
              <a:rPr lang="en-US" baseline="0" dirty="0" smtClean="0"/>
              <a:t> Infant is also available-but isn’t preferred to use.  A very important reminder about </a:t>
            </a:r>
            <a:r>
              <a:rPr lang="en-US" baseline="0" dirty="0" err="1" smtClean="0"/>
              <a:t>Neocate</a:t>
            </a:r>
            <a:r>
              <a:rPr lang="en-US" baseline="0" dirty="0" smtClean="0"/>
              <a:t> Infant formula is that their mixing is different.  They mix 1 ounce water plus 1 scoop powder, not the standard 2 ounces water plus 1 scoop that all other formulas are!  It is very important to ensure families are aware of this if this formula is used.  Both of these products are WIC eligible with a prescription.  </a:t>
            </a:r>
            <a:r>
              <a:rPr lang="en-US" baseline="0" dirty="0" err="1" smtClean="0"/>
              <a:t>PurAmino</a:t>
            </a:r>
            <a:r>
              <a:rPr lang="en-US" baseline="0" dirty="0" smtClean="0"/>
              <a:t> and </a:t>
            </a:r>
            <a:r>
              <a:rPr lang="en-US" baseline="0" dirty="0" err="1" smtClean="0"/>
              <a:t>Alfamino</a:t>
            </a:r>
            <a:r>
              <a:rPr lang="en-US" baseline="0" dirty="0" smtClean="0"/>
              <a:t> Infant are also available, but far less used by our patients.</a:t>
            </a:r>
            <a:endParaRPr lang="en-US" dirty="0"/>
          </a:p>
        </p:txBody>
      </p:sp>
      <p:sp>
        <p:nvSpPr>
          <p:cNvPr id="4" name="Slide Number Placeholder 3"/>
          <p:cNvSpPr>
            <a:spLocks noGrp="1"/>
          </p:cNvSpPr>
          <p:nvPr>
            <p:ph type="sldNum" sz="quarter" idx="10"/>
          </p:nvPr>
        </p:nvSpPr>
        <p:spPr/>
        <p:txBody>
          <a:bodyPr/>
          <a:lstStyle/>
          <a:p>
            <a:fld id="{724E2704-8B8C-4F71-8A3D-A5A2E4BD56B6}" type="slidenum">
              <a:rPr lang="en-US" smtClean="0"/>
              <a:t>28</a:t>
            </a:fld>
            <a:endParaRPr lang="en-US"/>
          </a:p>
        </p:txBody>
      </p:sp>
    </p:spTree>
    <p:extLst>
      <p:ext uri="{BB962C8B-B14F-4D97-AF65-F5344CB8AC3E}">
        <p14:creationId xmlns:p14="http://schemas.microsoft.com/office/powerpoint/2010/main" val="10465498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is</a:t>
            </a:r>
            <a:r>
              <a:rPr lang="en-US" baseline="0" dirty="0" smtClean="0"/>
              <a:t> a category that we call specialty formulas.  Each are stocked at CW due to different indications.  First we will talk about </a:t>
            </a:r>
            <a:r>
              <a:rPr lang="en-US" baseline="0" dirty="0" err="1" smtClean="0"/>
              <a:t>Similac</a:t>
            </a:r>
            <a:r>
              <a:rPr lang="en-US" baseline="0" dirty="0" smtClean="0"/>
              <a:t> PM 60/40.  This formula is used by our renal patients as it is low in potassium and phosphorus.  It also doesn’t contain iron, so that is important to know.  It gets its name because 60% of the protein is whey and the other 40% is from casein.  It is WIC eligible with a prescription.  Next is </a:t>
            </a:r>
            <a:r>
              <a:rPr lang="en-US" baseline="0" dirty="0" err="1" smtClean="0"/>
              <a:t>Enfaport</a:t>
            </a:r>
            <a:r>
              <a:rPr lang="en-US" baseline="0" dirty="0" smtClean="0"/>
              <a:t>. This formula is very high in MCT and is used in patients with lipid metabolism, malabsorption or most commonly those with a history of </a:t>
            </a:r>
            <a:r>
              <a:rPr lang="en-US" baseline="0" dirty="0" err="1" smtClean="0"/>
              <a:t>chylous</a:t>
            </a:r>
            <a:r>
              <a:rPr lang="en-US" baseline="0" dirty="0" smtClean="0"/>
              <a:t> effusion and a need for a high MCT diet.  This formula is ready to feed and not powder, so must be diluted down from 30 calorie/ounce to the appropriate calorie density you are looking for. Of the specialty formulas, these are the two that are used most routinely.  Enfamil 3232A is rarely used, but is a partially hydrolyzed low carbohydrate formula-but shouldn’t be used long term.  Ross Carbohydrate Free (or RCF) is a concentrated liquid that requires dilution and is completely free of all carbohydrates. Therefore, additional carbohydrates are needed somehow in the patient’s prescription.  </a:t>
            </a:r>
            <a:r>
              <a:rPr lang="en-US" baseline="0" dirty="0" err="1" smtClean="0"/>
              <a:t>Calcilo</a:t>
            </a:r>
            <a:r>
              <a:rPr lang="en-US" baseline="0" dirty="0" smtClean="0"/>
              <a:t> XD is extremely rare and is used in patients with </a:t>
            </a:r>
            <a:r>
              <a:rPr lang="en-US" baseline="0" dirty="0" err="1" smtClean="0"/>
              <a:t>hypercalcemia</a:t>
            </a:r>
            <a:r>
              <a:rPr lang="en-US" baseline="0" dirty="0" smtClean="0"/>
              <a:t>, such as William’s Syndrome or those with hyperparathyroidism.  It is exactly what the name says, low in calcium.  There are many other formulas that are used for those with metabolic disorders but we will not discuss those in this module.</a:t>
            </a:r>
            <a:endParaRPr lang="en-US" dirty="0"/>
          </a:p>
        </p:txBody>
      </p:sp>
      <p:sp>
        <p:nvSpPr>
          <p:cNvPr id="4" name="Slide Number Placeholder 3"/>
          <p:cNvSpPr>
            <a:spLocks noGrp="1"/>
          </p:cNvSpPr>
          <p:nvPr>
            <p:ph type="sldNum" sz="quarter" idx="10"/>
          </p:nvPr>
        </p:nvSpPr>
        <p:spPr/>
        <p:txBody>
          <a:bodyPr/>
          <a:lstStyle/>
          <a:p>
            <a:fld id="{724E2704-8B8C-4F71-8A3D-A5A2E4BD56B6}" type="slidenum">
              <a:rPr lang="en-US" smtClean="0"/>
              <a:t>29</a:t>
            </a:fld>
            <a:endParaRPr lang="en-US"/>
          </a:p>
        </p:txBody>
      </p:sp>
    </p:spTree>
    <p:extLst>
      <p:ext uri="{BB962C8B-B14F-4D97-AF65-F5344CB8AC3E}">
        <p14:creationId xmlns:p14="http://schemas.microsoft.com/office/powerpoint/2010/main" val="874704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can’t start talking about infant formulas until we talk about what a typical feeding schedule is by age.  These are ranges and can definitely be more or less in both volume and frequency, depending on the patient and their clinical scenario.</a:t>
            </a:r>
            <a:r>
              <a:rPr lang="en-US" dirty="0" smtClean="0"/>
              <a:t>  It is important</a:t>
            </a:r>
            <a:r>
              <a:rPr lang="en-US" baseline="0" dirty="0" smtClean="0"/>
              <a:t> to note that breastfed babies tend to eat more frequently (“cluster feed”) compared to formula fed babies, especially early in infancy.</a:t>
            </a:r>
            <a:endParaRPr lang="en-US" dirty="0"/>
          </a:p>
        </p:txBody>
      </p:sp>
      <p:sp>
        <p:nvSpPr>
          <p:cNvPr id="4" name="Slide Number Placeholder 3"/>
          <p:cNvSpPr>
            <a:spLocks noGrp="1"/>
          </p:cNvSpPr>
          <p:nvPr>
            <p:ph type="sldNum" sz="quarter" idx="10"/>
          </p:nvPr>
        </p:nvSpPr>
        <p:spPr/>
        <p:txBody>
          <a:bodyPr/>
          <a:lstStyle/>
          <a:p>
            <a:fld id="{724E2704-8B8C-4F71-8A3D-A5A2E4BD56B6}" type="slidenum">
              <a:rPr lang="en-US" smtClean="0"/>
              <a:t>3</a:t>
            </a:fld>
            <a:endParaRPr lang="en-US"/>
          </a:p>
        </p:txBody>
      </p:sp>
    </p:spTree>
    <p:extLst>
      <p:ext uri="{BB962C8B-B14F-4D97-AF65-F5344CB8AC3E}">
        <p14:creationId xmlns:p14="http://schemas.microsoft.com/office/powerpoint/2010/main" val="26004815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Generic,</a:t>
            </a:r>
            <a:r>
              <a:rPr lang="en-US" baseline="0" dirty="0" smtClean="0"/>
              <a:t> store brands are a great alternative to brand names. They are guaranteed nutritionally equivalent to brand names and are strictly regulated by the FDA, in fact all formulas are. They’re available in a variety of types, cow’s milk/standard, soy, partially hydrolyzed and thickened.</a:t>
            </a:r>
            <a:endParaRPr lang="en-US" dirty="0"/>
          </a:p>
        </p:txBody>
      </p:sp>
      <p:sp>
        <p:nvSpPr>
          <p:cNvPr id="4" name="Slide Number Placeholder 3"/>
          <p:cNvSpPr>
            <a:spLocks noGrp="1"/>
          </p:cNvSpPr>
          <p:nvPr>
            <p:ph type="sldNum" sz="quarter" idx="10"/>
          </p:nvPr>
        </p:nvSpPr>
        <p:spPr/>
        <p:txBody>
          <a:bodyPr/>
          <a:lstStyle/>
          <a:p>
            <a:fld id="{724E2704-8B8C-4F71-8A3D-A5A2E4BD56B6}" type="slidenum">
              <a:rPr lang="en-US" smtClean="0"/>
              <a:t>30</a:t>
            </a:fld>
            <a:endParaRPr lang="en-US"/>
          </a:p>
        </p:txBody>
      </p:sp>
    </p:spTree>
    <p:extLst>
      <p:ext uri="{BB962C8B-B14F-4D97-AF65-F5344CB8AC3E}">
        <p14:creationId xmlns:p14="http://schemas.microsoft.com/office/powerpoint/2010/main" val="8944575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many generic brands on the market. Some of the most popular in this area include Up &amp; Up, Parent’s Choice, Kirkland and Meijer.</a:t>
            </a:r>
            <a:endParaRPr lang="en-US" dirty="0"/>
          </a:p>
        </p:txBody>
      </p:sp>
      <p:sp>
        <p:nvSpPr>
          <p:cNvPr id="4" name="Slide Number Placeholder 3"/>
          <p:cNvSpPr>
            <a:spLocks noGrp="1"/>
          </p:cNvSpPr>
          <p:nvPr>
            <p:ph type="sldNum" sz="quarter" idx="10"/>
          </p:nvPr>
        </p:nvSpPr>
        <p:spPr/>
        <p:txBody>
          <a:bodyPr/>
          <a:lstStyle/>
          <a:p>
            <a:fld id="{724E2704-8B8C-4F71-8A3D-A5A2E4BD56B6}" type="slidenum">
              <a:rPr lang="en-US" smtClean="0"/>
              <a:t>31</a:t>
            </a:fld>
            <a:endParaRPr lang="en-US"/>
          </a:p>
        </p:txBody>
      </p:sp>
    </p:spTree>
    <p:extLst>
      <p:ext uri="{BB962C8B-B14F-4D97-AF65-F5344CB8AC3E}">
        <p14:creationId xmlns:p14="http://schemas.microsoft.com/office/powerpoint/2010/main" val="3258961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concludes</a:t>
            </a:r>
            <a:r>
              <a:rPr lang="en-US" baseline="0" dirty="0" smtClean="0"/>
              <a:t> part 1 of the formula module, infant formulas.</a:t>
            </a:r>
            <a:endParaRPr lang="en-US" dirty="0"/>
          </a:p>
        </p:txBody>
      </p:sp>
      <p:sp>
        <p:nvSpPr>
          <p:cNvPr id="4" name="Slide Number Placeholder 3"/>
          <p:cNvSpPr>
            <a:spLocks noGrp="1"/>
          </p:cNvSpPr>
          <p:nvPr>
            <p:ph type="sldNum" sz="quarter" idx="10"/>
          </p:nvPr>
        </p:nvSpPr>
        <p:spPr/>
        <p:txBody>
          <a:bodyPr/>
          <a:lstStyle/>
          <a:p>
            <a:fld id="{724E2704-8B8C-4F71-8A3D-A5A2E4BD56B6}" type="slidenum">
              <a:rPr lang="en-US" smtClean="0"/>
              <a:t>32</a:t>
            </a:fld>
            <a:endParaRPr lang="en-US"/>
          </a:p>
        </p:txBody>
      </p:sp>
    </p:spTree>
    <p:extLst>
      <p:ext uri="{BB962C8B-B14F-4D97-AF65-F5344CB8AC3E}">
        <p14:creationId xmlns:p14="http://schemas.microsoft.com/office/powerpoint/2010/main" val="32327584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a:t>
            </a:r>
            <a:r>
              <a:rPr lang="en-US" baseline="0" dirty="0" smtClean="0"/>
              <a:t> to part 2 of the formula module, this section will focus on pediatric formulas for patients aged 1 year (corrected age) to 10-13 years of age.</a:t>
            </a:r>
            <a:endParaRPr lang="en-US" dirty="0"/>
          </a:p>
        </p:txBody>
      </p:sp>
      <p:sp>
        <p:nvSpPr>
          <p:cNvPr id="4" name="Slide Number Placeholder 3"/>
          <p:cNvSpPr>
            <a:spLocks noGrp="1"/>
          </p:cNvSpPr>
          <p:nvPr>
            <p:ph type="sldNum" sz="quarter" idx="10"/>
          </p:nvPr>
        </p:nvSpPr>
        <p:spPr/>
        <p:txBody>
          <a:bodyPr/>
          <a:lstStyle/>
          <a:p>
            <a:fld id="{724E2704-8B8C-4F71-8A3D-A5A2E4BD56B6}" type="slidenum">
              <a:rPr lang="en-US" smtClean="0"/>
              <a:t>33</a:t>
            </a:fld>
            <a:endParaRPr lang="en-US"/>
          </a:p>
        </p:txBody>
      </p:sp>
    </p:spTree>
    <p:extLst>
      <p:ext uri="{BB962C8B-B14F-4D97-AF65-F5344CB8AC3E}">
        <p14:creationId xmlns:p14="http://schemas.microsoft.com/office/powerpoint/2010/main" val="28759890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three primary</a:t>
            </a:r>
            <a:r>
              <a:rPr lang="en-US" baseline="0" dirty="0" smtClean="0"/>
              <a:t> manufacturers of pediatric formulas, Abbott </a:t>
            </a:r>
            <a:r>
              <a:rPr lang="en-US" baseline="0" dirty="0" err="1" smtClean="0"/>
              <a:t>Nutriton</a:t>
            </a:r>
            <a:r>
              <a:rPr lang="en-US" baseline="0" dirty="0" smtClean="0"/>
              <a:t> who manufacture </a:t>
            </a:r>
            <a:r>
              <a:rPr lang="en-US" baseline="0" dirty="0" err="1" smtClean="0"/>
              <a:t>PediaSure</a:t>
            </a:r>
            <a:r>
              <a:rPr lang="en-US" baseline="0" dirty="0" smtClean="0"/>
              <a:t> and </a:t>
            </a:r>
            <a:r>
              <a:rPr lang="en-US" baseline="0" dirty="0" err="1" smtClean="0"/>
              <a:t>EleCare</a:t>
            </a:r>
            <a:r>
              <a:rPr lang="en-US" baseline="0" dirty="0" smtClean="0"/>
              <a:t>, Nestle Nutrition that make BKE and </a:t>
            </a:r>
            <a:r>
              <a:rPr lang="en-US" baseline="0" dirty="0" err="1" smtClean="0"/>
              <a:t>Compleat</a:t>
            </a:r>
            <a:r>
              <a:rPr lang="en-US" baseline="0" dirty="0" smtClean="0"/>
              <a:t> and finally </a:t>
            </a:r>
            <a:r>
              <a:rPr lang="en-US" baseline="0" dirty="0" err="1" smtClean="0"/>
              <a:t>Nutricia</a:t>
            </a:r>
            <a:r>
              <a:rPr lang="en-US" baseline="0" dirty="0" smtClean="0"/>
              <a:t> that manufacture the </a:t>
            </a:r>
            <a:r>
              <a:rPr lang="en-US" baseline="0" dirty="0" err="1" smtClean="0"/>
              <a:t>Neocate</a:t>
            </a:r>
            <a:r>
              <a:rPr lang="en-US" baseline="0" dirty="0" smtClean="0"/>
              <a:t> brand of products.</a:t>
            </a:r>
            <a:endParaRPr lang="en-US" dirty="0"/>
          </a:p>
        </p:txBody>
      </p:sp>
      <p:sp>
        <p:nvSpPr>
          <p:cNvPr id="4" name="Slide Number Placeholder 3"/>
          <p:cNvSpPr>
            <a:spLocks noGrp="1"/>
          </p:cNvSpPr>
          <p:nvPr>
            <p:ph type="sldNum" sz="quarter" idx="10"/>
          </p:nvPr>
        </p:nvSpPr>
        <p:spPr/>
        <p:txBody>
          <a:bodyPr/>
          <a:lstStyle/>
          <a:p>
            <a:fld id="{724E2704-8B8C-4F71-8A3D-A5A2E4BD56B6}" type="slidenum">
              <a:rPr lang="en-US" smtClean="0"/>
              <a:t>34</a:t>
            </a:fld>
            <a:endParaRPr lang="en-US"/>
          </a:p>
        </p:txBody>
      </p:sp>
    </p:spTree>
    <p:extLst>
      <p:ext uri="{BB962C8B-B14F-4D97-AF65-F5344CB8AC3E}">
        <p14:creationId xmlns:p14="http://schemas.microsoft.com/office/powerpoint/2010/main" val="11151378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compared to infant formulas, there are far less categories of pediatric formulas. The categories we have are: standard, high calorie, soy, peptide, amino acid/elemental, </a:t>
            </a:r>
            <a:r>
              <a:rPr lang="en-US" baseline="0" dirty="0" err="1" smtClean="0"/>
              <a:t>blenderized</a:t>
            </a:r>
            <a:r>
              <a:rPr lang="en-US" baseline="0" dirty="0" smtClean="0"/>
              <a:t>/real food, plant based, low calorie, specialty and generic brands. We will discuss each of these in length now.</a:t>
            </a:r>
            <a:endParaRPr lang="en-US" dirty="0"/>
          </a:p>
        </p:txBody>
      </p:sp>
      <p:sp>
        <p:nvSpPr>
          <p:cNvPr id="4" name="Slide Number Placeholder 3"/>
          <p:cNvSpPr>
            <a:spLocks noGrp="1"/>
          </p:cNvSpPr>
          <p:nvPr>
            <p:ph type="sldNum" sz="quarter" idx="10"/>
          </p:nvPr>
        </p:nvSpPr>
        <p:spPr/>
        <p:txBody>
          <a:bodyPr/>
          <a:lstStyle/>
          <a:p>
            <a:fld id="{724E2704-8B8C-4F71-8A3D-A5A2E4BD56B6}" type="slidenum">
              <a:rPr lang="en-US" smtClean="0"/>
              <a:t>35</a:t>
            </a:fld>
            <a:endParaRPr lang="en-US"/>
          </a:p>
        </p:txBody>
      </p:sp>
    </p:spTree>
    <p:extLst>
      <p:ext uri="{BB962C8B-B14F-4D97-AF65-F5344CB8AC3E}">
        <p14:creationId xmlns:p14="http://schemas.microsoft.com/office/powerpoint/2010/main" val="3952728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the standard products.</a:t>
            </a:r>
            <a:r>
              <a:rPr lang="en-US" baseline="0" dirty="0" smtClean="0"/>
              <a:t> These are cow’s milk based and are suitable for patients aged 1-10 years and come in both 1.0 and 1.5 </a:t>
            </a:r>
            <a:r>
              <a:rPr lang="en-US" baseline="0" dirty="0" err="1" smtClean="0"/>
              <a:t>cal</a:t>
            </a:r>
            <a:r>
              <a:rPr lang="en-US" baseline="0" dirty="0" smtClean="0"/>
              <a:t>/mL versions.  They can be taken orally or by tube feeding and are available in both with and without fiber options.</a:t>
            </a:r>
            <a:endParaRPr lang="en-US" dirty="0"/>
          </a:p>
        </p:txBody>
      </p:sp>
      <p:sp>
        <p:nvSpPr>
          <p:cNvPr id="4" name="Slide Number Placeholder 3"/>
          <p:cNvSpPr>
            <a:spLocks noGrp="1"/>
          </p:cNvSpPr>
          <p:nvPr>
            <p:ph type="sldNum" sz="quarter" idx="10"/>
          </p:nvPr>
        </p:nvSpPr>
        <p:spPr/>
        <p:txBody>
          <a:bodyPr/>
          <a:lstStyle/>
          <a:p>
            <a:fld id="{724E2704-8B8C-4F71-8A3D-A5A2E4BD56B6}" type="slidenum">
              <a:rPr lang="en-US" smtClean="0"/>
              <a:t>36</a:t>
            </a:fld>
            <a:endParaRPr lang="en-US"/>
          </a:p>
        </p:txBody>
      </p:sp>
    </p:spTree>
    <p:extLst>
      <p:ext uri="{BB962C8B-B14F-4D97-AF65-F5344CB8AC3E}">
        <p14:creationId xmlns:p14="http://schemas.microsoft.com/office/powerpoint/2010/main" val="38290932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a:t>
            </a:r>
            <a:r>
              <a:rPr lang="en-US" baseline="0" dirty="0" smtClean="0"/>
              <a:t> two types of standard tube feedings we carry for pediatric patients. </a:t>
            </a:r>
            <a:r>
              <a:rPr lang="en-US" baseline="0" dirty="0" err="1" smtClean="0"/>
              <a:t>PediaSure</a:t>
            </a:r>
            <a:r>
              <a:rPr lang="en-US" baseline="0" dirty="0" smtClean="0"/>
              <a:t> Grow &amp; Gain and </a:t>
            </a:r>
            <a:r>
              <a:rPr lang="en-US" baseline="0" dirty="0" err="1" smtClean="0"/>
              <a:t>PediaSure</a:t>
            </a:r>
            <a:r>
              <a:rPr lang="en-US" baseline="0" dirty="0" smtClean="0"/>
              <a:t> Enteral. Both are 1.0 kcal/mL and come both with and without fiber. The primary difference is that patients who receive tube feedings from a home care company receive the </a:t>
            </a:r>
            <a:r>
              <a:rPr lang="en-US" baseline="0" dirty="0" err="1" smtClean="0"/>
              <a:t>PediaSure</a:t>
            </a:r>
            <a:r>
              <a:rPr lang="en-US" baseline="0" dirty="0" smtClean="0"/>
              <a:t> Enteral. With a prescription, WIC provides </a:t>
            </a:r>
            <a:r>
              <a:rPr lang="en-US" baseline="0" dirty="0" err="1" smtClean="0"/>
              <a:t>PediaSure</a:t>
            </a:r>
            <a:r>
              <a:rPr lang="en-US" baseline="0" dirty="0" smtClean="0"/>
              <a:t> Grow &amp; Gain-which is also available in the stores for purchase.  It has some additional flavoring to make it more palatable, but either can be used for oral or tube feeding. </a:t>
            </a:r>
            <a:r>
              <a:rPr lang="en-US" baseline="0" dirty="0" err="1" smtClean="0"/>
              <a:t>PediaSure</a:t>
            </a:r>
            <a:r>
              <a:rPr lang="en-US" baseline="0" dirty="0" smtClean="0"/>
              <a:t> also makes a 1.5 kcal/mL product that is also WIC eligible, with a prescription in both with and without fiber.  Boost Kid Essentials is made by Nestle and comes in 1 and 1.5kcal/mL options as does </a:t>
            </a:r>
            <a:r>
              <a:rPr lang="en-US" baseline="0" dirty="0" err="1" smtClean="0"/>
              <a:t>Nutren</a:t>
            </a:r>
            <a:r>
              <a:rPr lang="en-US" baseline="0" dirty="0" smtClean="0"/>
              <a:t> Jr in a 1.0 kcal/mL version also made by Nestle.  </a:t>
            </a:r>
            <a:endParaRPr lang="en-US" dirty="0"/>
          </a:p>
        </p:txBody>
      </p:sp>
      <p:sp>
        <p:nvSpPr>
          <p:cNvPr id="4" name="Slide Number Placeholder 3"/>
          <p:cNvSpPr>
            <a:spLocks noGrp="1"/>
          </p:cNvSpPr>
          <p:nvPr>
            <p:ph type="sldNum" sz="quarter" idx="10"/>
          </p:nvPr>
        </p:nvSpPr>
        <p:spPr/>
        <p:txBody>
          <a:bodyPr/>
          <a:lstStyle/>
          <a:p>
            <a:fld id="{724E2704-8B8C-4F71-8A3D-A5A2E4BD56B6}" type="slidenum">
              <a:rPr lang="en-US" smtClean="0"/>
              <a:t>37</a:t>
            </a:fld>
            <a:endParaRPr lang="en-US"/>
          </a:p>
        </p:txBody>
      </p:sp>
    </p:spTree>
    <p:extLst>
      <p:ext uri="{BB962C8B-B14F-4D97-AF65-F5344CB8AC3E}">
        <p14:creationId xmlns:p14="http://schemas.microsoft.com/office/powerpoint/2010/main" val="41480699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is only 1 soy pediatric product on the market that is available for both oral and tube feeding, Bright Beginnings Soy. This product is not found on store shelves, rather is ordered online or through a home care company.  It contains only soy protein and is 1.0 kcal/mL and is therefore considered milk free.</a:t>
            </a:r>
            <a:endParaRPr lang="en-US" dirty="0"/>
          </a:p>
        </p:txBody>
      </p:sp>
      <p:sp>
        <p:nvSpPr>
          <p:cNvPr id="4" name="Slide Number Placeholder 3"/>
          <p:cNvSpPr>
            <a:spLocks noGrp="1"/>
          </p:cNvSpPr>
          <p:nvPr>
            <p:ph type="sldNum" sz="quarter" idx="10"/>
          </p:nvPr>
        </p:nvSpPr>
        <p:spPr/>
        <p:txBody>
          <a:bodyPr/>
          <a:lstStyle/>
          <a:p>
            <a:fld id="{724E2704-8B8C-4F71-8A3D-A5A2E4BD56B6}" type="slidenum">
              <a:rPr lang="en-US" smtClean="0"/>
              <a:t>38</a:t>
            </a:fld>
            <a:endParaRPr lang="en-US"/>
          </a:p>
        </p:txBody>
      </p:sp>
    </p:spTree>
    <p:extLst>
      <p:ext uri="{BB962C8B-B14F-4D97-AF65-F5344CB8AC3E}">
        <p14:creationId xmlns:p14="http://schemas.microsoft.com/office/powerpoint/2010/main" val="20298082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category</a:t>
            </a:r>
            <a:r>
              <a:rPr lang="en-US" baseline="0" dirty="0" smtClean="0"/>
              <a:t> is hydrolyzed, or you may have heard them referred to as peptide based formulas. The protein in these formulas is cow’s milk protein, but is broken down into smaller peptides to be easier to digest.  They are available in both 1 and 1.5 kcal/mL, come with and without fiber and can be consumed orally or by tube feeding.  These products tend to be used in patients with malabsorption or other intolerance. The milk protein is not fully broken down enough for patient’s with true milk allergy-but those with intolerance may be able to tolerate these products.</a:t>
            </a:r>
            <a:endParaRPr lang="en-US" dirty="0"/>
          </a:p>
        </p:txBody>
      </p:sp>
      <p:sp>
        <p:nvSpPr>
          <p:cNvPr id="4" name="Slide Number Placeholder 3"/>
          <p:cNvSpPr>
            <a:spLocks noGrp="1"/>
          </p:cNvSpPr>
          <p:nvPr>
            <p:ph type="sldNum" sz="quarter" idx="10"/>
          </p:nvPr>
        </p:nvSpPr>
        <p:spPr/>
        <p:txBody>
          <a:bodyPr/>
          <a:lstStyle/>
          <a:p>
            <a:fld id="{724E2704-8B8C-4F71-8A3D-A5A2E4BD56B6}" type="slidenum">
              <a:rPr lang="en-US" smtClean="0"/>
              <a:t>39</a:t>
            </a:fld>
            <a:endParaRPr lang="en-US"/>
          </a:p>
        </p:txBody>
      </p:sp>
    </p:spTree>
    <p:extLst>
      <p:ext uri="{BB962C8B-B14F-4D97-AF65-F5344CB8AC3E}">
        <p14:creationId xmlns:p14="http://schemas.microsoft.com/office/powerpoint/2010/main" val="2714282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the estimates here in this slide are just that-estimates.  Some infants will drink more</a:t>
            </a:r>
            <a:r>
              <a:rPr lang="en-US" baseline="0" dirty="0" smtClean="0"/>
              <a:t> or less depending on schedule and clinical scenario.</a:t>
            </a:r>
            <a:endParaRPr lang="en-US" dirty="0"/>
          </a:p>
        </p:txBody>
      </p:sp>
      <p:sp>
        <p:nvSpPr>
          <p:cNvPr id="4" name="Slide Number Placeholder 3"/>
          <p:cNvSpPr>
            <a:spLocks noGrp="1"/>
          </p:cNvSpPr>
          <p:nvPr>
            <p:ph type="sldNum" sz="quarter" idx="10"/>
          </p:nvPr>
        </p:nvSpPr>
        <p:spPr/>
        <p:txBody>
          <a:bodyPr/>
          <a:lstStyle/>
          <a:p>
            <a:fld id="{724E2704-8B8C-4F71-8A3D-A5A2E4BD56B6}" type="slidenum">
              <a:rPr lang="en-US" smtClean="0"/>
              <a:t>4</a:t>
            </a:fld>
            <a:endParaRPr lang="en-US"/>
          </a:p>
        </p:txBody>
      </p:sp>
    </p:spTree>
    <p:extLst>
      <p:ext uri="{BB962C8B-B14F-4D97-AF65-F5344CB8AC3E}">
        <p14:creationId xmlns:p14="http://schemas.microsoft.com/office/powerpoint/2010/main" val="39872558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carry </a:t>
            </a:r>
            <a:r>
              <a:rPr lang="en-US" dirty="0" err="1" smtClean="0"/>
              <a:t>PediaSure</a:t>
            </a:r>
            <a:r>
              <a:rPr lang="en-US" baseline="0" dirty="0" smtClean="0"/>
              <a:t> Peptide  here at CW.  There are 1 and 1.5 kcal/mL options available.  The 1.0 version is also WIC eligible with a prescription.  </a:t>
            </a:r>
            <a:r>
              <a:rPr lang="en-US" baseline="0" dirty="0" err="1" smtClean="0"/>
              <a:t>Peptamen</a:t>
            </a:r>
            <a:r>
              <a:rPr lang="en-US" baseline="0" dirty="0" smtClean="0"/>
              <a:t> Jr and </a:t>
            </a:r>
            <a:r>
              <a:rPr lang="en-US" baseline="0" dirty="0" err="1" smtClean="0"/>
              <a:t>Peptamen</a:t>
            </a:r>
            <a:r>
              <a:rPr lang="en-US" baseline="0" dirty="0" smtClean="0"/>
              <a:t> Jr 1.5 are the equivalent Nestle products.</a:t>
            </a:r>
            <a:endParaRPr lang="en-US" dirty="0"/>
          </a:p>
        </p:txBody>
      </p:sp>
      <p:sp>
        <p:nvSpPr>
          <p:cNvPr id="4" name="Slide Number Placeholder 3"/>
          <p:cNvSpPr>
            <a:spLocks noGrp="1"/>
          </p:cNvSpPr>
          <p:nvPr>
            <p:ph type="sldNum" sz="quarter" idx="10"/>
          </p:nvPr>
        </p:nvSpPr>
        <p:spPr/>
        <p:txBody>
          <a:bodyPr/>
          <a:lstStyle/>
          <a:p>
            <a:fld id="{724E2704-8B8C-4F71-8A3D-A5A2E4BD56B6}" type="slidenum">
              <a:rPr lang="en-US" smtClean="0"/>
              <a:t>40</a:t>
            </a:fld>
            <a:endParaRPr lang="en-US"/>
          </a:p>
        </p:txBody>
      </p:sp>
    </p:spTree>
    <p:extLst>
      <p:ext uri="{BB962C8B-B14F-4D97-AF65-F5344CB8AC3E}">
        <p14:creationId xmlns:p14="http://schemas.microsoft.com/office/powerpoint/2010/main" val="1240764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with the infant formulas, the most broken down and only true hypoallergenic formulas are those that are amino acid based.  They are a variety of products on the market that we will discuss. These products are indicated for multiple food allergies as well as severe intolerance to other products.</a:t>
            </a:r>
            <a:endParaRPr lang="en-US" dirty="0"/>
          </a:p>
        </p:txBody>
      </p:sp>
      <p:sp>
        <p:nvSpPr>
          <p:cNvPr id="4" name="Slide Number Placeholder 3"/>
          <p:cNvSpPr>
            <a:spLocks noGrp="1"/>
          </p:cNvSpPr>
          <p:nvPr>
            <p:ph type="sldNum" sz="quarter" idx="10"/>
          </p:nvPr>
        </p:nvSpPr>
        <p:spPr/>
        <p:txBody>
          <a:bodyPr/>
          <a:lstStyle/>
          <a:p>
            <a:fld id="{724E2704-8B8C-4F71-8A3D-A5A2E4BD56B6}" type="slidenum">
              <a:rPr lang="en-US" smtClean="0"/>
              <a:t>41</a:t>
            </a:fld>
            <a:endParaRPr lang="en-US"/>
          </a:p>
        </p:txBody>
      </p:sp>
    </p:spTree>
    <p:extLst>
      <p:ext uri="{BB962C8B-B14F-4D97-AF65-F5344CB8AC3E}">
        <p14:creationId xmlns:p14="http://schemas.microsoft.com/office/powerpoint/2010/main" val="27205030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EleCare</a:t>
            </a:r>
            <a:r>
              <a:rPr lang="en-US" dirty="0" smtClean="0"/>
              <a:t> Jr is the preferred</a:t>
            </a:r>
            <a:r>
              <a:rPr lang="en-US" baseline="0" dirty="0" smtClean="0"/>
              <a:t> product at CW, of which we carry both Unflavored and Vanilla.  It is also WIC eligible with a prescription. </a:t>
            </a:r>
            <a:r>
              <a:rPr lang="en-US" baseline="0" dirty="0" err="1" smtClean="0"/>
              <a:t>Neocate</a:t>
            </a:r>
            <a:r>
              <a:rPr lang="en-US" baseline="0" dirty="0" smtClean="0"/>
              <a:t> Jr is another option, but is not preferred.  </a:t>
            </a:r>
            <a:r>
              <a:rPr lang="en-US" baseline="0" dirty="0" err="1" smtClean="0"/>
              <a:t>Neocate</a:t>
            </a:r>
            <a:r>
              <a:rPr lang="en-US" baseline="0" dirty="0" smtClean="0"/>
              <a:t> Splash is a unique product.  It is a juice box that can be consumed orally (different flavors available)  or unflavored. It is 1.0 kcal/mL and is nutritionally complete. This is a great option for kids who need to drink a supplement but don’t like a milky consistency or flavor. They are also helpful for patients with concerns mixing with a formula powder, as the other formulas in this category are all powders. </a:t>
            </a:r>
            <a:r>
              <a:rPr lang="en-US" baseline="0" dirty="0" err="1" smtClean="0"/>
              <a:t>Neocate</a:t>
            </a:r>
            <a:r>
              <a:rPr lang="en-US" baseline="0" dirty="0" smtClean="0"/>
              <a:t> Splash unflavored is WIC eligible with a prescription as well.  </a:t>
            </a:r>
            <a:r>
              <a:rPr lang="en-US" baseline="0" dirty="0" err="1" smtClean="0"/>
              <a:t>Alfamino</a:t>
            </a:r>
            <a:r>
              <a:rPr lang="en-US" baseline="0" dirty="0" smtClean="0"/>
              <a:t> Jr and </a:t>
            </a:r>
            <a:r>
              <a:rPr lang="en-US" baseline="0" dirty="0" err="1" smtClean="0"/>
              <a:t>PurAmino</a:t>
            </a:r>
            <a:r>
              <a:rPr lang="en-US" baseline="0" dirty="0" smtClean="0"/>
              <a:t> Jr are rarely used with our patients.</a:t>
            </a:r>
            <a:endParaRPr lang="en-US" dirty="0"/>
          </a:p>
        </p:txBody>
      </p:sp>
      <p:sp>
        <p:nvSpPr>
          <p:cNvPr id="4" name="Slide Number Placeholder 3"/>
          <p:cNvSpPr>
            <a:spLocks noGrp="1"/>
          </p:cNvSpPr>
          <p:nvPr>
            <p:ph type="sldNum" sz="quarter" idx="10"/>
          </p:nvPr>
        </p:nvSpPr>
        <p:spPr/>
        <p:txBody>
          <a:bodyPr/>
          <a:lstStyle/>
          <a:p>
            <a:fld id="{724E2704-8B8C-4F71-8A3D-A5A2E4BD56B6}" type="slidenum">
              <a:rPr lang="en-US" smtClean="0"/>
              <a:t>42</a:t>
            </a:fld>
            <a:endParaRPr lang="en-US"/>
          </a:p>
        </p:txBody>
      </p:sp>
    </p:spTree>
    <p:extLst>
      <p:ext uri="{BB962C8B-B14F-4D97-AF65-F5344CB8AC3E}">
        <p14:creationId xmlns:p14="http://schemas.microsoft.com/office/powerpoint/2010/main" val="17550693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can imagine, as</a:t>
            </a:r>
            <a:r>
              <a:rPr lang="en-US" baseline="0" dirty="0" smtClean="0"/>
              <a:t> we learn more about formulas a growing trend is that of real food based formulas or even those that are plant based.</a:t>
            </a:r>
            <a:endParaRPr lang="en-US" dirty="0"/>
          </a:p>
        </p:txBody>
      </p:sp>
      <p:sp>
        <p:nvSpPr>
          <p:cNvPr id="4" name="Slide Number Placeholder 3"/>
          <p:cNvSpPr>
            <a:spLocks noGrp="1"/>
          </p:cNvSpPr>
          <p:nvPr>
            <p:ph type="sldNum" sz="quarter" idx="10"/>
          </p:nvPr>
        </p:nvSpPr>
        <p:spPr/>
        <p:txBody>
          <a:bodyPr/>
          <a:lstStyle/>
          <a:p>
            <a:fld id="{724E2704-8B8C-4F71-8A3D-A5A2E4BD56B6}" type="slidenum">
              <a:rPr lang="en-US" smtClean="0"/>
              <a:t>43</a:t>
            </a:fld>
            <a:endParaRPr lang="en-US"/>
          </a:p>
        </p:txBody>
      </p:sp>
    </p:spTree>
    <p:extLst>
      <p:ext uri="{BB962C8B-B14F-4D97-AF65-F5344CB8AC3E}">
        <p14:creationId xmlns:p14="http://schemas.microsoft.com/office/powerpoint/2010/main" val="24681954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has been a significant increase in use of these products amongst</a:t>
            </a:r>
            <a:r>
              <a:rPr lang="en-US" baseline="0" dirty="0" smtClean="0"/>
              <a:t> our patients and we will begin stocking more in the hospital soon.  </a:t>
            </a:r>
            <a:r>
              <a:rPr lang="en-US" baseline="0" dirty="0" err="1" smtClean="0"/>
              <a:t>Compleat</a:t>
            </a:r>
            <a:r>
              <a:rPr lang="en-US" baseline="0" dirty="0" smtClean="0"/>
              <a:t> Pediatric was the first formula in this category created, and is a tube feeding product made of cow’s milk that contains some whole food ingredients.  However, Real Food Blends, Nourish and </a:t>
            </a:r>
            <a:r>
              <a:rPr lang="en-US" baseline="0" dirty="0" err="1" smtClean="0"/>
              <a:t>Compleat</a:t>
            </a:r>
            <a:r>
              <a:rPr lang="en-US" baseline="0" dirty="0" smtClean="0"/>
              <a:t> Organic Blends are all made of real foods.  Real Food Blends comes in a variety of flavors, but is not considered sole source nutrition. Nourish and </a:t>
            </a:r>
            <a:r>
              <a:rPr lang="en-US" baseline="0" dirty="0" err="1" smtClean="0"/>
              <a:t>Compleat</a:t>
            </a:r>
            <a:r>
              <a:rPr lang="en-US" baseline="0" dirty="0" smtClean="0"/>
              <a:t> Pediatric Organic Blends are sole source nutrition, with </a:t>
            </a:r>
            <a:r>
              <a:rPr lang="en-US" baseline="0" dirty="0" err="1" smtClean="0"/>
              <a:t>Compleat</a:t>
            </a:r>
            <a:r>
              <a:rPr lang="en-US" baseline="0" dirty="0" smtClean="0"/>
              <a:t> Pediatric having a meat based product available that contains chicken.  Kate Farms has a line of all plant based oral and tube feeding products of 1, 1.2 and 1.5 kcal/</a:t>
            </a:r>
            <a:r>
              <a:rPr lang="en-US" baseline="0" dirty="0" err="1" smtClean="0"/>
              <a:t>mL.</a:t>
            </a:r>
            <a:r>
              <a:rPr lang="en-US" baseline="0" dirty="0" smtClean="0"/>
              <a:t>  You will see on this slide the </a:t>
            </a:r>
            <a:r>
              <a:rPr lang="en-US" baseline="0" dirty="0" err="1" smtClean="0"/>
              <a:t>prodcuts</a:t>
            </a:r>
            <a:r>
              <a:rPr lang="en-US" baseline="0" dirty="0" smtClean="0"/>
              <a:t> that we carry in the hospital.  Some families are interested in preparing their own tube feeding, which we support as long as it is food safe and nutritionally appropriate.</a:t>
            </a:r>
            <a:endParaRPr lang="en-US" dirty="0"/>
          </a:p>
        </p:txBody>
      </p:sp>
      <p:sp>
        <p:nvSpPr>
          <p:cNvPr id="4" name="Slide Number Placeholder 3"/>
          <p:cNvSpPr>
            <a:spLocks noGrp="1"/>
          </p:cNvSpPr>
          <p:nvPr>
            <p:ph type="sldNum" sz="quarter" idx="10"/>
          </p:nvPr>
        </p:nvSpPr>
        <p:spPr/>
        <p:txBody>
          <a:bodyPr/>
          <a:lstStyle/>
          <a:p>
            <a:fld id="{724E2704-8B8C-4F71-8A3D-A5A2E4BD56B6}" type="slidenum">
              <a:rPr lang="en-US" smtClean="0"/>
              <a:t>44</a:t>
            </a:fld>
            <a:endParaRPr lang="en-US"/>
          </a:p>
        </p:txBody>
      </p:sp>
    </p:spTree>
    <p:extLst>
      <p:ext uri="{BB962C8B-B14F-4D97-AF65-F5344CB8AC3E}">
        <p14:creationId xmlns:p14="http://schemas.microsoft.com/office/powerpoint/2010/main" val="7571720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unique category for pediatric</a:t>
            </a:r>
            <a:r>
              <a:rPr lang="en-US" baseline="0" dirty="0" smtClean="0"/>
              <a:t> tube fed patients is low calorie formulas. These formulas are designed for patients who don’t require many calories, but need to meet their protein and vitamin needs through tube feeding.  There are two products on the market, both of which we carry in the hospital-</a:t>
            </a:r>
            <a:r>
              <a:rPr lang="en-US" baseline="0" dirty="0" err="1" smtClean="0"/>
              <a:t>PediaSure</a:t>
            </a:r>
            <a:r>
              <a:rPr lang="en-US" baseline="0" dirty="0" smtClean="0"/>
              <a:t> Reduced Calorie and </a:t>
            </a:r>
            <a:r>
              <a:rPr lang="en-US" baseline="0" dirty="0" err="1" smtClean="0"/>
              <a:t>Compleat</a:t>
            </a:r>
            <a:r>
              <a:rPr lang="en-US" baseline="0" dirty="0" smtClean="0"/>
              <a:t> Pediatric Reduced Calorie.</a:t>
            </a:r>
            <a:endParaRPr lang="en-US" dirty="0"/>
          </a:p>
        </p:txBody>
      </p:sp>
      <p:sp>
        <p:nvSpPr>
          <p:cNvPr id="4" name="Slide Number Placeholder 3"/>
          <p:cNvSpPr>
            <a:spLocks noGrp="1"/>
          </p:cNvSpPr>
          <p:nvPr>
            <p:ph type="sldNum" sz="quarter" idx="10"/>
          </p:nvPr>
        </p:nvSpPr>
        <p:spPr/>
        <p:txBody>
          <a:bodyPr/>
          <a:lstStyle/>
          <a:p>
            <a:fld id="{724E2704-8B8C-4F71-8A3D-A5A2E4BD56B6}" type="slidenum">
              <a:rPr lang="en-US" smtClean="0"/>
              <a:t>45</a:t>
            </a:fld>
            <a:endParaRPr lang="en-US"/>
          </a:p>
        </p:txBody>
      </p:sp>
    </p:spTree>
    <p:extLst>
      <p:ext uri="{BB962C8B-B14F-4D97-AF65-F5344CB8AC3E}">
        <p14:creationId xmlns:p14="http://schemas.microsoft.com/office/powerpoint/2010/main" val="7848557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come our specialty</a:t>
            </a:r>
            <a:r>
              <a:rPr lang="en-US" baseline="0" dirty="0" smtClean="0"/>
              <a:t> products.  Similar to infant formulas, we carry each of the products here as they have different indications. </a:t>
            </a:r>
            <a:r>
              <a:rPr lang="en-US" baseline="0" dirty="0" err="1" smtClean="0"/>
              <a:t>Vivonex</a:t>
            </a:r>
            <a:r>
              <a:rPr lang="en-US" baseline="0" dirty="0" smtClean="0"/>
              <a:t> Pediatric is the most commonly used and is used as a low fat tube feeding for those with low fat diet needs or history of </a:t>
            </a:r>
            <a:r>
              <a:rPr lang="en-US" baseline="0" dirty="0" err="1" smtClean="0"/>
              <a:t>chylous</a:t>
            </a:r>
            <a:r>
              <a:rPr lang="en-US" baseline="0" dirty="0" smtClean="0"/>
              <a:t> effusions.  </a:t>
            </a:r>
            <a:r>
              <a:rPr lang="en-US" baseline="0" dirty="0" err="1" smtClean="0"/>
              <a:t>Portagen</a:t>
            </a:r>
            <a:r>
              <a:rPr lang="en-US" baseline="0" dirty="0" smtClean="0"/>
              <a:t> is also available, but caution with this product as it is so high in MCT that it poses a risk for EFAD if used long term.  </a:t>
            </a:r>
            <a:r>
              <a:rPr lang="en-US" baseline="0" dirty="0" err="1" smtClean="0"/>
              <a:t>Monogen</a:t>
            </a:r>
            <a:r>
              <a:rPr lang="en-US" baseline="0" dirty="0" smtClean="0"/>
              <a:t> is another very high MCT containing product, we use, albeit more rarely.  We also have products available for those on the </a:t>
            </a:r>
            <a:r>
              <a:rPr lang="en-US" baseline="0" dirty="0" err="1" smtClean="0"/>
              <a:t>ketogenic</a:t>
            </a:r>
            <a:r>
              <a:rPr lang="en-US" baseline="0" dirty="0" smtClean="0"/>
              <a:t> diet, including </a:t>
            </a:r>
            <a:r>
              <a:rPr lang="en-US" baseline="0" dirty="0" err="1" smtClean="0"/>
              <a:t>KetoCal</a:t>
            </a:r>
            <a:r>
              <a:rPr lang="en-US" baseline="0" dirty="0" smtClean="0"/>
              <a:t> and </a:t>
            </a:r>
            <a:r>
              <a:rPr lang="en-US" baseline="0" dirty="0" err="1" smtClean="0"/>
              <a:t>KetoVie</a:t>
            </a:r>
            <a:r>
              <a:rPr lang="en-US" baseline="0" dirty="0" smtClean="0"/>
              <a:t>.  These patients will be managed by our </a:t>
            </a:r>
            <a:r>
              <a:rPr lang="en-US" baseline="0" dirty="0" err="1" smtClean="0"/>
              <a:t>ketogenic</a:t>
            </a:r>
            <a:r>
              <a:rPr lang="en-US" baseline="0" dirty="0" smtClean="0"/>
              <a:t> dietitians.</a:t>
            </a:r>
            <a:endParaRPr lang="en-US" dirty="0"/>
          </a:p>
        </p:txBody>
      </p:sp>
      <p:sp>
        <p:nvSpPr>
          <p:cNvPr id="4" name="Slide Number Placeholder 3"/>
          <p:cNvSpPr>
            <a:spLocks noGrp="1"/>
          </p:cNvSpPr>
          <p:nvPr>
            <p:ph type="sldNum" sz="quarter" idx="10"/>
          </p:nvPr>
        </p:nvSpPr>
        <p:spPr/>
        <p:txBody>
          <a:bodyPr/>
          <a:lstStyle/>
          <a:p>
            <a:fld id="{724E2704-8B8C-4F71-8A3D-A5A2E4BD56B6}" type="slidenum">
              <a:rPr lang="en-US" smtClean="0"/>
              <a:t>46</a:t>
            </a:fld>
            <a:endParaRPr lang="en-US"/>
          </a:p>
        </p:txBody>
      </p:sp>
    </p:spTree>
    <p:extLst>
      <p:ext uri="{BB962C8B-B14F-4D97-AF65-F5344CB8AC3E}">
        <p14:creationId xmlns:p14="http://schemas.microsoft.com/office/powerpoint/2010/main" val="41308390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generic</a:t>
            </a:r>
            <a:r>
              <a:rPr lang="en-US" baseline="0" dirty="0" smtClean="0"/>
              <a:t> and store brand equivalents for some standard products, including Parent’s Choice.  They are a great solution as they are nutritionally equivalent to their brand counterparts and are less out of pocket cost.</a:t>
            </a:r>
            <a:endParaRPr lang="en-US" dirty="0"/>
          </a:p>
        </p:txBody>
      </p:sp>
      <p:sp>
        <p:nvSpPr>
          <p:cNvPr id="4" name="Slide Number Placeholder 3"/>
          <p:cNvSpPr>
            <a:spLocks noGrp="1"/>
          </p:cNvSpPr>
          <p:nvPr>
            <p:ph type="sldNum" sz="quarter" idx="10"/>
          </p:nvPr>
        </p:nvSpPr>
        <p:spPr/>
        <p:txBody>
          <a:bodyPr/>
          <a:lstStyle/>
          <a:p>
            <a:fld id="{724E2704-8B8C-4F71-8A3D-A5A2E4BD56B6}" type="slidenum">
              <a:rPr lang="en-US" smtClean="0"/>
              <a:t>47</a:t>
            </a:fld>
            <a:endParaRPr lang="en-US"/>
          </a:p>
        </p:txBody>
      </p:sp>
    </p:spTree>
    <p:extLst>
      <p:ext uri="{BB962C8B-B14F-4D97-AF65-F5344CB8AC3E}">
        <p14:creationId xmlns:p14="http://schemas.microsoft.com/office/powerpoint/2010/main" val="16412401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concludes</a:t>
            </a:r>
            <a:r>
              <a:rPr lang="en-US" baseline="0" dirty="0" smtClean="0"/>
              <a:t> part 2 of the formulas module.</a:t>
            </a:r>
            <a:endParaRPr lang="en-US" dirty="0"/>
          </a:p>
        </p:txBody>
      </p:sp>
      <p:sp>
        <p:nvSpPr>
          <p:cNvPr id="4" name="Slide Number Placeholder 3"/>
          <p:cNvSpPr>
            <a:spLocks noGrp="1"/>
          </p:cNvSpPr>
          <p:nvPr>
            <p:ph type="sldNum" sz="quarter" idx="10"/>
          </p:nvPr>
        </p:nvSpPr>
        <p:spPr/>
        <p:txBody>
          <a:bodyPr/>
          <a:lstStyle/>
          <a:p>
            <a:fld id="{724E2704-8B8C-4F71-8A3D-A5A2E4BD56B6}" type="slidenum">
              <a:rPr lang="en-US" smtClean="0"/>
              <a:t>48</a:t>
            </a:fld>
            <a:endParaRPr lang="en-US"/>
          </a:p>
        </p:txBody>
      </p:sp>
    </p:spTree>
    <p:extLst>
      <p:ext uri="{BB962C8B-B14F-4D97-AF65-F5344CB8AC3E}">
        <p14:creationId xmlns:p14="http://schemas.microsoft.com/office/powerpoint/2010/main" val="32877924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the 3</a:t>
            </a:r>
            <a:r>
              <a:rPr lang="en-US" baseline="30000" dirty="0" smtClean="0"/>
              <a:t>rd</a:t>
            </a:r>
            <a:r>
              <a:rPr lang="en-US" dirty="0" smtClean="0"/>
              <a:t> and final part</a:t>
            </a:r>
            <a:r>
              <a:rPr lang="en-US" baseline="0" dirty="0" smtClean="0"/>
              <a:t> of the formula module.  Here we will discuss products used in teenagers and young adults.</a:t>
            </a:r>
            <a:endParaRPr lang="en-US" dirty="0"/>
          </a:p>
        </p:txBody>
      </p:sp>
      <p:sp>
        <p:nvSpPr>
          <p:cNvPr id="4" name="Slide Number Placeholder 3"/>
          <p:cNvSpPr>
            <a:spLocks noGrp="1"/>
          </p:cNvSpPr>
          <p:nvPr>
            <p:ph type="sldNum" sz="quarter" idx="10"/>
          </p:nvPr>
        </p:nvSpPr>
        <p:spPr/>
        <p:txBody>
          <a:bodyPr/>
          <a:lstStyle/>
          <a:p>
            <a:fld id="{724E2704-8B8C-4F71-8A3D-A5A2E4BD56B6}" type="slidenum">
              <a:rPr lang="en-US" smtClean="0"/>
              <a:t>49</a:t>
            </a:fld>
            <a:endParaRPr lang="en-US"/>
          </a:p>
        </p:txBody>
      </p:sp>
    </p:spTree>
    <p:extLst>
      <p:ext uri="{BB962C8B-B14F-4D97-AF65-F5344CB8AC3E}">
        <p14:creationId xmlns:p14="http://schemas.microsoft.com/office/powerpoint/2010/main" val="1473322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a:t>
            </a:r>
            <a:r>
              <a:rPr lang="en-US" baseline="0" dirty="0" smtClean="0"/>
              <a:t>e are 3 types if infant formula available, ready to feed, concentrate and powder.  Ready to feed is also referred to as </a:t>
            </a:r>
            <a:r>
              <a:rPr lang="en-US" baseline="0" dirty="0" err="1" smtClean="0"/>
              <a:t>nursettes</a:t>
            </a:r>
            <a:r>
              <a:rPr lang="en-US" baseline="0" dirty="0" smtClean="0"/>
              <a:t> in the inpatient setting.  It is liquid that is manufactured using aseptic technique into bottles that simply require a nipple to be placed on the bottle and are ready to feed the infant.  You can find ready to feed formula in stores, but is very expensive so not many families use it.  Concentrate is another liquid form.  It comes prepackaged as a liquid but is very concentrated. It requires water to dilute it down to the right calorie level.  Powder is the most common form of infant formula.  It is found commonly in stores and is used in the hospital after being prepped in our formula room. Most patients that use WIC receive powder.  Note, not all cans of powder are the same shape or size, so is important to ask families what they use.</a:t>
            </a:r>
            <a:endParaRPr lang="en-US" dirty="0"/>
          </a:p>
        </p:txBody>
      </p:sp>
      <p:sp>
        <p:nvSpPr>
          <p:cNvPr id="4" name="Slide Number Placeholder 3"/>
          <p:cNvSpPr>
            <a:spLocks noGrp="1"/>
          </p:cNvSpPr>
          <p:nvPr>
            <p:ph type="sldNum" sz="quarter" idx="10"/>
          </p:nvPr>
        </p:nvSpPr>
        <p:spPr/>
        <p:txBody>
          <a:bodyPr/>
          <a:lstStyle/>
          <a:p>
            <a:fld id="{724E2704-8B8C-4F71-8A3D-A5A2E4BD56B6}" type="slidenum">
              <a:rPr lang="en-US" smtClean="0"/>
              <a:t>5</a:t>
            </a:fld>
            <a:endParaRPr lang="en-US"/>
          </a:p>
        </p:txBody>
      </p:sp>
    </p:spTree>
    <p:extLst>
      <p:ext uri="{BB962C8B-B14F-4D97-AF65-F5344CB8AC3E}">
        <p14:creationId xmlns:p14="http://schemas.microsoft.com/office/powerpoint/2010/main" val="29921853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with the pediatric formulas, Abbott and Nestle are the two primary manufacturers.  Abbott is our preferred vendor, supply Ensure, </a:t>
            </a:r>
            <a:r>
              <a:rPr lang="en-US" baseline="0" dirty="0" err="1" smtClean="0"/>
              <a:t>Osmolite</a:t>
            </a:r>
            <a:r>
              <a:rPr lang="en-US" baseline="0" dirty="0" smtClean="0"/>
              <a:t> and </a:t>
            </a:r>
            <a:r>
              <a:rPr lang="en-US" baseline="0" dirty="0" err="1" smtClean="0"/>
              <a:t>Jevity</a:t>
            </a:r>
            <a:r>
              <a:rPr lang="en-US" baseline="0" dirty="0" smtClean="0"/>
              <a:t> branded products.  Nestle produces the </a:t>
            </a:r>
            <a:r>
              <a:rPr lang="en-US" baseline="0" dirty="0" err="1" smtClean="0"/>
              <a:t>Compleat</a:t>
            </a:r>
            <a:r>
              <a:rPr lang="en-US" baseline="0" dirty="0" smtClean="0"/>
              <a:t> products we stock, in addition to others we will discuss.</a:t>
            </a:r>
            <a:endParaRPr lang="en-US" dirty="0"/>
          </a:p>
        </p:txBody>
      </p:sp>
      <p:sp>
        <p:nvSpPr>
          <p:cNvPr id="4" name="Slide Number Placeholder 3"/>
          <p:cNvSpPr>
            <a:spLocks noGrp="1"/>
          </p:cNvSpPr>
          <p:nvPr>
            <p:ph type="sldNum" sz="quarter" idx="10"/>
          </p:nvPr>
        </p:nvSpPr>
        <p:spPr/>
        <p:txBody>
          <a:bodyPr/>
          <a:lstStyle/>
          <a:p>
            <a:fld id="{724E2704-8B8C-4F71-8A3D-A5A2E4BD56B6}" type="slidenum">
              <a:rPr lang="en-US" smtClean="0"/>
              <a:t>50</a:t>
            </a:fld>
            <a:endParaRPr lang="en-US"/>
          </a:p>
        </p:txBody>
      </p:sp>
    </p:spTree>
    <p:extLst>
      <p:ext uri="{BB962C8B-B14F-4D97-AF65-F5344CB8AC3E}">
        <p14:creationId xmlns:p14="http://schemas.microsoft.com/office/powerpoint/2010/main" val="22862384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categories</a:t>
            </a:r>
            <a:r>
              <a:rPr lang="en-US" baseline="0" dirty="0" smtClean="0"/>
              <a:t> of formulas to use in this age group are the same as that of the pediatric formulas with one exception-high protein.  Otherwise, standard, high calorie, soy, peptide, amino acid, </a:t>
            </a:r>
            <a:r>
              <a:rPr lang="en-US" baseline="0" dirty="0" err="1" smtClean="0"/>
              <a:t>blenderized</a:t>
            </a:r>
            <a:r>
              <a:rPr lang="en-US" baseline="0" dirty="0" smtClean="0"/>
              <a:t>/real food/plant based, generic and specialty are all available. As with the other age groups of formulas, we will dive into each category now.</a:t>
            </a:r>
            <a:endParaRPr lang="en-US" dirty="0"/>
          </a:p>
        </p:txBody>
      </p:sp>
      <p:sp>
        <p:nvSpPr>
          <p:cNvPr id="4" name="Slide Number Placeholder 3"/>
          <p:cNvSpPr>
            <a:spLocks noGrp="1"/>
          </p:cNvSpPr>
          <p:nvPr>
            <p:ph type="sldNum" sz="quarter" idx="10"/>
          </p:nvPr>
        </p:nvSpPr>
        <p:spPr/>
        <p:txBody>
          <a:bodyPr/>
          <a:lstStyle/>
          <a:p>
            <a:fld id="{724E2704-8B8C-4F71-8A3D-A5A2E4BD56B6}" type="slidenum">
              <a:rPr lang="en-US" smtClean="0"/>
              <a:t>51</a:t>
            </a:fld>
            <a:endParaRPr lang="en-US"/>
          </a:p>
        </p:txBody>
      </p:sp>
    </p:spTree>
    <p:extLst>
      <p:ext uri="{BB962C8B-B14F-4D97-AF65-F5344CB8AC3E}">
        <p14:creationId xmlns:p14="http://schemas.microsoft.com/office/powerpoint/2010/main" val="3522070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Powdered formula requires water added to make the appropriate calorie.  When making formula from powder, always</a:t>
            </a:r>
            <a:r>
              <a:rPr lang="en-US" baseline="0" dirty="0" smtClean="0"/>
              <a:t> put water in the bottle first and then add the right number of scoops.  Once the powder is added, put the cap on and shake until the powder is dissolved. Once a baby drinks from a bottle/nipple, we consider that formula to be “used” and should be dumped out after 1 hour.  Any formula that is made, but doesn’t hit the baby’s mouth can be kept in the refrigerator for up to 24 hours.  It is important to not leave formula on the counter, as there is a risk for food borne illness, as with all other foods.</a:t>
            </a:r>
            <a:endParaRPr lang="en-US" dirty="0"/>
          </a:p>
        </p:txBody>
      </p:sp>
      <p:sp>
        <p:nvSpPr>
          <p:cNvPr id="4" name="Slide Number Placeholder 3"/>
          <p:cNvSpPr>
            <a:spLocks noGrp="1"/>
          </p:cNvSpPr>
          <p:nvPr>
            <p:ph type="sldNum" sz="quarter" idx="10"/>
          </p:nvPr>
        </p:nvSpPr>
        <p:spPr/>
        <p:txBody>
          <a:bodyPr/>
          <a:lstStyle/>
          <a:p>
            <a:fld id="{724E2704-8B8C-4F71-8A3D-A5A2E4BD56B6}" type="slidenum">
              <a:rPr lang="en-US" smtClean="0"/>
              <a:t>6</a:t>
            </a:fld>
            <a:endParaRPr lang="en-US"/>
          </a:p>
        </p:txBody>
      </p:sp>
    </p:spTree>
    <p:extLst>
      <p:ext uri="{BB962C8B-B14F-4D97-AF65-F5344CB8AC3E}">
        <p14:creationId xmlns:p14="http://schemas.microsoft.com/office/powerpoint/2010/main" val="380583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a:t>
            </a:r>
            <a:r>
              <a:rPr lang="en-US" baseline="0" dirty="0" smtClean="0"/>
              <a:t> Children’s we have a formulary for both infant and pediatric, teenage/adult formulas.  For infants, our formulary is through Mead Johnson.  For pediatric, teen and adult products our formulary is through Abbott Nutrition.  The goal is that at least 85% of the formulas we use and recommend are of these brands.</a:t>
            </a:r>
            <a:endParaRPr lang="en-US" dirty="0"/>
          </a:p>
        </p:txBody>
      </p:sp>
      <p:sp>
        <p:nvSpPr>
          <p:cNvPr id="4" name="Slide Number Placeholder 3"/>
          <p:cNvSpPr>
            <a:spLocks noGrp="1"/>
          </p:cNvSpPr>
          <p:nvPr>
            <p:ph type="sldNum" sz="quarter" idx="10"/>
          </p:nvPr>
        </p:nvSpPr>
        <p:spPr/>
        <p:txBody>
          <a:bodyPr/>
          <a:lstStyle/>
          <a:p>
            <a:fld id="{724E2704-8B8C-4F71-8A3D-A5A2E4BD56B6}" type="slidenum">
              <a:rPr lang="en-US" smtClean="0"/>
              <a:t>7</a:t>
            </a:fld>
            <a:endParaRPr lang="en-US"/>
          </a:p>
        </p:txBody>
      </p:sp>
    </p:spTree>
    <p:extLst>
      <p:ext uri="{BB962C8B-B14F-4D97-AF65-F5344CB8AC3E}">
        <p14:creationId xmlns:p14="http://schemas.microsoft.com/office/powerpoint/2010/main" val="4276644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we will discuss infant feeding and formulas.</a:t>
            </a:r>
            <a:endParaRPr lang="en-US" dirty="0"/>
          </a:p>
        </p:txBody>
      </p:sp>
      <p:sp>
        <p:nvSpPr>
          <p:cNvPr id="4" name="Slide Number Placeholder 3"/>
          <p:cNvSpPr>
            <a:spLocks noGrp="1"/>
          </p:cNvSpPr>
          <p:nvPr>
            <p:ph type="sldNum" sz="quarter" idx="10"/>
          </p:nvPr>
        </p:nvSpPr>
        <p:spPr/>
        <p:txBody>
          <a:bodyPr/>
          <a:lstStyle/>
          <a:p>
            <a:fld id="{724E2704-8B8C-4F71-8A3D-A5A2E4BD56B6}" type="slidenum">
              <a:rPr lang="en-US" smtClean="0"/>
              <a:t>8</a:t>
            </a:fld>
            <a:endParaRPr lang="en-US"/>
          </a:p>
        </p:txBody>
      </p:sp>
    </p:spTree>
    <p:extLst>
      <p:ext uri="{BB962C8B-B14F-4D97-AF65-F5344CB8AC3E}">
        <p14:creationId xmlns:p14="http://schemas.microsoft.com/office/powerpoint/2010/main" val="1376404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manufacturers</a:t>
            </a:r>
            <a:r>
              <a:rPr lang="en-US" baseline="0" dirty="0" smtClean="0"/>
              <a:t> of infant formulas.  Mead Johnson Nutrition manufactures Enfamil products, Abbott Nutrition manufactures </a:t>
            </a:r>
            <a:r>
              <a:rPr lang="en-US" baseline="0" dirty="0" err="1" smtClean="0"/>
              <a:t>Similac</a:t>
            </a:r>
            <a:r>
              <a:rPr lang="en-US" baseline="0" dirty="0" smtClean="0"/>
              <a:t> products, Nestle Infant nutrition manufactures Good Start products and </a:t>
            </a:r>
            <a:r>
              <a:rPr lang="en-US" baseline="0" dirty="0" err="1" smtClean="0"/>
              <a:t>Nutricia</a:t>
            </a:r>
            <a:r>
              <a:rPr lang="en-US" baseline="0" dirty="0" smtClean="0"/>
              <a:t> manufactures the </a:t>
            </a:r>
            <a:r>
              <a:rPr lang="en-US" baseline="0" dirty="0" err="1" smtClean="0"/>
              <a:t>Neocate</a:t>
            </a:r>
            <a:r>
              <a:rPr lang="en-US" baseline="0" dirty="0" smtClean="0"/>
              <a:t> line.</a:t>
            </a:r>
            <a:endParaRPr lang="en-US" dirty="0"/>
          </a:p>
        </p:txBody>
      </p:sp>
      <p:sp>
        <p:nvSpPr>
          <p:cNvPr id="4" name="Slide Number Placeholder 3"/>
          <p:cNvSpPr>
            <a:spLocks noGrp="1"/>
          </p:cNvSpPr>
          <p:nvPr>
            <p:ph type="sldNum" sz="quarter" idx="10"/>
          </p:nvPr>
        </p:nvSpPr>
        <p:spPr/>
        <p:txBody>
          <a:bodyPr/>
          <a:lstStyle/>
          <a:p>
            <a:fld id="{724E2704-8B8C-4F71-8A3D-A5A2E4BD56B6}" type="slidenum">
              <a:rPr lang="en-US" smtClean="0"/>
              <a:t>9</a:t>
            </a:fld>
            <a:endParaRPr lang="en-US"/>
          </a:p>
        </p:txBody>
      </p:sp>
    </p:spTree>
    <p:extLst>
      <p:ext uri="{BB962C8B-B14F-4D97-AF65-F5344CB8AC3E}">
        <p14:creationId xmlns:p14="http://schemas.microsoft.com/office/powerpoint/2010/main" val="13703015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le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398626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ransi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C446C6-D2A5-594E-BF06-58861A5F276B}"/>
              </a:ext>
            </a:extLst>
          </p:cNvPr>
          <p:cNvSpPr>
            <a:spLocks noGrp="1"/>
          </p:cNvSpPr>
          <p:nvPr>
            <p:ph type="ctrTitle"/>
          </p:nvPr>
        </p:nvSpPr>
        <p:spPr>
          <a:xfrm>
            <a:off x="1524000" y="701446"/>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 xmlns:a16="http://schemas.microsoft.com/office/drawing/2014/main" id="{373D4FE4-694B-654F-8F8A-28C81D6D56F8}"/>
              </a:ext>
            </a:extLst>
          </p:cNvPr>
          <p:cNvSpPr>
            <a:spLocks noGrp="1"/>
          </p:cNvSpPr>
          <p:nvPr>
            <p:ph type="subTitle" idx="1"/>
          </p:nvPr>
        </p:nvSpPr>
        <p:spPr>
          <a:xfrm>
            <a:off x="1524000" y="3181121"/>
            <a:ext cx="9144000" cy="1028019"/>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634229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88E033-DE23-4C41-89A4-2276F3463B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AB6D10D-2FF4-344B-85EF-2CFB4F28C2A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 xmlns:a16="http://schemas.microsoft.com/office/drawing/2014/main" id="{C7286747-AD43-EC40-8420-A6C5808CF4F4}"/>
              </a:ext>
            </a:extLst>
          </p:cNvPr>
          <p:cNvSpPr txBox="1"/>
          <p:nvPr userDrawn="1"/>
        </p:nvSpPr>
        <p:spPr>
          <a:xfrm>
            <a:off x="817418" y="6388631"/>
            <a:ext cx="5669692"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1124192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5418A4-D469-5C49-ABA3-CB8922B708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132EA48-45CA-9949-B591-41B322C93E8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6D06D18-AC23-754E-A325-169B4C27568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 xmlns:a16="http://schemas.microsoft.com/office/drawing/2014/main" id="{19C830B9-95D4-9F4A-900F-646D5DB9F53A}"/>
              </a:ext>
            </a:extLst>
          </p:cNvPr>
          <p:cNvSpPr txBox="1"/>
          <p:nvPr userDrawn="1"/>
        </p:nvSpPr>
        <p:spPr>
          <a:xfrm>
            <a:off x="817418" y="6388631"/>
            <a:ext cx="5669692"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3216450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EFF6FA-24B5-D345-AB32-476E42C94E79}"/>
              </a:ext>
            </a:extLst>
          </p:cNvPr>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 xmlns:a16="http://schemas.microsoft.com/office/drawing/2014/main" id="{44A60E53-1C02-8A46-A69E-7E1B966056FC}"/>
              </a:ext>
            </a:extLst>
          </p:cNvPr>
          <p:cNvSpPr txBox="1"/>
          <p:nvPr userDrawn="1"/>
        </p:nvSpPr>
        <p:spPr>
          <a:xfrm>
            <a:off x="817418" y="6388631"/>
            <a:ext cx="5669692"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1807045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7BC94C0-BAD5-3D40-9A0F-44ADCBCC399B}"/>
              </a:ext>
            </a:extLst>
          </p:cNvPr>
          <p:cNvSpPr txBox="1"/>
          <p:nvPr userDrawn="1"/>
        </p:nvSpPr>
        <p:spPr>
          <a:xfrm>
            <a:off x="817418" y="6388631"/>
            <a:ext cx="5669692"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462803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Closing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7221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Closing Slid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62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le Slid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dirty="0"/>
              <a:t>Click to edit Master title style</a:t>
            </a:r>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4133600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le Slide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356300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le Slide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dirty="0"/>
              <a:t>Click to edit Master title style</a:t>
            </a:r>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150844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Title Slide 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436285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Title Slide 6">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dirty="0"/>
              <a:t>Click to edit Master title style</a:t>
            </a:r>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4233023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Title Slide 7">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309083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Title Slide 8">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dirty="0"/>
              <a:t>Click to edit Master title style</a:t>
            </a:r>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878713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Add your own image in master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6F666719-8A10-F641-A9F5-ABC638F835AA}"/>
              </a:ext>
            </a:extLst>
          </p:cNvPr>
          <p:cNvSpPr/>
          <p:nvPr userDrawn="1"/>
        </p:nvSpPr>
        <p:spPr>
          <a:xfrm>
            <a:off x="7192651" y="311085"/>
            <a:ext cx="4298622" cy="5081047"/>
          </a:xfrm>
          <a:prstGeom prst="rect">
            <a:avLst/>
          </a:prstGeom>
          <a:solidFill>
            <a:srgbClr val="007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3" name="Text Placeholder 2">
            <a:extLst>
              <a:ext uri="{FF2B5EF4-FFF2-40B4-BE49-F238E27FC236}">
                <a16:creationId xmlns="" xmlns:a16="http://schemas.microsoft.com/office/drawing/2014/main"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Rectangle 5">
            <a:extLst>
              <a:ext uri="{FF2B5EF4-FFF2-40B4-BE49-F238E27FC236}">
                <a16:creationId xmlns="" xmlns:a16="http://schemas.microsoft.com/office/drawing/2014/main" id="{0F41BEE2-896E-B54D-BACE-CE289CC57068}"/>
              </a:ext>
            </a:extLst>
          </p:cNvPr>
          <p:cNvSpPr/>
          <p:nvPr userDrawn="1"/>
        </p:nvSpPr>
        <p:spPr>
          <a:xfrm>
            <a:off x="0" y="0"/>
            <a:ext cx="12192000" cy="311085"/>
          </a:xfrm>
          <a:prstGeom prst="rect">
            <a:avLst/>
          </a:prstGeom>
          <a:solidFill>
            <a:srgbClr val="007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 xmlns:a16="http://schemas.microsoft.com/office/drawing/2014/main" id="{92C3347D-2341-0F4D-B4D1-2813C3BA3C33}"/>
              </a:ext>
            </a:extLst>
          </p:cNvPr>
          <p:cNvPicPr>
            <a:picLocks noChangeAspect="1"/>
          </p:cNvPicPr>
          <p:nvPr userDrawn="1"/>
        </p:nvPicPr>
        <p:blipFill>
          <a:blip r:embed="rId2"/>
          <a:stretch>
            <a:fillRect/>
          </a:stretch>
        </p:blipFill>
        <p:spPr>
          <a:xfrm>
            <a:off x="7758259" y="3936321"/>
            <a:ext cx="3166925" cy="1022178"/>
          </a:xfrm>
          <a:prstGeom prst="rect">
            <a:avLst/>
          </a:prstGeom>
        </p:spPr>
      </p:pic>
    </p:spTree>
    <p:extLst>
      <p:ext uri="{BB962C8B-B14F-4D97-AF65-F5344CB8AC3E}">
        <p14:creationId xmlns:p14="http://schemas.microsoft.com/office/powerpoint/2010/main" val="2287213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AB690C0-D41D-434B-B655-63C3C08105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 xmlns:a16="http://schemas.microsoft.com/office/drawing/2014/main" id="{490BDF9B-23A5-4D45-BA75-CC77C4534E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6336390"/>
      </p:ext>
    </p:extLst>
  </p:cSld>
  <p:clrMap bg1="lt1" tx1="dk1" bg2="lt2" tx2="dk2" accent1="accent1" accent2="accent2" accent3="accent3" accent4="accent4" accent5="accent5" accent6="accent6" hlink="hlink" folHlink="folHlink"/>
  <p:sldLayoutIdLst>
    <p:sldLayoutId id="2147483662" r:id="rId1"/>
    <p:sldLayoutId id="2147483651" r:id="rId2"/>
    <p:sldLayoutId id="2147483664" r:id="rId3"/>
    <p:sldLayoutId id="2147483663" r:id="rId4"/>
    <p:sldLayoutId id="2147483666" r:id="rId5"/>
    <p:sldLayoutId id="2147483665" r:id="rId6"/>
    <p:sldLayoutId id="2147483667" r:id="rId7"/>
    <p:sldLayoutId id="2147483668" r:id="rId8"/>
    <p:sldLayoutId id="2147483669" r:id="rId9"/>
    <p:sldLayoutId id="2147483649" r:id="rId10"/>
    <p:sldLayoutId id="2147483650" r:id="rId11"/>
    <p:sldLayoutId id="2147483652" r:id="rId12"/>
    <p:sldLayoutId id="2147483654" r:id="rId13"/>
    <p:sldLayoutId id="2147483655" r:id="rId14"/>
    <p:sldLayoutId id="2147483660" r:id="rId15"/>
    <p:sldLayoutId id="2147483661" r:id="rId16"/>
  </p:sldLayoutIdLst>
  <p:txStyles>
    <p:titleStyle>
      <a:lvl1pPr algn="l" defTabSz="914400" rtl="0" eaLnBrk="1" latinLnBrk="0" hangingPunct="1">
        <a:lnSpc>
          <a:spcPct val="90000"/>
        </a:lnSpc>
        <a:spcBef>
          <a:spcPct val="0"/>
        </a:spcBef>
        <a:buNone/>
        <a:defRPr sz="4400" kern="1200">
          <a:solidFill>
            <a:srgbClr val="0075C9"/>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1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5.wma"/><Relationship Id="rId1" Type="http://schemas.microsoft.com/office/2007/relationships/media" Target="../media/media15.wma"/><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6.wma"/><Relationship Id="rId1" Type="http://schemas.microsoft.com/office/2007/relationships/media" Target="../media/media16.wma"/><Relationship Id="rId5" Type="http://schemas.openxmlformats.org/officeDocument/2006/relationships/image" Target="../media/image1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7.wma"/><Relationship Id="rId1" Type="http://schemas.microsoft.com/office/2007/relationships/media" Target="../media/media17.wma"/><Relationship Id="rId5" Type="http://schemas.openxmlformats.org/officeDocument/2006/relationships/image" Target="../media/image1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8.wma"/><Relationship Id="rId1" Type="http://schemas.microsoft.com/office/2007/relationships/media" Target="../media/media18.wma"/><Relationship Id="rId5" Type="http://schemas.openxmlformats.org/officeDocument/2006/relationships/image" Target="../media/image1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1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1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0.wma"/><Relationship Id="rId1" Type="http://schemas.microsoft.com/office/2007/relationships/media" Target="../media/media20.wma"/><Relationship Id="rId5" Type="http://schemas.openxmlformats.org/officeDocument/2006/relationships/image" Target="../media/image1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1.wma"/><Relationship Id="rId1" Type="http://schemas.microsoft.com/office/2007/relationships/media" Target="../media/media21.wma"/><Relationship Id="rId5" Type="http://schemas.openxmlformats.org/officeDocument/2006/relationships/image" Target="../media/image1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2.wma"/><Relationship Id="rId1" Type="http://schemas.microsoft.com/office/2007/relationships/media" Target="../media/media22.wma"/><Relationship Id="rId5" Type="http://schemas.openxmlformats.org/officeDocument/2006/relationships/image" Target="../media/image1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3.wma"/><Relationship Id="rId1" Type="http://schemas.microsoft.com/office/2007/relationships/media" Target="../media/media23.wma"/><Relationship Id="rId5" Type="http://schemas.openxmlformats.org/officeDocument/2006/relationships/image" Target="../media/image1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4.wma"/><Relationship Id="rId1" Type="http://schemas.microsoft.com/office/2007/relationships/media" Target="../media/media24.wma"/><Relationship Id="rId5" Type="http://schemas.openxmlformats.org/officeDocument/2006/relationships/image" Target="../media/image1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5.wma"/><Relationship Id="rId1" Type="http://schemas.microsoft.com/office/2007/relationships/media" Target="../media/media25.wma"/><Relationship Id="rId5" Type="http://schemas.openxmlformats.org/officeDocument/2006/relationships/image" Target="../media/image1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6.wma"/><Relationship Id="rId1" Type="http://schemas.microsoft.com/office/2007/relationships/media" Target="../media/media26.wma"/><Relationship Id="rId5" Type="http://schemas.openxmlformats.org/officeDocument/2006/relationships/image" Target="../media/image1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7.wma"/><Relationship Id="rId1" Type="http://schemas.microsoft.com/office/2007/relationships/media" Target="../media/media27.wma"/><Relationship Id="rId5" Type="http://schemas.openxmlformats.org/officeDocument/2006/relationships/image" Target="../media/image1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8.wma"/><Relationship Id="rId1" Type="http://schemas.microsoft.com/office/2007/relationships/media" Target="../media/media28.wma"/><Relationship Id="rId5" Type="http://schemas.openxmlformats.org/officeDocument/2006/relationships/image" Target="../media/image15.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9.wma"/><Relationship Id="rId1" Type="http://schemas.microsoft.com/office/2007/relationships/media" Target="../media/media29.wma"/><Relationship Id="rId5" Type="http://schemas.openxmlformats.org/officeDocument/2006/relationships/image" Target="../media/image15.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0.wma"/><Relationship Id="rId1" Type="http://schemas.microsoft.com/office/2007/relationships/media" Target="../media/media30.wma"/><Relationship Id="rId5" Type="http://schemas.openxmlformats.org/officeDocument/2006/relationships/image" Target="../media/image15.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1.wma"/><Relationship Id="rId1" Type="http://schemas.microsoft.com/office/2007/relationships/media" Target="../media/media31.wma"/><Relationship Id="rId5" Type="http://schemas.openxmlformats.org/officeDocument/2006/relationships/image" Target="../media/image15.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2.wma"/><Relationship Id="rId1" Type="http://schemas.microsoft.com/office/2007/relationships/media" Target="../media/media32.wma"/><Relationship Id="rId5" Type="http://schemas.openxmlformats.org/officeDocument/2006/relationships/image" Target="../media/image15.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3.wma"/><Relationship Id="rId1" Type="http://schemas.microsoft.com/office/2007/relationships/media" Target="../media/media33.wma"/><Relationship Id="rId5" Type="http://schemas.openxmlformats.org/officeDocument/2006/relationships/image" Target="../media/image15.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4.wma"/><Relationship Id="rId1" Type="http://schemas.microsoft.com/office/2007/relationships/media" Target="../media/media34.wma"/><Relationship Id="rId5" Type="http://schemas.openxmlformats.org/officeDocument/2006/relationships/image" Target="../media/image15.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5.wma"/><Relationship Id="rId1" Type="http://schemas.microsoft.com/office/2007/relationships/media" Target="../media/media35.wma"/><Relationship Id="rId5" Type="http://schemas.openxmlformats.org/officeDocument/2006/relationships/image" Target="../media/image15.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6.wma"/><Relationship Id="rId1" Type="http://schemas.microsoft.com/office/2007/relationships/media" Target="../media/media36.wma"/><Relationship Id="rId5" Type="http://schemas.openxmlformats.org/officeDocument/2006/relationships/image" Target="../media/image15.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7.wma"/><Relationship Id="rId1" Type="http://schemas.microsoft.com/office/2007/relationships/media" Target="../media/media37.wma"/><Relationship Id="rId5" Type="http://schemas.openxmlformats.org/officeDocument/2006/relationships/image" Target="../media/image15.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8.wma"/><Relationship Id="rId1" Type="http://schemas.microsoft.com/office/2007/relationships/media" Target="../media/media38.wma"/><Relationship Id="rId5" Type="http://schemas.openxmlformats.org/officeDocument/2006/relationships/image" Target="../media/image15.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9.wma"/><Relationship Id="rId1" Type="http://schemas.microsoft.com/office/2007/relationships/media" Target="../media/media39.wma"/><Relationship Id="rId5" Type="http://schemas.openxmlformats.org/officeDocument/2006/relationships/image" Target="../media/image15.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0.wma"/><Relationship Id="rId1" Type="http://schemas.microsoft.com/office/2007/relationships/media" Target="../media/media40.wma"/><Relationship Id="rId5" Type="http://schemas.openxmlformats.org/officeDocument/2006/relationships/image" Target="../media/image15.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1.wma"/><Relationship Id="rId1" Type="http://schemas.microsoft.com/office/2007/relationships/media" Target="../media/media41.wma"/><Relationship Id="rId5" Type="http://schemas.openxmlformats.org/officeDocument/2006/relationships/image" Target="../media/image15.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2.wma"/><Relationship Id="rId1" Type="http://schemas.microsoft.com/office/2007/relationships/media" Target="../media/media42.wma"/><Relationship Id="rId5" Type="http://schemas.openxmlformats.org/officeDocument/2006/relationships/image" Target="../media/image15.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3.wma"/><Relationship Id="rId1" Type="http://schemas.microsoft.com/office/2007/relationships/media" Target="../media/media43.wma"/><Relationship Id="rId5" Type="http://schemas.openxmlformats.org/officeDocument/2006/relationships/image" Target="../media/image15.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4.wma"/><Relationship Id="rId1" Type="http://schemas.microsoft.com/office/2007/relationships/media" Target="../media/media44.wma"/><Relationship Id="rId5" Type="http://schemas.openxmlformats.org/officeDocument/2006/relationships/image" Target="../media/image15.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5.wma"/><Relationship Id="rId1" Type="http://schemas.microsoft.com/office/2007/relationships/media" Target="../media/media45.wma"/><Relationship Id="rId5" Type="http://schemas.openxmlformats.org/officeDocument/2006/relationships/image" Target="../media/image15.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6.wma"/><Relationship Id="rId1" Type="http://schemas.microsoft.com/office/2007/relationships/media" Target="../media/media46.wma"/><Relationship Id="rId5" Type="http://schemas.openxmlformats.org/officeDocument/2006/relationships/image" Target="../media/image15.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7.wma"/><Relationship Id="rId1" Type="http://schemas.microsoft.com/office/2007/relationships/media" Target="../media/media47.wma"/><Relationship Id="rId5" Type="http://schemas.openxmlformats.org/officeDocument/2006/relationships/image" Target="../media/image15.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8.wma"/><Relationship Id="rId1" Type="http://schemas.microsoft.com/office/2007/relationships/media" Target="../media/media48.wma"/><Relationship Id="rId5" Type="http://schemas.openxmlformats.org/officeDocument/2006/relationships/image" Target="../media/image15.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9.wma"/><Relationship Id="rId1" Type="http://schemas.microsoft.com/office/2007/relationships/media" Target="../media/media49.wma"/><Relationship Id="rId5" Type="http://schemas.openxmlformats.org/officeDocument/2006/relationships/image" Target="../media/image15.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0.wma"/><Relationship Id="rId1" Type="http://schemas.microsoft.com/office/2007/relationships/media" Target="../media/media50.wma"/><Relationship Id="rId5" Type="http://schemas.openxmlformats.org/officeDocument/2006/relationships/image" Target="../media/image15.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1.wma"/><Relationship Id="rId1" Type="http://schemas.microsoft.com/office/2007/relationships/media" Target="../media/media51.wma"/><Relationship Id="rId5" Type="http://schemas.openxmlformats.org/officeDocument/2006/relationships/image" Target="../media/image15.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2.wma"/><Relationship Id="rId1" Type="http://schemas.microsoft.com/office/2007/relationships/media" Target="../media/media52.wma"/><Relationship Id="rId4" Type="http://schemas.openxmlformats.org/officeDocument/2006/relationships/image" Target="../media/image15.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3.wma"/><Relationship Id="rId1" Type="http://schemas.microsoft.com/office/2007/relationships/media" Target="../media/media53.wma"/><Relationship Id="rId4" Type="http://schemas.openxmlformats.org/officeDocument/2006/relationships/image" Target="../media/image15.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4.wma"/><Relationship Id="rId1" Type="http://schemas.microsoft.com/office/2007/relationships/media" Target="../media/media54.wma"/><Relationship Id="rId4" Type="http://schemas.openxmlformats.org/officeDocument/2006/relationships/image" Target="../media/image15.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5.wma"/><Relationship Id="rId1" Type="http://schemas.microsoft.com/office/2007/relationships/media" Target="../media/media55.wma"/><Relationship Id="rId4" Type="http://schemas.openxmlformats.org/officeDocument/2006/relationships/image" Target="../media/image15.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6.wma"/><Relationship Id="rId1" Type="http://schemas.microsoft.com/office/2007/relationships/media" Target="../media/media56.wma"/><Relationship Id="rId4" Type="http://schemas.openxmlformats.org/officeDocument/2006/relationships/image" Target="../media/image15.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7.wma"/><Relationship Id="rId1" Type="http://schemas.microsoft.com/office/2007/relationships/media" Target="../media/media57.wma"/><Relationship Id="rId4" Type="http://schemas.openxmlformats.org/officeDocument/2006/relationships/image" Target="../media/image15.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8.wma"/><Relationship Id="rId1" Type="http://schemas.microsoft.com/office/2007/relationships/media" Target="../media/media58.wma"/><Relationship Id="rId4" Type="http://schemas.openxmlformats.org/officeDocument/2006/relationships/image" Target="../media/image15.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9.wma"/><Relationship Id="rId1" Type="http://schemas.microsoft.com/office/2007/relationships/media" Target="../media/media59.wma"/><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0.wma"/><Relationship Id="rId1" Type="http://schemas.microsoft.com/office/2007/relationships/media" Target="../media/media60.wma"/><Relationship Id="rId4" Type="http://schemas.openxmlformats.org/officeDocument/2006/relationships/image" Target="../media/image15.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1.wma"/><Relationship Id="rId1" Type="http://schemas.microsoft.com/office/2007/relationships/media" Target="../media/media61.wma"/><Relationship Id="rId4" Type="http://schemas.openxmlformats.org/officeDocument/2006/relationships/image" Target="../media/image15.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2.wma"/><Relationship Id="rId1" Type="http://schemas.microsoft.com/office/2007/relationships/media" Target="../media/media62.wma"/><Relationship Id="rId4" Type="http://schemas.openxmlformats.org/officeDocument/2006/relationships/image" Target="../media/image15.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3.wma"/><Relationship Id="rId1" Type="http://schemas.microsoft.com/office/2007/relationships/media" Target="../media/media63.wma"/><Relationship Id="rId4" Type="http://schemas.openxmlformats.org/officeDocument/2006/relationships/image" Target="../media/image15.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64.wma"/><Relationship Id="rId1" Type="http://schemas.microsoft.com/office/2007/relationships/media" Target="../media/media64.wma"/><Relationship Id="rId4" Type="http://schemas.openxmlformats.org/officeDocument/2006/relationships/image" Target="../media/image15.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5.wma"/><Relationship Id="rId1" Type="http://schemas.microsoft.com/office/2007/relationships/media" Target="../media/media65.wma"/><Relationship Id="rId4" Type="http://schemas.openxmlformats.org/officeDocument/2006/relationships/image" Target="../media/image15.png"/></Relationships>
</file>

<file path=ppt/slides/_rels/slide66.xml.rels><?xml version="1.0" encoding="UTF-8" standalone="yes"?>
<Relationships xmlns="http://schemas.openxmlformats.org/package/2006/relationships"><Relationship Id="rId8" Type="http://schemas.openxmlformats.org/officeDocument/2006/relationships/hyperlink" Target="http://www.nutricia-na.com/" TargetMode="External"/><Relationship Id="rId3" Type="http://schemas.openxmlformats.org/officeDocument/2006/relationships/slideLayout" Target="../slideLayouts/slideLayout11.xml"/><Relationship Id="rId7" Type="http://schemas.openxmlformats.org/officeDocument/2006/relationships/hyperlink" Target="http://abbottnutrition.com/" TargetMode="External"/><Relationship Id="rId2" Type="http://schemas.openxmlformats.org/officeDocument/2006/relationships/audio" Target="../media/media66.wma"/><Relationship Id="rId1" Type="http://schemas.microsoft.com/office/2007/relationships/media" Target="../media/media66.wma"/><Relationship Id="rId6" Type="http://schemas.openxmlformats.org/officeDocument/2006/relationships/hyperlink" Target="http://www.meadjohnson.com/pediatrics/us-en/" TargetMode="External"/><Relationship Id="rId5" Type="http://schemas.openxmlformats.org/officeDocument/2006/relationships/hyperlink" Target="file:///\\C1FILPWS01\Shared\Clinical%20Nutrition%20Resources\Formula%20Recipes\Formula%20Recipes%20(Updated%2010-1-2020).xls" TargetMode="External"/><Relationship Id="rId4" Type="http://schemas.openxmlformats.org/officeDocument/2006/relationships/hyperlink" Target="https://www.dhs.wisconsin.gov/wic/index.htm" TargetMode="Externa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1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Formula Module</a:t>
            </a:r>
            <a:endParaRPr lang="en-US" dirty="0"/>
          </a:p>
        </p:txBody>
      </p:sp>
      <p:sp>
        <p:nvSpPr>
          <p:cNvPr id="5" name="Text Placeholder 4"/>
          <p:cNvSpPr>
            <a:spLocks noGrp="1"/>
          </p:cNvSpPr>
          <p:nvPr>
            <p:ph type="body" idx="1"/>
          </p:nvPr>
        </p:nvSpPr>
        <p:spPr/>
        <p:txBody>
          <a:bodyPr/>
          <a:lstStyle/>
          <a:p>
            <a:r>
              <a:rPr lang="en-US" dirty="0" smtClean="0"/>
              <a:t>Katie Karls, MS, RD, CD, CNSC</a:t>
            </a:r>
          </a:p>
          <a:p>
            <a:r>
              <a:rPr lang="en-US" dirty="0" smtClean="0"/>
              <a:t>Advanced Practice Dietitian</a:t>
            </a:r>
            <a:endParaRPr lang="en-US" dirty="0"/>
          </a:p>
        </p:txBody>
      </p:sp>
      <p:pic>
        <p:nvPicPr>
          <p:cNvPr id="1028" name="Picture 4" descr="https://connect.chw.org/-/media/Reprint-Images/Ppt-images/KS_19052_SRH-CHW_Day3_0722.ashx?la=en&amp;h=117&amp;w=17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221" y="953641"/>
            <a:ext cx="6080856" cy="4053904"/>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904675233"/>
      </p:ext>
    </p:extLst>
  </p:cSld>
  <p:clrMapOvr>
    <a:masterClrMapping/>
  </p:clrMapOvr>
  <mc:AlternateContent xmlns:mc="http://schemas.openxmlformats.org/markup-compatibility/2006" xmlns:p14="http://schemas.microsoft.com/office/powerpoint/2010/main">
    <mc:Choice Requires="p14">
      <p:transition spd="slow" p14:dur="2000" advTm="11450"/>
    </mc:Choice>
    <mc:Fallback xmlns="">
      <p:transition spd="slow" advTm="11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Categories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Breast/Human milk</a:t>
            </a:r>
          </a:p>
          <a:p>
            <a:r>
              <a:rPr lang="en-US" dirty="0" smtClean="0"/>
              <a:t>Term/Standard</a:t>
            </a:r>
          </a:p>
          <a:p>
            <a:r>
              <a:rPr lang="en-US" dirty="0" smtClean="0"/>
              <a:t>Soy</a:t>
            </a:r>
          </a:p>
          <a:p>
            <a:r>
              <a:rPr lang="en-US" dirty="0" smtClean="0"/>
              <a:t>Thickened</a:t>
            </a:r>
          </a:p>
          <a:p>
            <a:r>
              <a:rPr lang="en-US" dirty="0" smtClean="0"/>
              <a:t>Organic</a:t>
            </a:r>
          </a:p>
          <a:p>
            <a:r>
              <a:rPr lang="en-US" dirty="0" smtClean="0"/>
              <a:t>Premature</a:t>
            </a:r>
          </a:p>
          <a:p>
            <a:r>
              <a:rPr lang="en-US" dirty="0" smtClean="0"/>
              <a:t>Premature Discharge</a:t>
            </a:r>
          </a:p>
          <a:p>
            <a:r>
              <a:rPr lang="en-US" dirty="0" smtClean="0"/>
              <a:t>Partially Hydrolyzed</a:t>
            </a:r>
          </a:p>
          <a:p>
            <a:r>
              <a:rPr lang="en-US" dirty="0" smtClean="0"/>
              <a:t>Extensively Hydrolyzed</a:t>
            </a:r>
          </a:p>
          <a:p>
            <a:r>
              <a:rPr lang="en-US" dirty="0" smtClean="0"/>
              <a:t>Amino Acid/Elemental</a:t>
            </a:r>
          </a:p>
          <a:p>
            <a:r>
              <a:rPr lang="en-US" dirty="0" smtClean="0"/>
              <a:t>Specialty</a:t>
            </a:r>
          </a:p>
          <a:p>
            <a:r>
              <a:rPr lang="en-US" dirty="0" smtClean="0"/>
              <a:t>Generic/store brand</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86346626"/>
      </p:ext>
    </p:extLst>
  </p:cSld>
  <p:clrMapOvr>
    <a:masterClrMapping/>
  </p:clrMapOvr>
  <mc:AlternateContent xmlns:mc="http://schemas.openxmlformats.org/markup-compatibility/2006" xmlns:p14="http://schemas.microsoft.com/office/powerpoint/2010/main">
    <mc:Choice Requires="p14">
      <p:transition spd="slow" p14:dur="2000" advTm="18341"/>
    </mc:Choice>
    <mc:Fallback xmlns="">
      <p:transition spd="slow" advTm="18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Breast/Human Milk</a:t>
            </a:r>
            <a:endParaRPr lang="en-US" dirty="0"/>
          </a:p>
        </p:txBody>
      </p:sp>
      <p:sp>
        <p:nvSpPr>
          <p:cNvPr id="3" name="Content Placeholder 2"/>
          <p:cNvSpPr>
            <a:spLocks noGrp="1"/>
          </p:cNvSpPr>
          <p:nvPr>
            <p:ph idx="1"/>
          </p:nvPr>
        </p:nvSpPr>
        <p:spPr/>
        <p:txBody>
          <a:bodyPr>
            <a:normAutofit fontScale="85000" lnSpcReduction="20000"/>
          </a:bodyPr>
          <a:lstStyle/>
          <a:p>
            <a:r>
              <a:rPr lang="en-US" u="sng" dirty="0" smtClean="0"/>
              <a:t>Indication: </a:t>
            </a:r>
          </a:p>
          <a:p>
            <a:pPr lvl="1"/>
            <a:r>
              <a:rPr lang="en-US" dirty="0" smtClean="0"/>
              <a:t>All infants until 12 months of age, if available</a:t>
            </a:r>
          </a:p>
          <a:p>
            <a:r>
              <a:rPr lang="en-US" dirty="0" smtClean="0"/>
              <a:t>Two ways to provide:</a:t>
            </a:r>
          </a:p>
          <a:p>
            <a:pPr lvl="1"/>
            <a:r>
              <a:rPr lang="en-US" dirty="0" smtClean="0"/>
              <a:t>Breast feeding </a:t>
            </a:r>
          </a:p>
          <a:p>
            <a:pPr lvl="1"/>
            <a:r>
              <a:rPr lang="en-US" dirty="0" smtClean="0"/>
              <a:t>Expressed human milk (EHM)</a:t>
            </a:r>
          </a:p>
          <a:p>
            <a:r>
              <a:rPr lang="en-US" b="1" dirty="0" smtClean="0">
                <a:solidFill>
                  <a:srgbClr val="FFCC00"/>
                </a:solidFill>
              </a:rPr>
              <a:t>Gold Standard</a:t>
            </a:r>
          </a:p>
          <a:p>
            <a:pPr lvl="1"/>
            <a:r>
              <a:rPr lang="en-US" dirty="0" smtClean="0"/>
              <a:t>If mother has breast milk—use it if at all possible!</a:t>
            </a:r>
          </a:p>
          <a:p>
            <a:pPr lvl="2"/>
            <a:r>
              <a:rPr lang="en-US" dirty="0" smtClean="0"/>
              <a:t>Important to always ask if mother’s have breast milk available</a:t>
            </a:r>
          </a:p>
          <a:p>
            <a:r>
              <a:rPr lang="en-US" dirty="0" smtClean="0"/>
              <a:t>Generally, 19-20 calorie/ounce</a:t>
            </a:r>
          </a:p>
          <a:p>
            <a:pPr lvl="1"/>
            <a:r>
              <a:rPr lang="en-US" dirty="0" smtClean="0"/>
              <a:t>Here at CW, we assume 20 calorie/ounce</a:t>
            </a:r>
          </a:p>
          <a:p>
            <a:r>
              <a:rPr lang="en-US" dirty="0" smtClean="0"/>
              <a:t>During lactation, two types of milk are produced:</a:t>
            </a:r>
          </a:p>
          <a:p>
            <a:pPr lvl="1"/>
            <a:r>
              <a:rPr lang="en-US" dirty="0" smtClean="0"/>
              <a:t>Fore milk</a:t>
            </a:r>
          </a:p>
          <a:p>
            <a:pPr lvl="1"/>
            <a:r>
              <a:rPr lang="en-US" dirty="0" smtClean="0"/>
              <a:t>Hind milk</a:t>
            </a:r>
          </a:p>
          <a:p>
            <a:pPr lvl="2"/>
            <a:r>
              <a:rPr lang="en-US" dirty="0" smtClean="0"/>
              <a:t>Much higher calorie due to high fat content</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88533983"/>
      </p:ext>
    </p:extLst>
  </p:cSld>
  <p:clrMapOvr>
    <a:masterClrMapping/>
  </p:clrMapOvr>
  <mc:AlternateContent xmlns:mc="http://schemas.openxmlformats.org/markup-compatibility/2006" xmlns:p14="http://schemas.microsoft.com/office/powerpoint/2010/main">
    <mc:Choice Requires="p14">
      <p:transition spd="slow" p14:dur="2000" advTm="40972"/>
    </mc:Choice>
    <mc:Fallback xmlns="">
      <p:transition spd="slow" advTm="40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Term/Standard</a:t>
            </a:r>
            <a:endParaRPr lang="en-US" dirty="0"/>
          </a:p>
        </p:txBody>
      </p:sp>
      <p:sp>
        <p:nvSpPr>
          <p:cNvPr id="3" name="Content Placeholder 2"/>
          <p:cNvSpPr>
            <a:spLocks noGrp="1"/>
          </p:cNvSpPr>
          <p:nvPr>
            <p:ph idx="1"/>
          </p:nvPr>
        </p:nvSpPr>
        <p:spPr/>
        <p:txBody>
          <a:bodyPr>
            <a:normAutofit/>
          </a:bodyPr>
          <a:lstStyle/>
          <a:p>
            <a:r>
              <a:rPr lang="en-US" u="sng" dirty="0" smtClean="0"/>
              <a:t>Indication: </a:t>
            </a:r>
            <a:endParaRPr lang="en-US" dirty="0" smtClean="0"/>
          </a:p>
          <a:p>
            <a:pPr lvl="1"/>
            <a:r>
              <a:rPr lang="en-US" dirty="0" smtClean="0"/>
              <a:t>General infant feeding &gt;37 weeks gestation through 12 months of age</a:t>
            </a:r>
          </a:p>
          <a:p>
            <a:r>
              <a:rPr lang="en-US" dirty="0" smtClean="0"/>
              <a:t>Cow’s milk based</a:t>
            </a:r>
          </a:p>
          <a:p>
            <a:r>
              <a:rPr lang="en-US" dirty="0" smtClean="0"/>
              <a:t>No known food allergies </a:t>
            </a:r>
          </a:p>
          <a:p>
            <a:r>
              <a:rPr lang="en-US" dirty="0" smtClean="0"/>
              <a:t>20 calorie/ounce</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50469856"/>
      </p:ext>
    </p:extLst>
  </p:cSld>
  <p:clrMapOvr>
    <a:masterClrMapping/>
  </p:clrMapOvr>
  <mc:AlternateContent xmlns:mc="http://schemas.openxmlformats.org/markup-compatibility/2006" xmlns:p14="http://schemas.microsoft.com/office/powerpoint/2010/main">
    <mc:Choice Requires="p14">
      <p:transition spd="slow" p14:dur="2000" advTm="16640"/>
    </mc:Choice>
    <mc:Fallback xmlns="">
      <p:transition spd="slow" advTm="16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780" y="274638"/>
            <a:ext cx="10197220" cy="1143000"/>
          </a:xfrm>
        </p:spPr>
        <p:txBody>
          <a:bodyPr>
            <a:normAutofit/>
          </a:bodyPr>
          <a:lstStyle/>
          <a:p>
            <a:r>
              <a:rPr lang="en-US" dirty="0" smtClean="0"/>
              <a:t>Term/Standard, continued</a:t>
            </a:r>
            <a:endParaRPr lang="en-US" dirty="0"/>
          </a:p>
        </p:txBody>
      </p:sp>
      <p:sp>
        <p:nvSpPr>
          <p:cNvPr id="3" name="Content Placeholder 2"/>
          <p:cNvSpPr>
            <a:spLocks noGrp="1"/>
          </p:cNvSpPr>
          <p:nvPr>
            <p:ph idx="1"/>
          </p:nvPr>
        </p:nvSpPr>
        <p:spPr/>
        <p:txBody>
          <a:bodyPr>
            <a:normAutofit/>
          </a:bodyPr>
          <a:lstStyle/>
          <a:p>
            <a:r>
              <a:rPr lang="en-US" dirty="0" smtClean="0"/>
              <a:t>Product Names:</a:t>
            </a:r>
          </a:p>
          <a:p>
            <a:pPr lvl="1"/>
            <a:r>
              <a:rPr lang="en-US" b="1" dirty="0" smtClean="0"/>
              <a:t>Enfamil </a:t>
            </a:r>
            <a:r>
              <a:rPr lang="en-US" b="1" dirty="0" err="1" smtClean="0"/>
              <a:t>NeuroPro</a:t>
            </a:r>
            <a:r>
              <a:rPr lang="en-US" b="1" dirty="0" smtClean="0"/>
              <a:t> Infant</a:t>
            </a:r>
          </a:p>
          <a:p>
            <a:pPr lvl="1"/>
            <a:r>
              <a:rPr lang="en-US" dirty="0" err="1" smtClean="0"/>
              <a:t>Similac</a:t>
            </a:r>
            <a:r>
              <a:rPr lang="en-US" dirty="0" smtClean="0"/>
              <a:t> Pro Advance, </a:t>
            </a:r>
            <a:r>
              <a:rPr lang="en-US" dirty="0" err="1" smtClean="0"/>
              <a:t>Similac</a:t>
            </a:r>
            <a:r>
              <a:rPr lang="en-US" dirty="0" smtClean="0"/>
              <a:t> Advance </a:t>
            </a:r>
          </a:p>
          <a:p>
            <a:pPr lvl="2"/>
            <a:r>
              <a:rPr lang="en-US" dirty="0" smtClean="0"/>
              <a:t>WIC standard as of January 1, 2021</a:t>
            </a:r>
          </a:p>
          <a:p>
            <a:pPr lvl="1"/>
            <a:r>
              <a:rPr lang="en-US" dirty="0" smtClean="0"/>
              <a:t>Good Start Gentle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06961600"/>
      </p:ext>
    </p:extLst>
  </p:cSld>
  <p:clrMapOvr>
    <a:masterClrMapping/>
  </p:clrMapOvr>
  <mc:AlternateContent xmlns:mc="http://schemas.openxmlformats.org/markup-compatibility/2006" xmlns:p14="http://schemas.microsoft.com/office/powerpoint/2010/main">
    <mc:Choice Requires="p14">
      <p:transition spd="slow" p14:dur="2000" advTm="39536"/>
    </mc:Choice>
    <mc:Fallback xmlns="">
      <p:transition spd="slow" advTm="39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Soy Formulas	</a:t>
            </a:r>
            <a:endParaRPr lang="en-US" dirty="0"/>
          </a:p>
        </p:txBody>
      </p:sp>
      <p:sp>
        <p:nvSpPr>
          <p:cNvPr id="3" name="Content Placeholder 2"/>
          <p:cNvSpPr>
            <a:spLocks noGrp="1"/>
          </p:cNvSpPr>
          <p:nvPr>
            <p:ph idx="1"/>
          </p:nvPr>
        </p:nvSpPr>
        <p:spPr/>
        <p:txBody>
          <a:bodyPr>
            <a:normAutofit/>
          </a:bodyPr>
          <a:lstStyle/>
          <a:p>
            <a:r>
              <a:rPr lang="en-US" u="sng" dirty="0" smtClean="0"/>
              <a:t>Indications:</a:t>
            </a:r>
          </a:p>
          <a:p>
            <a:pPr lvl="1"/>
            <a:r>
              <a:rPr lang="en-US" dirty="0" smtClean="0"/>
              <a:t>Milk protein intolerance</a:t>
            </a:r>
          </a:p>
          <a:p>
            <a:pPr lvl="1"/>
            <a:r>
              <a:rPr lang="en-US" dirty="0" smtClean="0"/>
              <a:t>Parent preference</a:t>
            </a:r>
          </a:p>
          <a:p>
            <a:pPr lvl="1"/>
            <a:r>
              <a:rPr lang="en-US" dirty="0" smtClean="0"/>
              <a:t>Vegetarian</a:t>
            </a:r>
          </a:p>
          <a:p>
            <a:r>
              <a:rPr lang="en-US" dirty="0" smtClean="0"/>
              <a:t>Can be used birth-12 months of age</a:t>
            </a:r>
          </a:p>
          <a:p>
            <a:pPr lvl="1"/>
            <a:r>
              <a:rPr lang="en-US" i="1" dirty="0" smtClean="0"/>
              <a:t>Not routinely recommended in premature infants due to </a:t>
            </a:r>
            <a:r>
              <a:rPr lang="en-US" i="1" dirty="0" err="1" smtClean="0"/>
              <a:t>phytates</a:t>
            </a:r>
            <a:r>
              <a:rPr lang="en-US" i="1" dirty="0" smtClean="0"/>
              <a:t> </a:t>
            </a:r>
          </a:p>
          <a:p>
            <a:r>
              <a:rPr lang="en-US" dirty="0" smtClean="0"/>
              <a:t>Protein source: soy protein isolate</a:t>
            </a:r>
          </a:p>
          <a:p>
            <a:r>
              <a:rPr lang="en-US" dirty="0" smtClean="0"/>
              <a:t>Lactose free</a:t>
            </a:r>
          </a:p>
          <a:p>
            <a:r>
              <a:rPr lang="en-US" dirty="0" smtClean="0"/>
              <a:t>20 calorie/ounce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45727128"/>
      </p:ext>
    </p:extLst>
  </p:cSld>
  <p:clrMapOvr>
    <a:masterClrMapping/>
  </p:clrMapOvr>
  <mc:AlternateContent xmlns:mc="http://schemas.openxmlformats.org/markup-compatibility/2006" xmlns:p14="http://schemas.microsoft.com/office/powerpoint/2010/main">
    <mc:Choice Requires="p14">
      <p:transition spd="slow" p14:dur="2000" advTm="69213"/>
    </mc:Choice>
    <mc:Fallback xmlns="">
      <p:transition spd="slow" advTm="69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Soy Formulas, continued</a:t>
            </a:r>
            <a:endParaRPr lang="en-US" dirty="0"/>
          </a:p>
        </p:txBody>
      </p:sp>
      <p:sp>
        <p:nvSpPr>
          <p:cNvPr id="3" name="Content Placeholder 2"/>
          <p:cNvSpPr>
            <a:spLocks noGrp="1"/>
          </p:cNvSpPr>
          <p:nvPr>
            <p:ph idx="1"/>
          </p:nvPr>
        </p:nvSpPr>
        <p:spPr/>
        <p:txBody>
          <a:bodyPr/>
          <a:lstStyle/>
          <a:p>
            <a:r>
              <a:rPr lang="en-US" dirty="0" smtClean="0"/>
              <a:t>Product Names:</a:t>
            </a:r>
          </a:p>
          <a:p>
            <a:pPr lvl="1"/>
            <a:r>
              <a:rPr lang="en-US" b="1" dirty="0" err="1" smtClean="0"/>
              <a:t>Prosobee</a:t>
            </a:r>
            <a:endParaRPr lang="en-US" b="1" dirty="0" smtClean="0"/>
          </a:p>
          <a:p>
            <a:pPr lvl="1"/>
            <a:r>
              <a:rPr lang="en-US" dirty="0" err="1" smtClean="0"/>
              <a:t>Similac</a:t>
            </a:r>
            <a:r>
              <a:rPr lang="en-US" dirty="0" smtClean="0"/>
              <a:t> </a:t>
            </a:r>
            <a:r>
              <a:rPr lang="en-US" dirty="0" err="1" smtClean="0"/>
              <a:t>Isomil</a:t>
            </a:r>
            <a:r>
              <a:rPr lang="en-US" dirty="0" smtClean="0"/>
              <a:t> Soy</a:t>
            </a:r>
          </a:p>
          <a:p>
            <a:pPr lvl="2"/>
            <a:r>
              <a:rPr lang="en-US" dirty="0" smtClean="0"/>
              <a:t>WIC standard as of January 1, 2021</a:t>
            </a:r>
          </a:p>
          <a:p>
            <a:pPr lvl="1"/>
            <a:r>
              <a:rPr lang="en-US" dirty="0" smtClean="0"/>
              <a:t>Good Start Soy</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16408533"/>
      </p:ext>
    </p:extLst>
  </p:cSld>
  <p:clrMapOvr>
    <a:masterClrMapping/>
  </p:clrMapOvr>
  <mc:AlternateContent xmlns:mc="http://schemas.openxmlformats.org/markup-compatibility/2006" xmlns:p14="http://schemas.microsoft.com/office/powerpoint/2010/main">
    <mc:Choice Requires="p14">
      <p:transition spd="slow" p14:dur="2000" advTm="29953"/>
    </mc:Choice>
    <mc:Fallback xmlns="">
      <p:transition spd="slow" advTm="29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Thickened</a:t>
            </a:r>
            <a:endParaRPr lang="en-US" dirty="0"/>
          </a:p>
        </p:txBody>
      </p:sp>
      <p:sp>
        <p:nvSpPr>
          <p:cNvPr id="3" name="Content Placeholder 2"/>
          <p:cNvSpPr>
            <a:spLocks noGrp="1"/>
          </p:cNvSpPr>
          <p:nvPr>
            <p:ph idx="1"/>
          </p:nvPr>
        </p:nvSpPr>
        <p:spPr/>
        <p:txBody>
          <a:bodyPr>
            <a:normAutofit fontScale="92500" lnSpcReduction="20000"/>
          </a:bodyPr>
          <a:lstStyle/>
          <a:p>
            <a:r>
              <a:rPr lang="en-US" u="sng" dirty="0" smtClean="0"/>
              <a:t>Indications: </a:t>
            </a:r>
          </a:p>
          <a:p>
            <a:pPr lvl="1"/>
            <a:r>
              <a:rPr lang="en-US" dirty="0" smtClean="0"/>
              <a:t>GERD or vomiting</a:t>
            </a:r>
          </a:p>
          <a:p>
            <a:r>
              <a:rPr lang="en-US" dirty="0" smtClean="0"/>
              <a:t>Contain added rice starch that thickens in the acid environment of the stomach</a:t>
            </a:r>
          </a:p>
          <a:p>
            <a:pPr lvl="1"/>
            <a:r>
              <a:rPr lang="en-US" dirty="0" smtClean="0"/>
              <a:t>Nutritionally complete alternative to historic practice of adding rice cereal to formula for GERD/vomiting</a:t>
            </a:r>
          </a:p>
          <a:p>
            <a:r>
              <a:rPr lang="en-US" dirty="0" smtClean="0"/>
              <a:t>Cow’s milk protein</a:t>
            </a:r>
          </a:p>
          <a:p>
            <a:r>
              <a:rPr lang="en-US" dirty="0" smtClean="0"/>
              <a:t>20 calorie/ounce</a:t>
            </a:r>
          </a:p>
          <a:p>
            <a:r>
              <a:rPr lang="en-US" dirty="0" smtClean="0"/>
              <a:t>Slightly thicker viscosity compared to standard formulas</a:t>
            </a:r>
          </a:p>
          <a:p>
            <a:r>
              <a:rPr lang="en-US" dirty="0" smtClean="0"/>
              <a:t>Not to be concentrated beyond 24 calorie/ounce</a:t>
            </a:r>
          </a:p>
          <a:p>
            <a:r>
              <a:rPr lang="en-US" u="sng" dirty="0" smtClean="0"/>
              <a:t>Recommendation: </a:t>
            </a:r>
            <a:r>
              <a:rPr lang="en-US" dirty="0" smtClean="0"/>
              <a:t>Not to be used with either PPI or H2-blocker therapy (however is used)</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463809499"/>
      </p:ext>
    </p:extLst>
  </p:cSld>
  <p:clrMapOvr>
    <a:masterClrMapping/>
  </p:clrMapOvr>
  <mc:AlternateContent xmlns:mc="http://schemas.openxmlformats.org/markup-compatibility/2006" xmlns:p14="http://schemas.microsoft.com/office/powerpoint/2010/main">
    <mc:Choice Requires="p14">
      <p:transition spd="slow" p14:dur="2000" advTm="126076"/>
    </mc:Choice>
    <mc:Fallback xmlns="">
      <p:transition spd="slow" advTm="126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Thickened, continued</a:t>
            </a:r>
            <a:endParaRPr lang="en-US" dirty="0"/>
          </a:p>
        </p:txBody>
      </p:sp>
      <p:sp>
        <p:nvSpPr>
          <p:cNvPr id="3" name="Content Placeholder 2"/>
          <p:cNvSpPr>
            <a:spLocks noGrp="1"/>
          </p:cNvSpPr>
          <p:nvPr>
            <p:ph idx="1"/>
          </p:nvPr>
        </p:nvSpPr>
        <p:spPr/>
        <p:txBody>
          <a:bodyPr/>
          <a:lstStyle/>
          <a:p>
            <a:r>
              <a:rPr lang="en-US" dirty="0" smtClean="0"/>
              <a:t>Product Names:</a:t>
            </a:r>
          </a:p>
          <a:p>
            <a:pPr lvl="1"/>
            <a:r>
              <a:rPr lang="en-US" b="1" dirty="0" smtClean="0"/>
              <a:t>Enfamil AR</a:t>
            </a:r>
          </a:p>
          <a:p>
            <a:pPr lvl="1"/>
            <a:r>
              <a:rPr lang="en-US" dirty="0" err="1" smtClean="0"/>
              <a:t>Similac</a:t>
            </a:r>
            <a:r>
              <a:rPr lang="en-US" dirty="0" smtClean="0"/>
              <a:t> for Spit Up</a:t>
            </a:r>
          </a:p>
          <a:p>
            <a:pPr lvl="2"/>
            <a:r>
              <a:rPr lang="en-US" dirty="0" smtClean="0"/>
              <a:t>WIC standard as of January 1, 2021</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24251987"/>
      </p:ext>
    </p:extLst>
  </p:cSld>
  <p:clrMapOvr>
    <a:masterClrMapping/>
  </p:clrMapOvr>
  <mc:AlternateContent xmlns:mc="http://schemas.openxmlformats.org/markup-compatibility/2006" xmlns:p14="http://schemas.microsoft.com/office/powerpoint/2010/main">
    <mc:Choice Requires="p14">
      <p:transition spd="slow" p14:dur="2000" advTm="14004"/>
    </mc:Choice>
    <mc:Fallback xmlns="">
      <p:transition spd="slow" advTm="14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Organic</a:t>
            </a:r>
            <a:endParaRPr lang="en-US" dirty="0"/>
          </a:p>
        </p:txBody>
      </p:sp>
      <p:sp>
        <p:nvSpPr>
          <p:cNvPr id="3" name="Content Placeholder 2"/>
          <p:cNvSpPr>
            <a:spLocks noGrp="1"/>
          </p:cNvSpPr>
          <p:nvPr>
            <p:ph idx="1"/>
          </p:nvPr>
        </p:nvSpPr>
        <p:spPr/>
        <p:txBody>
          <a:bodyPr>
            <a:normAutofit fontScale="92500" lnSpcReduction="20000"/>
          </a:bodyPr>
          <a:lstStyle/>
          <a:p>
            <a:r>
              <a:rPr lang="en-US" u="sng" dirty="0" smtClean="0"/>
              <a:t>Indication: </a:t>
            </a:r>
          </a:p>
          <a:p>
            <a:pPr lvl="1"/>
            <a:r>
              <a:rPr lang="en-US" dirty="0" smtClean="0"/>
              <a:t>Parent preference</a:t>
            </a:r>
          </a:p>
          <a:p>
            <a:r>
              <a:rPr lang="en-US" dirty="0" smtClean="0"/>
              <a:t>Not stocked at CW</a:t>
            </a:r>
          </a:p>
          <a:p>
            <a:r>
              <a:rPr lang="en-US" dirty="0" smtClean="0"/>
              <a:t>USDA certified organic</a:t>
            </a:r>
          </a:p>
          <a:p>
            <a:r>
              <a:rPr lang="en-US" dirty="0" smtClean="0"/>
              <a:t>20 calorie/ounce</a:t>
            </a:r>
          </a:p>
          <a:p>
            <a:r>
              <a:rPr lang="en-US" dirty="0" smtClean="0"/>
              <a:t>Product Names:</a:t>
            </a:r>
          </a:p>
          <a:p>
            <a:pPr lvl="1"/>
            <a:r>
              <a:rPr lang="en-US" dirty="0" err="1" smtClean="0"/>
              <a:t>Similac</a:t>
            </a:r>
            <a:r>
              <a:rPr lang="en-US" dirty="0" smtClean="0"/>
              <a:t> Organic</a:t>
            </a:r>
          </a:p>
          <a:p>
            <a:pPr lvl="1"/>
            <a:r>
              <a:rPr lang="en-US" dirty="0" smtClean="0"/>
              <a:t>Baby’s Only </a:t>
            </a:r>
          </a:p>
          <a:p>
            <a:pPr lvl="1"/>
            <a:r>
              <a:rPr lang="en-US" dirty="0" smtClean="0"/>
              <a:t>Earth’s Best</a:t>
            </a:r>
          </a:p>
          <a:p>
            <a:pPr lvl="1"/>
            <a:r>
              <a:rPr lang="en-US" dirty="0" smtClean="0"/>
              <a:t>Many others</a:t>
            </a:r>
          </a:p>
          <a:p>
            <a:r>
              <a:rPr lang="en-US" dirty="0" smtClean="0"/>
              <a:t>Some are not FDA approved, therefore not recommended</a:t>
            </a:r>
          </a:p>
          <a:p>
            <a:pPr lvl="1"/>
            <a:r>
              <a:rPr lang="en-US" dirty="0" err="1" smtClean="0"/>
              <a:t>Hipp</a:t>
            </a:r>
            <a:r>
              <a:rPr lang="en-US" baseline="30000" dirty="0" smtClean="0"/>
              <a:t>®</a:t>
            </a:r>
            <a:r>
              <a:rPr lang="en-US" dirty="0" smtClean="0"/>
              <a:t> and </a:t>
            </a:r>
            <a:r>
              <a:rPr lang="en-US" dirty="0" err="1" smtClean="0"/>
              <a:t>Holle</a:t>
            </a:r>
            <a:r>
              <a:rPr lang="en-US" baseline="30000" dirty="0" smtClean="0"/>
              <a:t>®</a:t>
            </a:r>
            <a:r>
              <a:rPr lang="en-US" dirty="0" smtClean="0"/>
              <a:t> brands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72775359"/>
      </p:ext>
    </p:extLst>
  </p:cSld>
  <p:clrMapOvr>
    <a:masterClrMapping/>
  </p:clrMapOvr>
  <mc:AlternateContent xmlns:mc="http://schemas.openxmlformats.org/markup-compatibility/2006" xmlns:p14="http://schemas.microsoft.com/office/powerpoint/2010/main">
    <mc:Choice Requires="p14">
      <p:transition spd="slow" p14:dur="2000" advTm="30913"/>
    </mc:Choice>
    <mc:Fallback xmlns="">
      <p:transition spd="slow" advTm="30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Premature, In-Hospital</a:t>
            </a:r>
            <a:endParaRPr lang="en-US" dirty="0"/>
          </a:p>
        </p:txBody>
      </p:sp>
      <p:sp>
        <p:nvSpPr>
          <p:cNvPr id="3" name="Content Placeholder 2"/>
          <p:cNvSpPr>
            <a:spLocks noGrp="1"/>
          </p:cNvSpPr>
          <p:nvPr>
            <p:ph idx="1"/>
          </p:nvPr>
        </p:nvSpPr>
        <p:spPr/>
        <p:txBody>
          <a:bodyPr>
            <a:normAutofit/>
          </a:bodyPr>
          <a:lstStyle/>
          <a:p>
            <a:r>
              <a:rPr lang="en-US" u="sng" dirty="0" smtClean="0"/>
              <a:t>Indication: </a:t>
            </a:r>
          </a:p>
          <a:p>
            <a:pPr lvl="1"/>
            <a:r>
              <a:rPr lang="en-US" dirty="0" smtClean="0"/>
              <a:t>Premature infants &lt;37 weeks gestation</a:t>
            </a:r>
          </a:p>
          <a:p>
            <a:r>
              <a:rPr lang="en-US" dirty="0" smtClean="0"/>
              <a:t>Designed for in-hospital use only</a:t>
            </a:r>
          </a:p>
          <a:p>
            <a:r>
              <a:rPr lang="en-US" dirty="0" smtClean="0"/>
              <a:t>Generally, higher calorie and protein</a:t>
            </a:r>
          </a:p>
          <a:p>
            <a:pPr lvl="1"/>
            <a:r>
              <a:rPr lang="en-US" dirty="0" smtClean="0"/>
              <a:t>Generally, start at 24 calorie/ounce</a:t>
            </a:r>
          </a:p>
          <a:p>
            <a:pPr lvl="1"/>
            <a:r>
              <a:rPr lang="en-US" dirty="0" smtClean="0"/>
              <a:t>Generally, 3.3g protein/100 calories</a:t>
            </a:r>
          </a:p>
          <a:p>
            <a:r>
              <a:rPr lang="en-US" dirty="0" smtClean="0"/>
              <a:t>Available as lower calorie, 20 calorie/ounce, but rarely used</a:t>
            </a:r>
          </a:p>
          <a:p>
            <a:r>
              <a:rPr lang="en-US" dirty="0" smtClean="0"/>
              <a:t>Available in “High Protein” varieties, frequently used</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16557697"/>
      </p:ext>
    </p:extLst>
  </p:cSld>
  <p:clrMapOvr>
    <a:masterClrMapping/>
  </p:clrMapOvr>
  <mc:AlternateContent xmlns:mc="http://schemas.openxmlformats.org/markup-compatibility/2006" xmlns:p14="http://schemas.microsoft.com/office/powerpoint/2010/main">
    <mc:Choice Requires="p14">
      <p:transition spd="slow" p14:dur="2000" advTm="30750"/>
    </mc:Choice>
    <mc:Fallback xmlns="">
      <p:transition spd="slow" advTm="30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Age appropriate feeding schedule by age</a:t>
            </a:r>
          </a:p>
          <a:p>
            <a:r>
              <a:rPr lang="en-US" dirty="0" smtClean="0"/>
              <a:t>CW Formulary</a:t>
            </a:r>
          </a:p>
          <a:p>
            <a:r>
              <a:rPr lang="en-US" dirty="0" smtClean="0"/>
              <a:t>Infant Formulas</a:t>
            </a:r>
          </a:p>
          <a:p>
            <a:pPr lvl="1"/>
            <a:r>
              <a:rPr lang="en-US" dirty="0" smtClean="0"/>
              <a:t>Types</a:t>
            </a:r>
          </a:p>
          <a:p>
            <a:pPr lvl="1"/>
            <a:r>
              <a:rPr lang="en-US" dirty="0" smtClean="0"/>
              <a:t>Indications</a:t>
            </a:r>
          </a:p>
          <a:p>
            <a:r>
              <a:rPr lang="en-US" dirty="0" smtClean="0"/>
              <a:t>Pediatric Formulas</a:t>
            </a:r>
          </a:p>
          <a:p>
            <a:pPr lvl="1"/>
            <a:r>
              <a:rPr lang="en-US" dirty="0" smtClean="0"/>
              <a:t>Types</a:t>
            </a:r>
          </a:p>
          <a:p>
            <a:pPr lvl="1"/>
            <a:r>
              <a:rPr lang="en-US" dirty="0" smtClean="0"/>
              <a:t>Indications</a:t>
            </a:r>
          </a:p>
          <a:p>
            <a:r>
              <a:rPr lang="en-US" dirty="0" smtClean="0"/>
              <a:t>Teen/Adult Formulas</a:t>
            </a:r>
          </a:p>
          <a:p>
            <a:pPr lvl="1"/>
            <a:r>
              <a:rPr lang="en-US" dirty="0" smtClean="0"/>
              <a:t>Types</a:t>
            </a:r>
          </a:p>
          <a:p>
            <a:pPr lvl="1"/>
            <a:r>
              <a:rPr lang="en-US" dirty="0" smtClean="0"/>
              <a:t>Indications</a:t>
            </a:r>
          </a:p>
          <a:p>
            <a:r>
              <a:rPr lang="en-US" dirty="0" err="1" smtClean="0"/>
              <a:t>Modulars</a:t>
            </a:r>
            <a:endParaRPr lang="en-US" dirty="0" smtClean="0"/>
          </a:p>
          <a:p>
            <a:r>
              <a:rPr lang="en-US" dirty="0" smtClean="0"/>
              <a:t>Resources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27450816"/>
      </p:ext>
    </p:extLst>
  </p:cSld>
  <p:clrMapOvr>
    <a:masterClrMapping/>
  </p:clrMapOvr>
  <mc:AlternateContent xmlns:mc="http://schemas.openxmlformats.org/markup-compatibility/2006" xmlns:p14="http://schemas.microsoft.com/office/powerpoint/2010/main">
    <mc:Choice Requires="p14">
      <p:transition spd="slow" p14:dur="2000" advTm="16593"/>
    </mc:Choice>
    <mc:Fallback xmlns="">
      <p:transition spd="slow" advTm="16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Premature, In-Hospital, continued</a:t>
            </a:r>
            <a:endParaRPr lang="en-US" dirty="0"/>
          </a:p>
        </p:txBody>
      </p:sp>
      <p:sp>
        <p:nvSpPr>
          <p:cNvPr id="3" name="Content Placeholder 2"/>
          <p:cNvSpPr>
            <a:spLocks noGrp="1"/>
          </p:cNvSpPr>
          <p:nvPr>
            <p:ph idx="1"/>
          </p:nvPr>
        </p:nvSpPr>
        <p:spPr/>
        <p:txBody>
          <a:bodyPr/>
          <a:lstStyle/>
          <a:p>
            <a:r>
              <a:rPr lang="en-US" dirty="0" smtClean="0"/>
              <a:t>Product Names:</a:t>
            </a:r>
          </a:p>
          <a:p>
            <a:pPr lvl="1"/>
            <a:r>
              <a:rPr lang="en-US" b="1" dirty="0" smtClean="0"/>
              <a:t>Enfamil Premature</a:t>
            </a:r>
          </a:p>
          <a:p>
            <a:pPr lvl="1"/>
            <a:r>
              <a:rPr lang="en-US" dirty="0" err="1" smtClean="0"/>
              <a:t>Similac</a:t>
            </a:r>
            <a:r>
              <a:rPr lang="en-US" dirty="0" smtClean="0"/>
              <a:t> Special Care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297573280"/>
      </p:ext>
    </p:extLst>
  </p:cSld>
  <p:clrMapOvr>
    <a:masterClrMapping/>
  </p:clrMapOvr>
  <mc:AlternateContent xmlns:mc="http://schemas.openxmlformats.org/markup-compatibility/2006" xmlns:p14="http://schemas.microsoft.com/office/powerpoint/2010/main">
    <mc:Choice Requires="p14">
      <p:transition spd="slow" p14:dur="2000" advTm="8480"/>
    </mc:Choice>
    <mc:Fallback xmlns="">
      <p:transition spd="slow" advTm="8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Premature Discharge</a:t>
            </a:r>
            <a:endParaRPr lang="en-US" dirty="0"/>
          </a:p>
        </p:txBody>
      </p:sp>
      <p:sp>
        <p:nvSpPr>
          <p:cNvPr id="3" name="Content Placeholder 2"/>
          <p:cNvSpPr>
            <a:spLocks noGrp="1"/>
          </p:cNvSpPr>
          <p:nvPr>
            <p:ph idx="1"/>
          </p:nvPr>
        </p:nvSpPr>
        <p:spPr/>
        <p:txBody>
          <a:bodyPr>
            <a:normAutofit/>
          </a:bodyPr>
          <a:lstStyle/>
          <a:p>
            <a:r>
              <a:rPr lang="en-US" u="sng" dirty="0" smtClean="0"/>
              <a:t>Indication: </a:t>
            </a:r>
          </a:p>
          <a:p>
            <a:pPr lvl="1"/>
            <a:r>
              <a:rPr lang="en-US" dirty="0" smtClean="0"/>
              <a:t>Infants &lt;37 weeks gestation who are going home</a:t>
            </a:r>
          </a:p>
          <a:p>
            <a:r>
              <a:rPr lang="en-US" b="1" dirty="0" smtClean="0"/>
              <a:t>Higher calorie: 22 calorie/ounce</a:t>
            </a:r>
          </a:p>
          <a:p>
            <a:r>
              <a:rPr lang="en-US" dirty="0" smtClean="0"/>
              <a:t>Higher calcium/phosphorus to help promote bone mineralization</a:t>
            </a:r>
          </a:p>
          <a:p>
            <a:r>
              <a:rPr lang="en-US" b="1" dirty="0" smtClean="0"/>
              <a:t>AAP Recommendation: Use until 12 months corrected age</a:t>
            </a:r>
            <a:endParaRPr lang="en-US" b="1"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10068428"/>
      </p:ext>
    </p:extLst>
  </p:cSld>
  <p:clrMapOvr>
    <a:masterClrMapping/>
  </p:clrMapOvr>
  <mc:AlternateContent xmlns:mc="http://schemas.openxmlformats.org/markup-compatibility/2006" xmlns:p14="http://schemas.microsoft.com/office/powerpoint/2010/main">
    <mc:Choice Requires="p14">
      <p:transition spd="slow" p14:dur="2000" advTm="43120"/>
    </mc:Choice>
    <mc:Fallback xmlns="">
      <p:transition spd="slow" advTm="43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Premature Discharge, continued</a:t>
            </a:r>
            <a:endParaRPr lang="en-US" dirty="0"/>
          </a:p>
        </p:txBody>
      </p:sp>
      <p:sp>
        <p:nvSpPr>
          <p:cNvPr id="3" name="Content Placeholder 2"/>
          <p:cNvSpPr>
            <a:spLocks noGrp="1"/>
          </p:cNvSpPr>
          <p:nvPr>
            <p:ph idx="1"/>
          </p:nvPr>
        </p:nvSpPr>
        <p:spPr/>
        <p:txBody>
          <a:bodyPr/>
          <a:lstStyle/>
          <a:p>
            <a:r>
              <a:rPr lang="en-US" dirty="0" smtClean="0"/>
              <a:t>Product Names:</a:t>
            </a:r>
          </a:p>
          <a:p>
            <a:pPr lvl="1"/>
            <a:r>
              <a:rPr lang="en-US" b="1" dirty="0" smtClean="0"/>
              <a:t>Enfamil </a:t>
            </a:r>
            <a:r>
              <a:rPr lang="en-US" b="1" dirty="0" err="1" smtClean="0"/>
              <a:t>NeuroPro</a:t>
            </a:r>
            <a:r>
              <a:rPr lang="en-US" b="1" dirty="0" smtClean="0"/>
              <a:t> </a:t>
            </a:r>
            <a:r>
              <a:rPr lang="en-US" b="1" dirty="0" err="1" smtClean="0"/>
              <a:t>EnfaCare</a:t>
            </a:r>
            <a:endParaRPr lang="en-US" b="1" dirty="0" smtClean="0"/>
          </a:p>
          <a:p>
            <a:pPr lvl="1"/>
            <a:r>
              <a:rPr lang="en-US" dirty="0" err="1" smtClean="0"/>
              <a:t>Similac</a:t>
            </a:r>
            <a:r>
              <a:rPr lang="en-US" dirty="0" smtClean="0"/>
              <a:t> </a:t>
            </a:r>
            <a:r>
              <a:rPr lang="en-US" dirty="0" err="1" smtClean="0"/>
              <a:t>NeoSure</a:t>
            </a:r>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919740163"/>
      </p:ext>
    </p:extLst>
  </p:cSld>
  <p:clrMapOvr>
    <a:masterClrMapping/>
  </p:clrMapOvr>
  <mc:AlternateContent xmlns:mc="http://schemas.openxmlformats.org/markup-compatibility/2006" xmlns:p14="http://schemas.microsoft.com/office/powerpoint/2010/main">
    <mc:Choice Requires="p14">
      <p:transition spd="slow" p14:dur="2000" advTm="16770"/>
    </mc:Choice>
    <mc:Fallback xmlns="">
      <p:transition spd="slow" advTm="16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Partially Hydrolyzed</a:t>
            </a:r>
            <a:endParaRPr lang="en-US" dirty="0"/>
          </a:p>
        </p:txBody>
      </p:sp>
      <p:sp>
        <p:nvSpPr>
          <p:cNvPr id="3" name="Content Placeholder 2"/>
          <p:cNvSpPr>
            <a:spLocks noGrp="1"/>
          </p:cNvSpPr>
          <p:nvPr>
            <p:ph idx="1"/>
          </p:nvPr>
        </p:nvSpPr>
        <p:spPr/>
        <p:txBody>
          <a:bodyPr>
            <a:normAutofit/>
          </a:bodyPr>
          <a:lstStyle/>
          <a:p>
            <a:r>
              <a:rPr lang="en-US" u="sng" dirty="0" smtClean="0"/>
              <a:t>Indications: </a:t>
            </a:r>
          </a:p>
          <a:p>
            <a:pPr lvl="1"/>
            <a:r>
              <a:rPr lang="en-US" dirty="0" smtClean="0"/>
              <a:t>Low lactose, protein partially broken down for easier digestion, “comfort proteins”</a:t>
            </a:r>
          </a:p>
          <a:p>
            <a:r>
              <a:rPr lang="en-US" dirty="0" smtClean="0"/>
              <a:t>Not hypoallergenic</a:t>
            </a:r>
          </a:p>
          <a:p>
            <a:r>
              <a:rPr lang="en-US" dirty="0" smtClean="0"/>
              <a:t>Can be used until 12 months of age</a:t>
            </a:r>
          </a:p>
          <a:p>
            <a:r>
              <a:rPr lang="en-US" dirty="0" smtClean="0"/>
              <a:t>20 calorie/ounce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337293419"/>
      </p:ext>
    </p:extLst>
  </p:cSld>
  <p:clrMapOvr>
    <a:masterClrMapping/>
  </p:clrMapOvr>
  <mc:AlternateContent xmlns:mc="http://schemas.openxmlformats.org/markup-compatibility/2006" xmlns:p14="http://schemas.microsoft.com/office/powerpoint/2010/main">
    <mc:Choice Requires="p14">
      <p:transition spd="slow" p14:dur="2000" advTm="37311"/>
    </mc:Choice>
    <mc:Fallback xmlns="">
      <p:transition spd="slow" advTm="37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Partially Hydrolyzed, continued</a:t>
            </a:r>
            <a:endParaRPr lang="en-US" dirty="0"/>
          </a:p>
        </p:txBody>
      </p:sp>
      <p:sp>
        <p:nvSpPr>
          <p:cNvPr id="3" name="Content Placeholder 2"/>
          <p:cNvSpPr>
            <a:spLocks noGrp="1"/>
          </p:cNvSpPr>
          <p:nvPr>
            <p:ph idx="1"/>
          </p:nvPr>
        </p:nvSpPr>
        <p:spPr/>
        <p:txBody>
          <a:bodyPr/>
          <a:lstStyle/>
          <a:p>
            <a:r>
              <a:rPr lang="en-US" dirty="0" smtClean="0"/>
              <a:t>Product Names:</a:t>
            </a:r>
          </a:p>
          <a:p>
            <a:pPr lvl="1"/>
            <a:r>
              <a:rPr lang="en-US" b="1" dirty="0" smtClean="0"/>
              <a:t>Enfamil </a:t>
            </a:r>
            <a:r>
              <a:rPr lang="en-US" b="1" dirty="0" err="1" smtClean="0"/>
              <a:t>NeuroPro</a:t>
            </a:r>
            <a:r>
              <a:rPr lang="en-US" b="1" dirty="0" smtClean="0"/>
              <a:t> </a:t>
            </a:r>
            <a:r>
              <a:rPr lang="en-US" b="1" dirty="0" err="1" smtClean="0"/>
              <a:t>Gentlease</a:t>
            </a:r>
            <a:endParaRPr lang="en-US" b="1" dirty="0" smtClean="0"/>
          </a:p>
          <a:p>
            <a:pPr lvl="1"/>
            <a:r>
              <a:rPr lang="en-US" dirty="0" smtClean="0"/>
              <a:t>Enfamil Sensitive</a:t>
            </a:r>
          </a:p>
          <a:p>
            <a:pPr lvl="1"/>
            <a:r>
              <a:rPr lang="en-US" dirty="0" err="1" smtClean="0"/>
              <a:t>Similac</a:t>
            </a:r>
            <a:r>
              <a:rPr lang="en-US" dirty="0" smtClean="0"/>
              <a:t> Pro Sensitive, </a:t>
            </a:r>
            <a:r>
              <a:rPr lang="en-US" dirty="0" err="1" smtClean="0"/>
              <a:t>Similac</a:t>
            </a:r>
            <a:r>
              <a:rPr lang="en-US" dirty="0" smtClean="0"/>
              <a:t> Sensitive</a:t>
            </a:r>
          </a:p>
          <a:p>
            <a:pPr lvl="2"/>
            <a:r>
              <a:rPr lang="en-US" dirty="0" smtClean="0"/>
              <a:t>Nearly lactose free (only 0.1g/100 kcal) vs standard formula 11g/100kcal</a:t>
            </a:r>
          </a:p>
          <a:p>
            <a:pPr lvl="1"/>
            <a:r>
              <a:rPr lang="en-US" dirty="0" err="1" smtClean="0"/>
              <a:t>Similac</a:t>
            </a:r>
            <a:r>
              <a:rPr lang="en-US" dirty="0" smtClean="0"/>
              <a:t> Pro Total Comfort, </a:t>
            </a:r>
            <a:r>
              <a:rPr lang="en-US" dirty="0" err="1" smtClean="0"/>
              <a:t>Similac</a:t>
            </a:r>
            <a:r>
              <a:rPr lang="en-US" dirty="0" smtClean="0"/>
              <a:t> Total Comfort</a:t>
            </a:r>
          </a:p>
          <a:p>
            <a:pPr lvl="2"/>
            <a:r>
              <a:rPr lang="en-US" dirty="0" smtClean="0"/>
              <a:t>WIC standard as of January 2021</a:t>
            </a:r>
          </a:p>
          <a:p>
            <a:pPr lvl="1"/>
            <a:r>
              <a:rPr lang="en-US" dirty="0" smtClean="0"/>
              <a:t>Good Start Soothe</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89383058"/>
      </p:ext>
    </p:extLst>
  </p:cSld>
  <p:clrMapOvr>
    <a:masterClrMapping/>
  </p:clrMapOvr>
  <mc:AlternateContent xmlns:mc="http://schemas.openxmlformats.org/markup-compatibility/2006" xmlns:p14="http://schemas.microsoft.com/office/powerpoint/2010/main">
    <mc:Choice Requires="p14">
      <p:transition spd="slow" p14:dur="2000" advTm="54496"/>
    </mc:Choice>
    <mc:Fallback xmlns="">
      <p:transition spd="slow" advTm="54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Extensively Hydrolyzed</a:t>
            </a:r>
            <a:endParaRPr lang="en-US" dirty="0"/>
          </a:p>
        </p:txBody>
      </p:sp>
      <p:sp>
        <p:nvSpPr>
          <p:cNvPr id="3" name="Content Placeholder 2"/>
          <p:cNvSpPr>
            <a:spLocks noGrp="1"/>
          </p:cNvSpPr>
          <p:nvPr>
            <p:ph idx="1"/>
          </p:nvPr>
        </p:nvSpPr>
        <p:spPr/>
        <p:txBody>
          <a:bodyPr>
            <a:normAutofit/>
          </a:bodyPr>
          <a:lstStyle/>
          <a:p>
            <a:r>
              <a:rPr lang="en-US" dirty="0" smtClean="0"/>
              <a:t>Indications: </a:t>
            </a:r>
          </a:p>
          <a:p>
            <a:pPr lvl="1"/>
            <a:r>
              <a:rPr lang="en-US" dirty="0" smtClean="0"/>
              <a:t>Cow’s milk allergy (CMA), </a:t>
            </a:r>
            <a:r>
              <a:rPr lang="en-US" dirty="0" err="1" smtClean="0"/>
              <a:t>malabsorption</a:t>
            </a:r>
            <a:endParaRPr lang="en-US" dirty="0" smtClean="0"/>
          </a:p>
          <a:p>
            <a:pPr lvl="2"/>
            <a:r>
              <a:rPr lang="en-US" dirty="0" smtClean="0"/>
              <a:t>90% of infants with CMA will respond to these formulas, 10% will not</a:t>
            </a:r>
          </a:p>
          <a:p>
            <a:r>
              <a:rPr lang="en-US" dirty="0" smtClean="0"/>
              <a:t>Not considered 100% hypoallergenic</a:t>
            </a:r>
          </a:p>
          <a:p>
            <a:r>
              <a:rPr lang="en-US" dirty="0" smtClean="0"/>
              <a:t>Lactose free</a:t>
            </a:r>
          </a:p>
          <a:p>
            <a:r>
              <a:rPr lang="en-US" dirty="0" smtClean="0"/>
              <a:t>Can be used until 12 months of age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771136208"/>
      </p:ext>
    </p:extLst>
  </p:cSld>
  <p:clrMapOvr>
    <a:masterClrMapping/>
  </p:clrMapOvr>
  <mc:AlternateContent xmlns:mc="http://schemas.openxmlformats.org/markup-compatibility/2006" xmlns:p14="http://schemas.microsoft.com/office/powerpoint/2010/main">
    <mc:Choice Requires="p14">
      <p:transition spd="slow" p14:dur="2000" advTm="42004"/>
    </mc:Choice>
    <mc:Fallback xmlns="">
      <p:transition spd="slow" advTm="42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Extensively Hydrolyzed, continued</a:t>
            </a:r>
            <a:endParaRPr lang="en-US" dirty="0"/>
          </a:p>
        </p:txBody>
      </p:sp>
      <p:sp>
        <p:nvSpPr>
          <p:cNvPr id="3" name="Content Placeholder 2"/>
          <p:cNvSpPr>
            <a:spLocks noGrp="1"/>
          </p:cNvSpPr>
          <p:nvPr>
            <p:ph idx="1"/>
          </p:nvPr>
        </p:nvSpPr>
        <p:spPr/>
        <p:txBody>
          <a:bodyPr>
            <a:normAutofit lnSpcReduction="10000"/>
          </a:bodyPr>
          <a:lstStyle/>
          <a:p>
            <a:r>
              <a:rPr lang="en-US" dirty="0" smtClean="0"/>
              <a:t>Product Names and Specifics:</a:t>
            </a:r>
          </a:p>
          <a:p>
            <a:pPr lvl="1"/>
            <a:r>
              <a:rPr lang="en-US" b="1" dirty="0" err="1" smtClean="0"/>
              <a:t>Pregestimil</a:t>
            </a:r>
            <a:endParaRPr lang="en-US" b="1" dirty="0" smtClean="0"/>
          </a:p>
          <a:p>
            <a:pPr lvl="2"/>
            <a:r>
              <a:rPr lang="en-US" dirty="0" smtClean="0"/>
              <a:t>Primary indication: </a:t>
            </a:r>
            <a:r>
              <a:rPr lang="en-US" dirty="0" err="1" smtClean="0"/>
              <a:t>Malabsorption</a:t>
            </a:r>
            <a:endParaRPr lang="en-US" dirty="0" smtClean="0"/>
          </a:p>
          <a:p>
            <a:pPr lvl="2"/>
            <a:r>
              <a:rPr lang="en-US" dirty="0" smtClean="0"/>
              <a:t>55% of fat as MCT </a:t>
            </a:r>
          </a:p>
          <a:p>
            <a:pPr lvl="2"/>
            <a:r>
              <a:rPr lang="en-US" i="1" dirty="0" smtClean="0"/>
              <a:t>Packed scoops</a:t>
            </a:r>
          </a:p>
          <a:p>
            <a:pPr lvl="1"/>
            <a:r>
              <a:rPr lang="en-US" b="1" dirty="0" err="1" smtClean="0"/>
              <a:t>Similac</a:t>
            </a:r>
            <a:r>
              <a:rPr lang="en-US" b="1" dirty="0" smtClean="0"/>
              <a:t> </a:t>
            </a:r>
            <a:r>
              <a:rPr lang="en-US" b="1" dirty="0" err="1" smtClean="0"/>
              <a:t>Alimentum</a:t>
            </a:r>
            <a:endParaRPr lang="en-US" b="1" dirty="0" smtClean="0"/>
          </a:p>
          <a:p>
            <a:pPr lvl="2"/>
            <a:r>
              <a:rPr lang="en-US" dirty="0" smtClean="0"/>
              <a:t>33% of fat as MCT</a:t>
            </a:r>
          </a:p>
          <a:p>
            <a:pPr lvl="2"/>
            <a:r>
              <a:rPr lang="en-US" dirty="0" smtClean="0"/>
              <a:t>Contains added sucrose, therefore reports of increased palatability</a:t>
            </a:r>
          </a:p>
          <a:p>
            <a:pPr lvl="1"/>
            <a:r>
              <a:rPr lang="en-US" b="1" dirty="0" err="1" smtClean="0"/>
              <a:t>Nutramigen</a:t>
            </a:r>
            <a:r>
              <a:rPr lang="en-US" b="1" dirty="0" smtClean="0"/>
              <a:t> and </a:t>
            </a:r>
            <a:r>
              <a:rPr lang="en-US" b="1" dirty="0" err="1" smtClean="0"/>
              <a:t>Nutramigen</a:t>
            </a:r>
            <a:r>
              <a:rPr lang="en-US" b="1" dirty="0" smtClean="0"/>
              <a:t> with </a:t>
            </a:r>
            <a:r>
              <a:rPr lang="en-US" b="1" dirty="0" err="1" smtClean="0"/>
              <a:t>Enflora</a:t>
            </a:r>
            <a:r>
              <a:rPr lang="en-US" b="1" dirty="0" smtClean="0"/>
              <a:t> LGG</a:t>
            </a:r>
          </a:p>
          <a:p>
            <a:pPr lvl="2"/>
            <a:r>
              <a:rPr lang="en-US" dirty="0" smtClean="0"/>
              <a:t>5% of fat as MCT</a:t>
            </a:r>
          </a:p>
          <a:p>
            <a:pPr lvl="2"/>
            <a:r>
              <a:rPr lang="en-US" dirty="0" smtClean="0"/>
              <a:t>Powder form contains </a:t>
            </a:r>
            <a:r>
              <a:rPr lang="en-US" dirty="0" err="1" smtClean="0"/>
              <a:t>probiotics</a:t>
            </a:r>
            <a:r>
              <a:rPr lang="en-US" dirty="0" smtClean="0"/>
              <a:t> (LGG)</a:t>
            </a:r>
          </a:p>
          <a:p>
            <a:pPr lvl="2"/>
            <a:r>
              <a:rPr lang="en-US" i="1" dirty="0" smtClean="0"/>
              <a:t>Packed scoops</a:t>
            </a:r>
          </a:p>
          <a:p>
            <a:pPr lvl="1"/>
            <a:r>
              <a:rPr lang="en-US" dirty="0" smtClean="0"/>
              <a:t>Gerber Extensive HA</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17249299"/>
      </p:ext>
    </p:extLst>
  </p:cSld>
  <p:clrMapOvr>
    <a:masterClrMapping/>
  </p:clrMapOvr>
  <mc:AlternateContent xmlns:mc="http://schemas.openxmlformats.org/markup-compatibility/2006" xmlns:p14="http://schemas.microsoft.com/office/powerpoint/2010/main">
    <mc:Choice Requires="p14">
      <p:transition spd="slow" p14:dur="2000" advTm="106841"/>
    </mc:Choice>
    <mc:Fallback xmlns="">
      <p:transition spd="slow" advTm="106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Amino Acid/Elemental</a:t>
            </a:r>
            <a:endParaRPr lang="en-US" dirty="0"/>
          </a:p>
        </p:txBody>
      </p:sp>
      <p:sp>
        <p:nvSpPr>
          <p:cNvPr id="3" name="Content Placeholder 2"/>
          <p:cNvSpPr>
            <a:spLocks noGrp="1"/>
          </p:cNvSpPr>
          <p:nvPr>
            <p:ph idx="1"/>
          </p:nvPr>
        </p:nvSpPr>
        <p:spPr/>
        <p:txBody>
          <a:bodyPr/>
          <a:lstStyle/>
          <a:p>
            <a:r>
              <a:rPr lang="en-US" u="sng" dirty="0" smtClean="0"/>
              <a:t>Indications:</a:t>
            </a:r>
          </a:p>
          <a:p>
            <a:pPr lvl="1"/>
            <a:r>
              <a:rPr lang="en-US" dirty="0" smtClean="0"/>
              <a:t>Cow’s milk and soy allergy/intolerance</a:t>
            </a:r>
          </a:p>
          <a:p>
            <a:pPr lvl="1"/>
            <a:r>
              <a:rPr lang="en-US" dirty="0" smtClean="0"/>
              <a:t>Severe </a:t>
            </a:r>
            <a:r>
              <a:rPr lang="en-US" dirty="0" err="1" smtClean="0"/>
              <a:t>malabsorption</a:t>
            </a:r>
            <a:endParaRPr lang="en-US" dirty="0" smtClean="0"/>
          </a:p>
          <a:p>
            <a:pPr lvl="1"/>
            <a:r>
              <a:rPr lang="en-US" dirty="0" smtClean="0"/>
              <a:t>Intolerance to other formulas</a:t>
            </a:r>
          </a:p>
          <a:p>
            <a:r>
              <a:rPr lang="en-US" dirty="0" smtClean="0"/>
              <a:t>20 calorie/ounce</a:t>
            </a:r>
          </a:p>
          <a:p>
            <a:r>
              <a:rPr lang="en-US" dirty="0" smtClean="0"/>
              <a:t>Considered 100% hypoallergenic</a:t>
            </a:r>
          </a:p>
          <a:p>
            <a:r>
              <a:rPr lang="en-US" dirty="0" smtClean="0"/>
              <a:t>Can be used until 12 months of age</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70315913"/>
      </p:ext>
    </p:extLst>
  </p:cSld>
  <p:clrMapOvr>
    <a:masterClrMapping/>
  </p:clrMapOvr>
  <mc:AlternateContent xmlns:mc="http://schemas.openxmlformats.org/markup-compatibility/2006" xmlns:p14="http://schemas.microsoft.com/office/powerpoint/2010/main">
    <mc:Choice Requires="p14">
      <p:transition spd="slow" p14:dur="2000" advTm="46717"/>
    </mc:Choice>
    <mc:Fallback xmlns="">
      <p:transition spd="slow" advTm="46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Amino Acid/Elemental, continued</a:t>
            </a:r>
            <a:endParaRPr lang="en-US" dirty="0"/>
          </a:p>
        </p:txBody>
      </p:sp>
      <p:sp>
        <p:nvSpPr>
          <p:cNvPr id="3" name="Content Placeholder 2"/>
          <p:cNvSpPr>
            <a:spLocks noGrp="1"/>
          </p:cNvSpPr>
          <p:nvPr>
            <p:ph idx="1"/>
          </p:nvPr>
        </p:nvSpPr>
        <p:spPr/>
        <p:txBody>
          <a:bodyPr>
            <a:normAutofit/>
          </a:bodyPr>
          <a:lstStyle/>
          <a:p>
            <a:r>
              <a:rPr lang="en-US" dirty="0" smtClean="0"/>
              <a:t>Product Names:</a:t>
            </a:r>
          </a:p>
          <a:p>
            <a:pPr lvl="1"/>
            <a:r>
              <a:rPr lang="en-US" b="1" dirty="0" err="1" smtClean="0"/>
              <a:t>EleCare</a:t>
            </a:r>
            <a:r>
              <a:rPr lang="en-US" b="1" dirty="0" smtClean="0"/>
              <a:t> for Infants</a:t>
            </a:r>
          </a:p>
          <a:p>
            <a:pPr lvl="1"/>
            <a:r>
              <a:rPr lang="en-US" b="1" dirty="0" err="1" smtClean="0"/>
              <a:t>Neocate</a:t>
            </a:r>
            <a:r>
              <a:rPr lang="en-US" b="1" dirty="0" smtClean="0"/>
              <a:t> Infant</a:t>
            </a:r>
          </a:p>
          <a:p>
            <a:pPr lvl="2"/>
            <a:r>
              <a:rPr lang="en-US" dirty="0" smtClean="0"/>
              <a:t>Different mixing, 1 ounce water + 1 scoop powder</a:t>
            </a:r>
          </a:p>
          <a:p>
            <a:pPr lvl="1"/>
            <a:r>
              <a:rPr lang="en-US" dirty="0" err="1" smtClean="0"/>
              <a:t>PurAmino</a:t>
            </a:r>
            <a:endParaRPr lang="en-US" dirty="0" smtClean="0"/>
          </a:p>
          <a:p>
            <a:pPr lvl="1"/>
            <a:r>
              <a:rPr lang="en-US" dirty="0" err="1" smtClean="0"/>
              <a:t>Alfamino</a:t>
            </a:r>
            <a:r>
              <a:rPr lang="en-US" dirty="0" smtClean="0"/>
              <a:t> Infant</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50610021"/>
      </p:ext>
    </p:extLst>
  </p:cSld>
  <p:clrMapOvr>
    <a:masterClrMapping/>
  </p:clrMapOvr>
  <mc:AlternateContent xmlns:mc="http://schemas.openxmlformats.org/markup-compatibility/2006" xmlns:p14="http://schemas.microsoft.com/office/powerpoint/2010/main">
    <mc:Choice Requires="p14">
      <p:transition spd="slow" p14:dur="2000" advTm="38395"/>
    </mc:Choice>
    <mc:Fallback xmlns="">
      <p:transition spd="slow" advTm="38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Specialty</a:t>
            </a:r>
            <a:endParaRPr lang="en-US" dirty="0"/>
          </a:p>
        </p:txBody>
      </p:sp>
      <p:sp>
        <p:nvSpPr>
          <p:cNvPr id="3" name="Content Placeholder 2"/>
          <p:cNvSpPr>
            <a:spLocks noGrp="1"/>
          </p:cNvSpPr>
          <p:nvPr>
            <p:ph idx="1"/>
          </p:nvPr>
        </p:nvSpPr>
        <p:spPr/>
        <p:txBody>
          <a:bodyPr>
            <a:normAutofit fontScale="47500" lnSpcReduction="20000"/>
          </a:bodyPr>
          <a:lstStyle/>
          <a:p>
            <a:r>
              <a:rPr lang="en-US" b="1" dirty="0" err="1" smtClean="0"/>
              <a:t>Similac</a:t>
            </a:r>
            <a:r>
              <a:rPr lang="en-US" b="1" dirty="0" smtClean="0"/>
              <a:t> PM 60/40</a:t>
            </a:r>
          </a:p>
          <a:p>
            <a:pPr lvl="1"/>
            <a:r>
              <a:rPr lang="en-US" u="sng" dirty="0" smtClean="0"/>
              <a:t>Indication: </a:t>
            </a:r>
          </a:p>
          <a:p>
            <a:pPr lvl="2"/>
            <a:r>
              <a:rPr lang="en-US" dirty="0" smtClean="0"/>
              <a:t>Renal disease or other electrolyte abnormalities</a:t>
            </a:r>
            <a:endParaRPr lang="en-US" b="1" dirty="0" smtClean="0"/>
          </a:p>
          <a:p>
            <a:pPr lvl="1"/>
            <a:r>
              <a:rPr lang="en-US" dirty="0" smtClean="0"/>
              <a:t>60% whey, 40% casein</a:t>
            </a:r>
          </a:p>
          <a:p>
            <a:pPr lvl="1"/>
            <a:r>
              <a:rPr lang="en-US" dirty="0" smtClean="0"/>
              <a:t>Low potassium and phosphorus</a:t>
            </a:r>
          </a:p>
          <a:p>
            <a:r>
              <a:rPr lang="en-US" b="1" dirty="0" err="1" smtClean="0"/>
              <a:t>Enfaport</a:t>
            </a:r>
            <a:endParaRPr lang="en-US" b="1" dirty="0" smtClean="0"/>
          </a:p>
          <a:p>
            <a:pPr lvl="1"/>
            <a:r>
              <a:rPr lang="en-US" u="sng" dirty="0" smtClean="0"/>
              <a:t>Indication:  </a:t>
            </a:r>
            <a:r>
              <a:rPr lang="en-US" dirty="0" smtClean="0"/>
              <a:t>high MCT formula for history of </a:t>
            </a:r>
            <a:r>
              <a:rPr lang="en-US" dirty="0" err="1" smtClean="0"/>
              <a:t>chylous</a:t>
            </a:r>
            <a:r>
              <a:rPr lang="en-US" dirty="0" smtClean="0"/>
              <a:t> accumulation</a:t>
            </a:r>
          </a:p>
          <a:p>
            <a:pPr lvl="1"/>
            <a:r>
              <a:rPr lang="en-US" dirty="0" smtClean="0"/>
              <a:t>Ready to feed formula, 30 calorie/ounce</a:t>
            </a:r>
          </a:p>
          <a:p>
            <a:pPr lvl="2"/>
            <a:r>
              <a:rPr lang="en-US" dirty="0" smtClean="0"/>
              <a:t>Requires water to dilute to a lower calorie concentration</a:t>
            </a:r>
          </a:p>
          <a:p>
            <a:r>
              <a:rPr lang="en-US" b="1" dirty="0" smtClean="0"/>
              <a:t>Enfamil 3232A</a:t>
            </a:r>
          </a:p>
          <a:p>
            <a:pPr lvl="1"/>
            <a:r>
              <a:rPr lang="en-US" u="sng" dirty="0" smtClean="0"/>
              <a:t>Indication:</a:t>
            </a:r>
          </a:p>
          <a:p>
            <a:pPr lvl="2"/>
            <a:r>
              <a:rPr lang="en-US" dirty="0" smtClean="0"/>
              <a:t>Disorders of carbohydrate metabolism</a:t>
            </a:r>
          </a:p>
          <a:p>
            <a:pPr lvl="2"/>
            <a:r>
              <a:rPr lang="en-US" dirty="0" err="1" smtClean="0"/>
              <a:t>Disaccharidase</a:t>
            </a:r>
            <a:r>
              <a:rPr lang="en-US" dirty="0" smtClean="0"/>
              <a:t> deficiency</a:t>
            </a:r>
          </a:p>
          <a:p>
            <a:pPr lvl="1"/>
            <a:r>
              <a:rPr lang="en-US" dirty="0" smtClean="0"/>
              <a:t>Partially hydrolyzed</a:t>
            </a:r>
          </a:p>
          <a:p>
            <a:pPr lvl="1"/>
            <a:r>
              <a:rPr lang="en-US" dirty="0" smtClean="0"/>
              <a:t>Not long term nutritionally complete</a:t>
            </a:r>
          </a:p>
          <a:p>
            <a:r>
              <a:rPr lang="en-US" b="1" dirty="0" smtClean="0"/>
              <a:t>Ross Carbohydrate Free (RCF)</a:t>
            </a:r>
          </a:p>
          <a:p>
            <a:pPr lvl="1"/>
            <a:r>
              <a:rPr lang="en-US" dirty="0" smtClean="0"/>
              <a:t>Indications: </a:t>
            </a:r>
            <a:r>
              <a:rPr lang="en-US" dirty="0" err="1" smtClean="0"/>
              <a:t>ketogenic</a:t>
            </a:r>
            <a:r>
              <a:rPr lang="en-US" dirty="0" smtClean="0"/>
              <a:t> diet, other disorders of carbohydrate metabolism</a:t>
            </a:r>
          </a:p>
          <a:p>
            <a:pPr lvl="1"/>
            <a:r>
              <a:rPr lang="en-US" dirty="0" smtClean="0"/>
              <a:t>No carbohydrate source</a:t>
            </a:r>
          </a:p>
          <a:p>
            <a:r>
              <a:rPr lang="en-US" b="1" dirty="0" err="1" smtClean="0"/>
              <a:t>Calcilo</a:t>
            </a:r>
            <a:r>
              <a:rPr lang="en-US" b="1" dirty="0" smtClean="0"/>
              <a:t> XD</a:t>
            </a:r>
          </a:p>
          <a:p>
            <a:pPr lvl="1"/>
            <a:r>
              <a:rPr lang="en-US" u="sng" dirty="0" smtClean="0"/>
              <a:t>Indication:</a:t>
            </a:r>
          </a:p>
          <a:p>
            <a:pPr lvl="2"/>
            <a:r>
              <a:rPr lang="en-US" dirty="0" err="1" smtClean="0"/>
              <a:t>Hypercalcemia</a:t>
            </a:r>
            <a:r>
              <a:rPr lang="en-US" dirty="0" smtClean="0"/>
              <a:t>, as seen in William’s Syndrome or hyperparathyroidism</a:t>
            </a:r>
          </a:p>
          <a:p>
            <a:pPr lvl="1"/>
            <a:r>
              <a:rPr lang="en-US" dirty="0" smtClean="0"/>
              <a:t>Low calcium, no vitamin D</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89746216"/>
      </p:ext>
    </p:extLst>
  </p:cSld>
  <p:clrMapOvr>
    <a:masterClrMapping/>
  </p:clrMapOvr>
  <mc:AlternateContent xmlns:mc="http://schemas.openxmlformats.org/markup-compatibility/2006" xmlns:p14="http://schemas.microsoft.com/office/powerpoint/2010/main">
    <mc:Choice Requires="p14">
      <p:transition spd="slow" p14:dur="2000" advTm="121980"/>
    </mc:Choice>
    <mc:Fallback xmlns="">
      <p:transition spd="slow" advTm="121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101" y="274638"/>
            <a:ext cx="10592554" cy="1143000"/>
          </a:xfrm>
        </p:spPr>
        <p:txBody>
          <a:bodyPr>
            <a:normAutofit/>
          </a:bodyPr>
          <a:lstStyle/>
          <a:p>
            <a:r>
              <a:rPr lang="en-US" dirty="0" smtClean="0"/>
              <a:t>Infant feeding schedule</a:t>
            </a:r>
            <a:endParaRPr lang="en-US" dirty="0"/>
          </a:p>
        </p:txBody>
      </p:sp>
      <p:sp>
        <p:nvSpPr>
          <p:cNvPr id="3" name="Content Placeholder 2"/>
          <p:cNvSpPr>
            <a:spLocks noGrp="1"/>
          </p:cNvSpPr>
          <p:nvPr>
            <p:ph idx="1"/>
          </p:nvPr>
        </p:nvSpPr>
        <p:spPr/>
        <p:txBody>
          <a:bodyPr>
            <a:normAutofit/>
          </a:bodyPr>
          <a:lstStyle/>
          <a:p>
            <a:r>
              <a:rPr lang="en-US" dirty="0" smtClean="0"/>
              <a:t>Newborn </a:t>
            </a:r>
          </a:p>
          <a:p>
            <a:pPr lvl="1"/>
            <a:r>
              <a:rPr lang="en-US" dirty="0" smtClean="0"/>
              <a:t>Breast feeding: Every 1-3 hours, 8+times/day</a:t>
            </a:r>
          </a:p>
          <a:p>
            <a:pPr lvl="1"/>
            <a:r>
              <a:rPr lang="en-US" dirty="0" smtClean="0"/>
              <a:t>Bottle feeding: Every 2-3 hours, 8+ times/day</a:t>
            </a:r>
          </a:p>
          <a:p>
            <a:r>
              <a:rPr lang="en-US" dirty="0" smtClean="0"/>
              <a:t>Young Infant (0-4 months)</a:t>
            </a:r>
          </a:p>
          <a:p>
            <a:pPr lvl="1"/>
            <a:r>
              <a:rPr lang="en-US" dirty="0" smtClean="0"/>
              <a:t>Breast feeding: Every 2-3 hours, 7-8 times/day</a:t>
            </a:r>
          </a:p>
          <a:p>
            <a:pPr lvl="1"/>
            <a:r>
              <a:rPr lang="en-US" dirty="0" smtClean="0"/>
              <a:t>Bottle feeding: Every 2-3 hours, 7-8 times/day</a:t>
            </a:r>
          </a:p>
          <a:p>
            <a:r>
              <a:rPr lang="en-US" dirty="0" smtClean="0"/>
              <a:t>Older Infant (5-12 months)</a:t>
            </a:r>
          </a:p>
          <a:p>
            <a:pPr lvl="1"/>
            <a:r>
              <a:rPr lang="en-US" dirty="0" smtClean="0"/>
              <a:t>Breast feeding: Every 2-4 hours, 6-7 times/day</a:t>
            </a:r>
          </a:p>
          <a:p>
            <a:pPr lvl="1"/>
            <a:r>
              <a:rPr lang="en-US" dirty="0" smtClean="0"/>
              <a:t>Bottle feeding: Every 3-4 hours, 6-7 times/day </a:t>
            </a:r>
          </a:p>
          <a:p>
            <a:pPr lvl="1"/>
            <a:endParaRPr lang="en-US" dirty="0" smtClean="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377377511"/>
      </p:ext>
    </p:extLst>
  </p:cSld>
  <p:clrMapOvr>
    <a:masterClrMapping/>
  </p:clrMapOvr>
  <mc:AlternateContent xmlns:mc="http://schemas.openxmlformats.org/markup-compatibility/2006" xmlns:p14="http://schemas.microsoft.com/office/powerpoint/2010/main">
    <mc:Choice Requires="p14">
      <p:transition spd="slow" p14:dur="2000" advTm="28872"/>
    </mc:Choice>
    <mc:Fallback xmlns="">
      <p:transition spd="slow" advTm="28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Generic/Store Brand</a:t>
            </a:r>
            <a:endParaRPr lang="en-US" dirty="0"/>
          </a:p>
        </p:txBody>
      </p:sp>
      <p:sp>
        <p:nvSpPr>
          <p:cNvPr id="3" name="Content Placeholder 2"/>
          <p:cNvSpPr>
            <a:spLocks noGrp="1"/>
          </p:cNvSpPr>
          <p:nvPr>
            <p:ph idx="1"/>
          </p:nvPr>
        </p:nvSpPr>
        <p:spPr/>
        <p:txBody>
          <a:bodyPr>
            <a:normAutofit/>
          </a:bodyPr>
          <a:lstStyle/>
          <a:p>
            <a:r>
              <a:rPr lang="en-US" u="sng" dirty="0" smtClean="0"/>
              <a:t>Indication: </a:t>
            </a:r>
          </a:p>
          <a:p>
            <a:pPr lvl="1"/>
            <a:r>
              <a:rPr lang="en-US" dirty="0" smtClean="0"/>
              <a:t>Cost-effective alternative to name-brand formulas</a:t>
            </a:r>
          </a:p>
          <a:p>
            <a:r>
              <a:rPr lang="en-US" dirty="0" smtClean="0"/>
              <a:t>Available as standard, soy, partially hydrolyzed, thickened</a:t>
            </a:r>
          </a:p>
          <a:p>
            <a:r>
              <a:rPr lang="en-US" dirty="0" smtClean="0"/>
              <a:t>Essentially nutritionally equivalent to name-brand formulas</a:t>
            </a:r>
          </a:p>
          <a:p>
            <a:pPr lvl="1"/>
            <a:r>
              <a:rPr lang="en-US" dirty="0" smtClean="0"/>
              <a:t>Infant Formula Act requires very strict regulations to infant formulas</a:t>
            </a:r>
          </a:p>
          <a:p>
            <a:pPr lvl="1">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065892145"/>
      </p:ext>
    </p:extLst>
  </p:cSld>
  <p:clrMapOvr>
    <a:masterClrMapping/>
  </p:clrMapOvr>
  <mc:AlternateContent xmlns:mc="http://schemas.openxmlformats.org/markup-compatibility/2006" xmlns:p14="http://schemas.microsoft.com/office/powerpoint/2010/main">
    <mc:Choice Requires="p14">
      <p:transition spd="slow" p14:dur="2000" advTm="21926"/>
    </mc:Choice>
    <mc:Fallback xmlns="">
      <p:transition spd="slow" advTm="21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Generic/Store Brand, continued</a:t>
            </a:r>
            <a:endParaRPr lang="en-US" dirty="0"/>
          </a:p>
        </p:txBody>
      </p:sp>
      <p:sp>
        <p:nvSpPr>
          <p:cNvPr id="3" name="Content Placeholder 2"/>
          <p:cNvSpPr>
            <a:spLocks noGrp="1"/>
          </p:cNvSpPr>
          <p:nvPr>
            <p:ph idx="1"/>
          </p:nvPr>
        </p:nvSpPr>
        <p:spPr/>
        <p:txBody>
          <a:bodyPr/>
          <a:lstStyle/>
          <a:p>
            <a:r>
              <a:rPr lang="en-US" dirty="0" smtClean="0"/>
              <a:t>Product Names:</a:t>
            </a:r>
          </a:p>
          <a:p>
            <a:pPr lvl="1"/>
            <a:r>
              <a:rPr lang="en-US" dirty="0" smtClean="0"/>
              <a:t>Up &amp; Up (Target)</a:t>
            </a:r>
          </a:p>
          <a:p>
            <a:pPr lvl="1"/>
            <a:r>
              <a:rPr lang="en-US" dirty="0" smtClean="0"/>
              <a:t>Parent’s Choice (Walmart)</a:t>
            </a:r>
          </a:p>
          <a:p>
            <a:pPr lvl="1"/>
            <a:r>
              <a:rPr lang="en-US" dirty="0" smtClean="0"/>
              <a:t>Kirkland (Sam’s Club &amp; Costco)</a:t>
            </a:r>
          </a:p>
          <a:p>
            <a:pPr lvl="1"/>
            <a:r>
              <a:rPr lang="en-US" dirty="0" smtClean="0"/>
              <a:t>Meijer</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95367424"/>
      </p:ext>
    </p:extLst>
  </p:cSld>
  <p:clrMapOvr>
    <a:masterClrMapping/>
  </p:clrMapOvr>
  <mc:AlternateContent xmlns:mc="http://schemas.openxmlformats.org/markup-compatibility/2006" xmlns:p14="http://schemas.microsoft.com/office/powerpoint/2010/main">
    <mc:Choice Requires="p14">
      <p:transition spd="slow" p14:dur="2000" advTm="15723"/>
    </mc:Choice>
    <mc:Fallback xmlns="">
      <p:transition spd="slow" advTm="15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94072648"/>
      </p:ext>
    </p:extLst>
  </p:cSld>
  <p:clrMapOvr>
    <a:masterClrMapping/>
  </p:clrMapOvr>
  <mc:AlternateContent xmlns:mc="http://schemas.openxmlformats.org/markup-compatibility/2006" xmlns:p14="http://schemas.microsoft.com/office/powerpoint/2010/main">
    <mc:Choice Requires="p14">
      <p:transition spd="slow" p14:dur="2000" advTm="8667"/>
    </mc:Choice>
    <mc:Fallback xmlns="">
      <p:transition spd="slow" advTm="8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Part 2: Pediatric Formulas</a:t>
            </a:r>
            <a:endParaRPr lang="en-US" dirty="0"/>
          </a:p>
        </p:txBody>
      </p:sp>
      <p:sp>
        <p:nvSpPr>
          <p:cNvPr id="3" name="Subtitle 2"/>
          <p:cNvSpPr>
            <a:spLocks noGrp="1"/>
          </p:cNvSpPr>
          <p:nvPr>
            <p:ph type="subTitle" idx="1"/>
          </p:nvPr>
        </p:nvSpPr>
        <p:spPr/>
        <p:txBody>
          <a:bodyPr/>
          <a:lstStyle/>
          <a:p>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984343219"/>
      </p:ext>
    </p:extLst>
  </p:cSld>
  <p:clrMapOvr>
    <a:masterClrMapping/>
  </p:clrMapOvr>
  <mc:AlternateContent xmlns:mc="http://schemas.openxmlformats.org/markup-compatibility/2006" xmlns:p14="http://schemas.microsoft.com/office/powerpoint/2010/main">
    <mc:Choice Requires="p14">
      <p:transition spd="slow" p14:dur="2000" advTm="14918"/>
    </mc:Choice>
    <mc:Fallback xmlns="">
      <p:transition spd="slow" advTm="14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Manufacturers</a:t>
            </a:r>
            <a:endParaRPr lang="en-US" dirty="0"/>
          </a:p>
        </p:txBody>
      </p:sp>
      <p:sp>
        <p:nvSpPr>
          <p:cNvPr id="3" name="Content Placeholder 2"/>
          <p:cNvSpPr>
            <a:spLocks noGrp="1"/>
          </p:cNvSpPr>
          <p:nvPr>
            <p:ph idx="1"/>
          </p:nvPr>
        </p:nvSpPr>
        <p:spPr>
          <a:xfrm>
            <a:off x="838200" y="1496684"/>
            <a:ext cx="8444753" cy="4525963"/>
          </a:xfrm>
        </p:spPr>
        <p:txBody>
          <a:bodyPr>
            <a:normAutofit/>
          </a:bodyPr>
          <a:lstStyle/>
          <a:p>
            <a:r>
              <a:rPr lang="en-US" dirty="0" smtClean="0"/>
              <a:t>Abbott Nutrition</a:t>
            </a:r>
          </a:p>
          <a:p>
            <a:pPr lvl="1"/>
            <a:r>
              <a:rPr lang="en-US" dirty="0" err="1" smtClean="0"/>
              <a:t>PediaSure</a:t>
            </a:r>
            <a:r>
              <a:rPr lang="en-US" baseline="30000" dirty="0" smtClean="0"/>
              <a:t>®</a:t>
            </a:r>
            <a:r>
              <a:rPr lang="en-US" dirty="0" smtClean="0"/>
              <a:t> and </a:t>
            </a:r>
            <a:r>
              <a:rPr lang="en-US" dirty="0" err="1" smtClean="0"/>
              <a:t>EleCare</a:t>
            </a:r>
            <a:r>
              <a:rPr lang="en-US" baseline="30000" dirty="0" smtClean="0"/>
              <a:t>®</a:t>
            </a:r>
            <a:r>
              <a:rPr lang="en-US" dirty="0" smtClean="0"/>
              <a:t> brands</a:t>
            </a:r>
          </a:p>
          <a:p>
            <a:r>
              <a:rPr lang="en-US" dirty="0" smtClean="0"/>
              <a:t>Nestle Nutrition</a:t>
            </a:r>
          </a:p>
          <a:p>
            <a:pPr lvl="1"/>
            <a:r>
              <a:rPr lang="en-US" dirty="0" smtClean="0"/>
              <a:t>Boost Kid Essentials</a:t>
            </a:r>
            <a:r>
              <a:rPr lang="en-US" baseline="30000" dirty="0" smtClean="0"/>
              <a:t>®</a:t>
            </a:r>
            <a:r>
              <a:rPr lang="en-US" dirty="0" smtClean="0"/>
              <a:t>  and </a:t>
            </a:r>
            <a:r>
              <a:rPr lang="en-US" dirty="0" err="1" smtClean="0"/>
              <a:t>Compleat</a:t>
            </a:r>
            <a:r>
              <a:rPr lang="en-US" baseline="30000" dirty="0" smtClean="0"/>
              <a:t>®</a:t>
            </a:r>
            <a:r>
              <a:rPr lang="en-US" dirty="0" smtClean="0"/>
              <a:t> brands</a:t>
            </a:r>
          </a:p>
          <a:p>
            <a:r>
              <a:rPr lang="en-US" dirty="0" err="1" smtClean="0"/>
              <a:t>Nutricia</a:t>
            </a:r>
            <a:r>
              <a:rPr lang="en-US" dirty="0" smtClean="0"/>
              <a:t>	</a:t>
            </a:r>
          </a:p>
          <a:p>
            <a:pPr lvl="1"/>
            <a:r>
              <a:rPr lang="en-US" dirty="0" err="1" smtClean="0"/>
              <a:t>Neocate</a:t>
            </a:r>
            <a:r>
              <a:rPr lang="en-US" baseline="30000" dirty="0" smtClean="0"/>
              <a:t>®</a:t>
            </a:r>
            <a:r>
              <a:rPr lang="en-US" dirty="0" smtClean="0"/>
              <a:t> </a:t>
            </a:r>
            <a:r>
              <a:rPr lang="en-US" dirty="0" smtClean="0"/>
              <a:t>brand</a:t>
            </a:r>
          </a:p>
          <a:p>
            <a:pPr lvl="1"/>
            <a:endParaRPr lang="en-US" dirty="0"/>
          </a:p>
          <a:p>
            <a:pPr lvl="1"/>
            <a:endParaRPr lang="en-US" dirty="0" smtClean="0"/>
          </a:p>
          <a:p>
            <a:pPr marL="457200" lvl="1" indent="0">
              <a:buNone/>
            </a:pPr>
            <a:r>
              <a:rPr lang="en-US" i="1" dirty="0" smtClean="0"/>
              <a:t>*Refer to manufacturer website/app for most up to date nutrition information and vitamin/mineral content, including free water*</a:t>
            </a:r>
            <a:endParaRPr lang="en-US" i="1"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43958832"/>
      </p:ext>
    </p:extLst>
  </p:cSld>
  <p:clrMapOvr>
    <a:masterClrMapping/>
  </p:clrMapOvr>
  <mc:AlternateContent xmlns:mc="http://schemas.openxmlformats.org/markup-compatibility/2006" xmlns:p14="http://schemas.microsoft.com/office/powerpoint/2010/main">
    <mc:Choice Requires="p14">
      <p:transition spd="slow" p14:dur="2000" advTm="19893"/>
    </mc:Choice>
    <mc:Fallback xmlns="">
      <p:transition spd="slow" advTm="19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Categories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Standard</a:t>
            </a:r>
          </a:p>
          <a:p>
            <a:pPr lvl="1"/>
            <a:r>
              <a:rPr lang="en-US" dirty="0" smtClean="0"/>
              <a:t>1 calorie/</a:t>
            </a:r>
            <a:r>
              <a:rPr lang="en-US" dirty="0" err="1" smtClean="0"/>
              <a:t>mL</a:t>
            </a:r>
            <a:endParaRPr lang="en-US" dirty="0" smtClean="0"/>
          </a:p>
          <a:p>
            <a:pPr lvl="1"/>
            <a:r>
              <a:rPr lang="en-US" dirty="0" smtClean="0"/>
              <a:t>1.5 calorie/</a:t>
            </a:r>
            <a:r>
              <a:rPr lang="en-US" dirty="0" err="1" smtClean="0"/>
              <a:t>mL</a:t>
            </a:r>
            <a:endParaRPr lang="en-US" dirty="0" smtClean="0"/>
          </a:p>
          <a:p>
            <a:r>
              <a:rPr lang="en-US" dirty="0" smtClean="0"/>
              <a:t>Soy</a:t>
            </a:r>
          </a:p>
          <a:p>
            <a:r>
              <a:rPr lang="en-US" dirty="0" smtClean="0"/>
              <a:t>Peptide</a:t>
            </a:r>
          </a:p>
          <a:p>
            <a:r>
              <a:rPr lang="en-US" dirty="0" smtClean="0"/>
              <a:t>Amino Acid/Elemental</a:t>
            </a:r>
          </a:p>
          <a:p>
            <a:r>
              <a:rPr lang="en-US" dirty="0" err="1" smtClean="0"/>
              <a:t>Blenderized</a:t>
            </a:r>
            <a:r>
              <a:rPr lang="en-US" dirty="0" smtClean="0"/>
              <a:t>/Real Food/Plant Based </a:t>
            </a:r>
          </a:p>
          <a:p>
            <a:r>
              <a:rPr lang="en-US" dirty="0" smtClean="0"/>
              <a:t>Low Calorie</a:t>
            </a:r>
          </a:p>
          <a:p>
            <a:r>
              <a:rPr lang="en-US" dirty="0" smtClean="0"/>
              <a:t>Specialty</a:t>
            </a:r>
          </a:p>
          <a:p>
            <a:r>
              <a:rPr lang="en-US" dirty="0" smtClean="0"/>
              <a:t>Generic/store brand</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179579016"/>
      </p:ext>
    </p:extLst>
  </p:cSld>
  <p:clrMapOvr>
    <a:masterClrMapping/>
  </p:clrMapOvr>
  <mc:AlternateContent xmlns:mc="http://schemas.openxmlformats.org/markup-compatibility/2006" xmlns:p14="http://schemas.microsoft.com/office/powerpoint/2010/main">
    <mc:Choice Requires="p14">
      <p:transition spd="slow" p14:dur="2000" advTm="29668"/>
    </mc:Choice>
    <mc:Fallback xmlns="">
      <p:transition spd="slow" advTm="29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a:t>
            </a:r>
            <a:endParaRPr lang="en-US" dirty="0"/>
          </a:p>
        </p:txBody>
      </p:sp>
      <p:sp>
        <p:nvSpPr>
          <p:cNvPr id="3" name="Content Placeholder 2"/>
          <p:cNvSpPr>
            <a:spLocks noGrp="1"/>
          </p:cNvSpPr>
          <p:nvPr>
            <p:ph idx="1"/>
          </p:nvPr>
        </p:nvSpPr>
        <p:spPr/>
        <p:txBody>
          <a:bodyPr>
            <a:normAutofit/>
          </a:bodyPr>
          <a:lstStyle/>
          <a:p>
            <a:r>
              <a:rPr lang="en-US" u="sng" dirty="0" smtClean="0"/>
              <a:t>Indications: </a:t>
            </a:r>
          </a:p>
          <a:p>
            <a:pPr lvl="1"/>
            <a:r>
              <a:rPr lang="en-US" dirty="0" smtClean="0"/>
              <a:t>Standard formula for children ages 1-10 years</a:t>
            </a:r>
          </a:p>
          <a:p>
            <a:r>
              <a:rPr lang="en-US" dirty="0" smtClean="0"/>
              <a:t>Available for both oral and tube feeding</a:t>
            </a:r>
          </a:p>
          <a:p>
            <a:r>
              <a:rPr lang="en-US" dirty="0" smtClean="0"/>
              <a:t>Available with and without fiber</a:t>
            </a:r>
          </a:p>
          <a:p>
            <a:r>
              <a:rPr lang="en-US" dirty="0" smtClean="0"/>
              <a:t>Available in two different calorie amounts</a:t>
            </a:r>
          </a:p>
          <a:p>
            <a:pPr lvl="1"/>
            <a:r>
              <a:rPr lang="en-US" dirty="0" smtClean="0"/>
              <a:t>1 calorie/</a:t>
            </a:r>
            <a:r>
              <a:rPr lang="en-US" dirty="0" err="1" smtClean="0"/>
              <a:t>mL</a:t>
            </a:r>
            <a:r>
              <a:rPr lang="en-US" dirty="0" smtClean="0"/>
              <a:t> (30 calorie/ounce)</a:t>
            </a:r>
          </a:p>
          <a:p>
            <a:pPr lvl="2"/>
            <a:r>
              <a:rPr lang="en-US" dirty="0" smtClean="0"/>
              <a:t>Easily found in retail</a:t>
            </a:r>
          </a:p>
          <a:p>
            <a:pPr lvl="1"/>
            <a:r>
              <a:rPr lang="en-US" dirty="0" smtClean="0"/>
              <a:t>1.5 calorie/</a:t>
            </a:r>
            <a:r>
              <a:rPr lang="en-US" dirty="0" err="1" smtClean="0"/>
              <a:t>mL</a:t>
            </a:r>
            <a:r>
              <a:rPr lang="en-US" dirty="0" smtClean="0"/>
              <a:t> (45 calorie/ounce)</a:t>
            </a:r>
          </a:p>
          <a:p>
            <a:pPr lvl="2"/>
            <a:r>
              <a:rPr lang="en-US" dirty="0" smtClean="0"/>
              <a:t>Not typically found in retail</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305245764"/>
      </p:ext>
    </p:extLst>
  </p:cSld>
  <p:clrMapOvr>
    <a:masterClrMapping/>
  </p:clrMapOvr>
  <mc:AlternateContent xmlns:mc="http://schemas.openxmlformats.org/markup-compatibility/2006" xmlns:p14="http://schemas.microsoft.com/office/powerpoint/2010/main">
    <mc:Choice Requires="p14">
      <p:transition spd="slow" p14:dur="2000" advTm="87734"/>
    </mc:Choice>
    <mc:Fallback xmlns="">
      <p:transition spd="slow" advTm="87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continued</a:t>
            </a:r>
            <a:endParaRPr lang="en-US" dirty="0"/>
          </a:p>
        </p:txBody>
      </p:sp>
      <p:sp>
        <p:nvSpPr>
          <p:cNvPr id="3" name="Content Placeholder 2"/>
          <p:cNvSpPr>
            <a:spLocks noGrp="1"/>
          </p:cNvSpPr>
          <p:nvPr>
            <p:ph idx="1"/>
          </p:nvPr>
        </p:nvSpPr>
        <p:spPr/>
        <p:txBody>
          <a:bodyPr>
            <a:normAutofit/>
          </a:bodyPr>
          <a:lstStyle/>
          <a:p>
            <a:r>
              <a:rPr lang="en-US" dirty="0" smtClean="0"/>
              <a:t>Product Names:</a:t>
            </a:r>
          </a:p>
          <a:p>
            <a:pPr lvl="1"/>
            <a:r>
              <a:rPr lang="en-US" dirty="0" smtClean="0"/>
              <a:t>1 calorie/</a:t>
            </a:r>
            <a:r>
              <a:rPr lang="en-US" dirty="0" err="1" smtClean="0"/>
              <a:t>mL</a:t>
            </a:r>
            <a:endParaRPr lang="en-US" dirty="0" smtClean="0"/>
          </a:p>
          <a:p>
            <a:pPr lvl="2"/>
            <a:r>
              <a:rPr lang="en-US" b="1" dirty="0" err="1" smtClean="0"/>
              <a:t>PediaSure</a:t>
            </a:r>
            <a:r>
              <a:rPr lang="en-US" b="1" dirty="0" smtClean="0"/>
              <a:t> Grow &amp; Gain, </a:t>
            </a:r>
            <a:r>
              <a:rPr lang="en-US" b="1" dirty="0" err="1" smtClean="0"/>
              <a:t>PediaSure</a:t>
            </a:r>
            <a:r>
              <a:rPr lang="en-US" b="1" dirty="0" smtClean="0"/>
              <a:t> Grow &amp; Gain with Fiber</a:t>
            </a:r>
          </a:p>
          <a:p>
            <a:pPr lvl="3"/>
            <a:r>
              <a:rPr lang="en-US" dirty="0" smtClean="0"/>
              <a:t>All formula through WIC/retail, whether oral or tube feeding</a:t>
            </a:r>
          </a:p>
          <a:p>
            <a:pPr lvl="3"/>
            <a:r>
              <a:rPr lang="en-US" dirty="0" smtClean="0"/>
              <a:t>Contains added sucrose for palatability</a:t>
            </a:r>
          </a:p>
          <a:p>
            <a:pPr lvl="2"/>
            <a:r>
              <a:rPr lang="en-US" b="1" dirty="0" err="1" smtClean="0"/>
              <a:t>PediaSure</a:t>
            </a:r>
            <a:r>
              <a:rPr lang="en-US" b="1" dirty="0" smtClean="0"/>
              <a:t> Enteral 1.0, </a:t>
            </a:r>
            <a:r>
              <a:rPr lang="en-US" b="1" dirty="0" err="1" smtClean="0"/>
              <a:t>PediaSure</a:t>
            </a:r>
            <a:r>
              <a:rPr lang="en-US" b="1" dirty="0" smtClean="0"/>
              <a:t> Enteral 1.0 with Fiber</a:t>
            </a:r>
          </a:p>
          <a:p>
            <a:pPr lvl="3"/>
            <a:r>
              <a:rPr lang="en-US" dirty="0" smtClean="0"/>
              <a:t>Generally provided by hospital or home care company</a:t>
            </a:r>
          </a:p>
          <a:p>
            <a:pPr lvl="2"/>
            <a:r>
              <a:rPr lang="en-US" dirty="0" smtClean="0"/>
              <a:t>Boost Kid Essentials, Boost Kid Essentials with Fiber</a:t>
            </a:r>
          </a:p>
          <a:p>
            <a:pPr lvl="2"/>
            <a:r>
              <a:rPr lang="en-US" dirty="0" err="1" smtClean="0"/>
              <a:t>Nutren</a:t>
            </a:r>
            <a:r>
              <a:rPr lang="en-US" dirty="0" smtClean="0"/>
              <a:t> Junior, </a:t>
            </a:r>
            <a:r>
              <a:rPr lang="en-US" dirty="0" err="1" smtClean="0"/>
              <a:t>Nutren</a:t>
            </a:r>
            <a:r>
              <a:rPr lang="en-US" dirty="0" smtClean="0"/>
              <a:t> Junior with Fiber</a:t>
            </a:r>
          </a:p>
          <a:p>
            <a:pPr lvl="1"/>
            <a:r>
              <a:rPr lang="en-US" dirty="0" smtClean="0"/>
              <a:t>1.5 calorie/</a:t>
            </a:r>
            <a:r>
              <a:rPr lang="en-US" dirty="0" err="1" smtClean="0"/>
              <a:t>mL</a:t>
            </a:r>
            <a:endParaRPr lang="en-US" dirty="0" smtClean="0"/>
          </a:p>
          <a:p>
            <a:pPr lvl="2"/>
            <a:r>
              <a:rPr lang="en-US" b="1" dirty="0" err="1" smtClean="0"/>
              <a:t>PediaSure</a:t>
            </a:r>
            <a:r>
              <a:rPr lang="en-US" b="1" dirty="0" smtClean="0"/>
              <a:t> 1.5, </a:t>
            </a:r>
            <a:r>
              <a:rPr lang="en-US" b="1" dirty="0" err="1" smtClean="0"/>
              <a:t>PediaSure</a:t>
            </a:r>
            <a:r>
              <a:rPr lang="en-US" b="1" dirty="0" smtClean="0"/>
              <a:t> 1.5 with Fiber</a:t>
            </a:r>
          </a:p>
          <a:p>
            <a:pPr lvl="2"/>
            <a:r>
              <a:rPr lang="en-US" dirty="0" smtClean="0"/>
              <a:t>Boost Kid Essentials 1.5, Boost Kid Essentials 1.5 with Fiber</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86399847"/>
      </p:ext>
    </p:extLst>
  </p:cSld>
  <p:clrMapOvr>
    <a:masterClrMapping/>
  </p:clrMapOvr>
  <mc:AlternateContent xmlns:mc="http://schemas.openxmlformats.org/markup-compatibility/2006" xmlns:p14="http://schemas.microsoft.com/office/powerpoint/2010/main">
    <mc:Choice Requires="p14">
      <p:transition spd="slow" p14:dur="2000" advTm="3306"/>
    </mc:Choice>
    <mc:Fallback xmlns="">
      <p:transition spd="slow" advTm="3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Soy</a:t>
            </a:r>
            <a:endParaRPr lang="en-US" dirty="0"/>
          </a:p>
        </p:txBody>
      </p:sp>
      <p:sp>
        <p:nvSpPr>
          <p:cNvPr id="3" name="Content Placeholder 2"/>
          <p:cNvSpPr>
            <a:spLocks noGrp="1"/>
          </p:cNvSpPr>
          <p:nvPr>
            <p:ph idx="1"/>
          </p:nvPr>
        </p:nvSpPr>
        <p:spPr/>
        <p:txBody>
          <a:bodyPr/>
          <a:lstStyle/>
          <a:p>
            <a:r>
              <a:rPr lang="en-US" u="sng" dirty="0" smtClean="0"/>
              <a:t>Indication: </a:t>
            </a:r>
          </a:p>
          <a:p>
            <a:pPr lvl="1"/>
            <a:r>
              <a:rPr lang="en-US" dirty="0" smtClean="0"/>
              <a:t>Milk allergy (or other milk equivalent)</a:t>
            </a:r>
          </a:p>
          <a:p>
            <a:r>
              <a:rPr lang="en-US" dirty="0" smtClean="0"/>
              <a:t>Not routinely found retail</a:t>
            </a:r>
          </a:p>
          <a:p>
            <a:r>
              <a:rPr lang="en-US" dirty="0" smtClean="0"/>
              <a:t>Can be provided both oral and tube feeding</a:t>
            </a:r>
          </a:p>
          <a:p>
            <a:r>
              <a:rPr lang="en-US" dirty="0" smtClean="0"/>
              <a:t>Product Name:</a:t>
            </a:r>
          </a:p>
          <a:p>
            <a:pPr lvl="1"/>
            <a:r>
              <a:rPr lang="en-US" b="1" dirty="0" smtClean="0"/>
              <a:t>Bright Beginnings Soy</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778651911"/>
      </p:ext>
    </p:extLst>
  </p:cSld>
  <p:clrMapOvr>
    <a:masterClrMapping/>
  </p:clrMapOvr>
  <mc:AlternateContent xmlns:mc="http://schemas.openxmlformats.org/markup-compatibility/2006" xmlns:p14="http://schemas.microsoft.com/office/powerpoint/2010/main">
    <mc:Choice Requires="p14">
      <p:transition spd="slow" p14:dur="2000" advTm="25526"/>
    </mc:Choice>
    <mc:Fallback xmlns="">
      <p:transition spd="slow" advTm="25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Hydrolyzed</a:t>
            </a:r>
            <a:endParaRPr lang="en-US" dirty="0"/>
          </a:p>
        </p:txBody>
      </p:sp>
      <p:sp>
        <p:nvSpPr>
          <p:cNvPr id="3" name="Content Placeholder 2"/>
          <p:cNvSpPr>
            <a:spLocks noGrp="1"/>
          </p:cNvSpPr>
          <p:nvPr>
            <p:ph idx="1"/>
          </p:nvPr>
        </p:nvSpPr>
        <p:spPr/>
        <p:txBody>
          <a:bodyPr>
            <a:normAutofit/>
          </a:bodyPr>
          <a:lstStyle/>
          <a:p>
            <a:r>
              <a:rPr lang="en-US" u="sng" dirty="0" smtClean="0"/>
              <a:t>Indications: </a:t>
            </a:r>
          </a:p>
          <a:p>
            <a:pPr lvl="1"/>
            <a:r>
              <a:rPr lang="en-US" dirty="0" err="1" smtClean="0"/>
              <a:t>Malabsorption</a:t>
            </a:r>
            <a:r>
              <a:rPr lang="en-US" dirty="0" smtClean="0"/>
              <a:t>, milk protein intolerance, general intolerance to standard formulas</a:t>
            </a:r>
          </a:p>
          <a:p>
            <a:pPr lvl="2"/>
            <a:r>
              <a:rPr lang="en-US" dirty="0" smtClean="0"/>
              <a:t>Higher MCT</a:t>
            </a:r>
          </a:p>
          <a:p>
            <a:r>
              <a:rPr lang="en-US" dirty="0" smtClean="0"/>
              <a:t>Can be provided both oral and tube feeding</a:t>
            </a:r>
          </a:p>
          <a:p>
            <a:r>
              <a:rPr lang="en-US" dirty="0" smtClean="0"/>
              <a:t>Available in 1 calorie/</a:t>
            </a:r>
            <a:r>
              <a:rPr lang="en-US" dirty="0" err="1" smtClean="0"/>
              <a:t>mL</a:t>
            </a:r>
            <a:r>
              <a:rPr lang="en-US" dirty="0" smtClean="0"/>
              <a:t> and 1.5 calorie/</a:t>
            </a:r>
            <a:r>
              <a:rPr lang="en-US" dirty="0" err="1" smtClean="0"/>
              <a:t>mL</a:t>
            </a:r>
            <a:endParaRPr lang="en-US" dirty="0" smtClean="0"/>
          </a:p>
          <a:p>
            <a:r>
              <a:rPr lang="en-US" dirty="0" smtClean="0"/>
              <a:t>Not readily available via retail</a:t>
            </a:r>
          </a:p>
          <a:p>
            <a:r>
              <a:rPr lang="en-US" dirty="0" smtClean="0"/>
              <a:t>Some available with fiber</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841529213"/>
      </p:ext>
    </p:extLst>
  </p:cSld>
  <p:clrMapOvr>
    <a:masterClrMapping/>
  </p:clrMapOvr>
  <mc:AlternateContent xmlns:mc="http://schemas.openxmlformats.org/markup-compatibility/2006" xmlns:p14="http://schemas.microsoft.com/office/powerpoint/2010/main">
    <mc:Choice Requires="p14">
      <p:transition spd="slow" p14:dur="2000" advTm="45679"/>
    </mc:Choice>
    <mc:Fallback xmlns="">
      <p:transition spd="slow" advTm="45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957" y="274638"/>
            <a:ext cx="9854610" cy="1143000"/>
          </a:xfrm>
        </p:spPr>
        <p:txBody>
          <a:bodyPr>
            <a:normAutofit/>
          </a:bodyPr>
          <a:lstStyle/>
          <a:p>
            <a:r>
              <a:rPr lang="en-US" dirty="0" smtClean="0"/>
              <a:t>Infant feeding volumes</a:t>
            </a:r>
            <a:endParaRPr lang="en-US" dirty="0"/>
          </a:p>
        </p:txBody>
      </p:sp>
      <p:sp>
        <p:nvSpPr>
          <p:cNvPr id="3" name="Content Placeholder 2"/>
          <p:cNvSpPr>
            <a:spLocks noGrp="1"/>
          </p:cNvSpPr>
          <p:nvPr>
            <p:ph idx="1"/>
          </p:nvPr>
        </p:nvSpPr>
        <p:spPr/>
        <p:txBody>
          <a:bodyPr/>
          <a:lstStyle/>
          <a:p>
            <a:r>
              <a:rPr lang="en-US" dirty="0" smtClean="0"/>
              <a:t>Newborns (0-1 month)</a:t>
            </a:r>
          </a:p>
          <a:p>
            <a:pPr lvl="1"/>
            <a:r>
              <a:rPr lang="en-US" dirty="0" smtClean="0"/>
              <a:t>1-2oz, every 1-2 hours</a:t>
            </a:r>
          </a:p>
          <a:p>
            <a:r>
              <a:rPr lang="en-US" dirty="0" smtClean="0"/>
              <a:t>Young Infants (1-3 months)</a:t>
            </a:r>
          </a:p>
          <a:p>
            <a:pPr lvl="1"/>
            <a:r>
              <a:rPr lang="en-US" dirty="0" smtClean="0"/>
              <a:t>2-4oz, every 2-3 hours</a:t>
            </a:r>
          </a:p>
          <a:p>
            <a:r>
              <a:rPr lang="en-US" dirty="0" smtClean="0"/>
              <a:t>Older Infants (4-6 months)</a:t>
            </a:r>
          </a:p>
          <a:p>
            <a:pPr lvl="1"/>
            <a:r>
              <a:rPr lang="en-US" dirty="0" smtClean="0"/>
              <a:t>4-6oz, every 3-4 hours</a:t>
            </a:r>
          </a:p>
          <a:p>
            <a:r>
              <a:rPr lang="en-US" dirty="0" smtClean="0"/>
              <a:t>Older Infants (7-12 months)</a:t>
            </a:r>
          </a:p>
          <a:p>
            <a:pPr lvl="1"/>
            <a:r>
              <a:rPr lang="en-US" dirty="0" smtClean="0"/>
              <a:t>6-8oz, every 3-4 hours</a:t>
            </a:r>
          </a:p>
          <a:p>
            <a:pPr>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145316059"/>
      </p:ext>
    </p:extLst>
  </p:cSld>
  <p:clrMapOvr>
    <a:masterClrMapping/>
  </p:clrMapOvr>
  <mc:AlternateContent xmlns:mc="http://schemas.openxmlformats.org/markup-compatibility/2006" xmlns:p14="http://schemas.microsoft.com/office/powerpoint/2010/main">
    <mc:Choice Requires="p14">
      <p:transition spd="slow" p14:dur="2000" advTm="14327"/>
    </mc:Choice>
    <mc:Fallback xmlns="">
      <p:transition spd="slow" advTm="14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Hydrolyzed, continued</a:t>
            </a:r>
            <a:endParaRPr lang="en-US" dirty="0"/>
          </a:p>
        </p:txBody>
      </p:sp>
      <p:sp>
        <p:nvSpPr>
          <p:cNvPr id="3" name="Content Placeholder 2"/>
          <p:cNvSpPr>
            <a:spLocks noGrp="1"/>
          </p:cNvSpPr>
          <p:nvPr>
            <p:ph idx="1"/>
          </p:nvPr>
        </p:nvSpPr>
        <p:spPr/>
        <p:txBody>
          <a:bodyPr/>
          <a:lstStyle/>
          <a:p>
            <a:r>
              <a:rPr lang="en-US" dirty="0" smtClean="0"/>
              <a:t>Product Names:</a:t>
            </a:r>
          </a:p>
          <a:p>
            <a:pPr lvl="1"/>
            <a:r>
              <a:rPr lang="en-US" dirty="0" smtClean="0"/>
              <a:t>1 calorie/</a:t>
            </a:r>
            <a:r>
              <a:rPr lang="en-US" dirty="0" err="1" smtClean="0"/>
              <a:t>mL</a:t>
            </a:r>
            <a:endParaRPr lang="en-US" dirty="0" smtClean="0"/>
          </a:p>
          <a:p>
            <a:pPr lvl="2"/>
            <a:r>
              <a:rPr lang="en-US" b="1" dirty="0" err="1" smtClean="0"/>
              <a:t>PediaSure</a:t>
            </a:r>
            <a:r>
              <a:rPr lang="en-US" b="1" dirty="0" smtClean="0"/>
              <a:t> Peptide</a:t>
            </a:r>
          </a:p>
          <a:p>
            <a:pPr lvl="2"/>
            <a:r>
              <a:rPr lang="en-US" dirty="0" err="1" smtClean="0"/>
              <a:t>Peptamen</a:t>
            </a:r>
            <a:r>
              <a:rPr lang="en-US" dirty="0" smtClean="0"/>
              <a:t> Junior/ </a:t>
            </a:r>
            <a:r>
              <a:rPr lang="en-US" dirty="0" err="1" smtClean="0"/>
              <a:t>Peptamen</a:t>
            </a:r>
            <a:r>
              <a:rPr lang="en-US" dirty="0" smtClean="0"/>
              <a:t> Junior Fiber</a:t>
            </a:r>
          </a:p>
          <a:p>
            <a:pPr lvl="2"/>
            <a:r>
              <a:rPr lang="en-US" dirty="0" err="1" smtClean="0"/>
              <a:t>Peptamen</a:t>
            </a:r>
            <a:r>
              <a:rPr lang="en-US" dirty="0" smtClean="0"/>
              <a:t> Junior with </a:t>
            </a:r>
            <a:r>
              <a:rPr lang="en-US" dirty="0" err="1" smtClean="0"/>
              <a:t>Prebio</a:t>
            </a:r>
            <a:endParaRPr lang="en-US" dirty="0" smtClean="0"/>
          </a:p>
          <a:p>
            <a:pPr lvl="1"/>
            <a:r>
              <a:rPr lang="en-US" dirty="0" smtClean="0"/>
              <a:t>1.5 calorie/</a:t>
            </a:r>
            <a:r>
              <a:rPr lang="en-US" dirty="0" err="1" smtClean="0"/>
              <a:t>mL</a:t>
            </a:r>
            <a:endParaRPr lang="en-US" dirty="0" smtClean="0"/>
          </a:p>
          <a:p>
            <a:pPr lvl="2"/>
            <a:r>
              <a:rPr lang="en-US" b="1" dirty="0" err="1" smtClean="0"/>
              <a:t>PediaSure</a:t>
            </a:r>
            <a:r>
              <a:rPr lang="en-US" b="1" dirty="0" smtClean="0"/>
              <a:t> Peptide 1.5</a:t>
            </a:r>
          </a:p>
          <a:p>
            <a:pPr lvl="2"/>
            <a:r>
              <a:rPr lang="en-US" dirty="0" err="1" smtClean="0"/>
              <a:t>Peptamen</a:t>
            </a:r>
            <a:r>
              <a:rPr lang="en-US" dirty="0" smtClean="0"/>
              <a:t> Junior 1.5</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10924837"/>
      </p:ext>
    </p:extLst>
  </p:cSld>
  <p:clrMapOvr>
    <a:masterClrMapping/>
  </p:clrMapOvr>
  <mc:AlternateContent xmlns:mc="http://schemas.openxmlformats.org/markup-compatibility/2006" xmlns:p14="http://schemas.microsoft.com/office/powerpoint/2010/main">
    <mc:Choice Requires="p14">
      <p:transition spd="slow" p14:dur="2000" advTm="20785"/>
    </mc:Choice>
    <mc:Fallback xmlns="">
      <p:transition spd="slow" advTm="20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Amino Acid/Elemental</a:t>
            </a:r>
            <a:endParaRPr lang="en-US" dirty="0"/>
          </a:p>
        </p:txBody>
      </p:sp>
      <p:sp>
        <p:nvSpPr>
          <p:cNvPr id="3" name="Content Placeholder 2"/>
          <p:cNvSpPr>
            <a:spLocks noGrp="1"/>
          </p:cNvSpPr>
          <p:nvPr>
            <p:ph idx="1"/>
          </p:nvPr>
        </p:nvSpPr>
        <p:spPr/>
        <p:txBody>
          <a:bodyPr/>
          <a:lstStyle/>
          <a:p>
            <a:r>
              <a:rPr lang="en-US" u="sng" dirty="0" smtClean="0"/>
              <a:t>Indications: </a:t>
            </a:r>
          </a:p>
          <a:p>
            <a:pPr lvl="1"/>
            <a:r>
              <a:rPr lang="en-US" dirty="0" smtClean="0"/>
              <a:t>Multiple food allergies, severe GI intolerance</a:t>
            </a:r>
          </a:p>
          <a:p>
            <a:r>
              <a:rPr lang="en-US" dirty="0" smtClean="0"/>
              <a:t>Most are only available as powder</a:t>
            </a:r>
          </a:p>
          <a:p>
            <a:r>
              <a:rPr lang="en-US" dirty="0" smtClean="0"/>
              <a:t>Can be provided both oral and tube feeding</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99731163"/>
      </p:ext>
    </p:extLst>
  </p:cSld>
  <p:clrMapOvr>
    <a:masterClrMapping/>
  </p:clrMapOvr>
  <mc:AlternateContent xmlns:mc="http://schemas.openxmlformats.org/markup-compatibility/2006" xmlns:p14="http://schemas.microsoft.com/office/powerpoint/2010/main">
    <mc:Choice Requires="p14">
      <p:transition spd="slow" p14:dur="2000" advTm="18608"/>
    </mc:Choice>
    <mc:Fallback xmlns="">
      <p:transition spd="slow" advTm="18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Amino Acid/Elemental, continued</a:t>
            </a:r>
            <a:endParaRPr lang="en-US" dirty="0"/>
          </a:p>
        </p:txBody>
      </p:sp>
      <p:sp>
        <p:nvSpPr>
          <p:cNvPr id="3" name="Content Placeholder 2"/>
          <p:cNvSpPr>
            <a:spLocks noGrp="1"/>
          </p:cNvSpPr>
          <p:nvPr>
            <p:ph idx="1"/>
          </p:nvPr>
        </p:nvSpPr>
        <p:spPr/>
        <p:txBody>
          <a:bodyPr>
            <a:normAutofit/>
          </a:bodyPr>
          <a:lstStyle/>
          <a:p>
            <a:r>
              <a:rPr lang="en-US" dirty="0" smtClean="0"/>
              <a:t>Product Names:</a:t>
            </a:r>
          </a:p>
          <a:p>
            <a:pPr lvl="1"/>
            <a:r>
              <a:rPr lang="en-US" b="1" dirty="0" err="1" smtClean="0"/>
              <a:t>EleCare</a:t>
            </a:r>
            <a:r>
              <a:rPr lang="en-US" b="1" dirty="0" smtClean="0"/>
              <a:t> Jr</a:t>
            </a:r>
          </a:p>
          <a:p>
            <a:pPr lvl="1"/>
            <a:r>
              <a:rPr lang="en-US" b="1" dirty="0" err="1" smtClean="0"/>
              <a:t>Neocate</a:t>
            </a:r>
            <a:r>
              <a:rPr lang="en-US" b="1" dirty="0" smtClean="0"/>
              <a:t> Junior</a:t>
            </a:r>
          </a:p>
          <a:p>
            <a:pPr lvl="1"/>
            <a:r>
              <a:rPr lang="en-US" dirty="0" err="1" smtClean="0"/>
              <a:t>Neocate</a:t>
            </a:r>
            <a:r>
              <a:rPr lang="en-US" dirty="0" smtClean="0"/>
              <a:t> Junior with Prebiotics</a:t>
            </a:r>
          </a:p>
          <a:p>
            <a:pPr lvl="1"/>
            <a:r>
              <a:rPr lang="en-US" b="1" dirty="0" err="1" smtClean="0"/>
              <a:t>Neocate</a:t>
            </a:r>
            <a:r>
              <a:rPr lang="en-US" b="1" dirty="0" smtClean="0"/>
              <a:t> Splash Unflavored</a:t>
            </a:r>
          </a:p>
          <a:p>
            <a:pPr lvl="2"/>
            <a:r>
              <a:rPr lang="en-US" dirty="0" smtClean="0"/>
              <a:t>Liquid RTF</a:t>
            </a:r>
          </a:p>
          <a:p>
            <a:pPr lvl="1"/>
            <a:r>
              <a:rPr lang="en-US" b="1" dirty="0" err="1" smtClean="0"/>
              <a:t>Neocate</a:t>
            </a:r>
            <a:r>
              <a:rPr lang="en-US" b="1" dirty="0" smtClean="0"/>
              <a:t> Splash</a:t>
            </a:r>
          </a:p>
          <a:p>
            <a:pPr lvl="2"/>
            <a:r>
              <a:rPr lang="en-US" dirty="0" smtClean="0"/>
              <a:t>Liquid ready to drink juice box</a:t>
            </a:r>
          </a:p>
          <a:p>
            <a:pPr lvl="1"/>
            <a:r>
              <a:rPr lang="en-US" dirty="0" err="1" smtClean="0"/>
              <a:t>Alfamino</a:t>
            </a:r>
            <a:r>
              <a:rPr lang="en-US" dirty="0" smtClean="0"/>
              <a:t> Jr</a:t>
            </a:r>
          </a:p>
          <a:p>
            <a:pPr lvl="1"/>
            <a:r>
              <a:rPr lang="en-US" dirty="0" err="1" smtClean="0"/>
              <a:t>PurAmino</a:t>
            </a:r>
            <a:r>
              <a:rPr lang="en-US" dirty="0" smtClean="0"/>
              <a:t> Jr</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22302875"/>
      </p:ext>
    </p:extLst>
  </p:cSld>
  <p:clrMapOvr>
    <a:masterClrMapping/>
  </p:clrMapOvr>
  <mc:AlternateContent xmlns:mc="http://schemas.openxmlformats.org/markup-compatibility/2006" xmlns:p14="http://schemas.microsoft.com/office/powerpoint/2010/main">
    <mc:Choice Requires="p14">
      <p:transition spd="slow" p14:dur="2000" advTm="64220"/>
    </mc:Choice>
    <mc:Fallback xmlns="">
      <p:transition spd="slow" advTm="64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Blenderized</a:t>
            </a:r>
            <a:r>
              <a:rPr lang="en-US" dirty="0" smtClean="0"/>
              <a:t>/Real Food/Plant Based</a:t>
            </a:r>
            <a:endParaRPr lang="en-US" dirty="0"/>
          </a:p>
        </p:txBody>
      </p:sp>
      <p:sp>
        <p:nvSpPr>
          <p:cNvPr id="3" name="Content Placeholder 2"/>
          <p:cNvSpPr>
            <a:spLocks noGrp="1"/>
          </p:cNvSpPr>
          <p:nvPr>
            <p:ph idx="1"/>
          </p:nvPr>
        </p:nvSpPr>
        <p:spPr/>
        <p:txBody>
          <a:bodyPr/>
          <a:lstStyle/>
          <a:p>
            <a:r>
              <a:rPr lang="en-US" u="sng" dirty="0" smtClean="0"/>
              <a:t>Indications: </a:t>
            </a:r>
          </a:p>
          <a:p>
            <a:pPr lvl="1"/>
            <a:r>
              <a:rPr lang="en-US" dirty="0" smtClean="0"/>
              <a:t>Family preference, intolerance with other formulas (including gagging and retching)</a:t>
            </a:r>
          </a:p>
          <a:p>
            <a:r>
              <a:rPr lang="en-US" dirty="0" smtClean="0"/>
              <a:t>Can be homemade or commercially prepared</a:t>
            </a:r>
          </a:p>
          <a:p>
            <a:r>
              <a:rPr lang="en-US" dirty="0" smtClean="0"/>
              <a:t>Tube feeding use only, as not palatable</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89140066"/>
      </p:ext>
    </p:extLst>
  </p:cSld>
  <p:clrMapOvr>
    <a:masterClrMapping/>
  </p:clrMapOvr>
  <mc:AlternateContent xmlns:mc="http://schemas.openxmlformats.org/markup-compatibility/2006" xmlns:p14="http://schemas.microsoft.com/office/powerpoint/2010/main">
    <mc:Choice Requires="p14">
      <p:transition spd="slow" p14:dur="2000" advTm="10912"/>
    </mc:Choice>
    <mc:Fallback xmlns="">
      <p:transition spd="slow" advTm="10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Blenderized</a:t>
            </a:r>
            <a:r>
              <a:rPr lang="en-US" dirty="0" smtClean="0"/>
              <a:t>/Real Food/Plant Based, continued</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Product Names: </a:t>
            </a:r>
          </a:p>
          <a:p>
            <a:pPr lvl="1"/>
            <a:r>
              <a:rPr lang="en-US" b="1" dirty="0" err="1" smtClean="0"/>
              <a:t>Compleat</a:t>
            </a:r>
            <a:r>
              <a:rPr lang="en-US" b="1" dirty="0" smtClean="0"/>
              <a:t> Pediatric</a:t>
            </a:r>
          </a:p>
          <a:p>
            <a:pPr lvl="2"/>
            <a:r>
              <a:rPr lang="en-US" dirty="0" err="1" smtClean="0"/>
              <a:t>Commerically</a:t>
            </a:r>
            <a:r>
              <a:rPr lang="en-US" dirty="0" smtClean="0"/>
              <a:t> prepared formula with whole food ingredients</a:t>
            </a:r>
          </a:p>
          <a:p>
            <a:pPr lvl="1"/>
            <a:r>
              <a:rPr lang="en-US" dirty="0" smtClean="0"/>
              <a:t>Real Food Blends</a:t>
            </a:r>
          </a:p>
          <a:p>
            <a:pPr lvl="2"/>
            <a:r>
              <a:rPr lang="en-US" dirty="0" smtClean="0"/>
              <a:t>Created for adults as a “meal replacement”</a:t>
            </a:r>
          </a:p>
          <a:p>
            <a:pPr lvl="1"/>
            <a:r>
              <a:rPr lang="en-US" dirty="0" smtClean="0"/>
              <a:t>Nourish</a:t>
            </a:r>
          </a:p>
          <a:p>
            <a:pPr lvl="2"/>
            <a:r>
              <a:rPr lang="en-US" dirty="0" smtClean="0"/>
              <a:t>Created for pediatrics, free of “top 8” allergens</a:t>
            </a:r>
          </a:p>
          <a:p>
            <a:pPr lvl="1"/>
            <a:r>
              <a:rPr lang="en-US" b="1" dirty="0" err="1" smtClean="0"/>
              <a:t>Compleat</a:t>
            </a:r>
            <a:r>
              <a:rPr lang="en-US" b="1" dirty="0" smtClean="0"/>
              <a:t> Pediatric Organic Blends</a:t>
            </a:r>
          </a:p>
          <a:p>
            <a:pPr lvl="2"/>
            <a:r>
              <a:rPr lang="en-US" b="1" dirty="0" smtClean="0"/>
              <a:t>Chicken/Garden </a:t>
            </a:r>
          </a:p>
          <a:p>
            <a:pPr lvl="2"/>
            <a:r>
              <a:rPr lang="en-US" b="1" dirty="0" smtClean="0"/>
              <a:t>Plant Based </a:t>
            </a:r>
          </a:p>
          <a:p>
            <a:pPr lvl="1"/>
            <a:r>
              <a:rPr lang="en-US" dirty="0" smtClean="0"/>
              <a:t>Kate Farms (Plant Based) </a:t>
            </a:r>
          </a:p>
          <a:p>
            <a:pPr lvl="2"/>
            <a:r>
              <a:rPr lang="en-US" b="1" dirty="0" smtClean="0"/>
              <a:t>Kate Farms Pediatric Standard 1.2</a:t>
            </a:r>
          </a:p>
          <a:p>
            <a:pPr lvl="2"/>
            <a:r>
              <a:rPr lang="en-US" b="1" dirty="0" smtClean="0"/>
              <a:t>Kate Farms Pediatric Peptide 1.0 </a:t>
            </a:r>
          </a:p>
          <a:p>
            <a:pPr lvl="2"/>
            <a:r>
              <a:rPr lang="en-US" dirty="0" smtClean="0"/>
              <a:t>Kate Farms Pediatric Peptide 1.5</a:t>
            </a:r>
          </a:p>
          <a:p>
            <a:pPr lvl="1"/>
            <a:r>
              <a:rPr lang="en-US" b="1" dirty="0" smtClean="0"/>
              <a:t>Homemade</a:t>
            </a:r>
          </a:p>
          <a:p>
            <a:pPr lvl="1"/>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41214644"/>
      </p:ext>
    </p:extLst>
  </p:cSld>
  <p:clrMapOvr>
    <a:masterClrMapping/>
  </p:clrMapOvr>
  <mc:AlternateContent xmlns:mc="http://schemas.openxmlformats.org/markup-compatibility/2006" xmlns:p14="http://schemas.microsoft.com/office/powerpoint/2010/main">
    <mc:Choice Requires="p14">
      <p:transition spd="slow" p14:dur="2000" advTm="96224"/>
    </mc:Choice>
    <mc:Fallback xmlns="">
      <p:transition spd="slow" advTm="96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Low Calorie</a:t>
            </a:r>
            <a:endParaRPr lang="en-US" dirty="0"/>
          </a:p>
        </p:txBody>
      </p:sp>
      <p:sp>
        <p:nvSpPr>
          <p:cNvPr id="3" name="Content Placeholder 2"/>
          <p:cNvSpPr>
            <a:spLocks noGrp="1"/>
          </p:cNvSpPr>
          <p:nvPr>
            <p:ph idx="1"/>
          </p:nvPr>
        </p:nvSpPr>
        <p:spPr/>
        <p:txBody>
          <a:bodyPr>
            <a:normAutofit/>
          </a:bodyPr>
          <a:lstStyle/>
          <a:p>
            <a:r>
              <a:rPr lang="en-US" u="sng" dirty="0" smtClean="0"/>
              <a:t>Indications: </a:t>
            </a:r>
          </a:p>
          <a:p>
            <a:pPr lvl="1"/>
            <a:r>
              <a:rPr lang="en-US" dirty="0" smtClean="0"/>
              <a:t>Patients with low calorie needs, need to meet DRI with low calories</a:t>
            </a:r>
          </a:p>
          <a:p>
            <a:r>
              <a:rPr lang="en-US" dirty="0" smtClean="0"/>
              <a:t>Product Names:</a:t>
            </a:r>
          </a:p>
          <a:p>
            <a:pPr lvl="1"/>
            <a:r>
              <a:rPr lang="en-US" b="1" dirty="0" err="1" smtClean="0"/>
              <a:t>PediaSure</a:t>
            </a:r>
            <a:r>
              <a:rPr lang="en-US" b="1" dirty="0" smtClean="0"/>
              <a:t> Reduced Calorie </a:t>
            </a:r>
            <a:r>
              <a:rPr lang="en-US" dirty="0" smtClean="0"/>
              <a:t>(0.63 kcal/mL)</a:t>
            </a:r>
          </a:p>
          <a:p>
            <a:pPr lvl="2"/>
            <a:r>
              <a:rPr lang="en-US" dirty="0" smtClean="0"/>
              <a:t>Available retail and WIC</a:t>
            </a:r>
          </a:p>
          <a:p>
            <a:pPr lvl="1"/>
            <a:r>
              <a:rPr lang="en-US" b="1" dirty="0" err="1" smtClean="0"/>
              <a:t>Compleat</a:t>
            </a:r>
            <a:r>
              <a:rPr lang="en-US" b="1" dirty="0" smtClean="0"/>
              <a:t> Pediatric Reduced Calorie (0.6 kcal/mL)</a:t>
            </a:r>
          </a:p>
          <a:p>
            <a:pPr lvl="2"/>
            <a:r>
              <a:rPr lang="en-US" dirty="0" smtClean="0"/>
              <a:t>Commercially prepared formula with whole food ingredients</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55776195"/>
      </p:ext>
    </p:extLst>
  </p:cSld>
  <p:clrMapOvr>
    <a:masterClrMapping/>
  </p:clrMapOvr>
  <mc:AlternateContent xmlns:mc="http://schemas.openxmlformats.org/markup-compatibility/2006" xmlns:p14="http://schemas.microsoft.com/office/powerpoint/2010/main">
    <mc:Choice Requires="p14">
      <p:transition spd="slow" p14:dur="2000" advTm="28969"/>
    </mc:Choice>
    <mc:Fallback xmlns="">
      <p:transition spd="slow" advTm="28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Specialty</a:t>
            </a:r>
            <a:endParaRPr lang="en-US" dirty="0"/>
          </a:p>
        </p:txBody>
      </p:sp>
      <p:sp>
        <p:nvSpPr>
          <p:cNvPr id="3" name="Content Placeholder 2"/>
          <p:cNvSpPr>
            <a:spLocks noGrp="1"/>
          </p:cNvSpPr>
          <p:nvPr>
            <p:ph idx="1"/>
          </p:nvPr>
        </p:nvSpPr>
        <p:spPr/>
        <p:txBody>
          <a:bodyPr>
            <a:normAutofit fontScale="62500" lnSpcReduction="20000"/>
          </a:bodyPr>
          <a:lstStyle/>
          <a:p>
            <a:r>
              <a:rPr lang="en-US" b="1" dirty="0" err="1" smtClean="0"/>
              <a:t>Vivonex</a:t>
            </a:r>
            <a:r>
              <a:rPr lang="en-US" b="1" dirty="0" smtClean="0"/>
              <a:t> Pediatric </a:t>
            </a:r>
            <a:r>
              <a:rPr lang="en-US" dirty="0" smtClean="0"/>
              <a:t>(0.8 kcal/</a:t>
            </a:r>
            <a:r>
              <a:rPr lang="en-US" dirty="0" err="1" smtClean="0"/>
              <a:t>mL</a:t>
            </a:r>
            <a:r>
              <a:rPr lang="en-US" dirty="0" smtClean="0"/>
              <a:t>)</a:t>
            </a:r>
          </a:p>
          <a:p>
            <a:pPr lvl="1"/>
            <a:r>
              <a:rPr lang="en-US" u="sng" dirty="0" smtClean="0"/>
              <a:t>Indication:</a:t>
            </a:r>
            <a:r>
              <a:rPr lang="en-US" dirty="0" smtClean="0"/>
              <a:t>  </a:t>
            </a:r>
          </a:p>
          <a:p>
            <a:pPr lvl="2"/>
            <a:r>
              <a:rPr lang="en-US" dirty="0" err="1" smtClean="0"/>
              <a:t>Chylous</a:t>
            </a:r>
            <a:r>
              <a:rPr lang="en-US" dirty="0" smtClean="0"/>
              <a:t> accumulation, or other need for low fat tube feeding</a:t>
            </a:r>
          </a:p>
          <a:p>
            <a:pPr lvl="1"/>
            <a:r>
              <a:rPr lang="en-US" dirty="0" smtClean="0"/>
              <a:t>Amino acid based</a:t>
            </a:r>
          </a:p>
          <a:p>
            <a:pPr lvl="1"/>
            <a:r>
              <a:rPr lang="en-US" dirty="0" smtClean="0"/>
              <a:t>Low fat (25%)</a:t>
            </a:r>
          </a:p>
          <a:p>
            <a:pPr lvl="1"/>
            <a:r>
              <a:rPr lang="en-US" dirty="0" smtClean="0"/>
              <a:t>Comes in powder form, so able to be fortified &gt;24 calorie/ounce or given as 20 calorie/ounce depending on need</a:t>
            </a:r>
          </a:p>
          <a:p>
            <a:r>
              <a:rPr lang="en-US" b="1" dirty="0" err="1" smtClean="0"/>
              <a:t>Portagen</a:t>
            </a:r>
            <a:endParaRPr lang="en-US" b="1" dirty="0" smtClean="0"/>
          </a:p>
          <a:p>
            <a:pPr lvl="1"/>
            <a:r>
              <a:rPr lang="en-US" u="sng" dirty="0" smtClean="0"/>
              <a:t>Indication: </a:t>
            </a:r>
          </a:p>
          <a:p>
            <a:pPr lvl="2"/>
            <a:r>
              <a:rPr lang="en-US" dirty="0" smtClean="0"/>
              <a:t>Formerly used for </a:t>
            </a:r>
            <a:r>
              <a:rPr lang="en-US" dirty="0" err="1" smtClean="0"/>
              <a:t>chylous</a:t>
            </a:r>
            <a:r>
              <a:rPr lang="en-US" dirty="0" smtClean="0"/>
              <a:t> accumulation as very low fat</a:t>
            </a:r>
          </a:p>
          <a:p>
            <a:pPr lvl="1"/>
            <a:r>
              <a:rPr lang="en-US" dirty="0" smtClean="0"/>
              <a:t>Very low fat, so if used alone puts patient at risk for EFAD</a:t>
            </a:r>
          </a:p>
          <a:p>
            <a:r>
              <a:rPr lang="en-US" b="1" dirty="0" err="1" smtClean="0"/>
              <a:t>Monogen</a:t>
            </a:r>
            <a:endParaRPr lang="en-US" b="1" dirty="0" smtClean="0"/>
          </a:p>
          <a:p>
            <a:pPr lvl="1"/>
            <a:r>
              <a:rPr lang="en-US" u="sng" dirty="0" smtClean="0"/>
              <a:t>Indication:  </a:t>
            </a:r>
          </a:p>
          <a:p>
            <a:pPr lvl="2"/>
            <a:r>
              <a:rPr lang="en-US" dirty="0" err="1" smtClean="0"/>
              <a:t>Chylous</a:t>
            </a:r>
            <a:r>
              <a:rPr lang="en-US" dirty="0" smtClean="0"/>
              <a:t> accumulation, or other need for low fat tube formula</a:t>
            </a:r>
          </a:p>
          <a:p>
            <a:pPr lvl="1"/>
            <a:r>
              <a:rPr lang="en-US" dirty="0" smtClean="0"/>
              <a:t>Low fat (24%), 80% as MCT</a:t>
            </a:r>
          </a:p>
          <a:p>
            <a:r>
              <a:rPr lang="en-US" b="1" dirty="0" err="1" smtClean="0"/>
              <a:t>KetoCal</a:t>
            </a:r>
            <a:r>
              <a:rPr lang="en-US" b="1" dirty="0" smtClean="0"/>
              <a:t> 4:1</a:t>
            </a:r>
          </a:p>
          <a:p>
            <a:pPr lvl="1"/>
            <a:r>
              <a:rPr lang="en-US" u="sng" dirty="0" smtClean="0"/>
              <a:t>Indication: </a:t>
            </a:r>
          </a:p>
          <a:p>
            <a:pPr lvl="2"/>
            <a:r>
              <a:rPr lang="en-US" dirty="0" err="1" smtClean="0"/>
              <a:t>Ketogenic</a:t>
            </a:r>
            <a:r>
              <a:rPr lang="en-US" dirty="0" smtClean="0"/>
              <a:t> diet </a:t>
            </a:r>
          </a:p>
          <a:p>
            <a:pPr lvl="1"/>
            <a:endParaRPr lang="en-US" dirty="0" smtClean="0"/>
          </a:p>
          <a:p>
            <a:pPr lvl="1"/>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91913971"/>
      </p:ext>
    </p:extLst>
  </p:cSld>
  <p:clrMapOvr>
    <a:masterClrMapping/>
  </p:clrMapOvr>
  <mc:AlternateContent xmlns:mc="http://schemas.openxmlformats.org/markup-compatibility/2006" xmlns:p14="http://schemas.microsoft.com/office/powerpoint/2010/main">
    <mc:Choice Requires="p14">
      <p:transition spd="slow" p14:dur="2000" advTm="57359"/>
    </mc:Choice>
    <mc:Fallback xmlns="">
      <p:transition spd="slow" advTm="57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Generic/Store Brand</a:t>
            </a:r>
            <a:endParaRPr lang="en-US" dirty="0"/>
          </a:p>
        </p:txBody>
      </p:sp>
      <p:sp>
        <p:nvSpPr>
          <p:cNvPr id="3" name="Content Placeholder 2"/>
          <p:cNvSpPr>
            <a:spLocks noGrp="1"/>
          </p:cNvSpPr>
          <p:nvPr>
            <p:ph idx="1"/>
          </p:nvPr>
        </p:nvSpPr>
        <p:spPr/>
        <p:txBody>
          <a:bodyPr/>
          <a:lstStyle/>
          <a:p>
            <a:r>
              <a:rPr lang="en-US" u="sng" dirty="0" smtClean="0"/>
              <a:t>Indication: </a:t>
            </a:r>
          </a:p>
          <a:p>
            <a:pPr lvl="1"/>
            <a:r>
              <a:rPr lang="en-US" dirty="0" smtClean="0"/>
              <a:t>Cost-effective alternative to name-brand formulas</a:t>
            </a:r>
          </a:p>
          <a:p>
            <a:r>
              <a:rPr lang="en-US" dirty="0" smtClean="0"/>
              <a:t>Available as cow’s milk</a:t>
            </a:r>
          </a:p>
          <a:p>
            <a:r>
              <a:rPr lang="en-US" dirty="0" smtClean="0"/>
              <a:t>Essentially nutritionally equivalent to name-brand formulas</a:t>
            </a:r>
          </a:p>
          <a:p>
            <a:r>
              <a:rPr lang="en-US" dirty="0" smtClean="0"/>
              <a:t>Product Name:</a:t>
            </a:r>
          </a:p>
          <a:p>
            <a:pPr lvl="1"/>
            <a:r>
              <a:rPr lang="en-US" dirty="0" smtClean="0"/>
              <a:t>Parent’s Choice</a:t>
            </a:r>
          </a:p>
          <a:p>
            <a:pPr lvl="1">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95817068"/>
      </p:ext>
    </p:extLst>
  </p:cSld>
  <p:clrMapOvr>
    <a:masterClrMapping/>
  </p:clrMapOvr>
  <mc:AlternateContent xmlns:mc="http://schemas.openxmlformats.org/markup-compatibility/2006" xmlns:p14="http://schemas.microsoft.com/office/powerpoint/2010/main">
    <mc:Choice Requires="p14">
      <p:transition spd="slow" p14:dur="2000" advTm="15289"/>
    </mc:Choice>
    <mc:Fallback xmlns="">
      <p:transition spd="slow" advTm="15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95678003"/>
      </p:ext>
    </p:extLst>
  </p:cSld>
  <p:clrMapOvr>
    <a:masterClrMapping/>
  </p:clrMapOvr>
  <mc:AlternateContent xmlns:mc="http://schemas.openxmlformats.org/markup-compatibility/2006" xmlns:p14="http://schemas.microsoft.com/office/powerpoint/2010/main">
    <mc:Choice Requires="p14">
      <p:transition spd="slow" p14:dur="2000" advTm="11299"/>
    </mc:Choice>
    <mc:Fallback xmlns="">
      <p:transition spd="slow" advTm="11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Part 3: “Adult” Formulas</a:t>
            </a:r>
            <a:endParaRPr lang="en-US" dirty="0"/>
          </a:p>
        </p:txBody>
      </p:sp>
      <p:sp>
        <p:nvSpPr>
          <p:cNvPr id="3" name="Subtitle 2"/>
          <p:cNvSpPr>
            <a:spLocks noGrp="1"/>
          </p:cNvSpPr>
          <p:nvPr>
            <p:ph type="subTitle" idx="1"/>
          </p:nvPr>
        </p:nvSpPr>
        <p:spPr/>
        <p:txBody>
          <a:bodyPr/>
          <a:lstStyle/>
          <a:p>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414692200"/>
      </p:ext>
    </p:extLst>
  </p:cSld>
  <p:clrMapOvr>
    <a:masterClrMapping/>
  </p:clrMapOvr>
  <mc:AlternateContent xmlns:mc="http://schemas.openxmlformats.org/markup-compatibility/2006" xmlns:p14="http://schemas.microsoft.com/office/powerpoint/2010/main">
    <mc:Choice Requires="p14">
      <p:transition spd="slow" p14:dur="2000" advTm="10172"/>
    </mc:Choice>
    <mc:Fallback xmlns="">
      <p:transition spd="slow" advTm="10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Forms of infant </a:t>
            </a:r>
            <a:r>
              <a:rPr lang="en-US" dirty="0"/>
              <a:t>f</a:t>
            </a:r>
            <a:r>
              <a:rPr lang="en-US" dirty="0" smtClean="0"/>
              <a:t>ormula</a:t>
            </a:r>
            <a:endParaRPr lang="en-US" dirty="0"/>
          </a:p>
        </p:txBody>
      </p:sp>
      <p:sp>
        <p:nvSpPr>
          <p:cNvPr id="3" name="Content Placeholder 2"/>
          <p:cNvSpPr>
            <a:spLocks noGrp="1"/>
          </p:cNvSpPr>
          <p:nvPr>
            <p:ph idx="1"/>
          </p:nvPr>
        </p:nvSpPr>
        <p:spPr/>
        <p:txBody>
          <a:bodyPr>
            <a:normAutofit/>
          </a:bodyPr>
          <a:lstStyle/>
          <a:p>
            <a:r>
              <a:rPr lang="en-US" dirty="0" smtClean="0"/>
              <a:t>Ready to Feed</a:t>
            </a:r>
          </a:p>
          <a:p>
            <a:pPr lvl="1"/>
            <a:r>
              <a:rPr lang="en-US" dirty="0" smtClean="0"/>
              <a:t>Liquid, available retail as well as for use in hospital</a:t>
            </a:r>
          </a:p>
          <a:p>
            <a:pPr lvl="1"/>
            <a:r>
              <a:rPr lang="en-US" dirty="0" smtClean="0"/>
              <a:t>Also referred to as </a:t>
            </a:r>
            <a:r>
              <a:rPr lang="en-US" dirty="0" err="1" smtClean="0"/>
              <a:t>nursettes</a:t>
            </a:r>
            <a:endParaRPr lang="en-US" dirty="0" smtClean="0"/>
          </a:p>
          <a:p>
            <a:r>
              <a:rPr lang="en-US" dirty="0" smtClean="0"/>
              <a:t>Concentrate</a:t>
            </a:r>
          </a:p>
          <a:p>
            <a:pPr lvl="1"/>
            <a:r>
              <a:rPr lang="en-US" dirty="0" smtClean="0"/>
              <a:t>Liquid, available retail </a:t>
            </a:r>
          </a:p>
          <a:p>
            <a:pPr lvl="1"/>
            <a:r>
              <a:rPr lang="en-US" dirty="0" smtClean="0"/>
              <a:t>Requires water to be added to dilute to appropriate calorie concentration</a:t>
            </a:r>
          </a:p>
          <a:p>
            <a:r>
              <a:rPr lang="en-US" dirty="0" smtClean="0"/>
              <a:t>Powder</a:t>
            </a:r>
          </a:p>
          <a:p>
            <a:pPr lvl="1"/>
            <a:r>
              <a:rPr lang="en-US" dirty="0" smtClean="0"/>
              <a:t>Most frequently used, provided by WIC</a:t>
            </a:r>
          </a:p>
          <a:p>
            <a:pPr lvl="1"/>
            <a:r>
              <a:rPr lang="en-US" dirty="0" smtClean="0"/>
              <a:t>Cans can come in different sizes</a:t>
            </a:r>
          </a:p>
          <a:p>
            <a:pPr lvl="1"/>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23788014"/>
      </p:ext>
    </p:extLst>
  </p:cSld>
  <p:clrMapOvr>
    <a:masterClrMapping/>
  </p:clrMapOvr>
  <mc:AlternateContent xmlns:mc="http://schemas.openxmlformats.org/markup-compatibility/2006" xmlns:p14="http://schemas.microsoft.com/office/powerpoint/2010/main">
    <mc:Choice Requires="p14">
      <p:transition spd="slow" p14:dur="2000" advTm="78786"/>
    </mc:Choice>
    <mc:Fallback xmlns="">
      <p:transition spd="slow" advTm="78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Manufacturers</a:t>
            </a:r>
            <a:endParaRPr lang="en-US" dirty="0"/>
          </a:p>
        </p:txBody>
      </p:sp>
      <p:sp>
        <p:nvSpPr>
          <p:cNvPr id="3" name="Content Placeholder 2"/>
          <p:cNvSpPr>
            <a:spLocks noGrp="1"/>
          </p:cNvSpPr>
          <p:nvPr>
            <p:ph idx="1"/>
          </p:nvPr>
        </p:nvSpPr>
        <p:spPr/>
        <p:txBody>
          <a:bodyPr/>
          <a:lstStyle/>
          <a:p>
            <a:r>
              <a:rPr lang="en-US" dirty="0" smtClean="0"/>
              <a:t>Abbott Nutrition</a:t>
            </a:r>
          </a:p>
          <a:p>
            <a:pPr lvl="1"/>
            <a:r>
              <a:rPr lang="en-US" dirty="0" smtClean="0"/>
              <a:t>Ensure</a:t>
            </a:r>
            <a:r>
              <a:rPr lang="en-US" baseline="30000" dirty="0" smtClean="0"/>
              <a:t>® </a:t>
            </a:r>
            <a:r>
              <a:rPr lang="en-US" dirty="0" smtClean="0"/>
              <a:t>, </a:t>
            </a:r>
            <a:r>
              <a:rPr lang="en-US" dirty="0" err="1" smtClean="0"/>
              <a:t>Osmolite</a:t>
            </a:r>
            <a:r>
              <a:rPr lang="en-US" baseline="30000" dirty="0" smtClean="0"/>
              <a:t>®</a:t>
            </a:r>
            <a:r>
              <a:rPr lang="en-US" dirty="0" smtClean="0"/>
              <a:t>, </a:t>
            </a:r>
            <a:r>
              <a:rPr lang="en-US" dirty="0" err="1" smtClean="0"/>
              <a:t>Jevity</a:t>
            </a:r>
            <a:r>
              <a:rPr lang="en-US" baseline="30000" dirty="0" smtClean="0"/>
              <a:t>®</a:t>
            </a:r>
            <a:r>
              <a:rPr lang="en-US" dirty="0" smtClean="0"/>
              <a:t>, Vital</a:t>
            </a:r>
            <a:r>
              <a:rPr lang="en-US" baseline="30000" dirty="0" smtClean="0"/>
              <a:t>®</a:t>
            </a:r>
            <a:r>
              <a:rPr lang="en-US" dirty="0" smtClean="0"/>
              <a:t> brands</a:t>
            </a:r>
          </a:p>
          <a:p>
            <a:r>
              <a:rPr lang="en-US" dirty="0" smtClean="0"/>
              <a:t>Nestle Nutrition</a:t>
            </a:r>
          </a:p>
          <a:p>
            <a:pPr lvl="1"/>
            <a:r>
              <a:rPr lang="en-US" dirty="0" err="1" smtClean="0"/>
              <a:t>Compleat</a:t>
            </a:r>
            <a:r>
              <a:rPr lang="en-US" baseline="30000" dirty="0" smtClean="0"/>
              <a:t>®</a:t>
            </a:r>
            <a:r>
              <a:rPr lang="en-US" dirty="0" smtClean="0"/>
              <a:t> brand</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90198627"/>
      </p:ext>
    </p:extLst>
  </p:cSld>
  <p:clrMapOvr>
    <a:masterClrMapping/>
  </p:clrMapOvr>
  <mc:AlternateContent xmlns:mc="http://schemas.openxmlformats.org/markup-compatibility/2006" xmlns:p14="http://schemas.microsoft.com/office/powerpoint/2010/main">
    <mc:Choice Requires="p14">
      <p:transition spd="slow" p14:dur="2000" advTm="20230"/>
    </mc:Choice>
    <mc:Fallback xmlns="">
      <p:transition spd="slow" advTm="20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Categories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Standard</a:t>
            </a:r>
          </a:p>
          <a:p>
            <a:pPr lvl="1"/>
            <a:r>
              <a:rPr lang="en-US" dirty="0" smtClean="0"/>
              <a:t>1 calorie/</a:t>
            </a:r>
            <a:r>
              <a:rPr lang="en-US" dirty="0" err="1" smtClean="0"/>
              <a:t>mL</a:t>
            </a:r>
            <a:endParaRPr lang="en-US" dirty="0" smtClean="0"/>
          </a:p>
          <a:p>
            <a:pPr lvl="1"/>
            <a:r>
              <a:rPr lang="en-US" dirty="0" smtClean="0"/>
              <a:t>1.5 calorie/</a:t>
            </a:r>
            <a:r>
              <a:rPr lang="en-US" dirty="0" err="1" smtClean="0"/>
              <a:t>mL</a:t>
            </a:r>
            <a:endParaRPr lang="en-US" dirty="0" smtClean="0"/>
          </a:p>
          <a:p>
            <a:r>
              <a:rPr lang="en-US" dirty="0" smtClean="0"/>
              <a:t>High Protein</a:t>
            </a:r>
          </a:p>
          <a:p>
            <a:r>
              <a:rPr lang="en-US" dirty="0" smtClean="0"/>
              <a:t>High Calorie</a:t>
            </a:r>
          </a:p>
          <a:p>
            <a:r>
              <a:rPr lang="en-US" dirty="0" smtClean="0"/>
              <a:t>Soy</a:t>
            </a:r>
          </a:p>
          <a:p>
            <a:r>
              <a:rPr lang="en-US" dirty="0" smtClean="0"/>
              <a:t>Peptide</a:t>
            </a:r>
          </a:p>
          <a:p>
            <a:r>
              <a:rPr lang="en-US" dirty="0" smtClean="0"/>
              <a:t>Amino Acid/Elemental</a:t>
            </a:r>
          </a:p>
          <a:p>
            <a:r>
              <a:rPr lang="en-US" dirty="0" err="1" smtClean="0"/>
              <a:t>Blenderized</a:t>
            </a:r>
            <a:r>
              <a:rPr lang="en-US" dirty="0" smtClean="0"/>
              <a:t>/Real Food/Plant Based </a:t>
            </a:r>
          </a:p>
          <a:p>
            <a:r>
              <a:rPr lang="en-US" dirty="0" smtClean="0"/>
              <a:t>Specialty</a:t>
            </a:r>
          </a:p>
          <a:p>
            <a:r>
              <a:rPr lang="en-US" i="1" dirty="0" smtClean="0"/>
              <a:t>Generic/store brand</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089981503"/>
      </p:ext>
    </p:extLst>
  </p:cSld>
  <p:clrMapOvr>
    <a:masterClrMapping/>
  </p:clrMapOvr>
  <mc:AlternateContent xmlns:mc="http://schemas.openxmlformats.org/markup-compatibility/2006" xmlns:p14="http://schemas.microsoft.com/office/powerpoint/2010/main">
    <mc:Choice Requires="p14">
      <p:transition spd="slow" p14:dur="2000" advTm="22737"/>
    </mc:Choice>
    <mc:Fallback xmlns="">
      <p:transition spd="slow" advTm="22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a:t>
            </a:r>
            <a:endParaRPr lang="en-US" dirty="0"/>
          </a:p>
        </p:txBody>
      </p:sp>
      <p:sp>
        <p:nvSpPr>
          <p:cNvPr id="3" name="Content Placeholder 2"/>
          <p:cNvSpPr>
            <a:spLocks noGrp="1"/>
          </p:cNvSpPr>
          <p:nvPr>
            <p:ph idx="1"/>
          </p:nvPr>
        </p:nvSpPr>
        <p:spPr/>
        <p:txBody>
          <a:bodyPr>
            <a:normAutofit/>
          </a:bodyPr>
          <a:lstStyle/>
          <a:p>
            <a:r>
              <a:rPr lang="en-US" u="sng" dirty="0" smtClean="0"/>
              <a:t>Indication: </a:t>
            </a:r>
            <a:endParaRPr lang="en-US" dirty="0" smtClean="0"/>
          </a:p>
          <a:p>
            <a:pPr lvl="1"/>
            <a:r>
              <a:rPr lang="en-US" dirty="0" smtClean="0"/>
              <a:t>Standard formula for adolescents &gt;10 years of age</a:t>
            </a:r>
          </a:p>
          <a:p>
            <a:r>
              <a:rPr lang="en-US" dirty="0" smtClean="0"/>
              <a:t>Available for both oral and tube feeding</a:t>
            </a:r>
          </a:p>
          <a:p>
            <a:r>
              <a:rPr lang="en-US" dirty="0" smtClean="0"/>
              <a:t>Available with and without fiber</a:t>
            </a:r>
          </a:p>
          <a:p>
            <a:r>
              <a:rPr lang="en-US" dirty="0" smtClean="0"/>
              <a:t>Available in different calorie amounts</a:t>
            </a:r>
          </a:p>
          <a:p>
            <a:pPr lvl="1"/>
            <a:r>
              <a:rPr lang="en-US" dirty="0" smtClean="0"/>
              <a:t>1 calorie/</a:t>
            </a:r>
            <a:r>
              <a:rPr lang="en-US" dirty="0" err="1" smtClean="0"/>
              <a:t>mL</a:t>
            </a:r>
            <a:r>
              <a:rPr lang="en-US" dirty="0" smtClean="0"/>
              <a:t> (30 calorie/ounce)</a:t>
            </a:r>
          </a:p>
          <a:p>
            <a:pPr lvl="1"/>
            <a:r>
              <a:rPr lang="en-US" dirty="0" smtClean="0"/>
              <a:t>1.2 calorie/</a:t>
            </a:r>
            <a:r>
              <a:rPr lang="en-US" dirty="0" err="1" smtClean="0"/>
              <a:t>mL</a:t>
            </a:r>
            <a:r>
              <a:rPr lang="en-US" dirty="0" smtClean="0"/>
              <a:t> (36 calorie/ounce)</a:t>
            </a:r>
          </a:p>
          <a:p>
            <a:pPr lvl="1"/>
            <a:r>
              <a:rPr lang="en-US" dirty="0" smtClean="0"/>
              <a:t>1.5 calorie/</a:t>
            </a:r>
            <a:r>
              <a:rPr lang="en-US" dirty="0" err="1" smtClean="0"/>
              <a:t>mL</a:t>
            </a:r>
            <a:r>
              <a:rPr lang="en-US" dirty="0" smtClean="0"/>
              <a:t> (45 calorie/ounce)</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81809932"/>
      </p:ext>
    </p:extLst>
  </p:cSld>
  <p:clrMapOvr>
    <a:masterClrMapping/>
  </p:clrMapOvr>
  <mc:AlternateContent xmlns:mc="http://schemas.openxmlformats.org/markup-compatibility/2006" xmlns:p14="http://schemas.microsoft.com/office/powerpoint/2010/main">
    <mc:Choice Requires="p14">
      <p:transition spd="slow" p14:dur="2000" advTm="21069"/>
    </mc:Choice>
    <mc:Fallback xmlns="">
      <p:transition spd="slow" advTm="21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continued</a:t>
            </a:r>
            <a:endParaRPr lang="en-US" dirty="0"/>
          </a:p>
        </p:txBody>
      </p:sp>
      <p:sp>
        <p:nvSpPr>
          <p:cNvPr id="3" name="Content Placeholder 2"/>
          <p:cNvSpPr>
            <a:spLocks noGrp="1"/>
          </p:cNvSpPr>
          <p:nvPr>
            <p:ph idx="1"/>
          </p:nvPr>
        </p:nvSpPr>
        <p:spPr>
          <a:xfrm>
            <a:off x="838200" y="1520982"/>
            <a:ext cx="10515600" cy="4655981"/>
          </a:xfrm>
        </p:spPr>
        <p:txBody>
          <a:bodyPr>
            <a:normAutofit fontScale="70000" lnSpcReduction="20000"/>
          </a:bodyPr>
          <a:lstStyle/>
          <a:p>
            <a:r>
              <a:rPr lang="en-US" dirty="0" smtClean="0"/>
              <a:t>Product Names:</a:t>
            </a:r>
          </a:p>
          <a:p>
            <a:pPr lvl="1"/>
            <a:r>
              <a:rPr lang="en-US" dirty="0" smtClean="0"/>
              <a:t>1 calorie/</a:t>
            </a:r>
            <a:r>
              <a:rPr lang="en-US" dirty="0" err="1" smtClean="0"/>
              <a:t>mL</a:t>
            </a:r>
            <a:r>
              <a:rPr lang="en-US" dirty="0" smtClean="0"/>
              <a:t> (oral)</a:t>
            </a:r>
          </a:p>
          <a:p>
            <a:pPr lvl="2"/>
            <a:r>
              <a:rPr lang="en-US" b="1" dirty="0" smtClean="0"/>
              <a:t>Ensure Original</a:t>
            </a:r>
          </a:p>
          <a:p>
            <a:pPr lvl="2"/>
            <a:r>
              <a:rPr lang="en-US" dirty="0" smtClean="0"/>
              <a:t>Boost</a:t>
            </a:r>
          </a:p>
          <a:p>
            <a:pPr lvl="1"/>
            <a:r>
              <a:rPr lang="en-US" dirty="0" smtClean="0"/>
              <a:t>1 calorie/</a:t>
            </a:r>
            <a:r>
              <a:rPr lang="en-US" dirty="0" err="1" smtClean="0"/>
              <a:t>mL</a:t>
            </a:r>
            <a:r>
              <a:rPr lang="en-US" dirty="0" smtClean="0"/>
              <a:t> (tube feeding)</a:t>
            </a:r>
          </a:p>
          <a:p>
            <a:pPr lvl="2"/>
            <a:r>
              <a:rPr lang="en-US" b="1" dirty="0" err="1" smtClean="0"/>
              <a:t>Osmolite</a:t>
            </a:r>
            <a:r>
              <a:rPr lang="en-US" b="1" dirty="0" smtClean="0"/>
              <a:t> 1 Cal</a:t>
            </a:r>
          </a:p>
          <a:p>
            <a:pPr lvl="2"/>
            <a:r>
              <a:rPr lang="en-US" b="1" dirty="0" err="1" smtClean="0"/>
              <a:t>Jevity</a:t>
            </a:r>
            <a:r>
              <a:rPr lang="en-US" b="1" dirty="0" smtClean="0"/>
              <a:t> 1 Cal</a:t>
            </a:r>
          </a:p>
          <a:p>
            <a:pPr lvl="3"/>
            <a:r>
              <a:rPr lang="en-US" dirty="0" smtClean="0"/>
              <a:t>Contains fiber</a:t>
            </a:r>
          </a:p>
          <a:p>
            <a:pPr lvl="2"/>
            <a:r>
              <a:rPr lang="en-US" dirty="0" err="1" smtClean="0"/>
              <a:t>Nutren</a:t>
            </a:r>
            <a:r>
              <a:rPr lang="en-US" dirty="0" smtClean="0"/>
              <a:t> 1.0/</a:t>
            </a:r>
            <a:r>
              <a:rPr lang="en-US" dirty="0" err="1" smtClean="0"/>
              <a:t>Nutren</a:t>
            </a:r>
            <a:r>
              <a:rPr lang="en-US" dirty="0" smtClean="0"/>
              <a:t> 1.0 with Fiber</a:t>
            </a:r>
          </a:p>
          <a:p>
            <a:pPr lvl="1"/>
            <a:r>
              <a:rPr lang="en-US" dirty="0" smtClean="0"/>
              <a:t>1.2 calorie/</a:t>
            </a:r>
            <a:r>
              <a:rPr lang="en-US" dirty="0" err="1" smtClean="0"/>
              <a:t>mL</a:t>
            </a:r>
            <a:r>
              <a:rPr lang="en-US" dirty="0" smtClean="0"/>
              <a:t> (tube feeding)</a:t>
            </a:r>
          </a:p>
          <a:p>
            <a:pPr lvl="2"/>
            <a:r>
              <a:rPr lang="en-US" b="1" dirty="0" err="1" smtClean="0"/>
              <a:t>Osmolite</a:t>
            </a:r>
            <a:r>
              <a:rPr lang="en-US" b="1" dirty="0" smtClean="0"/>
              <a:t> 1.2</a:t>
            </a:r>
          </a:p>
          <a:p>
            <a:pPr lvl="2"/>
            <a:r>
              <a:rPr lang="en-US" b="1" dirty="0" err="1" smtClean="0"/>
              <a:t>Jevity</a:t>
            </a:r>
            <a:r>
              <a:rPr lang="en-US" b="1" dirty="0" smtClean="0"/>
              <a:t> 1.2</a:t>
            </a:r>
          </a:p>
          <a:p>
            <a:pPr lvl="1"/>
            <a:r>
              <a:rPr lang="en-US" dirty="0" smtClean="0"/>
              <a:t>1.5 calorie/</a:t>
            </a:r>
            <a:r>
              <a:rPr lang="en-US" dirty="0" err="1" smtClean="0"/>
              <a:t>mL</a:t>
            </a:r>
            <a:r>
              <a:rPr lang="en-US" dirty="0" smtClean="0"/>
              <a:t> (oral)</a:t>
            </a:r>
          </a:p>
          <a:p>
            <a:pPr lvl="2"/>
            <a:r>
              <a:rPr lang="en-US" b="1" dirty="0" smtClean="0"/>
              <a:t>Ensure Plus</a:t>
            </a:r>
          </a:p>
          <a:p>
            <a:pPr lvl="2"/>
            <a:r>
              <a:rPr lang="en-US" dirty="0" smtClean="0"/>
              <a:t>Boost Plus</a:t>
            </a:r>
          </a:p>
          <a:p>
            <a:pPr lvl="1"/>
            <a:r>
              <a:rPr lang="en-US" dirty="0" smtClean="0"/>
              <a:t>1.5 calorie/</a:t>
            </a:r>
            <a:r>
              <a:rPr lang="en-US" dirty="0" err="1" smtClean="0"/>
              <a:t>mL</a:t>
            </a:r>
            <a:r>
              <a:rPr lang="en-US" dirty="0" smtClean="0"/>
              <a:t> (tube feeding)</a:t>
            </a:r>
          </a:p>
          <a:p>
            <a:pPr lvl="2"/>
            <a:r>
              <a:rPr lang="en-US" b="1" dirty="0" err="1" smtClean="0"/>
              <a:t>Osmolite</a:t>
            </a:r>
            <a:r>
              <a:rPr lang="en-US" b="1" dirty="0" smtClean="0"/>
              <a:t> 1.5</a:t>
            </a:r>
          </a:p>
          <a:p>
            <a:pPr lvl="2"/>
            <a:r>
              <a:rPr lang="en-US" b="1" dirty="0" err="1" smtClean="0"/>
              <a:t>Jevity</a:t>
            </a:r>
            <a:r>
              <a:rPr lang="en-US" b="1" dirty="0" smtClean="0"/>
              <a:t> 1.5</a:t>
            </a:r>
          </a:p>
          <a:p>
            <a:pPr lvl="2"/>
            <a:r>
              <a:rPr lang="en-US" dirty="0" err="1" smtClean="0"/>
              <a:t>Isosource</a:t>
            </a:r>
            <a:r>
              <a:rPr lang="en-US" dirty="0" smtClean="0"/>
              <a:t> 1.5</a:t>
            </a:r>
          </a:p>
          <a:p>
            <a:pPr lvl="3"/>
            <a:r>
              <a:rPr lang="en-US" dirty="0" smtClean="0"/>
              <a:t>Contains fiber and soy protein</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88631215"/>
      </p:ext>
    </p:extLst>
  </p:cSld>
  <p:clrMapOvr>
    <a:masterClrMapping/>
  </p:clrMapOvr>
  <mc:AlternateContent xmlns:mc="http://schemas.openxmlformats.org/markup-compatibility/2006" xmlns:p14="http://schemas.microsoft.com/office/powerpoint/2010/main">
    <mc:Choice Requires="p14">
      <p:transition spd="slow" p14:dur="2000" advTm="36473"/>
    </mc:Choice>
    <mc:Fallback xmlns="">
      <p:transition spd="slow" advTm="36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Protein</a:t>
            </a:r>
            <a:endParaRPr lang="en-US" dirty="0"/>
          </a:p>
        </p:txBody>
      </p:sp>
      <p:sp>
        <p:nvSpPr>
          <p:cNvPr id="3" name="Content Placeholder 2"/>
          <p:cNvSpPr>
            <a:spLocks noGrp="1"/>
          </p:cNvSpPr>
          <p:nvPr>
            <p:ph idx="1"/>
          </p:nvPr>
        </p:nvSpPr>
        <p:spPr/>
        <p:txBody>
          <a:bodyPr>
            <a:normAutofit/>
          </a:bodyPr>
          <a:lstStyle/>
          <a:p>
            <a:r>
              <a:rPr lang="en-US" u="sng" dirty="0" smtClean="0"/>
              <a:t>Indication: </a:t>
            </a:r>
          </a:p>
          <a:p>
            <a:pPr lvl="1"/>
            <a:r>
              <a:rPr lang="en-US" dirty="0" smtClean="0"/>
              <a:t>Patients with low calorie needs, but need to meet protein requirements, some critically ill patients</a:t>
            </a:r>
          </a:p>
          <a:p>
            <a:r>
              <a:rPr lang="en-US" dirty="0" smtClean="0"/>
              <a:t>Tube feeding use only</a:t>
            </a:r>
          </a:p>
          <a:p>
            <a:r>
              <a:rPr lang="en-US" dirty="0" smtClean="0"/>
              <a:t>Product Names:</a:t>
            </a:r>
          </a:p>
          <a:p>
            <a:pPr lvl="1"/>
            <a:r>
              <a:rPr lang="en-US" b="1" dirty="0" smtClean="0"/>
              <a:t>Promote/Promote with Fiber</a:t>
            </a:r>
          </a:p>
          <a:p>
            <a:pPr lvl="1"/>
            <a:r>
              <a:rPr lang="en-US" dirty="0" smtClean="0"/>
              <a:t>Replete/Replete with Fiber</a:t>
            </a:r>
          </a:p>
          <a:p>
            <a:pPr lvl="1"/>
            <a:r>
              <a:rPr lang="en-US" dirty="0" smtClean="0"/>
              <a:t>Boost High Protein</a:t>
            </a:r>
          </a:p>
          <a:p>
            <a:pPr lvl="2"/>
            <a:r>
              <a:rPr lang="en-US" dirty="0" smtClean="0"/>
              <a:t>Retail only</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82835324"/>
      </p:ext>
    </p:extLst>
  </p:cSld>
  <p:clrMapOvr>
    <a:masterClrMapping/>
  </p:clrMapOvr>
  <mc:AlternateContent xmlns:mc="http://schemas.openxmlformats.org/markup-compatibility/2006" xmlns:p14="http://schemas.microsoft.com/office/powerpoint/2010/main">
    <mc:Choice Requires="p14">
      <p:transition spd="slow" p14:dur="2000" advTm="26004"/>
    </mc:Choice>
    <mc:Fallback xmlns="">
      <p:transition spd="slow" advTm="26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Calorie</a:t>
            </a:r>
            <a:endParaRPr lang="en-US" dirty="0"/>
          </a:p>
        </p:txBody>
      </p:sp>
      <p:sp>
        <p:nvSpPr>
          <p:cNvPr id="3" name="Content Placeholder 2"/>
          <p:cNvSpPr>
            <a:spLocks noGrp="1"/>
          </p:cNvSpPr>
          <p:nvPr>
            <p:ph idx="1"/>
          </p:nvPr>
        </p:nvSpPr>
        <p:spPr/>
        <p:txBody>
          <a:bodyPr/>
          <a:lstStyle/>
          <a:p>
            <a:r>
              <a:rPr lang="en-US" u="sng" dirty="0" smtClean="0"/>
              <a:t>Indications: </a:t>
            </a:r>
          </a:p>
          <a:p>
            <a:pPr lvl="1"/>
            <a:r>
              <a:rPr lang="en-US" dirty="0" smtClean="0"/>
              <a:t>Volume restriction, high calorie requirements</a:t>
            </a:r>
          </a:p>
          <a:p>
            <a:r>
              <a:rPr lang="en-US" dirty="0" smtClean="0"/>
              <a:t>Not available retail</a:t>
            </a:r>
          </a:p>
          <a:p>
            <a:r>
              <a:rPr lang="en-US" dirty="0" smtClean="0"/>
              <a:t>Product Names:</a:t>
            </a:r>
          </a:p>
          <a:p>
            <a:pPr lvl="1"/>
            <a:r>
              <a:rPr lang="en-US" b="1" dirty="0" err="1" smtClean="0"/>
              <a:t>TwoCal</a:t>
            </a:r>
            <a:r>
              <a:rPr lang="en-US" b="1" dirty="0" smtClean="0"/>
              <a:t> HN</a:t>
            </a:r>
          </a:p>
          <a:p>
            <a:pPr lvl="1"/>
            <a:r>
              <a:rPr lang="en-US" dirty="0" err="1" smtClean="0"/>
              <a:t>Nutren</a:t>
            </a:r>
            <a:r>
              <a:rPr lang="en-US" dirty="0" smtClean="0"/>
              <a:t> 2.0</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72760981"/>
      </p:ext>
    </p:extLst>
  </p:cSld>
  <p:clrMapOvr>
    <a:masterClrMapping/>
  </p:clrMapOvr>
  <mc:AlternateContent xmlns:mc="http://schemas.openxmlformats.org/markup-compatibility/2006" xmlns:p14="http://schemas.microsoft.com/office/powerpoint/2010/main">
    <mc:Choice Requires="p14">
      <p:transition spd="slow" p14:dur="2000" advTm="14702"/>
    </mc:Choice>
    <mc:Fallback xmlns="">
      <p:transition spd="slow" advTm="14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Soy</a:t>
            </a:r>
            <a:endParaRPr lang="en-US" dirty="0"/>
          </a:p>
        </p:txBody>
      </p:sp>
      <p:sp>
        <p:nvSpPr>
          <p:cNvPr id="3" name="Content Placeholder 2"/>
          <p:cNvSpPr>
            <a:spLocks noGrp="1"/>
          </p:cNvSpPr>
          <p:nvPr>
            <p:ph idx="1"/>
          </p:nvPr>
        </p:nvSpPr>
        <p:spPr/>
        <p:txBody>
          <a:bodyPr/>
          <a:lstStyle/>
          <a:p>
            <a:r>
              <a:rPr lang="en-US" u="sng" dirty="0" smtClean="0"/>
              <a:t>Indication: </a:t>
            </a:r>
          </a:p>
          <a:p>
            <a:pPr lvl="1"/>
            <a:r>
              <a:rPr lang="en-US" dirty="0" smtClean="0"/>
              <a:t>Milk allergy (or other milk equivalent)</a:t>
            </a:r>
          </a:p>
          <a:p>
            <a:r>
              <a:rPr lang="en-US" dirty="0" smtClean="0"/>
              <a:t>Product Names:</a:t>
            </a:r>
          </a:p>
          <a:p>
            <a:pPr lvl="1"/>
            <a:r>
              <a:rPr lang="en-US" b="1" dirty="0" err="1" smtClean="0"/>
              <a:t>Isosource</a:t>
            </a:r>
            <a:r>
              <a:rPr lang="en-US" b="1" dirty="0" smtClean="0"/>
              <a:t> HN</a:t>
            </a:r>
          </a:p>
          <a:p>
            <a:pPr lvl="2"/>
            <a:r>
              <a:rPr lang="en-US" dirty="0" smtClean="0"/>
              <a:t>1.2 calorie/</a:t>
            </a:r>
            <a:r>
              <a:rPr lang="en-US" dirty="0" err="1" smtClean="0"/>
              <a:t>mL</a:t>
            </a:r>
            <a:endParaRPr lang="en-US" dirty="0" smtClean="0"/>
          </a:p>
          <a:p>
            <a:pPr lvl="1"/>
            <a:r>
              <a:rPr lang="en-US" b="1" dirty="0" err="1" smtClean="0"/>
              <a:t>Fibersource</a:t>
            </a:r>
            <a:r>
              <a:rPr lang="en-US" b="1" dirty="0" smtClean="0"/>
              <a:t> HN</a:t>
            </a:r>
          </a:p>
          <a:p>
            <a:pPr lvl="2"/>
            <a:r>
              <a:rPr lang="en-US" dirty="0" smtClean="0"/>
              <a:t>1.2 calorie/</a:t>
            </a:r>
            <a:r>
              <a:rPr lang="en-US" dirty="0" err="1" smtClean="0"/>
              <a:t>mL</a:t>
            </a:r>
            <a:endParaRPr lang="en-US" dirty="0" smtClean="0"/>
          </a:p>
          <a:p>
            <a:pPr lvl="2"/>
            <a:r>
              <a:rPr lang="en-US" dirty="0" smtClean="0"/>
              <a:t>Contains fiber</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77106685"/>
      </p:ext>
    </p:extLst>
  </p:cSld>
  <p:clrMapOvr>
    <a:masterClrMapping/>
  </p:clrMapOvr>
  <mc:AlternateContent xmlns:mc="http://schemas.openxmlformats.org/markup-compatibility/2006" xmlns:p14="http://schemas.microsoft.com/office/powerpoint/2010/main">
    <mc:Choice Requires="p14">
      <p:transition spd="slow" p14:dur="2000" advTm="20422"/>
    </mc:Choice>
    <mc:Fallback xmlns="">
      <p:transition spd="slow" advTm="20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Peptide</a:t>
            </a:r>
            <a:endParaRPr lang="en-US" dirty="0"/>
          </a:p>
        </p:txBody>
      </p:sp>
      <p:sp>
        <p:nvSpPr>
          <p:cNvPr id="3" name="Content Placeholder 2"/>
          <p:cNvSpPr>
            <a:spLocks noGrp="1"/>
          </p:cNvSpPr>
          <p:nvPr>
            <p:ph idx="1"/>
          </p:nvPr>
        </p:nvSpPr>
        <p:spPr/>
        <p:txBody>
          <a:bodyPr>
            <a:normAutofit/>
          </a:bodyPr>
          <a:lstStyle/>
          <a:p>
            <a:r>
              <a:rPr lang="en-US" u="sng" dirty="0" smtClean="0"/>
              <a:t>Indications: </a:t>
            </a:r>
          </a:p>
          <a:p>
            <a:pPr lvl="1"/>
            <a:r>
              <a:rPr lang="en-US" dirty="0" err="1" smtClean="0"/>
              <a:t>Malabsorption</a:t>
            </a:r>
            <a:r>
              <a:rPr lang="en-US" dirty="0" smtClean="0"/>
              <a:t>, milk protein intolerance, general intolerance to standard formulas</a:t>
            </a:r>
          </a:p>
          <a:p>
            <a:r>
              <a:rPr lang="en-US" dirty="0" smtClean="0"/>
              <a:t>Available in 1, 1.2 and 1.5 calorie/</a:t>
            </a:r>
            <a:r>
              <a:rPr lang="en-US" dirty="0" err="1" smtClean="0"/>
              <a:t>mL</a:t>
            </a:r>
            <a:endParaRPr lang="en-US" dirty="0" smtClean="0"/>
          </a:p>
          <a:p>
            <a:r>
              <a:rPr lang="en-US" dirty="0" smtClean="0"/>
              <a:t>Not readily available via retail</a:t>
            </a:r>
          </a:p>
          <a:p>
            <a:r>
              <a:rPr lang="en-US" dirty="0" smtClean="0"/>
              <a:t>Some available with fiber</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13459954"/>
      </p:ext>
    </p:extLst>
  </p:cSld>
  <p:clrMapOvr>
    <a:masterClrMapping/>
  </p:clrMapOvr>
  <mc:AlternateContent xmlns:mc="http://schemas.openxmlformats.org/markup-compatibility/2006" xmlns:p14="http://schemas.microsoft.com/office/powerpoint/2010/main">
    <mc:Choice Requires="p14">
      <p:transition spd="slow" p14:dur="2000" advTm="21112"/>
    </mc:Choice>
    <mc:Fallback xmlns="">
      <p:transition spd="slow" advTm="21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Peptide, continued</a:t>
            </a:r>
            <a:endParaRPr lang="en-US" dirty="0"/>
          </a:p>
        </p:txBody>
      </p:sp>
      <p:sp>
        <p:nvSpPr>
          <p:cNvPr id="3" name="Content Placeholder 2"/>
          <p:cNvSpPr>
            <a:spLocks noGrp="1"/>
          </p:cNvSpPr>
          <p:nvPr>
            <p:ph idx="1"/>
          </p:nvPr>
        </p:nvSpPr>
        <p:spPr/>
        <p:txBody>
          <a:bodyPr>
            <a:normAutofit/>
          </a:bodyPr>
          <a:lstStyle/>
          <a:p>
            <a:r>
              <a:rPr lang="en-US" dirty="0" smtClean="0"/>
              <a:t>Product Names:</a:t>
            </a:r>
          </a:p>
          <a:p>
            <a:pPr lvl="1"/>
            <a:r>
              <a:rPr lang="en-US" dirty="0" smtClean="0"/>
              <a:t>1 calorie/</a:t>
            </a:r>
            <a:r>
              <a:rPr lang="en-US" dirty="0" err="1" smtClean="0"/>
              <a:t>mL</a:t>
            </a:r>
            <a:endParaRPr lang="en-US" dirty="0" smtClean="0"/>
          </a:p>
          <a:p>
            <a:pPr lvl="2"/>
            <a:r>
              <a:rPr lang="en-US" b="1" dirty="0" smtClean="0"/>
              <a:t>Vital 1.0</a:t>
            </a:r>
          </a:p>
          <a:p>
            <a:pPr lvl="2"/>
            <a:r>
              <a:rPr lang="en-US" dirty="0" err="1" smtClean="0"/>
              <a:t>Peptamen</a:t>
            </a:r>
            <a:endParaRPr lang="en-US" dirty="0" smtClean="0"/>
          </a:p>
          <a:p>
            <a:pPr lvl="1"/>
            <a:r>
              <a:rPr lang="en-US" dirty="0" smtClean="0"/>
              <a:t>1.2 calorie/</a:t>
            </a:r>
            <a:r>
              <a:rPr lang="en-US" dirty="0" err="1" smtClean="0"/>
              <a:t>mL</a:t>
            </a:r>
            <a:endParaRPr lang="en-US" dirty="0" smtClean="0"/>
          </a:p>
          <a:p>
            <a:pPr lvl="2"/>
            <a:r>
              <a:rPr lang="en-US" b="1" dirty="0" smtClean="0"/>
              <a:t>Vital AF 1.2</a:t>
            </a:r>
          </a:p>
          <a:p>
            <a:pPr lvl="2"/>
            <a:r>
              <a:rPr lang="en-US" dirty="0" err="1" smtClean="0"/>
              <a:t>Peptamen</a:t>
            </a:r>
            <a:r>
              <a:rPr lang="en-US" dirty="0" smtClean="0"/>
              <a:t> AF</a:t>
            </a:r>
          </a:p>
          <a:p>
            <a:pPr lvl="1"/>
            <a:r>
              <a:rPr lang="en-US" dirty="0" smtClean="0"/>
              <a:t>1.5 calorie/</a:t>
            </a:r>
            <a:r>
              <a:rPr lang="en-US" dirty="0" err="1" smtClean="0"/>
              <a:t>mL</a:t>
            </a:r>
            <a:endParaRPr lang="en-US" dirty="0" smtClean="0"/>
          </a:p>
          <a:p>
            <a:pPr lvl="2"/>
            <a:r>
              <a:rPr lang="en-US" b="1" dirty="0" smtClean="0"/>
              <a:t>Vital 1.5</a:t>
            </a:r>
          </a:p>
          <a:p>
            <a:pPr lvl="2"/>
            <a:r>
              <a:rPr lang="en-US" dirty="0" err="1" smtClean="0"/>
              <a:t>Peptamen</a:t>
            </a:r>
            <a:r>
              <a:rPr lang="en-US" dirty="0" smtClean="0"/>
              <a:t> 1.5</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96058906"/>
      </p:ext>
    </p:extLst>
  </p:cSld>
  <p:clrMapOvr>
    <a:masterClrMapping/>
  </p:clrMapOvr>
  <mc:AlternateContent xmlns:mc="http://schemas.openxmlformats.org/markup-compatibility/2006" xmlns:p14="http://schemas.microsoft.com/office/powerpoint/2010/main">
    <mc:Choice Requires="p14">
      <p:transition spd="slow" p14:dur="2000" advTm="15644"/>
    </mc:Choice>
    <mc:Fallback xmlns="">
      <p:transition spd="slow" advTm="15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Amino Acid/Elemental</a:t>
            </a:r>
            <a:endParaRPr lang="en-US" dirty="0"/>
          </a:p>
        </p:txBody>
      </p:sp>
      <p:sp>
        <p:nvSpPr>
          <p:cNvPr id="3" name="Content Placeholder 2"/>
          <p:cNvSpPr>
            <a:spLocks noGrp="1"/>
          </p:cNvSpPr>
          <p:nvPr>
            <p:ph idx="1"/>
          </p:nvPr>
        </p:nvSpPr>
        <p:spPr/>
        <p:txBody>
          <a:bodyPr>
            <a:normAutofit fontScale="92500" lnSpcReduction="20000"/>
          </a:bodyPr>
          <a:lstStyle/>
          <a:p>
            <a:r>
              <a:rPr lang="en-US" u="sng" dirty="0" smtClean="0"/>
              <a:t>Indications: </a:t>
            </a:r>
          </a:p>
          <a:p>
            <a:pPr lvl="1"/>
            <a:r>
              <a:rPr lang="en-US" dirty="0" smtClean="0"/>
              <a:t>Multiple food allergies, severe GI intolerance</a:t>
            </a:r>
          </a:p>
          <a:p>
            <a:r>
              <a:rPr lang="en-US" dirty="0" smtClean="0"/>
              <a:t>Product Names:</a:t>
            </a:r>
          </a:p>
          <a:p>
            <a:pPr lvl="1"/>
            <a:r>
              <a:rPr lang="en-US" b="1" dirty="0" err="1" smtClean="0"/>
              <a:t>Vivonex</a:t>
            </a:r>
            <a:r>
              <a:rPr lang="en-US" b="1" dirty="0" smtClean="0"/>
              <a:t> RTF</a:t>
            </a:r>
          </a:p>
          <a:p>
            <a:pPr lvl="2"/>
            <a:r>
              <a:rPr lang="en-US" dirty="0" smtClean="0"/>
              <a:t>Ready to Feed</a:t>
            </a:r>
          </a:p>
          <a:p>
            <a:pPr lvl="2"/>
            <a:r>
              <a:rPr lang="en-US" dirty="0" smtClean="0"/>
              <a:t>10% fat</a:t>
            </a:r>
          </a:p>
          <a:p>
            <a:pPr lvl="1"/>
            <a:r>
              <a:rPr lang="en-US" b="1" dirty="0" err="1" smtClean="0"/>
              <a:t>Vivonex</a:t>
            </a:r>
            <a:r>
              <a:rPr lang="en-US" b="1" dirty="0" smtClean="0"/>
              <a:t> TEN</a:t>
            </a:r>
          </a:p>
          <a:p>
            <a:pPr lvl="2"/>
            <a:r>
              <a:rPr lang="en-US" dirty="0" smtClean="0"/>
              <a:t>Powder</a:t>
            </a:r>
          </a:p>
          <a:p>
            <a:pPr lvl="2"/>
            <a:r>
              <a:rPr lang="en-US" dirty="0" smtClean="0"/>
              <a:t>3% fat</a:t>
            </a:r>
          </a:p>
          <a:p>
            <a:pPr lvl="1"/>
            <a:r>
              <a:rPr lang="en-US" b="1" dirty="0" err="1" smtClean="0"/>
              <a:t>Tolerex</a:t>
            </a:r>
            <a:endParaRPr lang="en-US" b="1" dirty="0" smtClean="0"/>
          </a:p>
          <a:p>
            <a:pPr lvl="2"/>
            <a:r>
              <a:rPr lang="en-US" dirty="0" smtClean="0"/>
              <a:t>Powder</a:t>
            </a:r>
          </a:p>
          <a:p>
            <a:pPr lvl="2"/>
            <a:r>
              <a:rPr lang="en-US" dirty="0" smtClean="0"/>
              <a:t>2% fat</a:t>
            </a:r>
          </a:p>
          <a:p>
            <a:pPr lvl="1"/>
            <a:r>
              <a:rPr lang="en-US" b="1" dirty="0" err="1" smtClean="0"/>
              <a:t>EleCare</a:t>
            </a:r>
            <a:r>
              <a:rPr lang="en-US" b="1" dirty="0" smtClean="0"/>
              <a:t> Jr, </a:t>
            </a:r>
            <a:r>
              <a:rPr lang="en-US" b="1" dirty="0" err="1" smtClean="0"/>
              <a:t>Neocate</a:t>
            </a:r>
            <a:r>
              <a:rPr lang="en-US" b="1" dirty="0" smtClean="0"/>
              <a:t> Junior</a:t>
            </a:r>
          </a:p>
          <a:p>
            <a:pPr lvl="2"/>
            <a:r>
              <a:rPr lang="en-US" dirty="0" smtClean="0"/>
              <a:t>Can be used in adolescents who desire oral alternative, as the above products aren’t palatable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34269978"/>
      </p:ext>
    </p:extLst>
  </p:cSld>
  <p:clrMapOvr>
    <a:masterClrMapping/>
  </p:clrMapOvr>
  <mc:AlternateContent xmlns:mc="http://schemas.openxmlformats.org/markup-compatibility/2006" xmlns:p14="http://schemas.microsoft.com/office/powerpoint/2010/main">
    <mc:Choice Requires="p14">
      <p:transition spd="slow" p14:dur="2000" advTm="61145"/>
    </mc:Choice>
    <mc:Fallback xmlns="">
      <p:transition spd="slow" advTm="61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Formula preparation</a:t>
            </a:r>
            <a:endParaRPr lang="en-US" dirty="0"/>
          </a:p>
        </p:txBody>
      </p:sp>
      <p:sp>
        <p:nvSpPr>
          <p:cNvPr id="3" name="Content Placeholder 2"/>
          <p:cNvSpPr>
            <a:spLocks noGrp="1"/>
          </p:cNvSpPr>
          <p:nvPr>
            <p:ph idx="1"/>
          </p:nvPr>
        </p:nvSpPr>
        <p:spPr/>
        <p:txBody>
          <a:bodyPr>
            <a:normAutofit lnSpcReduction="10000"/>
          </a:bodyPr>
          <a:lstStyle/>
          <a:p>
            <a:r>
              <a:rPr lang="en-US" dirty="0" smtClean="0"/>
              <a:t>How to prepare infant formula from powder:</a:t>
            </a:r>
          </a:p>
          <a:p>
            <a:pPr>
              <a:buNone/>
            </a:pPr>
            <a:r>
              <a:rPr lang="en-US" dirty="0" smtClean="0"/>
              <a:t>				1.  Measure water in bottle</a:t>
            </a:r>
          </a:p>
          <a:p>
            <a:pPr>
              <a:buNone/>
            </a:pPr>
            <a:r>
              <a:rPr lang="en-US" dirty="0" smtClean="0"/>
              <a:t>				2. Add desired number of scoops</a:t>
            </a:r>
          </a:p>
          <a:p>
            <a:pPr>
              <a:buNone/>
            </a:pPr>
            <a:r>
              <a:rPr lang="en-US" dirty="0" smtClean="0"/>
              <a:t>				3. Shake to mix</a:t>
            </a:r>
          </a:p>
          <a:p>
            <a:pPr>
              <a:buNone/>
            </a:pPr>
            <a:endParaRPr lang="en-US" dirty="0" smtClean="0"/>
          </a:p>
          <a:p>
            <a:r>
              <a:rPr lang="en-US" dirty="0" smtClean="0"/>
              <a:t>Important Tips:</a:t>
            </a:r>
          </a:p>
          <a:p>
            <a:pPr lvl="1"/>
            <a:r>
              <a:rPr lang="en-US" dirty="0" smtClean="0"/>
              <a:t>Prepared formula may be left in the refrigerator for up to 24 hours</a:t>
            </a:r>
          </a:p>
          <a:p>
            <a:pPr lvl="1"/>
            <a:r>
              <a:rPr lang="en-US" dirty="0" smtClean="0"/>
              <a:t>Once the baby drinks from the bottle/nipple, any remaining formula should be discarded </a:t>
            </a:r>
            <a:r>
              <a:rPr lang="en-US" dirty="0" err="1" smtClean="0"/>
              <a:t>vs</a:t>
            </a:r>
            <a:r>
              <a:rPr lang="en-US" dirty="0" smtClean="0"/>
              <a:t> re-used</a:t>
            </a:r>
          </a:p>
          <a:p>
            <a:pPr lvl="1"/>
            <a:r>
              <a:rPr lang="en-US" dirty="0" smtClean="0"/>
              <a:t>Powder should “displace” water versus vice versa</a:t>
            </a:r>
          </a:p>
          <a:p>
            <a:pPr>
              <a:buNone/>
            </a:pPr>
            <a:endParaRPr lang="en-US" dirty="0" smtClean="0"/>
          </a:p>
          <a:p>
            <a:pPr>
              <a:buNone/>
            </a:pPr>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317375701"/>
      </p:ext>
    </p:extLst>
  </p:cSld>
  <p:clrMapOvr>
    <a:masterClrMapping/>
  </p:clrMapOvr>
  <mc:AlternateContent xmlns:mc="http://schemas.openxmlformats.org/markup-compatibility/2006" xmlns:p14="http://schemas.microsoft.com/office/powerpoint/2010/main">
    <mc:Choice Requires="p14">
      <p:transition spd="slow" p14:dur="2000" advTm="52250"/>
    </mc:Choice>
    <mc:Fallback xmlns="">
      <p:transition spd="slow" advTm="52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Blenderized</a:t>
            </a:r>
            <a:r>
              <a:rPr lang="en-US" dirty="0" smtClean="0"/>
              <a:t>/Real Food/Plant Based</a:t>
            </a:r>
            <a:endParaRPr lang="en-US" dirty="0"/>
          </a:p>
        </p:txBody>
      </p:sp>
      <p:sp>
        <p:nvSpPr>
          <p:cNvPr id="3" name="Content Placeholder 2"/>
          <p:cNvSpPr>
            <a:spLocks noGrp="1"/>
          </p:cNvSpPr>
          <p:nvPr>
            <p:ph idx="1"/>
          </p:nvPr>
        </p:nvSpPr>
        <p:spPr/>
        <p:txBody>
          <a:bodyPr/>
          <a:lstStyle/>
          <a:p>
            <a:r>
              <a:rPr lang="en-US" u="sng" dirty="0" smtClean="0"/>
              <a:t>Indications: </a:t>
            </a:r>
          </a:p>
          <a:p>
            <a:pPr lvl="1"/>
            <a:r>
              <a:rPr lang="en-US" dirty="0" smtClean="0"/>
              <a:t>Family preference, intolerance with other formulas (including gagging and retching)</a:t>
            </a:r>
          </a:p>
          <a:p>
            <a:r>
              <a:rPr lang="en-US" dirty="0" smtClean="0"/>
              <a:t>Can be homemade or commercially prepared</a:t>
            </a:r>
          </a:p>
          <a:p>
            <a:r>
              <a:rPr lang="en-US" dirty="0" smtClean="0"/>
              <a:t>Tube feeding use only</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52918599"/>
      </p:ext>
    </p:extLst>
  </p:cSld>
  <p:clrMapOvr>
    <a:masterClrMapping/>
  </p:clrMapOvr>
  <mc:AlternateContent xmlns:mc="http://schemas.openxmlformats.org/markup-compatibility/2006" xmlns:p14="http://schemas.microsoft.com/office/powerpoint/2010/main">
    <mc:Choice Requires="p14">
      <p:transition spd="slow" p14:dur="2000" advTm="14533"/>
    </mc:Choice>
    <mc:Fallback xmlns="">
      <p:transition spd="slow" advTm="14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Blenderized</a:t>
            </a:r>
            <a:r>
              <a:rPr lang="en-US" dirty="0" smtClean="0"/>
              <a:t>/Real Food/Plant Based, continued</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Product Names: </a:t>
            </a:r>
          </a:p>
          <a:p>
            <a:pPr lvl="1"/>
            <a:r>
              <a:rPr lang="en-US" b="1" dirty="0" err="1" smtClean="0"/>
              <a:t>Compleat</a:t>
            </a:r>
            <a:endParaRPr lang="en-US" b="1" dirty="0" smtClean="0"/>
          </a:p>
          <a:p>
            <a:pPr lvl="2"/>
            <a:r>
              <a:rPr lang="en-US" dirty="0" smtClean="0"/>
              <a:t>Commercially prepared formula with whole food ingredients</a:t>
            </a:r>
          </a:p>
          <a:p>
            <a:pPr lvl="1"/>
            <a:r>
              <a:rPr lang="en-US" dirty="0" smtClean="0"/>
              <a:t>Real Food Blends</a:t>
            </a:r>
          </a:p>
          <a:p>
            <a:pPr lvl="1"/>
            <a:r>
              <a:rPr lang="en-US" dirty="0" smtClean="0"/>
              <a:t>Liquid Hope</a:t>
            </a:r>
          </a:p>
          <a:p>
            <a:pPr lvl="1"/>
            <a:r>
              <a:rPr lang="en-US" b="1" dirty="0" err="1" smtClean="0"/>
              <a:t>Compleat</a:t>
            </a:r>
            <a:r>
              <a:rPr lang="en-US" b="1" dirty="0" smtClean="0"/>
              <a:t> Organic Blends</a:t>
            </a:r>
          </a:p>
          <a:p>
            <a:pPr lvl="2"/>
            <a:r>
              <a:rPr lang="en-US" b="1" dirty="0" smtClean="0"/>
              <a:t>Chicken/Garden Blend</a:t>
            </a:r>
          </a:p>
          <a:p>
            <a:pPr lvl="2"/>
            <a:r>
              <a:rPr lang="en-US" b="1" dirty="0" smtClean="0"/>
              <a:t>Plant Based Blend</a:t>
            </a:r>
          </a:p>
          <a:p>
            <a:pPr lvl="1"/>
            <a:r>
              <a:rPr lang="en-US" dirty="0" smtClean="0"/>
              <a:t>Kate Farms</a:t>
            </a:r>
          </a:p>
          <a:p>
            <a:pPr lvl="2"/>
            <a:r>
              <a:rPr lang="en-US" b="1" dirty="0" smtClean="0"/>
              <a:t>Kate Farms Standard 1.0</a:t>
            </a:r>
          </a:p>
          <a:p>
            <a:pPr lvl="2"/>
            <a:r>
              <a:rPr lang="en-US" dirty="0" smtClean="0"/>
              <a:t>Kate Farms Peptide 1.5</a:t>
            </a:r>
          </a:p>
          <a:p>
            <a:pPr lvl="2"/>
            <a:r>
              <a:rPr lang="en-US" dirty="0" smtClean="0"/>
              <a:t>Kate Farms </a:t>
            </a:r>
            <a:r>
              <a:rPr lang="en-US" dirty="0" err="1" smtClean="0"/>
              <a:t>Komplete</a:t>
            </a:r>
            <a:endParaRPr lang="en-US" dirty="0" smtClean="0"/>
          </a:p>
          <a:p>
            <a:pPr lvl="1"/>
            <a:r>
              <a:rPr lang="en-US" b="1" dirty="0" smtClean="0"/>
              <a:t>Homemade</a:t>
            </a:r>
          </a:p>
          <a:p>
            <a:pPr lvl="1"/>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59199290"/>
      </p:ext>
    </p:extLst>
  </p:cSld>
  <p:clrMapOvr>
    <a:masterClrMapping/>
  </p:clrMapOvr>
  <mc:AlternateContent xmlns:mc="http://schemas.openxmlformats.org/markup-compatibility/2006" xmlns:p14="http://schemas.microsoft.com/office/powerpoint/2010/main">
    <mc:Choice Requires="p14">
      <p:transition spd="slow" p14:dur="2000" advTm="16195"/>
    </mc:Choice>
    <mc:Fallback xmlns="">
      <p:transition spd="slow" advTm="16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Specialty</a:t>
            </a:r>
            <a:endParaRPr lang="en-US" dirty="0"/>
          </a:p>
        </p:txBody>
      </p:sp>
      <p:sp>
        <p:nvSpPr>
          <p:cNvPr id="3" name="Content Placeholder 2"/>
          <p:cNvSpPr>
            <a:spLocks noGrp="1"/>
          </p:cNvSpPr>
          <p:nvPr>
            <p:ph sz="half" idx="1"/>
          </p:nvPr>
        </p:nvSpPr>
        <p:spPr>
          <a:xfrm>
            <a:off x="751438" y="1493822"/>
            <a:ext cx="5268362" cy="4683141"/>
          </a:xfrm>
        </p:spPr>
        <p:txBody>
          <a:bodyPr>
            <a:normAutofit fontScale="25000" lnSpcReduction="20000"/>
          </a:bodyPr>
          <a:lstStyle/>
          <a:p>
            <a:r>
              <a:rPr lang="en-US" sz="4800" dirty="0"/>
              <a:t>Renal	</a:t>
            </a:r>
          </a:p>
          <a:p>
            <a:pPr lvl="1"/>
            <a:r>
              <a:rPr lang="en-US" sz="4800" u="sng" dirty="0"/>
              <a:t>Indications: </a:t>
            </a:r>
            <a:r>
              <a:rPr lang="en-US" sz="4800" dirty="0"/>
              <a:t> </a:t>
            </a:r>
          </a:p>
          <a:p>
            <a:pPr lvl="2"/>
            <a:r>
              <a:rPr lang="en-US" sz="4800" dirty="0"/>
              <a:t>Renal failure</a:t>
            </a:r>
          </a:p>
          <a:p>
            <a:pPr lvl="1"/>
            <a:r>
              <a:rPr lang="en-US" sz="4800" dirty="0"/>
              <a:t>1.8-2 calorie/mL</a:t>
            </a:r>
          </a:p>
          <a:p>
            <a:pPr lvl="1"/>
            <a:r>
              <a:rPr lang="en-US" sz="4800" dirty="0"/>
              <a:t>Product Names:</a:t>
            </a:r>
          </a:p>
          <a:p>
            <a:pPr lvl="2"/>
            <a:r>
              <a:rPr lang="en-US" sz="4800" b="1" dirty="0" err="1"/>
              <a:t>Suplena</a:t>
            </a:r>
            <a:endParaRPr lang="en-US" sz="4800" b="1" dirty="0"/>
          </a:p>
          <a:p>
            <a:pPr lvl="2"/>
            <a:r>
              <a:rPr lang="en-US" sz="4800" dirty="0" err="1"/>
              <a:t>Nepro</a:t>
            </a:r>
            <a:endParaRPr lang="en-US" sz="4800" dirty="0"/>
          </a:p>
          <a:p>
            <a:pPr lvl="2"/>
            <a:r>
              <a:rPr lang="en-US" sz="4800" b="1" dirty="0" err="1"/>
              <a:t>Novasource</a:t>
            </a:r>
            <a:r>
              <a:rPr lang="en-US" sz="4800" b="1" dirty="0"/>
              <a:t> Renal</a:t>
            </a:r>
          </a:p>
          <a:p>
            <a:r>
              <a:rPr lang="en-US" sz="4800" dirty="0"/>
              <a:t>Pulmonary</a:t>
            </a:r>
          </a:p>
          <a:p>
            <a:pPr lvl="1"/>
            <a:r>
              <a:rPr lang="en-US" sz="4800" u="sng" dirty="0"/>
              <a:t>Indications: </a:t>
            </a:r>
          </a:p>
          <a:p>
            <a:pPr lvl="2"/>
            <a:r>
              <a:rPr lang="en-US" sz="4800" dirty="0"/>
              <a:t>Severe pulmonary disease/COPD in adults</a:t>
            </a:r>
          </a:p>
          <a:p>
            <a:pPr lvl="1"/>
            <a:r>
              <a:rPr lang="en-US" sz="4800" dirty="0"/>
              <a:t>Not typically used at CHW</a:t>
            </a:r>
          </a:p>
          <a:p>
            <a:pPr lvl="1"/>
            <a:r>
              <a:rPr lang="en-US" sz="4800" dirty="0"/>
              <a:t>Product Names</a:t>
            </a:r>
          </a:p>
          <a:p>
            <a:pPr lvl="2"/>
            <a:r>
              <a:rPr lang="en-US" sz="4800" b="1" dirty="0" err="1"/>
              <a:t>Pulmocare</a:t>
            </a:r>
            <a:r>
              <a:rPr lang="en-US" sz="4800" b="1" dirty="0"/>
              <a:t> </a:t>
            </a:r>
            <a:r>
              <a:rPr lang="en-US" sz="4800" dirty="0"/>
              <a:t>(1.5 calorie/</a:t>
            </a:r>
            <a:r>
              <a:rPr lang="en-US" sz="4800" dirty="0" err="1"/>
              <a:t>mL</a:t>
            </a:r>
            <a:r>
              <a:rPr lang="en-US" sz="4800" dirty="0"/>
              <a:t>)</a:t>
            </a:r>
          </a:p>
          <a:p>
            <a:pPr lvl="2"/>
            <a:r>
              <a:rPr lang="en-US" sz="4800" dirty="0" err="1"/>
              <a:t>Nutren</a:t>
            </a:r>
            <a:r>
              <a:rPr lang="en-US" sz="4800" dirty="0"/>
              <a:t> Pulmonary</a:t>
            </a:r>
          </a:p>
          <a:p>
            <a:r>
              <a:rPr lang="en-US" sz="4800" dirty="0"/>
              <a:t>Stress</a:t>
            </a:r>
          </a:p>
          <a:p>
            <a:pPr lvl="1"/>
            <a:r>
              <a:rPr lang="en-US" sz="4800" u="sng" dirty="0"/>
              <a:t>Indications: </a:t>
            </a:r>
          </a:p>
          <a:p>
            <a:pPr lvl="2"/>
            <a:r>
              <a:rPr lang="en-US" sz="4800" dirty="0"/>
              <a:t>Critical care, trauma/surgery, immune-modulating</a:t>
            </a:r>
          </a:p>
          <a:p>
            <a:pPr lvl="1"/>
            <a:r>
              <a:rPr lang="en-US" sz="4800" dirty="0"/>
              <a:t>Product Names:</a:t>
            </a:r>
          </a:p>
          <a:p>
            <a:pPr lvl="2"/>
            <a:r>
              <a:rPr lang="en-US" sz="4800" b="1" dirty="0" err="1"/>
              <a:t>Perative</a:t>
            </a:r>
            <a:r>
              <a:rPr lang="en-US" sz="4800" dirty="0"/>
              <a:t> (peptide + 1.3 calorie/</a:t>
            </a:r>
            <a:r>
              <a:rPr lang="en-US" sz="4800" dirty="0" err="1"/>
              <a:t>mL</a:t>
            </a:r>
            <a:r>
              <a:rPr lang="en-US" sz="4800" dirty="0"/>
              <a:t>)</a:t>
            </a:r>
          </a:p>
          <a:p>
            <a:pPr lvl="2"/>
            <a:r>
              <a:rPr lang="en-US" sz="4800" dirty="0"/>
              <a:t>Impact</a:t>
            </a:r>
          </a:p>
          <a:p>
            <a:pPr lvl="2"/>
            <a:r>
              <a:rPr lang="en-US" sz="4800" dirty="0"/>
              <a:t>Impact Peptide 1.5 (peptide + 1.5 calorie/</a:t>
            </a:r>
            <a:r>
              <a:rPr lang="en-US" sz="4800" dirty="0" err="1"/>
              <a:t>mL</a:t>
            </a:r>
            <a:r>
              <a:rPr lang="en-US" sz="4800" dirty="0"/>
              <a:t>)</a:t>
            </a:r>
          </a:p>
          <a:p>
            <a:pPr lvl="2"/>
            <a:r>
              <a:rPr lang="en-US" sz="4800" dirty="0"/>
              <a:t>Impact Glutamine</a:t>
            </a:r>
          </a:p>
          <a:p>
            <a:pPr lvl="2"/>
            <a:endParaRPr lang="en-US" sz="3600" dirty="0"/>
          </a:p>
          <a:p>
            <a:pPr lvl="2"/>
            <a:endParaRPr lang="en-US" dirty="0" smtClean="0"/>
          </a:p>
        </p:txBody>
      </p:sp>
      <p:sp>
        <p:nvSpPr>
          <p:cNvPr id="4" name="Content Placeholder 3"/>
          <p:cNvSpPr>
            <a:spLocks noGrp="1"/>
          </p:cNvSpPr>
          <p:nvPr>
            <p:ph sz="half" idx="2"/>
          </p:nvPr>
        </p:nvSpPr>
        <p:spPr>
          <a:xfrm>
            <a:off x="6106562" y="1557196"/>
            <a:ext cx="5247238" cy="4619767"/>
          </a:xfrm>
        </p:spPr>
        <p:txBody>
          <a:bodyPr>
            <a:normAutofit fontScale="25000" lnSpcReduction="20000"/>
          </a:bodyPr>
          <a:lstStyle/>
          <a:p>
            <a:r>
              <a:rPr lang="en-US" sz="4800" dirty="0" err="1"/>
              <a:t>Glycemic</a:t>
            </a:r>
            <a:r>
              <a:rPr lang="en-US" sz="4800" dirty="0"/>
              <a:t> Control</a:t>
            </a:r>
          </a:p>
          <a:p>
            <a:pPr lvl="1"/>
            <a:r>
              <a:rPr lang="en-US" sz="4800" u="sng" dirty="0"/>
              <a:t>Indications: </a:t>
            </a:r>
          </a:p>
          <a:p>
            <a:pPr lvl="2"/>
            <a:r>
              <a:rPr lang="en-US" sz="4800" dirty="0"/>
              <a:t>very few </a:t>
            </a:r>
            <a:r>
              <a:rPr lang="en-US" sz="4800" dirty="0">
                <a:sym typeface="Wingdings" pitchFamily="2" charset="2"/>
              </a:rPr>
              <a:t></a:t>
            </a:r>
          </a:p>
          <a:p>
            <a:pPr lvl="1"/>
            <a:r>
              <a:rPr lang="en-US" sz="4800" dirty="0">
                <a:sym typeface="Wingdings" pitchFamily="2" charset="2"/>
              </a:rPr>
              <a:t>Not typically used at CHW</a:t>
            </a:r>
          </a:p>
          <a:p>
            <a:pPr lvl="1"/>
            <a:r>
              <a:rPr lang="en-US" sz="4800" dirty="0">
                <a:sym typeface="Wingdings" pitchFamily="2" charset="2"/>
              </a:rPr>
              <a:t>Product Names:</a:t>
            </a:r>
          </a:p>
          <a:p>
            <a:pPr lvl="2"/>
            <a:r>
              <a:rPr lang="en-US" sz="4800" b="1" dirty="0" err="1">
                <a:sym typeface="Wingdings" pitchFamily="2" charset="2"/>
              </a:rPr>
              <a:t>Glucerna</a:t>
            </a:r>
            <a:r>
              <a:rPr lang="en-US" sz="4800" dirty="0">
                <a:sym typeface="Wingdings" pitchFamily="2" charset="2"/>
              </a:rPr>
              <a:t> (1.2 calorie/</a:t>
            </a:r>
            <a:r>
              <a:rPr lang="en-US" sz="4800" dirty="0" err="1">
                <a:sym typeface="Wingdings" pitchFamily="2" charset="2"/>
              </a:rPr>
              <a:t>mL</a:t>
            </a:r>
            <a:r>
              <a:rPr lang="en-US" sz="4800" dirty="0">
                <a:sym typeface="Wingdings" pitchFamily="2" charset="2"/>
              </a:rPr>
              <a:t>)</a:t>
            </a:r>
          </a:p>
          <a:p>
            <a:pPr lvl="2"/>
            <a:r>
              <a:rPr lang="en-US" sz="4800" dirty="0" err="1">
                <a:sym typeface="Wingdings" pitchFamily="2" charset="2"/>
              </a:rPr>
              <a:t>Glytrol</a:t>
            </a:r>
            <a:endParaRPr lang="en-US" sz="4800" dirty="0">
              <a:sym typeface="Wingdings" pitchFamily="2" charset="2"/>
            </a:endParaRPr>
          </a:p>
          <a:p>
            <a:pPr lvl="2"/>
            <a:r>
              <a:rPr lang="en-US" sz="4800" dirty="0" err="1">
                <a:sym typeface="Wingdings" pitchFamily="2" charset="2"/>
              </a:rPr>
              <a:t>Diabetisource</a:t>
            </a:r>
            <a:r>
              <a:rPr lang="en-US" sz="4800" dirty="0">
                <a:sym typeface="Wingdings" pitchFamily="2" charset="2"/>
              </a:rPr>
              <a:t> AC (1.2 calorie/</a:t>
            </a:r>
            <a:r>
              <a:rPr lang="en-US" sz="4800" dirty="0" err="1">
                <a:sym typeface="Wingdings" pitchFamily="2" charset="2"/>
              </a:rPr>
              <a:t>mL</a:t>
            </a:r>
            <a:r>
              <a:rPr lang="en-US" sz="4800" dirty="0">
                <a:sym typeface="Wingdings" pitchFamily="2" charset="2"/>
              </a:rPr>
              <a:t>)</a:t>
            </a:r>
          </a:p>
          <a:p>
            <a:r>
              <a:rPr lang="en-US" sz="4800" dirty="0">
                <a:sym typeface="Wingdings" pitchFamily="2" charset="2"/>
              </a:rPr>
              <a:t>Hepatic</a:t>
            </a:r>
          </a:p>
          <a:p>
            <a:pPr lvl="1"/>
            <a:r>
              <a:rPr lang="en-US" sz="4800" u="sng" dirty="0">
                <a:sym typeface="Wingdings" pitchFamily="2" charset="2"/>
              </a:rPr>
              <a:t>Indications: </a:t>
            </a:r>
          </a:p>
          <a:p>
            <a:pPr lvl="2"/>
            <a:r>
              <a:rPr lang="en-US" sz="4800" dirty="0">
                <a:sym typeface="Wingdings" pitchFamily="2" charset="2"/>
              </a:rPr>
              <a:t>Severe hepatic failure, primarily in adult </a:t>
            </a:r>
          </a:p>
          <a:p>
            <a:pPr lvl="1"/>
            <a:r>
              <a:rPr lang="en-US" sz="4800" dirty="0">
                <a:sym typeface="Wingdings" pitchFamily="2" charset="2"/>
              </a:rPr>
              <a:t>Not typically used at CHW</a:t>
            </a:r>
          </a:p>
          <a:p>
            <a:pPr lvl="1"/>
            <a:r>
              <a:rPr lang="en-US" sz="4800" dirty="0"/>
              <a:t>Product Name:</a:t>
            </a:r>
          </a:p>
          <a:p>
            <a:pPr lvl="2"/>
            <a:r>
              <a:rPr lang="en-US" sz="4800" dirty="0" err="1"/>
              <a:t>NutriHep</a:t>
            </a:r>
            <a:endParaRPr lang="en-US" sz="4800" dirty="0"/>
          </a:p>
          <a:p>
            <a:pPr lvl="2"/>
            <a:endParaRPr lang="en-US" sz="3600" dirty="0"/>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19296203"/>
      </p:ext>
    </p:extLst>
  </p:cSld>
  <p:clrMapOvr>
    <a:masterClrMapping/>
  </p:clrMapOvr>
  <mc:AlternateContent xmlns:mc="http://schemas.openxmlformats.org/markup-compatibility/2006" xmlns:p14="http://schemas.microsoft.com/office/powerpoint/2010/main">
    <mc:Choice Requires="p14">
      <p:transition spd="slow" p14:dur="2000" advTm="46628"/>
    </mc:Choice>
    <mc:Fallback xmlns="">
      <p:transition spd="slow" advTm="46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Generic/Store Brand</a:t>
            </a:r>
            <a:endParaRPr lang="en-US" dirty="0"/>
          </a:p>
        </p:txBody>
      </p:sp>
      <p:sp>
        <p:nvSpPr>
          <p:cNvPr id="3" name="Content Placeholder 2"/>
          <p:cNvSpPr>
            <a:spLocks noGrp="1"/>
          </p:cNvSpPr>
          <p:nvPr>
            <p:ph idx="1"/>
          </p:nvPr>
        </p:nvSpPr>
        <p:spPr/>
        <p:txBody>
          <a:bodyPr/>
          <a:lstStyle/>
          <a:p>
            <a:r>
              <a:rPr lang="en-US" u="sng" dirty="0" smtClean="0"/>
              <a:t>Indication: </a:t>
            </a:r>
          </a:p>
          <a:p>
            <a:pPr lvl="1"/>
            <a:r>
              <a:rPr lang="en-US" dirty="0" smtClean="0"/>
              <a:t>Cost-effective alternative to name-brand formulas</a:t>
            </a:r>
          </a:p>
          <a:p>
            <a:r>
              <a:rPr lang="en-US" dirty="0" smtClean="0"/>
              <a:t>Available as cow’s milk</a:t>
            </a:r>
          </a:p>
          <a:p>
            <a:r>
              <a:rPr lang="en-US" dirty="0" smtClean="0"/>
              <a:t>Essentially nutritionally equivalent to name-brand formulas</a:t>
            </a:r>
          </a:p>
          <a:p>
            <a:r>
              <a:rPr lang="en-US" dirty="0" smtClean="0"/>
              <a:t>Product Name:</a:t>
            </a:r>
          </a:p>
          <a:p>
            <a:pPr lvl="1"/>
            <a:r>
              <a:rPr lang="en-US" dirty="0" smtClean="0"/>
              <a:t>Equivalents to Boost &amp; Ensure</a:t>
            </a:r>
          </a:p>
          <a:p>
            <a:pPr lvl="1">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935794723"/>
      </p:ext>
    </p:extLst>
  </p:cSld>
  <p:clrMapOvr>
    <a:masterClrMapping/>
  </p:clrMapOvr>
  <mc:AlternateContent xmlns:mc="http://schemas.openxmlformats.org/markup-compatibility/2006" xmlns:p14="http://schemas.microsoft.com/office/powerpoint/2010/main">
    <mc:Choice Requires="p14">
      <p:transition spd="slow" p14:dur="2000" advTm="15260"/>
    </mc:Choice>
    <mc:Fallback xmlns="">
      <p:transition spd="slow" advTm="15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 </a:t>
            </a:r>
            <a:r>
              <a:rPr lang="en-US" dirty="0" smtClean="0"/>
              <a:t>Other Formula Information</a:t>
            </a:r>
            <a:endParaRPr lang="en-US" dirty="0"/>
          </a:p>
        </p:txBody>
      </p:sp>
      <p:sp>
        <p:nvSpPr>
          <p:cNvPr id="3" name="Subtitle 2"/>
          <p:cNvSpPr>
            <a:spLocks noGrp="1"/>
          </p:cNvSpPr>
          <p:nvPr>
            <p:ph type="subTitle" idx="1"/>
          </p:nvPr>
        </p:nvSpPr>
        <p:spPr/>
        <p:txBody>
          <a:bodyPr/>
          <a:lstStyle/>
          <a:p>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25521411"/>
      </p:ext>
    </p:extLst>
  </p:cSld>
  <p:clrMapOvr>
    <a:masterClrMapping/>
  </p:clrMapOvr>
  <mc:AlternateContent xmlns:mc="http://schemas.openxmlformats.org/markup-compatibility/2006" xmlns:p14="http://schemas.microsoft.com/office/powerpoint/2010/main">
    <mc:Choice Requires="p14">
      <p:transition spd="slow" p14:dur="2000" advTm="5884"/>
    </mc:Choice>
    <mc:Fallback xmlns="">
      <p:transition spd="slow" advTm="5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Modulars</a:t>
            </a:r>
            <a:endParaRPr lang="en-US" dirty="0"/>
          </a:p>
        </p:txBody>
      </p:sp>
      <p:sp>
        <p:nvSpPr>
          <p:cNvPr id="5" name="Content Placeholder 4"/>
          <p:cNvSpPr>
            <a:spLocks noGrp="1"/>
          </p:cNvSpPr>
          <p:nvPr>
            <p:ph idx="1"/>
          </p:nvPr>
        </p:nvSpPr>
        <p:spPr>
          <a:xfrm>
            <a:off x="648077" y="1563075"/>
            <a:ext cx="10515600" cy="4351338"/>
          </a:xfrm>
        </p:spPr>
        <p:txBody>
          <a:bodyPr>
            <a:normAutofit fontScale="85000" lnSpcReduction="20000"/>
          </a:bodyPr>
          <a:lstStyle/>
          <a:p>
            <a:r>
              <a:rPr lang="en-US" dirty="0" smtClean="0"/>
              <a:t>Protein</a:t>
            </a:r>
          </a:p>
          <a:p>
            <a:pPr lvl="1"/>
            <a:r>
              <a:rPr lang="en-US" b="1" dirty="0" err="1" smtClean="0"/>
              <a:t>Beneprotein</a:t>
            </a:r>
            <a:endParaRPr lang="en-US" b="1" dirty="0" smtClean="0"/>
          </a:p>
          <a:p>
            <a:pPr lvl="1"/>
            <a:r>
              <a:rPr lang="en-US" dirty="0" err="1" smtClean="0"/>
              <a:t>Prostat</a:t>
            </a:r>
            <a:endParaRPr lang="en-US" dirty="0" smtClean="0"/>
          </a:p>
          <a:p>
            <a:pPr lvl="1"/>
            <a:r>
              <a:rPr lang="en-US" dirty="0" err="1" smtClean="0"/>
              <a:t>Promod</a:t>
            </a:r>
            <a:endParaRPr lang="en-US" dirty="0" smtClean="0"/>
          </a:p>
          <a:p>
            <a:r>
              <a:rPr lang="en-US" dirty="0" smtClean="0"/>
              <a:t>Carbohydrate + Fat</a:t>
            </a:r>
          </a:p>
          <a:p>
            <a:pPr lvl="1"/>
            <a:r>
              <a:rPr lang="en-US" b="1" dirty="0" err="1" smtClean="0"/>
              <a:t>Duocal</a:t>
            </a:r>
            <a:endParaRPr lang="en-US" b="1" dirty="0" smtClean="0"/>
          </a:p>
          <a:p>
            <a:r>
              <a:rPr lang="en-US" dirty="0" smtClean="0"/>
              <a:t>Fat</a:t>
            </a:r>
          </a:p>
          <a:p>
            <a:pPr lvl="1"/>
            <a:r>
              <a:rPr lang="en-US" b="1" dirty="0" smtClean="0"/>
              <a:t>Vegetable oil</a:t>
            </a:r>
          </a:p>
          <a:p>
            <a:r>
              <a:rPr lang="en-US" dirty="0" smtClean="0"/>
              <a:t>Carbohydrate</a:t>
            </a:r>
          </a:p>
          <a:p>
            <a:pPr lvl="1"/>
            <a:r>
              <a:rPr lang="en-US" b="1" dirty="0" smtClean="0"/>
              <a:t>Corn starch</a:t>
            </a:r>
          </a:p>
          <a:p>
            <a:pPr lvl="1"/>
            <a:r>
              <a:rPr lang="en-US" b="1" dirty="0" err="1" smtClean="0"/>
              <a:t>Solcarb</a:t>
            </a:r>
            <a:endParaRPr lang="en-US" b="1" dirty="0" smtClean="0"/>
          </a:p>
          <a:p>
            <a:pPr lvl="2"/>
            <a:r>
              <a:rPr lang="en-US" dirty="0" smtClean="0"/>
              <a:t>Glucose polymer</a:t>
            </a:r>
          </a:p>
          <a:p>
            <a:r>
              <a:rPr lang="en-US" dirty="0" smtClean="0"/>
              <a:t>Fiber</a:t>
            </a:r>
          </a:p>
          <a:p>
            <a:pPr lvl="1"/>
            <a:r>
              <a:rPr lang="en-US" b="1" dirty="0" err="1" smtClean="0"/>
              <a:t>Nutrisource</a:t>
            </a:r>
            <a:r>
              <a:rPr lang="en-US" b="1" dirty="0" smtClean="0"/>
              <a:t> Fiber</a:t>
            </a:r>
            <a:r>
              <a:rPr lang="en-US" dirty="0" smtClean="0"/>
              <a:t>/</a:t>
            </a:r>
            <a:r>
              <a:rPr lang="en-US" dirty="0" err="1" smtClean="0"/>
              <a:t>Benefiber</a:t>
            </a:r>
            <a:endParaRPr lang="en-US" dirty="0" smtClean="0"/>
          </a:p>
          <a:p>
            <a:pPr lvl="1"/>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77664259"/>
      </p:ext>
    </p:extLst>
  </p:cSld>
  <p:clrMapOvr>
    <a:masterClrMapping/>
  </p:clrMapOvr>
  <mc:AlternateContent xmlns:mc="http://schemas.openxmlformats.org/markup-compatibility/2006" xmlns:p14="http://schemas.microsoft.com/office/powerpoint/2010/main">
    <mc:Choice Requires="p14">
      <p:transition spd="slow" p14:dur="2000" advTm="36970"/>
    </mc:Choice>
    <mc:Fallback xmlns="">
      <p:transition spd="slow" advTm="36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Formula Resources</a:t>
            </a:r>
            <a:endParaRPr lang="en-US" dirty="0"/>
          </a:p>
        </p:txBody>
      </p:sp>
      <p:sp>
        <p:nvSpPr>
          <p:cNvPr id="3" name="Content Placeholder 2"/>
          <p:cNvSpPr>
            <a:spLocks noGrp="1"/>
          </p:cNvSpPr>
          <p:nvPr>
            <p:ph idx="1"/>
          </p:nvPr>
        </p:nvSpPr>
        <p:spPr>
          <a:xfrm>
            <a:off x="838200" y="1446291"/>
            <a:ext cx="10515600" cy="4913142"/>
          </a:xfrm>
        </p:spPr>
        <p:txBody>
          <a:bodyPr>
            <a:normAutofit fontScale="92500" lnSpcReduction="10000"/>
          </a:bodyPr>
          <a:lstStyle/>
          <a:p>
            <a:r>
              <a:rPr lang="en-US" dirty="0" smtClean="0"/>
              <a:t>Wisconsin WIC website</a:t>
            </a:r>
          </a:p>
          <a:p>
            <a:pPr lvl="1"/>
            <a:r>
              <a:rPr lang="en-US" dirty="0" smtClean="0"/>
              <a:t>Info on formulas, WIC forms, etc</a:t>
            </a:r>
          </a:p>
          <a:p>
            <a:pPr lvl="2"/>
            <a:r>
              <a:rPr lang="en-US" dirty="0" smtClean="0">
                <a:hlinkClick r:id="rId4"/>
              </a:rPr>
              <a:t>https://www.dhs.wisconsin.gov/wic/index.htm</a:t>
            </a:r>
            <a:endParaRPr lang="en-US" dirty="0" smtClean="0"/>
          </a:p>
          <a:p>
            <a:r>
              <a:rPr lang="en-US" dirty="0" smtClean="0"/>
              <a:t>Children’s Connect/Clinical Nutrition</a:t>
            </a:r>
          </a:p>
          <a:p>
            <a:pPr lvl="1"/>
            <a:r>
              <a:rPr lang="en-US" dirty="0" smtClean="0"/>
              <a:t>Formula Stocking &amp; Substitution Lists</a:t>
            </a:r>
            <a:endParaRPr lang="en-US" dirty="0"/>
          </a:p>
          <a:p>
            <a:r>
              <a:rPr lang="en-US" dirty="0" smtClean="0">
                <a:hlinkClick r:id="rId5" action="ppaction://hlinkfile"/>
              </a:rPr>
              <a:t>Q:\Clinical Nutrition Resources\Formula Recipes\Formula Recipes (Updated 10-1-2020).xls</a:t>
            </a:r>
            <a:endParaRPr lang="en-US" dirty="0"/>
          </a:p>
          <a:p>
            <a:pPr lvl="1"/>
            <a:r>
              <a:rPr lang="en-US" dirty="0" smtClean="0"/>
              <a:t>Formula fortification to higher calorie</a:t>
            </a:r>
          </a:p>
          <a:p>
            <a:pPr lvl="1"/>
            <a:r>
              <a:rPr lang="en-US" dirty="0" smtClean="0"/>
              <a:t>Breast Milk fortification</a:t>
            </a:r>
          </a:p>
          <a:p>
            <a:r>
              <a:rPr lang="en-US" dirty="0" smtClean="0"/>
              <a:t>Formula Manufacturer Pocket Guides/Apps and Websites</a:t>
            </a:r>
          </a:p>
          <a:p>
            <a:pPr lvl="1"/>
            <a:r>
              <a:rPr lang="en-US" dirty="0" smtClean="0"/>
              <a:t>Mead Johnson: </a:t>
            </a:r>
            <a:r>
              <a:rPr lang="en-US" dirty="0" smtClean="0">
                <a:hlinkClick r:id="rId6"/>
              </a:rPr>
              <a:t>http://www.meadjohnson.com/pediatrics/us-en/</a:t>
            </a:r>
            <a:endParaRPr lang="en-US" dirty="0" smtClean="0"/>
          </a:p>
          <a:p>
            <a:pPr lvl="1"/>
            <a:r>
              <a:rPr lang="en-US" dirty="0" smtClean="0"/>
              <a:t>Abbott Nutrition: </a:t>
            </a:r>
            <a:r>
              <a:rPr lang="en-US" dirty="0" smtClean="0">
                <a:hlinkClick r:id="rId7"/>
              </a:rPr>
              <a:t>http://abbottnutrition.com/</a:t>
            </a:r>
            <a:endParaRPr lang="en-US" dirty="0" smtClean="0"/>
          </a:p>
          <a:p>
            <a:pPr lvl="1"/>
            <a:r>
              <a:rPr lang="en-US" dirty="0" err="1" smtClean="0"/>
              <a:t>Nutricia</a:t>
            </a:r>
            <a:r>
              <a:rPr lang="en-US" dirty="0" smtClean="0"/>
              <a:t>: </a:t>
            </a:r>
            <a:r>
              <a:rPr lang="en-US" dirty="0" smtClean="0">
                <a:hlinkClick r:id="rId8"/>
              </a:rPr>
              <a:t>http://www.nutricia-na.com/</a:t>
            </a:r>
            <a:endParaRPr lang="en-US" dirty="0" smtClean="0"/>
          </a:p>
          <a:p>
            <a:pPr lvl="1">
              <a:buNone/>
            </a:pPr>
            <a:endParaRPr lang="en-US" dirty="0" smtClean="0"/>
          </a:p>
          <a:p>
            <a:pPr lvl="1"/>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22283335"/>
      </p:ext>
    </p:extLst>
  </p:cSld>
  <p:clrMapOvr>
    <a:masterClrMapping/>
  </p:clrMapOvr>
  <mc:AlternateContent xmlns:mc="http://schemas.openxmlformats.org/markup-compatibility/2006" xmlns:p14="http://schemas.microsoft.com/office/powerpoint/2010/main">
    <mc:Choice Requires="p14">
      <p:transition spd="slow" p14:dur="2000" advTm="150706"/>
    </mc:Choice>
    <mc:Fallback xmlns="">
      <p:transition spd="slow" advTm="150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CW Formulary</a:t>
            </a:r>
            <a:endParaRPr lang="en-US" dirty="0"/>
          </a:p>
        </p:txBody>
      </p:sp>
      <p:sp>
        <p:nvSpPr>
          <p:cNvPr id="5" name="Content Placeholder 4"/>
          <p:cNvSpPr>
            <a:spLocks noGrp="1"/>
          </p:cNvSpPr>
          <p:nvPr>
            <p:ph idx="1"/>
          </p:nvPr>
        </p:nvSpPr>
        <p:spPr/>
        <p:txBody>
          <a:bodyPr/>
          <a:lstStyle/>
          <a:p>
            <a:r>
              <a:rPr lang="en-US" dirty="0" smtClean="0"/>
              <a:t>Infant Formulary</a:t>
            </a:r>
          </a:p>
          <a:p>
            <a:pPr lvl="1"/>
            <a:r>
              <a:rPr lang="en-US" dirty="0" smtClean="0"/>
              <a:t>Mead Johnson Nutrition (Enfamil</a:t>
            </a:r>
            <a:r>
              <a:rPr lang="en-US" baseline="30000" dirty="0" smtClean="0"/>
              <a:t>®</a:t>
            </a:r>
            <a:r>
              <a:rPr lang="en-US" dirty="0" smtClean="0"/>
              <a:t> products)</a:t>
            </a:r>
            <a:endParaRPr lang="en-US" baseline="30000" dirty="0" smtClean="0"/>
          </a:p>
          <a:p>
            <a:r>
              <a:rPr lang="en-US" dirty="0" smtClean="0"/>
              <a:t>Pediatric and Adult Formulary</a:t>
            </a:r>
          </a:p>
          <a:p>
            <a:pPr lvl="1"/>
            <a:r>
              <a:rPr lang="en-US" dirty="0" smtClean="0"/>
              <a:t>Abbott Nutrition (</a:t>
            </a:r>
            <a:r>
              <a:rPr lang="en-US" dirty="0" err="1" smtClean="0"/>
              <a:t>PediaSure</a:t>
            </a:r>
            <a:r>
              <a:rPr lang="en-US" baseline="30000" dirty="0" smtClean="0"/>
              <a:t>®</a:t>
            </a:r>
            <a:r>
              <a:rPr lang="en-US" dirty="0" smtClean="0"/>
              <a:t> and </a:t>
            </a:r>
            <a:r>
              <a:rPr lang="en-US" dirty="0" err="1" smtClean="0"/>
              <a:t>Osmolite</a:t>
            </a:r>
            <a:r>
              <a:rPr lang="en-US" baseline="30000" dirty="0" smtClean="0"/>
              <a:t>®</a:t>
            </a:r>
            <a:r>
              <a:rPr lang="en-US" dirty="0" smtClean="0"/>
              <a:t> products)</a:t>
            </a:r>
          </a:p>
          <a:p>
            <a:r>
              <a:rPr lang="en-US" dirty="0" smtClean="0"/>
              <a:t>Goal compliance &gt;85%</a:t>
            </a:r>
          </a:p>
          <a:p>
            <a:pPr lvl="1"/>
            <a:r>
              <a:rPr lang="en-US" dirty="0" smtClean="0"/>
              <a:t>Applies to: inpatient use as well as outpatient recommendations</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71423972"/>
      </p:ext>
    </p:extLst>
  </p:cSld>
  <p:clrMapOvr>
    <a:masterClrMapping/>
  </p:clrMapOvr>
  <mc:AlternateContent xmlns:mc="http://schemas.openxmlformats.org/markup-compatibility/2006" xmlns:p14="http://schemas.microsoft.com/office/powerpoint/2010/main">
    <mc:Choice Requires="p14">
      <p:transition spd="slow" p14:dur="2000" advTm="37365"/>
    </mc:Choice>
    <mc:Fallback xmlns="">
      <p:transition spd="slow" advTm="37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Part 1: Infant Formulas</a:t>
            </a:r>
            <a:endParaRPr lang="en-US" dirty="0"/>
          </a:p>
        </p:txBody>
      </p:sp>
      <p:sp>
        <p:nvSpPr>
          <p:cNvPr id="5" name="Subtitle 4"/>
          <p:cNvSpPr>
            <a:spLocks noGrp="1"/>
          </p:cNvSpPr>
          <p:nvPr>
            <p:ph type="subTitle" idx="1"/>
          </p:nvPr>
        </p:nvSpPr>
        <p:spPr/>
        <p:txBody>
          <a:bodyPr/>
          <a:lstStyle/>
          <a:p>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30772896"/>
      </p:ext>
    </p:extLst>
  </p:cSld>
  <p:clrMapOvr>
    <a:masterClrMapping/>
  </p:clrMapOvr>
  <mc:AlternateContent xmlns:mc="http://schemas.openxmlformats.org/markup-compatibility/2006" xmlns:p14="http://schemas.microsoft.com/office/powerpoint/2010/main">
    <mc:Choice Requires="p14">
      <p:transition spd="slow" p14:dur="2000" advTm="5233"/>
    </mc:Choice>
    <mc:Fallback xmlns="">
      <p:transition spd="slow" advTm="5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
            </a:r>
            <a:r>
              <a:rPr lang="en-US" dirty="0" smtClean="0"/>
              <a:t>anufacturers</a:t>
            </a:r>
            <a:endParaRPr lang="en-US" dirty="0"/>
          </a:p>
        </p:txBody>
      </p:sp>
      <p:sp>
        <p:nvSpPr>
          <p:cNvPr id="3" name="Content Placeholder 2"/>
          <p:cNvSpPr>
            <a:spLocks noGrp="1"/>
          </p:cNvSpPr>
          <p:nvPr>
            <p:ph idx="1"/>
          </p:nvPr>
        </p:nvSpPr>
        <p:spPr/>
        <p:txBody>
          <a:bodyPr/>
          <a:lstStyle/>
          <a:p>
            <a:r>
              <a:rPr lang="en-US" dirty="0" smtClean="0"/>
              <a:t>Mead Johnson Nutrition</a:t>
            </a:r>
          </a:p>
          <a:p>
            <a:pPr lvl="1"/>
            <a:r>
              <a:rPr lang="en-US" dirty="0" smtClean="0"/>
              <a:t>Enfamil</a:t>
            </a:r>
            <a:r>
              <a:rPr lang="en-US" baseline="30000" dirty="0" smtClean="0"/>
              <a:t>®</a:t>
            </a:r>
            <a:r>
              <a:rPr lang="en-US" dirty="0" smtClean="0"/>
              <a:t> </a:t>
            </a:r>
          </a:p>
          <a:p>
            <a:r>
              <a:rPr lang="en-US" dirty="0" smtClean="0"/>
              <a:t>Abbott Nutrition</a:t>
            </a:r>
          </a:p>
          <a:p>
            <a:pPr lvl="1"/>
            <a:r>
              <a:rPr lang="en-US" dirty="0" err="1" smtClean="0"/>
              <a:t>Similac</a:t>
            </a:r>
            <a:r>
              <a:rPr lang="en-US" baseline="30000" dirty="0" smtClean="0"/>
              <a:t>®</a:t>
            </a:r>
            <a:endParaRPr lang="en-US" dirty="0"/>
          </a:p>
          <a:p>
            <a:r>
              <a:rPr lang="en-US" dirty="0" smtClean="0"/>
              <a:t> Nestle Nutrition</a:t>
            </a:r>
          </a:p>
          <a:p>
            <a:pPr lvl="1"/>
            <a:r>
              <a:rPr lang="en-US" dirty="0" smtClean="0"/>
              <a:t>Good Start</a:t>
            </a:r>
            <a:r>
              <a:rPr lang="en-US" baseline="30000" dirty="0" smtClean="0"/>
              <a:t>®</a:t>
            </a:r>
            <a:endParaRPr lang="en-US" dirty="0"/>
          </a:p>
          <a:p>
            <a:r>
              <a:rPr lang="en-US" dirty="0" err="1" smtClean="0"/>
              <a:t>Nutricia</a:t>
            </a:r>
            <a:r>
              <a:rPr lang="en-US" dirty="0" smtClean="0"/>
              <a:t>	</a:t>
            </a:r>
          </a:p>
          <a:p>
            <a:pPr lvl="1"/>
            <a:r>
              <a:rPr lang="en-US" dirty="0" err="1" smtClean="0"/>
              <a:t>Neocate</a:t>
            </a:r>
            <a:r>
              <a:rPr lang="en-US" baseline="30000" dirty="0" smtClean="0"/>
              <a:t>®</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
        <p:nvSpPr>
          <p:cNvPr id="5" name="Rectangle 4"/>
          <p:cNvSpPr/>
          <p:nvPr/>
        </p:nvSpPr>
        <p:spPr>
          <a:xfrm>
            <a:off x="5846223" y="3204563"/>
            <a:ext cx="6096000" cy="646331"/>
          </a:xfrm>
          <a:prstGeom prst="rect">
            <a:avLst/>
          </a:prstGeom>
        </p:spPr>
        <p:txBody>
          <a:bodyPr>
            <a:spAutoFit/>
          </a:bodyPr>
          <a:lstStyle/>
          <a:p>
            <a:pPr lvl="1"/>
            <a:r>
              <a:rPr lang="en-US" i="1" dirty="0"/>
              <a:t>*Refer to manufacturer website/app for most up to date nutrition information and vitamin/mineral </a:t>
            </a:r>
            <a:r>
              <a:rPr lang="en-US" i="1" dirty="0" smtClean="0"/>
              <a:t>content*</a:t>
            </a:r>
            <a:endParaRPr lang="en-US" i="1" dirty="0"/>
          </a:p>
        </p:txBody>
      </p:sp>
    </p:spTree>
    <p:extLst>
      <p:ext uri="{BB962C8B-B14F-4D97-AF65-F5344CB8AC3E}">
        <p14:creationId xmlns:p14="http://schemas.microsoft.com/office/powerpoint/2010/main" val="3100496436"/>
      </p:ext>
    </p:extLst>
  </p:cSld>
  <p:clrMapOvr>
    <a:masterClrMapping/>
  </p:clrMapOvr>
  <mc:AlternateContent xmlns:mc="http://schemas.openxmlformats.org/markup-compatibility/2006" xmlns:p14="http://schemas.microsoft.com/office/powerpoint/2010/main">
    <mc:Choice Requires="p14">
      <p:transition spd="slow" p14:dur="2000" advTm="22334"/>
    </mc:Choice>
    <mc:Fallback xmlns="">
      <p:transition spd="slow" advTm="22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1261</TotalTime>
  <Words>6335</Words>
  <Application>Microsoft Office PowerPoint</Application>
  <PresentationFormat>Widescreen</PresentationFormat>
  <Paragraphs>706</Paragraphs>
  <Slides>66</Slides>
  <Notes>51</Notes>
  <HiddenSlides>0</HiddenSlides>
  <MMClips>66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66</vt:i4>
      </vt:variant>
    </vt:vector>
  </HeadingPairs>
  <TitlesOfParts>
    <vt:vector size="71" baseType="lpstr">
      <vt:lpstr>Arial</vt:lpstr>
      <vt:lpstr>Calibri</vt:lpstr>
      <vt:lpstr>Century Gothic</vt:lpstr>
      <vt:lpstr>Wingdings</vt:lpstr>
      <vt:lpstr>Office Theme</vt:lpstr>
      <vt:lpstr>Formula Module</vt:lpstr>
      <vt:lpstr>Outline</vt:lpstr>
      <vt:lpstr>Infant feeding schedule</vt:lpstr>
      <vt:lpstr>Infant feeding volumes</vt:lpstr>
      <vt:lpstr>Forms of infant formula</vt:lpstr>
      <vt:lpstr>Formula preparation</vt:lpstr>
      <vt:lpstr>CW Formulary</vt:lpstr>
      <vt:lpstr>Part 1: Infant Formulas</vt:lpstr>
      <vt:lpstr>Manufacturers</vt:lpstr>
      <vt:lpstr>Categories</vt:lpstr>
      <vt:lpstr>Breast/Human Milk</vt:lpstr>
      <vt:lpstr>Term/Standard</vt:lpstr>
      <vt:lpstr>Term/Standard, continued</vt:lpstr>
      <vt:lpstr>Soy Formulas </vt:lpstr>
      <vt:lpstr>Soy Formulas, continued</vt:lpstr>
      <vt:lpstr>Thickened</vt:lpstr>
      <vt:lpstr>Thickened, continued</vt:lpstr>
      <vt:lpstr>Organic</vt:lpstr>
      <vt:lpstr>Premature, In-Hospital</vt:lpstr>
      <vt:lpstr>Premature, In-Hospital, continued</vt:lpstr>
      <vt:lpstr>Premature Discharge</vt:lpstr>
      <vt:lpstr>Premature Discharge, continued</vt:lpstr>
      <vt:lpstr>Partially Hydrolyzed</vt:lpstr>
      <vt:lpstr>Partially Hydrolyzed, continued</vt:lpstr>
      <vt:lpstr>Extensively Hydrolyzed</vt:lpstr>
      <vt:lpstr>Extensively Hydrolyzed, continued</vt:lpstr>
      <vt:lpstr>Amino Acid/Elemental</vt:lpstr>
      <vt:lpstr>Amino Acid/Elemental, continued</vt:lpstr>
      <vt:lpstr>Specialty</vt:lpstr>
      <vt:lpstr>Generic/Store Brand</vt:lpstr>
      <vt:lpstr>Generic/Store Brand, continued</vt:lpstr>
      <vt:lpstr>PowerPoint Presentation</vt:lpstr>
      <vt:lpstr>Part 2: Pediatric Formulas</vt:lpstr>
      <vt:lpstr>Manufacturers</vt:lpstr>
      <vt:lpstr>Categories</vt:lpstr>
      <vt:lpstr>Standard</vt:lpstr>
      <vt:lpstr>Standard, continued</vt:lpstr>
      <vt:lpstr>Soy</vt:lpstr>
      <vt:lpstr>Hydrolyzed</vt:lpstr>
      <vt:lpstr>Hydrolyzed, continued</vt:lpstr>
      <vt:lpstr>Amino Acid/Elemental</vt:lpstr>
      <vt:lpstr>Amino Acid/Elemental, continued</vt:lpstr>
      <vt:lpstr>Blenderized/Real Food/Plant Based</vt:lpstr>
      <vt:lpstr>Blenderized/Real Food/Plant Based, continued</vt:lpstr>
      <vt:lpstr>Low Calorie</vt:lpstr>
      <vt:lpstr>Specialty</vt:lpstr>
      <vt:lpstr>Generic/Store Brand</vt:lpstr>
      <vt:lpstr>PowerPoint Presentation</vt:lpstr>
      <vt:lpstr>Part 3: “Adult” Formulas</vt:lpstr>
      <vt:lpstr>Manufacturers</vt:lpstr>
      <vt:lpstr>Categories</vt:lpstr>
      <vt:lpstr>Standard</vt:lpstr>
      <vt:lpstr>Standard, continued</vt:lpstr>
      <vt:lpstr>High Protein</vt:lpstr>
      <vt:lpstr>High Calorie</vt:lpstr>
      <vt:lpstr>Soy</vt:lpstr>
      <vt:lpstr>Peptide</vt:lpstr>
      <vt:lpstr>Peptide, continued</vt:lpstr>
      <vt:lpstr>Amino Acid/Elemental</vt:lpstr>
      <vt:lpstr>Blenderized/Real Food/Plant Based</vt:lpstr>
      <vt:lpstr>Blenderized/Real Food/Plant Based, continued</vt:lpstr>
      <vt:lpstr>Specialty</vt:lpstr>
      <vt:lpstr>Generic/Store Brand</vt:lpstr>
      <vt:lpstr> Other Formula Information</vt:lpstr>
      <vt:lpstr>Modulars</vt:lpstr>
      <vt:lpstr>Formula Resources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Karls, Catherine</cp:lastModifiedBy>
  <cp:revision>56</cp:revision>
  <cp:lastPrinted>2019-10-11T20:54:14Z</cp:lastPrinted>
  <dcterms:created xsi:type="dcterms:W3CDTF">2019-09-16T12:56:25Z</dcterms:created>
  <dcterms:modified xsi:type="dcterms:W3CDTF">2023-06-06T20:19:45Z</dcterms:modified>
</cp:coreProperties>
</file>