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256" r:id="rId2"/>
    <p:sldId id="270" r:id="rId3"/>
    <p:sldId id="257" r:id="rId4"/>
    <p:sldId id="258" r:id="rId5"/>
    <p:sldId id="261" r:id="rId6"/>
    <p:sldId id="259" r:id="rId7"/>
    <p:sldId id="260" r:id="rId8"/>
    <p:sldId id="300" r:id="rId9"/>
    <p:sldId id="271" r:id="rId10"/>
    <p:sldId id="262" r:id="rId11"/>
    <p:sldId id="286" r:id="rId12"/>
    <p:sldId id="263" r:id="rId13"/>
    <p:sldId id="284" r:id="rId14"/>
    <p:sldId id="265" r:id="rId15"/>
    <p:sldId id="285" r:id="rId16"/>
    <p:sldId id="264" r:id="rId17"/>
    <p:sldId id="266" r:id="rId18"/>
    <p:sldId id="268" r:id="rId19"/>
    <p:sldId id="287" r:id="rId20"/>
    <p:sldId id="289" r:id="rId21"/>
    <p:sldId id="288" r:id="rId22"/>
    <p:sldId id="272" r:id="rId23"/>
    <p:sldId id="267" r:id="rId24"/>
    <p:sldId id="273" r:id="rId25"/>
    <p:sldId id="301" r:id="rId26"/>
    <p:sldId id="275" r:id="rId27"/>
    <p:sldId id="290" r:id="rId28"/>
    <p:sldId id="291" r:id="rId29"/>
    <p:sldId id="280" r:id="rId30"/>
    <p:sldId id="278" r:id="rId31"/>
    <p:sldId id="279" r:id="rId32"/>
    <p:sldId id="292" r:id="rId33"/>
    <p:sldId id="302" r:id="rId34"/>
    <p:sldId id="276" r:id="rId35"/>
    <p:sldId id="281" r:id="rId36"/>
    <p:sldId id="283" r:id="rId37"/>
    <p:sldId id="293" r:id="rId38"/>
    <p:sldId id="294" r:id="rId39"/>
    <p:sldId id="295" r:id="rId40"/>
    <p:sldId id="299" r:id="rId41"/>
    <p:sldId id="282" r:id="rId42"/>
    <p:sldId id="296" r:id="rId43"/>
    <p:sldId id="298" r:id="rId44"/>
    <p:sldId id="303"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gan Van Hoorn" initials="MVH" lastIdx="4" clrIdx="0">
    <p:extLst>
      <p:ext uri="{19B8F6BF-5375-455C-9EA6-DF929625EA0E}">
        <p15:presenceInfo xmlns:p15="http://schemas.microsoft.com/office/powerpoint/2012/main" userId="c526605767d49103" providerId="Windows Live"/>
      </p:ext>
    </p:extLst>
  </p:cmAuthor>
  <p:cmAuthor id="2" name="Van Hoorn, Megan" initials="VHM" lastIdx="2" clrIdx="1">
    <p:extLst>
      <p:ext uri="{19B8F6BF-5375-455C-9EA6-DF929625EA0E}">
        <p15:presenceInfo xmlns:p15="http://schemas.microsoft.com/office/powerpoint/2012/main" userId="S-1-5-21-1106761166-651487977-1343923553-51218" providerId="AD"/>
      </p:ext>
    </p:extLst>
  </p:cmAuthor>
  <p:cmAuthor id="3" name="Beyer, Nicole" initials="BN" lastIdx="2" clrIdx="2">
    <p:extLst>
      <p:ext uri="{19B8F6BF-5375-455C-9EA6-DF929625EA0E}">
        <p15:presenceInfo xmlns:p15="http://schemas.microsoft.com/office/powerpoint/2012/main" userId="S-1-5-21-1106761166-651487977-1343923553-79992" providerId="AD"/>
      </p:ext>
    </p:extLst>
  </p:cmAuthor>
  <p:cmAuthor id="4" name="Heisler, Rebecca" initials="HR" lastIdx="1" clrIdx="3">
    <p:extLst>
      <p:ext uri="{19B8F6BF-5375-455C-9EA6-DF929625EA0E}">
        <p15:presenceInfo xmlns:p15="http://schemas.microsoft.com/office/powerpoint/2012/main" userId="S-1-5-21-1106761166-651487977-1343923553-825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8" autoAdjust="0"/>
    <p:restoredTop sz="69697" autoAdjust="0"/>
  </p:normalViewPr>
  <p:slideViewPr>
    <p:cSldViewPr snapToGrid="0">
      <p:cViewPr varScale="1">
        <p:scale>
          <a:sx n="92" d="100"/>
          <a:sy n="92" d="100"/>
        </p:scale>
        <p:origin x="1254" y="9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BA71C7-74D2-439A-BBB4-6278098B70B0}"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462D32-CFE7-4499-A05E-0B128E290CD2}" type="slidenum">
              <a:rPr lang="en-US" smtClean="0"/>
              <a:t>‹#›</a:t>
            </a:fld>
            <a:endParaRPr lang="en-US"/>
          </a:p>
        </p:txBody>
      </p:sp>
    </p:spTree>
    <p:extLst>
      <p:ext uri="{BB962C8B-B14F-4D97-AF65-F5344CB8AC3E}">
        <p14:creationId xmlns:p14="http://schemas.microsoft.com/office/powerpoint/2010/main" val="1596682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module, </a:t>
            </a:r>
            <a:r>
              <a:rPr lang="en-US" baseline="0" dirty="0" smtClean="0"/>
              <a:t>we are going to discuss the topic of General Feeding Guidelines in the pediatric population</a:t>
            </a:r>
            <a:endParaRPr lang="en-US" dirty="0"/>
          </a:p>
        </p:txBody>
      </p:sp>
      <p:sp>
        <p:nvSpPr>
          <p:cNvPr id="4" name="Slide Number Placeholder 3"/>
          <p:cNvSpPr>
            <a:spLocks noGrp="1"/>
          </p:cNvSpPr>
          <p:nvPr>
            <p:ph type="sldNum" sz="quarter" idx="10"/>
          </p:nvPr>
        </p:nvSpPr>
        <p:spPr/>
        <p:txBody>
          <a:bodyPr/>
          <a:lstStyle/>
          <a:p>
            <a:fld id="{C9462D32-CFE7-4499-A05E-0B128E290CD2}" type="slidenum">
              <a:rPr lang="en-US" smtClean="0"/>
              <a:t>1</a:t>
            </a:fld>
            <a:endParaRPr lang="en-US"/>
          </a:p>
        </p:txBody>
      </p:sp>
    </p:spTree>
    <p:extLst>
      <p:ext uri="{BB962C8B-B14F-4D97-AF65-F5344CB8AC3E}">
        <p14:creationId xmlns:p14="http://schemas.microsoft.com/office/powerpoint/2010/main" val="807892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past decade, we have moved</a:t>
            </a:r>
            <a:r>
              <a:rPr lang="en-US" baseline="0" dirty="0" smtClean="0"/>
              <a:t> away from recommending an exact age of when to introduce solid foods to infants, and moved toward looking at the infant’s developmental readiness instead. Overall, an infant should be introduced to foods around 6 months of age. Introducing prior to 4 months of age is concerning for choking as the infant may not have the skills to consume anything except thin liquids. Introducing after 6 months of age can lead to food aversions and potentially iron deficiency in infants exclusively fed human milk. Don’t forget to correct for prematurity – if an infant was born 2 months early, they shouldn’t start solid foods until around 8 months chronological age which would be 6 months corrected gestational age.</a:t>
            </a:r>
          </a:p>
          <a:p>
            <a:endParaRPr lang="en-US" baseline="0" dirty="0" smtClean="0"/>
          </a:p>
          <a:p>
            <a:r>
              <a:rPr lang="en-US" baseline="0" dirty="0" smtClean="0"/>
              <a:t>An infant shows that they are ready to start solid foods by demonstrating the following signs: good head and neck control, sitting up alone or with minimal support, </a:t>
            </a:r>
            <a:r>
              <a:rPr lang="en-US" baseline="0" dirty="0" smtClean="0"/>
              <a:t>bringing </a:t>
            </a:r>
            <a:r>
              <a:rPr lang="en-US" baseline="0" dirty="0" smtClean="0"/>
              <a:t>objects to their mouth, trying to grasp small objects, and swallowing food rather than pushing it back out of their mouth. When they demonstrate the majority of these skills, they are likely ready to try solid foods.</a:t>
            </a:r>
            <a:endParaRPr lang="en-US" dirty="0" smtClean="0"/>
          </a:p>
        </p:txBody>
      </p:sp>
      <p:sp>
        <p:nvSpPr>
          <p:cNvPr id="4" name="Slide Number Placeholder 3"/>
          <p:cNvSpPr>
            <a:spLocks noGrp="1"/>
          </p:cNvSpPr>
          <p:nvPr>
            <p:ph type="sldNum" sz="quarter" idx="10"/>
          </p:nvPr>
        </p:nvSpPr>
        <p:spPr/>
        <p:txBody>
          <a:bodyPr/>
          <a:lstStyle/>
          <a:p>
            <a:fld id="{C9462D32-CFE7-4499-A05E-0B128E290CD2}" type="slidenum">
              <a:rPr lang="en-US" smtClean="0"/>
              <a:t>10</a:t>
            </a:fld>
            <a:endParaRPr lang="en-US"/>
          </a:p>
        </p:txBody>
      </p:sp>
    </p:spTree>
    <p:extLst>
      <p:ext uri="{BB962C8B-B14F-4D97-AF65-F5344CB8AC3E}">
        <p14:creationId xmlns:p14="http://schemas.microsoft.com/office/powerpoint/2010/main" val="382882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the goal of solid food introduction? </a:t>
            </a:r>
          </a:p>
          <a:p>
            <a:r>
              <a:rPr lang="en-US" dirty="0" smtClean="0"/>
              <a:t>Eventually human milk won’t meet all</a:t>
            </a:r>
            <a:r>
              <a:rPr lang="en-US" baseline="0" dirty="0" smtClean="0"/>
              <a:t> the needs of the child, so introducing solid foods is a way to start weaning them from their exclusive dependence on milk or formula. </a:t>
            </a:r>
          </a:p>
          <a:p>
            <a:r>
              <a:rPr lang="en-US" baseline="0" dirty="0" smtClean="0"/>
              <a:t>The first goal of solid food introduction is to learn the skill of managing foods in their mouth that aren’t thin liquids. Eventually, they master this skill and can start substituting nutrition from milk or formula to nutrition from nutrient dense foods. Until this time, it is important to focus on human milk and/or formula as their primary source of nutrition because infants don’t take in enough volume from nutrient dense foods to substitute the nutrition from milk or formula.</a:t>
            </a:r>
          </a:p>
          <a:p>
            <a:r>
              <a:rPr lang="en-US" baseline="0" dirty="0" smtClean="0"/>
              <a:t>But around12 months of age, they can typically take in enough nutrition from a variety of nutrient-dense foods to “wean” from human milk and/or formula as their primary source of nutrition.</a:t>
            </a:r>
            <a:endParaRPr lang="en-US" dirty="0"/>
          </a:p>
        </p:txBody>
      </p:sp>
      <p:sp>
        <p:nvSpPr>
          <p:cNvPr id="4" name="Slide Number Placeholder 3"/>
          <p:cNvSpPr>
            <a:spLocks noGrp="1"/>
          </p:cNvSpPr>
          <p:nvPr>
            <p:ph type="sldNum" sz="quarter" idx="10"/>
          </p:nvPr>
        </p:nvSpPr>
        <p:spPr/>
        <p:txBody>
          <a:bodyPr/>
          <a:lstStyle/>
          <a:p>
            <a:fld id="{C9462D32-CFE7-4499-A05E-0B128E290CD2}" type="slidenum">
              <a:rPr lang="en-US" smtClean="0"/>
              <a:t>11</a:t>
            </a:fld>
            <a:endParaRPr lang="en-US"/>
          </a:p>
        </p:txBody>
      </p:sp>
    </p:spTree>
    <p:extLst>
      <p:ext uri="{BB962C8B-B14F-4D97-AF65-F5344CB8AC3E}">
        <p14:creationId xmlns:p14="http://schemas.microsoft.com/office/powerpoint/2010/main" val="872287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What foods should be offered?</a:t>
            </a:r>
          </a:p>
          <a:p>
            <a:r>
              <a:rPr lang="en-US" baseline="0" dirty="0" smtClean="0"/>
              <a:t>Nutrient-dense foods from all of the food groups. Exposing infants to a variety of flavors is important at this age as it improves their likelihood of continuing to accept those foods as they get older. For infants fed primarily human milk, it’s important to offer foods rich in iron and zinc, as the infant’s stores from birth have been depleted and their intake from human milk can no longer meet their needs. If there is a concern that the infant isn’t able to meet their iron needs through food, consider adding an iron supplement to meet those needs.</a:t>
            </a:r>
          </a:p>
          <a:p>
            <a:endParaRPr lang="en-US" baseline="0" dirty="0" smtClean="0"/>
          </a:p>
          <a:p>
            <a:r>
              <a:rPr lang="en-US" baseline="0" dirty="0" smtClean="0"/>
              <a:t>At the start of introducing foods, offer the food in between the infant’s usual feeds of human milk or formula so they are alert and interested, and not overly hungry or tired. Offer single ingredient foods, waiting to introduce the next new food ingredient for 3 to 5 days in order to watch for any allergic reactions.</a:t>
            </a:r>
          </a:p>
          <a:p>
            <a:endParaRPr lang="en-US" baseline="0" dirty="0" smtClean="0"/>
          </a:p>
          <a:p>
            <a:endParaRPr lang="en-US" baseline="0" dirty="0" smtClean="0"/>
          </a:p>
          <a:p>
            <a:r>
              <a:rPr lang="en-US" baseline="0" dirty="0" smtClean="0"/>
              <a:t>Reference for introducing foods every 3 to 5 days: https://www.aaaai.org/Tools-for-the-Public/Conditions-Library/Allergies/prevention-of-allergies-and-asthma-in-children</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C9462D32-CFE7-4499-A05E-0B128E290CD2}" type="slidenum">
              <a:rPr lang="en-US" smtClean="0"/>
              <a:t>12</a:t>
            </a:fld>
            <a:endParaRPr lang="en-US"/>
          </a:p>
        </p:txBody>
      </p:sp>
    </p:spTree>
    <p:extLst>
      <p:ext uri="{BB962C8B-B14F-4D97-AF65-F5344CB8AC3E}">
        <p14:creationId xmlns:p14="http://schemas.microsoft.com/office/powerpoint/2010/main" val="16797887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Research over the past decade has shown</a:t>
            </a:r>
            <a:r>
              <a:rPr lang="en-US" baseline="0" dirty="0" smtClean="0"/>
              <a:t> the importance of offering potentially allergenic foods at younger ages versus the previous belief of waiting to introduce these foods until older ages. Offering allergenic foods early on may decrease the infant’s risk of developing that food allergy.</a:t>
            </a:r>
          </a:p>
          <a:p>
            <a:endParaRPr lang="en-US" baseline="0" dirty="0" smtClean="0"/>
          </a:p>
          <a:p>
            <a:r>
              <a:rPr lang="en-US" baseline="0" dirty="0" smtClean="0"/>
              <a:t>Once solid foods are introduced, any of the allergenic foods can be offered in texture-appropriate forms. However, if the infant already has known food allergies, it’s important for them to discuss the introduction of allergenic foods with their doctor first.</a:t>
            </a:r>
          </a:p>
          <a:p>
            <a:endParaRPr lang="en-US" baseline="0" dirty="0" smtClean="0"/>
          </a:p>
          <a:p>
            <a:r>
              <a:rPr lang="en-US" baseline="0" dirty="0" smtClean="0"/>
              <a:t>Some allergenic foods can pose a choking risk, so it’s important to offer them in texture-appropriate forms, such as peanut butter mixed into a smooth food or small pieces of egg or fish that are cooked soft enough to be tongue-mashed.</a:t>
            </a:r>
            <a:endParaRPr lang="en-US" dirty="0"/>
          </a:p>
        </p:txBody>
      </p:sp>
      <p:sp>
        <p:nvSpPr>
          <p:cNvPr id="4" name="Slide Number Placeholder 3"/>
          <p:cNvSpPr>
            <a:spLocks noGrp="1"/>
          </p:cNvSpPr>
          <p:nvPr>
            <p:ph type="sldNum" sz="quarter" idx="10"/>
          </p:nvPr>
        </p:nvSpPr>
        <p:spPr/>
        <p:txBody>
          <a:bodyPr/>
          <a:lstStyle/>
          <a:p>
            <a:fld id="{C9462D32-CFE7-4499-A05E-0B128E290CD2}" type="slidenum">
              <a:rPr lang="en-US" smtClean="0"/>
              <a:t>13</a:t>
            </a:fld>
            <a:endParaRPr lang="en-US"/>
          </a:p>
        </p:txBody>
      </p:sp>
    </p:spTree>
    <p:extLst>
      <p:ext uri="{BB962C8B-B14F-4D97-AF65-F5344CB8AC3E}">
        <p14:creationId xmlns:p14="http://schemas.microsoft.com/office/powerpoint/2010/main" val="1425611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often and how much food should be offered? </a:t>
            </a:r>
          </a:p>
          <a:p>
            <a:r>
              <a:rPr lang="en-US" dirty="0" smtClean="0"/>
              <a:t>Again, responsive or cue-based feeding should be followed once the infant has transitioned</a:t>
            </a:r>
            <a:r>
              <a:rPr lang="en-US" baseline="0" dirty="0" smtClean="0"/>
              <a:t> to taking solid foods. </a:t>
            </a:r>
          </a:p>
          <a:p>
            <a:endParaRPr lang="en-US" baseline="0" dirty="0" smtClean="0"/>
          </a:p>
          <a:p>
            <a:r>
              <a:rPr lang="en-US" baseline="0" dirty="0" smtClean="0"/>
              <a:t>How often? Start by offering once a day, offer until the infant is no longer interested, and then increase to offering at least 3 times per day by the infant’s first birthday. Most infants aren’t eating solid foods 3 times per day until closer to 9 months of age.</a:t>
            </a:r>
          </a:p>
          <a:p>
            <a:endParaRPr lang="en-US" baseline="0" dirty="0" smtClean="0"/>
          </a:p>
          <a:p>
            <a:r>
              <a:rPr lang="en-US" baseline="0" dirty="0" smtClean="0"/>
              <a:t>How much? Start by offering 1 to 2 Tablespoons per feeding, offering more if they’re interested. Increase to up to 4 Tablespoons per feeding as the infant gets use to taking solids. By their first birthday, infants can usually consume a quarter cup or 4 Tablespoons of 2 to 4 foods at most meals.</a:t>
            </a:r>
          </a:p>
          <a:p>
            <a:endParaRPr lang="en-US" dirty="0" smtClean="0"/>
          </a:p>
          <a:p>
            <a:endParaRPr lang="en-US" dirty="0" smtClean="0"/>
          </a:p>
          <a:p>
            <a:r>
              <a:rPr lang="en-US" dirty="0" smtClean="0"/>
              <a:t>UNICEF:</a:t>
            </a:r>
            <a:r>
              <a:rPr lang="en-US" baseline="0" dirty="0" smtClean="0"/>
              <a:t> </a:t>
            </a:r>
          </a:p>
          <a:p>
            <a:r>
              <a:rPr lang="en-US" dirty="0" smtClean="0"/>
              <a:t>https://www.unicef.org/parenting/food-nutrition/feeding-your-baby-6-12-months#:~:text=Feeding%20non%2Dbreastfed%20babies&amp;text=Start%20to%20give%20your%20baby,nutrients%20she%20needs%20without%20breastmilk.</a:t>
            </a:r>
          </a:p>
          <a:p>
            <a:endParaRPr lang="en-US" dirty="0" smtClean="0"/>
          </a:p>
          <a:p>
            <a:r>
              <a:rPr lang="en-US" dirty="0" smtClean="0"/>
              <a:t>Source for volumes of food</a:t>
            </a:r>
            <a:r>
              <a:rPr lang="en-US" baseline="0" dirty="0" smtClean="0"/>
              <a:t> in infancy: </a:t>
            </a:r>
            <a:r>
              <a:rPr lang="en-US" dirty="0" smtClean="0"/>
              <a:t>Greenlight: https://www.greenlight-program.org/toolkit-components/booklets/browse/us/</a:t>
            </a:r>
          </a:p>
          <a:p>
            <a:endParaRPr lang="en-US" dirty="0"/>
          </a:p>
        </p:txBody>
      </p:sp>
      <p:sp>
        <p:nvSpPr>
          <p:cNvPr id="4" name="Slide Number Placeholder 3"/>
          <p:cNvSpPr>
            <a:spLocks noGrp="1"/>
          </p:cNvSpPr>
          <p:nvPr>
            <p:ph type="sldNum" sz="quarter" idx="10"/>
          </p:nvPr>
        </p:nvSpPr>
        <p:spPr/>
        <p:txBody>
          <a:bodyPr/>
          <a:lstStyle/>
          <a:p>
            <a:fld id="{C9462D32-CFE7-4499-A05E-0B128E290CD2}" type="slidenum">
              <a:rPr lang="en-US" smtClean="0"/>
              <a:t>14</a:t>
            </a:fld>
            <a:endParaRPr lang="en-US"/>
          </a:p>
        </p:txBody>
      </p:sp>
    </p:spTree>
    <p:extLst>
      <p:ext uri="{BB962C8B-B14F-4D97-AF65-F5344CB8AC3E}">
        <p14:creationId xmlns:p14="http://schemas.microsoft.com/office/powerpoint/2010/main" val="1494132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table that summarizes</a:t>
            </a:r>
            <a:r>
              <a:rPr lang="en-US" baseline="0" dirty="0" smtClean="0"/>
              <a:t> </a:t>
            </a:r>
            <a:r>
              <a:rPr lang="en-US" baseline="0" smtClean="0"/>
              <a:t>infant feeding</a:t>
            </a:r>
            <a:r>
              <a:rPr lang="en-US" smtClean="0"/>
              <a:t> </a:t>
            </a:r>
            <a:r>
              <a:rPr lang="en-US" dirty="0" smtClean="0"/>
              <a:t>from Children’s “Feeding Your Baby” teaching sheet.</a:t>
            </a:r>
            <a:endParaRPr lang="en-US" dirty="0"/>
          </a:p>
        </p:txBody>
      </p:sp>
      <p:sp>
        <p:nvSpPr>
          <p:cNvPr id="4" name="Slide Number Placeholder 3"/>
          <p:cNvSpPr>
            <a:spLocks noGrp="1"/>
          </p:cNvSpPr>
          <p:nvPr>
            <p:ph type="sldNum" sz="quarter" idx="10"/>
          </p:nvPr>
        </p:nvSpPr>
        <p:spPr/>
        <p:txBody>
          <a:bodyPr/>
          <a:lstStyle/>
          <a:p>
            <a:fld id="{C9462D32-CFE7-4499-A05E-0B128E290CD2}" type="slidenum">
              <a:rPr lang="en-US" smtClean="0"/>
              <a:t>15</a:t>
            </a:fld>
            <a:endParaRPr lang="en-US"/>
          </a:p>
        </p:txBody>
      </p:sp>
    </p:spTree>
    <p:extLst>
      <p:ext uri="{BB962C8B-B14F-4D97-AF65-F5344CB8AC3E}">
        <p14:creationId xmlns:p14="http://schemas.microsoft.com/office/powerpoint/2010/main" val="3928319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foods</a:t>
            </a:r>
            <a:r>
              <a:rPr lang="en-US" baseline="0" dirty="0" smtClean="0"/>
              <a:t> should not be offered?</a:t>
            </a:r>
          </a:p>
          <a:p>
            <a:endParaRPr lang="en-US" baseline="0" dirty="0" smtClean="0"/>
          </a:p>
          <a:p>
            <a:r>
              <a:rPr lang="en-US" baseline="0" dirty="0" smtClean="0"/>
              <a:t>Juice, even when it’s 100% fruit juice, any foods or beverages that are unpasteurized as this presents a food safety risk, and any choking hazards.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Here is a table from WIC of some of the common choking hazards for infants and young children. </a:t>
            </a:r>
            <a:r>
              <a:rPr lang="en-US" dirty="0" smtClean="0"/>
              <a:t>In general, avoid foods that are marble-sized, hard, or sticky.</a:t>
            </a:r>
          </a:p>
          <a:p>
            <a:endParaRPr lang="en-US" baseline="0" dirty="0" smtClean="0"/>
          </a:p>
          <a:p>
            <a:r>
              <a:rPr lang="en-US" baseline="0" dirty="0" smtClean="0"/>
              <a:t>WIC also has a great resource on how to modify foods so they aren’t choking hazards. You can find the link to the resource in this training’s Module Template under Supplemental resources.</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C9462D32-CFE7-4499-A05E-0B128E290CD2}" type="slidenum">
              <a:rPr lang="en-US" smtClean="0"/>
              <a:t>16</a:t>
            </a:fld>
            <a:endParaRPr lang="en-US"/>
          </a:p>
        </p:txBody>
      </p:sp>
    </p:spTree>
    <p:extLst>
      <p:ext uri="{BB962C8B-B14F-4D97-AF65-F5344CB8AC3E}">
        <p14:creationId xmlns:p14="http://schemas.microsoft.com/office/powerpoint/2010/main" val="3224264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foods</a:t>
            </a:r>
            <a:r>
              <a:rPr lang="en-US" baseline="0" dirty="0" smtClean="0"/>
              <a:t> should we wait to offer until an infant is at least 12 months old?</a:t>
            </a:r>
          </a:p>
          <a:p>
            <a:endParaRPr lang="en-US" baseline="0" dirty="0" smtClean="0"/>
          </a:p>
          <a:p>
            <a:r>
              <a:rPr lang="en-US" baseline="0" dirty="0" smtClean="0"/>
              <a:t>Cow’s milk or a comparable milk alternative, shouldn’t be introduced as the infant’s primary nutritious beverage until 12 months old. If a family wishes to, they can offer this in small tastes from cups at meals or snacks to get the infant use to drinking this once they are 12 months old.</a:t>
            </a:r>
          </a:p>
          <a:p>
            <a:endParaRPr lang="en-US" baseline="0" dirty="0" smtClean="0"/>
          </a:p>
          <a:p>
            <a:r>
              <a:rPr lang="en-US" baseline="0" dirty="0" smtClean="0"/>
              <a:t>Honey should not be given until an infant turns 12 months old, as it poses a risk of botulism at young ages.</a:t>
            </a:r>
            <a:endParaRPr lang="en-US" dirty="0"/>
          </a:p>
        </p:txBody>
      </p:sp>
      <p:sp>
        <p:nvSpPr>
          <p:cNvPr id="4" name="Slide Number Placeholder 3"/>
          <p:cNvSpPr>
            <a:spLocks noGrp="1"/>
          </p:cNvSpPr>
          <p:nvPr>
            <p:ph type="sldNum" sz="quarter" idx="10"/>
          </p:nvPr>
        </p:nvSpPr>
        <p:spPr/>
        <p:txBody>
          <a:bodyPr/>
          <a:lstStyle/>
          <a:p>
            <a:fld id="{C9462D32-CFE7-4499-A05E-0B128E290CD2}" type="slidenum">
              <a:rPr lang="en-US" smtClean="0"/>
              <a:t>17</a:t>
            </a:fld>
            <a:endParaRPr lang="en-US"/>
          </a:p>
        </p:txBody>
      </p:sp>
    </p:spTree>
    <p:extLst>
      <p:ext uri="{BB962C8B-B14F-4D97-AF65-F5344CB8AC3E}">
        <p14:creationId xmlns:p14="http://schemas.microsoft.com/office/powerpoint/2010/main" val="1722612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a:t>
            </a:r>
            <a:r>
              <a:rPr lang="en-US" baseline="0" dirty="0" smtClean="0"/>
              <a:t> recently, some families have opted to introduce foods in a manner other than the typical purees. This approach is commonly referred to as “baby led weaning” because the baby is leading how much they consume versus being fed by a spoon. These families often skip purees and start offering soft table foods as the baby’s first foods.</a:t>
            </a:r>
            <a:endParaRPr lang="en-US" dirty="0"/>
          </a:p>
        </p:txBody>
      </p:sp>
      <p:sp>
        <p:nvSpPr>
          <p:cNvPr id="4" name="Slide Number Placeholder 3"/>
          <p:cNvSpPr>
            <a:spLocks noGrp="1"/>
          </p:cNvSpPr>
          <p:nvPr>
            <p:ph type="sldNum" sz="quarter" idx="10"/>
          </p:nvPr>
        </p:nvSpPr>
        <p:spPr/>
        <p:txBody>
          <a:bodyPr/>
          <a:lstStyle/>
          <a:p>
            <a:fld id="{C9462D32-CFE7-4499-A05E-0B128E290CD2}" type="slidenum">
              <a:rPr lang="en-US" smtClean="0"/>
              <a:t>18</a:t>
            </a:fld>
            <a:endParaRPr lang="en-US"/>
          </a:p>
        </p:txBody>
      </p:sp>
    </p:spTree>
    <p:extLst>
      <p:ext uri="{BB962C8B-B14F-4D97-AF65-F5344CB8AC3E}">
        <p14:creationId xmlns:p14="http://schemas.microsoft.com/office/powerpoint/2010/main" val="5049757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are</a:t>
            </a:r>
            <a:r>
              <a:rPr lang="en-US" baseline="0" dirty="0" smtClean="0"/>
              <a:t> families choosing the baby led weaning approach to feeding their infants? This table reviews the perceived benefits that families are drawn to with this approach, including a baby self regulating their own calorie intake, potentially lowering their risk of obesity, improving their diet quality and fine motor skill development, and exposing them to a greater variety of food textures early on.</a:t>
            </a:r>
          </a:p>
          <a:p>
            <a:endParaRPr lang="en-US" baseline="0" dirty="0" smtClean="0"/>
          </a:p>
          <a:p>
            <a:r>
              <a:rPr lang="en-US" baseline="0" dirty="0" smtClean="0"/>
              <a:t>Some pediatric health professionals have concerns that baby led weaning poses these potential risks, including consuming foods that are a choking risk, having caregivers that are less involved and attentive to the infant’s feeding, potentially causing undernutrition or poor nutrient intake, and the lack of learning the skill of using utensils and eating purees.</a:t>
            </a:r>
          </a:p>
          <a:p>
            <a:endParaRPr lang="en-US" baseline="0" dirty="0" smtClean="0"/>
          </a:p>
          <a:p>
            <a:r>
              <a:rPr lang="en-US" baseline="0" dirty="0" smtClean="0"/>
              <a:t>Note that these are perceived benefits and potential risks of baby led weaning. Let’s review what the research tells us on the next slide.</a:t>
            </a:r>
            <a:endParaRPr lang="en-US" dirty="0"/>
          </a:p>
        </p:txBody>
      </p:sp>
      <p:sp>
        <p:nvSpPr>
          <p:cNvPr id="4" name="Slide Number Placeholder 3"/>
          <p:cNvSpPr>
            <a:spLocks noGrp="1"/>
          </p:cNvSpPr>
          <p:nvPr>
            <p:ph type="sldNum" sz="quarter" idx="10"/>
          </p:nvPr>
        </p:nvSpPr>
        <p:spPr/>
        <p:txBody>
          <a:bodyPr/>
          <a:lstStyle/>
          <a:p>
            <a:fld id="{C9462D32-CFE7-4499-A05E-0B128E290CD2}" type="slidenum">
              <a:rPr lang="en-US" smtClean="0"/>
              <a:t>19</a:t>
            </a:fld>
            <a:endParaRPr lang="en-US"/>
          </a:p>
        </p:txBody>
      </p:sp>
    </p:spTree>
    <p:extLst>
      <p:ext uri="{BB962C8B-B14F-4D97-AF65-F5344CB8AC3E}">
        <p14:creationId xmlns:p14="http://schemas.microsoft.com/office/powerpoint/2010/main" val="216710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objective</a:t>
            </a:r>
            <a:r>
              <a:rPr lang="en-US" baseline="0" dirty="0" smtClean="0"/>
              <a:t>s of this learning module include: learning the basic feeding guidelines for the pediatric population and understanding specific considerations at each age</a:t>
            </a:r>
            <a:endParaRPr lang="en-US" dirty="0"/>
          </a:p>
        </p:txBody>
      </p:sp>
      <p:sp>
        <p:nvSpPr>
          <p:cNvPr id="4" name="Slide Number Placeholder 3"/>
          <p:cNvSpPr>
            <a:spLocks noGrp="1"/>
          </p:cNvSpPr>
          <p:nvPr>
            <p:ph type="sldNum" sz="quarter" idx="10"/>
          </p:nvPr>
        </p:nvSpPr>
        <p:spPr/>
        <p:txBody>
          <a:bodyPr/>
          <a:lstStyle/>
          <a:p>
            <a:fld id="{C9462D32-CFE7-4499-A05E-0B128E290CD2}" type="slidenum">
              <a:rPr lang="en-US" smtClean="0"/>
              <a:t>2</a:t>
            </a:fld>
            <a:endParaRPr lang="en-US"/>
          </a:p>
        </p:txBody>
      </p:sp>
    </p:spTree>
    <p:extLst>
      <p:ext uri="{BB962C8B-B14F-4D97-AF65-F5344CB8AC3E}">
        <p14:creationId xmlns:p14="http://schemas.microsoft.com/office/powerpoint/2010/main" val="23064630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 the BLISS study from 2017, baby</a:t>
            </a:r>
            <a:r>
              <a:rPr lang="en-US" baseline="0" dirty="0" smtClean="0"/>
              <a:t> led weaning does not lead to better self regulation of calorie intake or decrease obesity risk. It also doesn’t pose a choking risk when caregivers are educated on foods that are a high choking risk for infants. It also didn’t prove that infants following baby led weaning were at increased risk of under nutrition or poor nutrient intake.</a:t>
            </a:r>
          </a:p>
          <a:p>
            <a:r>
              <a:rPr lang="en-US" baseline="0" dirty="0" smtClean="0"/>
              <a:t>Between the traditionally fed infant group and the baby led weaning infant group, there were no differences in BMI at their follow up at 2 years of age and no differences in growth throughout the study. There was also no increased risk of choking on foods in the BLW group and they did not have higher rates of iron deficiency anemia when compared to the traditionally fed infant group. Of note, the BLW group was </a:t>
            </a:r>
            <a:r>
              <a:rPr lang="en-US" dirty="0" smtClean="0"/>
              <a:t>educated on foods to avoid that were a high choking risk.</a:t>
            </a:r>
          </a:p>
          <a:p>
            <a:endParaRPr lang="en-US" dirty="0" smtClean="0"/>
          </a:p>
          <a:p>
            <a:r>
              <a:rPr lang="en-US" dirty="0" smtClean="0"/>
              <a:t>There were a few benefits</a:t>
            </a:r>
            <a:r>
              <a:rPr lang="en-US" baseline="0" dirty="0" smtClean="0"/>
              <a:t> noted in the BLW group, including infants with less fussiness and greater enjoyment of food, infants that were exclusively breastfed longer, and at their follow-up appointment at 2 years of age, they had a greater variety of fruits and vegetables they were willing to eat.</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C9462D32-CFE7-4499-A05E-0B128E290CD2}" type="slidenum">
              <a:rPr lang="en-US" smtClean="0"/>
              <a:t>20</a:t>
            </a:fld>
            <a:endParaRPr lang="en-US"/>
          </a:p>
        </p:txBody>
      </p:sp>
    </p:spTree>
    <p:extLst>
      <p:ext uri="{BB962C8B-B14F-4D97-AF65-F5344CB8AC3E}">
        <p14:creationId xmlns:p14="http://schemas.microsoft.com/office/powerpoint/2010/main" val="6716588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a:t>
            </a:r>
            <a:r>
              <a:rPr lang="en-US" baseline="0" dirty="0" smtClean="0"/>
              <a:t> on the information we have at this time, what can we recommend if a family is choosing to following baby led weaning?</a:t>
            </a:r>
          </a:p>
          <a:p>
            <a:endParaRPr lang="en-US" baseline="0" dirty="0" smtClean="0"/>
          </a:p>
          <a:p>
            <a:r>
              <a:rPr lang="en-US" baseline="0" dirty="0" smtClean="0"/>
              <a:t>Educate the family on foods that are a high risk of choking. Encourage the caregivers to continue to be engaged in feeding their infant, even though they aren’t having to spoon feed the child. And recommend an iron supplement for infants receiving human milk, as they likely won’t be able to meet their iron needs without the intake of an iron-fortified baby cereal.</a:t>
            </a:r>
          </a:p>
          <a:p>
            <a:endParaRPr lang="en-US" baseline="0" dirty="0" smtClean="0"/>
          </a:p>
          <a:p>
            <a:r>
              <a:rPr lang="en-US" baseline="0" dirty="0" smtClean="0"/>
              <a:t>Remember to keep in mind for yourself and when educating families on this approach: eating from a spoon is a life-long skill that everyone needs to develop, so it’s still important to offer some foods by spoon at some point. Also, families don’t have to solely choose baby led weaning versus feeding purees. They can still offer some soft solids along with the purees as they work on introducing foods.</a:t>
            </a:r>
            <a:endParaRPr lang="en-US" dirty="0"/>
          </a:p>
        </p:txBody>
      </p:sp>
      <p:sp>
        <p:nvSpPr>
          <p:cNvPr id="4" name="Slide Number Placeholder 3"/>
          <p:cNvSpPr>
            <a:spLocks noGrp="1"/>
          </p:cNvSpPr>
          <p:nvPr>
            <p:ph type="sldNum" sz="quarter" idx="10"/>
          </p:nvPr>
        </p:nvSpPr>
        <p:spPr/>
        <p:txBody>
          <a:bodyPr/>
          <a:lstStyle/>
          <a:p>
            <a:fld id="{C9462D32-CFE7-4499-A05E-0B128E290CD2}" type="slidenum">
              <a:rPr lang="en-US" smtClean="0"/>
              <a:t>21</a:t>
            </a:fld>
            <a:endParaRPr lang="en-US"/>
          </a:p>
        </p:txBody>
      </p:sp>
    </p:spTree>
    <p:extLst>
      <p:ext uri="{BB962C8B-B14F-4D97-AF65-F5344CB8AC3E}">
        <p14:creationId xmlns:p14="http://schemas.microsoft.com/office/powerpoint/2010/main" val="29735821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we’ll discuss the progression of infant feeding once solid foods have been started.</a:t>
            </a:r>
            <a:endParaRPr lang="en-US" dirty="0"/>
          </a:p>
        </p:txBody>
      </p:sp>
      <p:sp>
        <p:nvSpPr>
          <p:cNvPr id="4" name="Slide Number Placeholder 3"/>
          <p:cNvSpPr>
            <a:spLocks noGrp="1"/>
          </p:cNvSpPr>
          <p:nvPr>
            <p:ph type="sldNum" sz="quarter" idx="10"/>
          </p:nvPr>
        </p:nvSpPr>
        <p:spPr/>
        <p:txBody>
          <a:bodyPr/>
          <a:lstStyle/>
          <a:p>
            <a:fld id="{C9462D32-CFE7-4499-A05E-0B128E290CD2}" type="slidenum">
              <a:rPr lang="en-US" smtClean="0"/>
              <a:t>22</a:t>
            </a:fld>
            <a:endParaRPr lang="en-US"/>
          </a:p>
        </p:txBody>
      </p:sp>
    </p:spTree>
    <p:extLst>
      <p:ext uri="{BB962C8B-B14F-4D97-AF65-F5344CB8AC3E}">
        <p14:creationId xmlns:p14="http://schemas.microsoft.com/office/powerpoint/2010/main" val="8699496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6 to 12 months old, infants should</a:t>
            </a:r>
            <a:r>
              <a:rPr lang="en-US" baseline="0" dirty="0" smtClean="0"/>
              <a:t> continue to be offered nutrient-dense foods, along with an age-appropriate cup at meals. The cup can have water, human milk, or formula in it. Intake from the cup will be minimal, especially at first, but helps set the stage for eventually weaning from the bottle after they’ve turned 1 year old.</a:t>
            </a:r>
          </a:p>
          <a:p>
            <a:r>
              <a:rPr lang="en-US" baseline="0" dirty="0" smtClean="0"/>
              <a:t>While drinking water is an important skill to develop, at this age, infants should not be drinking any more than 4-8 ounces water per day to ensure they don’t become </a:t>
            </a:r>
            <a:r>
              <a:rPr lang="en-US" baseline="0" dirty="0" err="1" smtClean="0"/>
              <a:t>hyponatremic</a:t>
            </a:r>
            <a:r>
              <a:rPr lang="en-US" baseline="0" dirty="0" smtClean="0"/>
              <a:t> or displace human milk or formula with water intake. </a:t>
            </a:r>
          </a:p>
          <a:p>
            <a:r>
              <a:rPr lang="en-US" baseline="0" dirty="0" smtClean="0"/>
              <a:t>Source: AAP Healthy Children https://www.healthychildren.org/English/healthy-living/nutrition/Pages/Recommended-Drinks-for-Young-Children-Ages-0-5.aspx</a:t>
            </a:r>
            <a:endParaRPr lang="en-US" dirty="0"/>
          </a:p>
        </p:txBody>
      </p:sp>
      <p:sp>
        <p:nvSpPr>
          <p:cNvPr id="4" name="Slide Number Placeholder 3"/>
          <p:cNvSpPr>
            <a:spLocks noGrp="1"/>
          </p:cNvSpPr>
          <p:nvPr>
            <p:ph type="sldNum" sz="quarter" idx="10"/>
          </p:nvPr>
        </p:nvSpPr>
        <p:spPr/>
        <p:txBody>
          <a:bodyPr/>
          <a:lstStyle/>
          <a:p>
            <a:fld id="{C9462D32-CFE7-4499-A05E-0B128E290CD2}" type="slidenum">
              <a:rPr lang="en-US" smtClean="0"/>
              <a:t>23</a:t>
            </a:fld>
            <a:endParaRPr lang="en-US"/>
          </a:p>
        </p:txBody>
      </p:sp>
    </p:spTree>
    <p:extLst>
      <p:ext uri="{BB962C8B-B14F-4D97-AF65-F5344CB8AC3E}">
        <p14:creationId xmlns:p14="http://schemas.microsoft.com/office/powerpoint/2010/main" val="27438264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Around</a:t>
            </a:r>
            <a:r>
              <a:rPr lang="en-US" baseline="0" dirty="0" smtClean="0"/>
              <a:t> 12 months old, an infant can be transitioned from human milk and/or infant formula to whole cow’s milk or an alternative equivalent. It’s important to remember that infants can continue to be given human milk if mutually desired by the caregiver and infant. Infants don’t typically need to continue on infant formula or transition to a toddler formula, as they are likely meeting most of their vitamin and mineral needs from foods. Toddler formulas are usually higher in calories per ounce than whole milk and may lead to an infant filling up on the calories from the formula, leading to consuming less volume of food. If it’s </a:t>
            </a:r>
            <a:r>
              <a:rPr lang="en-US" baseline="0" dirty="0" smtClean="0"/>
              <a:t>determined </a:t>
            </a:r>
            <a:r>
              <a:rPr lang="en-US" baseline="0" dirty="0" smtClean="0"/>
              <a:t>that an infant would benefit from additional vitamin and mineral supplementation at this age, they can be given a multivitamin/mineral supplement along with whole milk instead of giving them a more costly toddler formula.</a:t>
            </a:r>
            <a:endParaRPr lang="en-US" dirty="0"/>
          </a:p>
        </p:txBody>
      </p:sp>
      <p:sp>
        <p:nvSpPr>
          <p:cNvPr id="4" name="Slide Number Placeholder 3"/>
          <p:cNvSpPr>
            <a:spLocks noGrp="1"/>
          </p:cNvSpPr>
          <p:nvPr>
            <p:ph type="sldNum" sz="quarter" idx="10"/>
          </p:nvPr>
        </p:nvSpPr>
        <p:spPr/>
        <p:txBody>
          <a:bodyPr/>
          <a:lstStyle/>
          <a:p>
            <a:fld id="{C9462D32-CFE7-4499-A05E-0B128E290CD2}" type="slidenum">
              <a:rPr lang="en-US" smtClean="0"/>
              <a:t>24</a:t>
            </a:fld>
            <a:endParaRPr lang="en-US"/>
          </a:p>
        </p:txBody>
      </p:sp>
    </p:spTree>
    <p:extLst>
      <p:ext uri="{BB962C8B-B14F-4D97-AF65-F5344CB8AC3E}">
        <p14:creationId xmlns:p14="http://schemas.microsoft.com/office/powerpoint/2010/main" val="8708835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Please read and complete Case Study 2</a:t>
            </a:r>
            <a:r>
              <a:rPr lang="en-US" baseline="0" dirty="0" smtClean="0"/>
              <a:t> on your Learning Module Worksheet, then continue to the next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C9462D32-CFE7-4499-A05E-0B128E290CD2}" type="slidenum">
              <a:rPr lang="en-US" smtClean="0"/>
              <a:t>25</a:t>
            </a:fld>
            <a:endParaRPr lang="en-US"/>
          </a:p>
        </p:txBody>
      </p:sp>
    </p:spTree>
    <p:extLst>
      <p:ext uri="{BB962C8B-B14F-4D97-AF65-F5344CB8AC3E}">
        <p14:creationId xmlns:p14="http://schemas.microsoft.com/office/powerpoint/2010/main" val="18011213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we’ll discuss General Feeding Guidelines for Toddlers and Preschoolers.</a:t>
            </a:r>
            <a:endParaRPr lang="en-US" dirty="0"/>
          </a:p>
        </p:txBody>
      </p:sp>
      <p:sp>
        <p:nvSpPr>
          <p:cNvPr id="4" name="Slide Number Placeholder 3"/>
          <p:cNvSpPr>
            <a:spLocks noGrp="1"/>
          </p:cNvSpPr>
          <p:nvPr>
            <p:ph type="sldNum" sz="quarter" idx="10"/>
          </p:nvPr>
        </p:nvSpPr>
        <p:spPr/>
        <p:txBody>
          <a:bodyPr/>
          <a:lstStyle/>
          <a:p>
            <a:fld id="{C9462D32-CFE7-4499-A05E-0B128E290CD2}" type="slidenum">
              <a:rPr lang="en-US" smtClean="0"/>
              <a:t>26</a:t>
            </a:fld>
            <a:endParaRPr lang="en-US"/>
          </a:p>
        </p:txBody>
      </p:sp>
    </p:spTree>
    <p:extLst>
      <p:ext uri="{BB962C8B-B14F-4D97-AF65-F5344CB8AC3E}">
        <p14:creationId xmlns:p14="http://schemas.microsoft.com/office/powerpoint/2010/main" val="5823339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population</a:t>
            </a:r>
            <a:r>
              <a:rPr lang="en-US" baseline="0" dirty="0" smtClean="0"/>
              <a:t>, we continue the basic feeding guidelines of 3 meals and 2-3 snacks each day, making sure that there is at least 2 and a half hours between these feeding times. Distractions should be avoided at these feeding times and the child should be in a high chair or booster seat or another age-appropriate seat. Buckles can be helpful to keep the child in one place during their meals and snacks. Feedings shouldn’t last more than 20 minutes unless the child is continuing to actively eat past the 20 minute mark. Most kids at these ages struggle with having an attention span that allows them to sit for longer than this amount of time, so most naturally won’t eat past the 20 minute mark. All food and beverages besides water should be removed at the end of the meal or snack.</a:t>
            </a:r>
            <a:endParaRPr lang="en-US" dirty="0"/>
          </a:p>
        </p:txBody>
      </p:sp>
      <p:sp>
        <p:nvSpPr>
          <p:cNvPr id="4" name="Slide Number Placeholder 3"/>
          <p:cNvSpPr>
            <a:spLocks noGrp="1"/>
          </p:cNvSpPr>
          <p:nvPr>
            <p:ph type="sldNum" sz="quarter" idx="10"/>
          </p:nvPr>
        </p:nvSpPr>
        <p:spPr/>
        <p:txBody>
          <a:bodyPr/>
          <a:lstStyle/>
          <a:p>
            <a:fld id="{C9462D32-CFE7-4499-A05E-0B128E290CD2}" type="slidenum">
              <a:rPr lang="en-US" smtClean="0"/>
              <a:t>27</a:t>
            </a:fld>
            <a:endParaRPr lang="en-US"/>
          </a:p>
        </p:txBody>
      </p:sp>
    </p:spTree>
    <p:extLst>
      <p:ext uri="{BB962C8B-B14F-4D97-AF65-F5344CB8AC3E}">
        <p14:creationId xmlns:p14="http://schemas.microsoft.com/office/powerpoint/2010/main" val="7519624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should be offered at this age?</a:t>
            </a:r>
          </a:p>
          <a:p>
            <a:endParaRPr lang="en-US" baseline="0" dirty="0" smtClean="0"/>
          </a:p>
          <a:p>
            <a:r>
              <a:rPr lang="en-US" baseline="0" dirty="0" smtClean="0"/>
              <a:t>Most of the foods that the rest of the family is eating can be offered to the child, with some texture modifications when needed, especially in harder to chew meats for example. </a:t>
            </a:r>
          </a:p>
          <a:p>
            <a:endParaRPr lang="en-US" baseline="0" dirty="0" smtClean="0"/>
          </a:p>
          <a:p>
            <a:r>
              <a:rPr lang="en-US" baseline="0" dirty="0" smtClean="0"/>
              <a:t>Foods should still be offered from all of the food groups and should be nutrient dense. Because meats are one of the more difficult textures to chew, children at these ages often struggle to take in adequate volumes in order to meet their iron and zinc needs. Some ideas for more toddler-friendly meats from a texture standpoint include shredded &amp; chopped meats, deli meat, fish or other soft seafood, and crock pot or slow cooked meats.</a:t>
            </a:r>
          </a:p>
          <a:p>
            <a:endParaRPr lang="en-US" baseline="0" dirty="0" smtClean="0"/>
          </a:p>
          <a:p>
            <a:r>
              <a:rPr lang="en-US" baseline="0" dirty="0" smtClean="0"/>
              <a:t>Intake of healthy fats should not be limited, as fats are important for continuing brain development. Unless otherwise directed by a health care provider, children should continue on whole milk until the age of 2 years at least because of the importance of continuing brain development.</a:t>
            </a:r>
          </a:p>
          <a:p>
            <a:endParaRPr lang="en-US" baseline="0" dirty="0" smtClean="0"/>
          </a:p>
          <a:p>
            <a:r>
              <a:rPr lang="en-US" baseline="0" dirty="0" smtClean="0"/>
              <a:t>Milk should be offered with meals and can also be offered at snacks as long as their total daily intake doesn’t exceed 16 to 24 ounces. Excessive intake of milk can displace other foods and nutrients from those foods, and at times can cause or exacerbate iron-deficiency anemia. It’s also important to note that excessive milk intake can lead to constipation as well.</a:t>
            </a:r>
          </a:p>
          <a:p>
            <a:endParaRPr lang="en-US" baseline="0" dirty="0" smtClean="0"/>
          </a:p>
          <a:p>
            <a:r>
              <a:rPr lang="en-US" baseline="0" dirty="0" smtClean="0"/>
              <a:t>At 12 months old, children should start transitioning to a cup at mealtimes, if they haven’t already, as this will set the stage for weaning from an infant bottle by 18 months of age ideally.</a:t>
            </a:r>
          </a:p>
          <a:p>
            <a:endParaRPr lang="en-US" baseline="0" dirty="0" smtClean="0"/>
          </a:p>
        </p:txBody>
      </p:sp>
      <p:sp>
        <p:nvSpPr>
          <p:cNvPr id="4" name="Slide Number Placeholder 3"/>
          <p:cNvSpPr>
            <a:spLocks noGrp="1"/>
          </p:cNvSpPr>
          <p:nvPr>
            <p:ph type="sldNum" sz="quarter" idx="10"/>
          </p:nvPr>
        </p:nvSpPr>
        <p:spPr/>
        <p:txBody>
          <a:bodyPr/>
          <a:lstStyle/>
          <a:p>
            <a:fld id="{C9462D32-CFE7-4499-A05E-0B128E290CD2}" type="slidenum">
              <a:rPr lang="en-US" smtClean="0"/>
              <a:t>28</a:t>
            </a:fld>
            <a:endParaRPr lang="en-US"/>
          </a:p>
        </p:txBody>
      </p:sp>
    </p:spTree>
    <p:extLst>
      <p:ext uri="{BB962C8B-B14F-4D97-AF65-F5344CB8AC3E}">
        <p14:creationId xmlns:p14="http://schemas.microsoft.com/office/powerpoint/2010/main" val="30541577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chart</a:t>
            </a:r>
            <a:r>
              <a:rPr lang="en-US" baseline="0" dirty="0" smtClean="0"/>
              <a:t> is pulled from Children’s “Feeding Your Toddler” teaching sheet. On the left, you’ll see a few examples in most of the food groups followed by an example of a typical serving size for this age group. Lastly, you’ll see how often these foods should be offered each day.</a:t>
            </a:r>
            <a:endParaRPr lang="en-US" dirty="0"/>
          </a:p>
        </p:txBody>
      </p:sp>
      <p:sp>
        <p:nvSpPr>
          <p:cNvPr id="4" name="Slide Number Placeholder 3"/>
          <p:cNvSpPr>
            <a:spLocks noGrp="1"/>
          </p:cNvSpPr>
          <p:nvPr>
            <p:ph type="sldNum" sz="quarter" idx="10"/>
          </p:nvPr>
        </p:nvSpPr>
        <p:spPr/>
        <p:txBody>
          <a:bodyPr/>
          <a:lstStyle/>
          <a:p>
            <a:fld id="{C9462D32-CFE7-4499-A05E-0B128E290CD2}" type="slidenum">
              <a:rPr lang="en-US" smtClean="0"/>
              <a:t>29</a:t>
            </a:fld>
            <a:endParaRPr lang="en-US"/>
          </a:p>
        </p:txBody>
      </p:sp>
    </p:spTree>
    <p:extLst>
      <p:ext uri="{BB962C8B-B14F-4D97-AF65-F5344CB8AC3E}">
        <p14:creationId xmlns:p14="http://schemas.microsoft.com/office/powerpoint/2010/main" val="1139590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module, we’ll be discussing the</a:t>
            </a:r>
            <a:r>
              <a:rPr lang="en-US" baseline="0" dirty="0" smtClean="0"/>
              <a:t> following content</a:t>
            </a:r>
            <a:endParaRPr lang="en-US" dirty="0"/>
          </a:p>
        </p:txBody>
      </p:sp>
      <p:sp>
        <p:nvSpPr>
          <p:cNvPr id="4" name="Slide Number Placeholder 3"/>
          <p:cNvSpPr>
            <a:spLocks noGrp="1"/>
          </p:cNvSpPr>
          <p:nvPr>
            <p:ph type="sldNum" sz="quarter" idx="10"/>
          </p:nvPr>
        </p:nvSpPr>
        <p:spPr/>
        <p:txBody>
          <a:bodyPr/>
          <a:lstStyle/>
          <a:p>
            <a:fld id="{C9462D32-CFE7-4499-A05E-0B128E290CD2}" type="slidenum">
              <a:rPr lang="en-US" smtClean="0"/>
              <a:t>3</a:t>
            </a:fld>
            <a:endParaRPr lang="en-US"/>
          </a:p>
        </p:txBody>
      </p:sp>
    </p:spTree>
    <p:extLst>
      <p:ext uri="{BB962C8B-B14F-4D97-AF65-F5344CB8AC3E}">
        <p14:creationId xmlns:p14="http://schemas.microsoft.com/office/powerpoint/2010/main" val="35237709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foods should not be offered at these</a:t>
            </a:r>
            <a:r>
              <a:rPr lang="en-US" baseline="0" dirty="0" smtClean="0"/>
              <a:t> ages?</a:t>
            </a:r>
          </a:p>
          <a:p>
            <a:endParaRPr lang="en-US" baseline="0" dirty="0" smtClean="0"/>
          </a:p>
          <a:p>
            <a:r>
              <a:rPr lang="en-US" baseline="0" dirty="0" smtClean="0"/>
              <a:t>Juice really should not be offered, but if it is, it should only be 100% fruit juice and limited to no more than 4 ounces per day. Whole fruit is always preferred as a source of a child’s fruit intake over fruit juice.</a:t>
            </a:r>
          </a:p>
          <a:p>
            <a:endParaRPr lang="en-US" baseline="0" dirty="0" smtClean="0"/>
          </a:p>
          <a:p>
            <a:r>
              <a:rPr lang="en-US" baseline="0" dirty="0" smtClean="0"/>
              <a:t>Unpasteurized foods and beverages should continue to be avoided due to food safety concerns.</a:t>
            </a:r>
          </a:p>
          <a:p>
            <a:endParaRPr lang="en-US" baseline="0" dirty="0" smtClean="0"/>
          </a:p>
          <a:p>
            <a:r>
              <a:rPr lang="en-US" baseline="0" dirty="0" smtClean="0"/>
              <a:t>Most foods are considered choking hazards until the age of 4 years, so the same choking hazards from infancy should continue to be avoided until 4 years old.</a:t>
            </a:r>
            <a:endParaRPr lang="en-US" dirty="0" smtClean="0"/>
          </a:p>
        </p:txBody>
      </p:sp>
      <p:sp>
        <p:nvSpPr>
          <p:cNvPr id="4" name="Slide Number Placeholder 3"/>
          <p:cNvSpPr>
            <a:spLocks noGrp="1"/>
          </p:cNvSpPr>
          <p:nvPr>
            <p:ph type="sldNum" sz="quarter" idx="10"/>
          </p:nvPr>
        </p:nvSpPr>
        <p:spPr/>
        <p:txBody>
          <a:bodyPr/>
          <a:lstStyle/>
          <a:p>
            <a:fld id="{C9462D32-CFE7-4499-A05E-0B128E290CD2}" type="slidenum">
              <a:rPr lang="en-US" smtClean="0"/>
              <a:t>30</a:t>
            </a:fld>
            <a:endParaRPr lang="en-US"/>
          </a:p>
        </p:txBody>
      </p:sp>
    </p:spTree>
    <p:extLst>
      <p:ext uri="{BB962C8B-B14F-4D97-AF65-F5344CB8AC3E}">
        <p14:creationId xmlns:p14="http://schemas.microsoft.com/office/powerpoint/2010/main" val="18871238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A</a:t>
            </a:r>
            <a:r>
              <a:rPr lang="en-US" b="0" baseline="0" dirty="0" smtClean="0"/>
              <a:t> common question that comes up in this age group is related to picky eating. This occurrence is very common and age-appropriate. Toddlers are figuring out ways that they can demonstrate their independence, and food is one of those places. While the child may only eat well at one or two meals a day, it’s important to stick with the General Feeding Guidelines and know that they will likely make up for poor intake at the next meal or snack. Continue to offer nutrient dense foods and don’t give in just because they’re refusing to accept the foods offered or didn’t eat well at the last meal.</a:t>
            </a:r>
          </a:p>
          <a:p>
            <a:endParaRPr lang="en-US" b="0" baseline="0" dirty="0" smtClean="0"/>
          </a:p>
          <a:p>
            <a:r>
              <a:rPr lang="en-US" b="0" baseline="0" dirty="0" smtClean="0"/>
              <a:t>Parents and caregivers can help by making it fun to try new foods with minimal pressure involved. Having all family members, especially older siblings, join in can help motivate toddlers.</a:t>
            </a:r>
          </a:p>
          <a:p>
            <a:endParaRPr lang="en-US" b="0" baseline="0" dirty="0" smtClean="0"/>
          </a:p>
          <a:p>
            <a:r>
              <a:rPr lang="en-US" b="0" baseline="0" dirty="0" smtClean="0"/>
              <a:t>Most children in this age group will go through food jags, where they only want to accept one or a few foods for several days or even a few weeks in a row. Caregivers need to stick with the General Feeding Guidelines, and they also need to avoid becoming short order cooks, which gives into the child’s food jag. Within reason, the caregiver can offer other options such as a deli sandwich if they don’t want a peanut butter &amp; jelly sandwich today or an orange instead of the apple. It also helps if at least one food provided at each meal is a more preferred food that the child is likely to at least accept that without complaint or battle. Remind parents that this is a phase and that it will pass with time, especially if they stick to the General Feeding Guidelines and don’t become short order cooks.</a:t>
            </a:r>
          </a:p>
        </p:txBody>
      </p:sp>
      <p:sp>
        <p:nvSpPr>
          <p:cNvPr id="4" name="Slide Number Placeholder 3"/>
          <p:cNvSpPr>
            <a:spLocks noGrp="1"/>
          </p:cNvSpPr>
          <p:nvPr>
            <p:ph type="sldNum" sz="quarter" idx="10"/>
          </p:nvPr>
        </p:nvSpPr>
        <p:spPr/>
        <p:txBody>
          <a:bodyPr/>
          <a:lstStyle/>
          <a:p>
            <a:fld id="{C9462D32-CFE7-4499-A05E-0B128E290CD2}" type="slidenum">
              <a:rPr lang="en-US" smtClean="0"/>
              <a:t>31</a:t>
            </a:fld>
            <a:endParaRPr lang="en-US"/>
          </a:p>
        </p:txBody>
      </p:sp>
    </p:spTree>
    <p:extLst>
      <p:ext uri="{BB962C8B-B14F-4D97-AF65-F5344CB8AC3E}">
        <p14:creationId xmlns:p14="http://schemas.microsoft.com/office/powerpoint/2010/main" val="12287477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a:t>
            </a:r>
            <a:r>
              <a:rPr lang="en-US" baseline="0" dirty="0" smtClean="0"/>
              <a:t> do we know when a child is more than just your typical “picky eater”?</a:t>
            </a:r>
          </a:p>
          <a:p>
            <a:endParaRPr lang="en-US" baseline="0" dirty="0" smtClean="0"/>
          </a:p>
          <a:p>
            <a:r>
              <a:rPr lang="en-US" baseline="0" dirty="0" smtClean="0"/>
              <a:t>Here are some red flags to look for that may indicate bigger issues than just the average picky eater.</a:t>
            </a:r>
            <a:endParaRPr lang="en-US" dirty="0"/>
          </a:p>
        </p:txBody>
      </p:sp>
      <p:sp>
        <p:nvSpPr>
          <p:cNvPr id="4" name="Slide Number Placeholder 3"/>
          <p:cNvSpPr>
            <a:spLocks noGrp="1"/>
          </p:cNvSpPr>
          <p:nvPr>
            <p:ph type="sldNum" sz="quarter" idx="10"/>
          </p:nvPr>
        </p:nvSpPr>
        <p:spPr/>
        <p:txBody>
          <a:bodyPr/>
          <a:lstStyle/>
          <a:p>
            <a:fld id="{C9462D32-CFE7-4499-A05E-0B128E290CD2}" type="slidenum">
              <a:rPr lang="en-US" smtClean="0"/>
              <a:t>32</a:t>
            </a:fld>
            <a:endParaRPr lang="en-US"/>
          </a:p>
        </p:txBody>
      </p:sp>
    </p:spTree>
    <p:extLst>
      <p:ext uri="{BB962C8B-B14F-4D97-AF65-F5344CB8AC3E}">
        <p14:creationId xmlns:p14="http://schemas.microsoft.com/office/powerpoint/2010/main" val="125078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Please read and complete Case Study 3</a:t>
            </a:r>
            <a:r>
              <a:rPr lang="en-US" baseline="0" dirty="0" smtClean="0"/>
              <a:t> on your Learning Module Worksheet, then continue to the next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C9462D32-CFE7-4499-A05E-0B128E290CD2}" type="slidenum">
              <a:rPr lang="en-US" smtClean="0"/>
              <a:t>33</a:t>
            </a:fld>
            <a:endParaRPr lang="en-US"/>
          </a:p>
        </p:txBody>
      </p:sp>
    </p:spTree>
    <p:extLst>
      <p:ext uri="{BB962C8B-B14F-4D97-AF65-F5344CB8AC3E}">
        <p14:creationId xmlns:p14="http://schemas.microsoft.com/office/powerpoint/2010/main" val="36802477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Next, we’ll discuss General Feeding Guidelines for School Age children.</a:t>
            </a:r>
          </a:p>
          <a:p>
            <a:endParaRPr lang="en-US" dirty="0"/>
          </a:p>
        </p:txBody>
      </p:sp>
      <p:sp>
        <p:nvSpPr>
          <p:cNvPr id="4" name="Slide Number Placeholder 3"/>
          <p:cNvSpPr>
            <a:spLocks noGrp="1"/>
          </p:cNvSpPr>
          <p:nvPr>
            <p:ph type="sldNum" sz="quarter" idx="10"/>
          </p:nvPr>
        </p:nvSpPr>
        <p:spPr/>
        <p:txBody>
          <a:bodyPr/>
          <a:lstStyle/>
          <a:p>
            <a:fld id="{C9462D32-CFE7-4499-A05E-0B128E290CD2}" type="slidenum">
              <a:rPr lang="en-US" smtClean="0"/>
              <a:t>34</a:t>
            </a:fld>
            <a:endParaRPr lang="en-US"/>
          </a:p>
        </p:txBody>
      </p:sp>
    </p:spTree>
    <p:extLst>
      <p:ext uri="{BB962C8B-B14F-4D97-AF65-F5344CB8AC3E}">
        <p14:creationId xmlns:p14="http://schemas.microsoft.com/office/powerpoint/2010/main" val="11974136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table is pulled from Children’s “Feeding Your School Age Child” teaching sheet. It breaks out each food group on the left hand side along with how many servings per day are needed. On the right hand side, it gives recommended serving sizes of some example foods from each food group.</a:t>
            </a:r>
            <a:endParaRPr lang="en-US" dirty="0"/>
          </a:p>
        </p:txBody>
      </p:sp>
      <p:sp>
        <p:nvSpPr>
          <p:cNvPr id="4" name="Slide Number Placeholder 3"/>
          <p:cNvSpPr>
            <a:spLocks noGrp="1"/>
          </p:cNvSpPr>
          <p:nvPr>
            <p:ph type="sldNum" sz="quarter" idx="10"/>
          </p:nvPr>
        </p:nvSpPr>
        <p:spPr/>
        <p:txBody>
          <a:bodyPr/>
          <a:lstStyle/>
          <a:p>
            <a:fld id="{C9462D32-CFE7-4499-A05E-0B128E290CD2}" type="slidenum">
              <a:rPr lang="en-US" smtClean="0"/>
              <a:t>35</a:t>
            </a:fld>
            <a:endParaRPr lang="en-US"/>
          </a:p>
        </p:txBody>
      </p:sp>
    </p:spTree>
    <p:extLst>
      <p:ext uri="{BB962C8B-B14F-4D97-AF65-F5344CB8AC3E}">
        <p14:creationId xmlns:p14="http://schemas.microsoft.com/office/powerpoint/2010/main" val="22285055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General</a:t>
            </a:r>
            <a:r>
              <a:rPr lang="en-US" baseline="0" dirty="0" smtClean="0"/>
              <a:t> Feeding Guidelines continue to apply in this age group. At these ages, you may find that kids don’t need as many, if any, snacks during the day, but they should continue to each 3 meals per day. </a:t>
            </a:r>
          </a:p>
          <a:p>
            <a:endParaRPr lang="en-US" baseline="0" dirty="0" smtClean="0"/>
          </a:p>
          <a:p>
            <a:r>
              <a:rPr lang="en-US" baseline="0" dirty="0" smtClean="0"/>
              <a:t>Family meals should be encouraged whenever the family’s schedule allows. Meals on the go or eating out should be limited as much as possible. When meals at home aren’t feasible, packing a healthy meal for on the go is a good replacement for eating out or fast food.</a:t>
            </a:r>
          </a:p>
          <a:p>
            <a:endParaRPr lang="en-US" baseline="0" dirty="0" smtClean="0"/>
          </a:p>
          <a:p>
            <a:r>
              <a:rPr lang="en-US" baseline="0" dirty="0" smtClean="0"/>
              <a:t>Screens should not be present at mealtimes. </a:t>
            </a:r>
          </a:p>
          <a:p>
            <a:endParaRPr lang="en-US" baseline="0" dirty="0" smtClean="0"/>
          </a:p>
          <a:p>
            <a:r>
              <a:rPr lang="en-US" baseline="0" dirty="0" smtClean="0"/>
              <a:t>At this age, kids can participate in grocery shopping and meal prep which gives them more ownership over the foods being consumed. </a:t>
            </a:r>
          </a:p>
          <a:p>
            <a:endParaRPr lang="en-US" baseline="0" dirty="0" smtClean="0"/>
          </a:p>
          <a:p>
            <a:r>
              <a:rPr lang="en-US" baseline="0" dirty="0" smtClean="0"/>
              <a:t>It’s especially important to emphasize limiting sugar-sweetened beverages as many kids at this age drink them outside of the home or during sports activities.</a:t>
            </a:r>
            <a:endParaRPr lang="en-US" dirty="0"/>
          </a:p>
        </p:txBody>
      </p:sp>
      <p:sp>
        <p:nvSpPr>
          <p:cNvPr id="4" name="Slide Number Placeholder 3"/>
          <p:cNvSpPr>
            <a:spLocks noGrp="1"/>
          </p:cNvSpPr>
          <p:nvPr>
            <p:ph type="sldNum" sz="quarter" idx="10"/>
          </p:nvPr>
        </p:nvSpPr>
        <p:spPr/>
        <p:txBody>
          <a:bodyPr/>
          <a:lstStyle/>
          <a:p>
            <a:fld id="{C9462D32-CFE7-4499-A05E-0B128E290CD2}" type="slidenum">
              <a:rPr lang="en-US" smtClean="0"/>
              <a:t>36</a:t>
            </a:fld>
            <a:endParaRPr lang="en-US"/>
          </a:p>
        </p:txBody>
      </p:sp>
    </p:spTree>
    <p:extLst>
      <p:ext uri="{BB962C8B-B14F-4D97-AF65-F5344CB8AC3E}">
        <p14:creationId xmlns:p14="http://schemas.microsoft.com/office/powerpoint/2010/main" val="42798876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Lastly, we’ll discuss Feeding Guidelines</a:t>
            </a:r>
            <a:r>
              <a:rPr lang="en-US" baseline="0" dirty="0" smtClean="0"/>
              <a:t> for Preteens and Teenagers.</a:t>
            </a:r>
            <a:endParaRPr lang="en-US" dirty="0"/>
          </a:p>
        </p:txBody>
      </p:sp>
      <p:sp>
        <p:nvSpPr>
          <p:cNvPr id="4" name="Slide Number Placeholder 3"/>
          <p:cNvSpPr>
            <a:spLocks noGrp="1"/>
          </p:cNvSpPr>
          <p:nvPr>
            <p:ph type="sldNum" sz="quarter" idx="10"/>
          </p:nvPr>
        </p:nvSpPr>
        <p:spPr/>
        <p:txBody>
          <a:bodyPr/>
          <a:lstStyle/>
          <a:p>
            <a:fld id="{C9462D32-CFE7-4499-A05E-0B128E290CD2}" type="slidenum">
              <a:rPr lang="en-US" smtClean="0"/>
              <a:t>37</a:t>
            </a:fld>
            <a:endParaRPr lang="en-US"/>
          </a:p>
        </p:txBody>
      </p:sp>
    </p:spTree>
    <p:extLst>
      <p:ext uri="{BB962C8B-B14F-4D97-AF65-F5344CB8AC3E}">
        <p14:creationId xmlns:p14="http://schemas.microsoft.com/office/powerpoint/2010/main" val="1936121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table has the same serving size examples as the previous age group, but the number of servings per day increases. Kids at these ages are transitioning into puberty and likely need more calories to promote appropriate growth and development during this time.</a:t>
            </a:r>
            <a:endParaRPr lang="en-US" dirty="0"/>
          </a:p>
        </p:txBody>
      </p:sp>
      <p:sp>
        <p:nvSpPr>
          <p:cNvPr id="4" name="Slide Number Placeholder 3"/>
          <p:cNvSpPr>
            <a:spLocks noGrp="1"/>
          </p:cNvSpPr>
          <p:nvPr>
            <p:ph type="sldNum" sz="quarter" idx="10"/>
          </p:nvPr>
        </p:nvSpPr>
        <p:spPr/>
        <p:txBody>
          <a:bodyPr/>
          <a:lstStyle/>
          <a:p>
            <a:fld id="{C9462D32-CFE7-4499-A05E-0B128E290CD2}" type="slidenum">
              <a:rPr lang="en-US" smtClean="0"/>
              <a:t>38</a:t>
            </a:fld>
            <a:endParaRPr lang="en-US"/>
          </a:p>
        </p:txBody>
      </p:sp>
    </p:spTree>
    <p:extLst>
      <p:ext uri="{BB962C8B-B14F-4D97-AF65-F5344CB8AC3E}">
        <p14:creationId xmlns:p14="http://schemas.microsoft.com/office/powerpoint/2010/main" val="20127818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Preteens</a:t>
            </a:r>
            <a:r>
              <a:rPr lang="en-US" baseline="0" dirty="0" smtClean="0"/>
              <a:t> and teens should be encouraged to consume 3 meals per day, stressing the importance of breakfast as this is often a skipped meal during busy mornings before school. Kids can have snacks as needed, but the emphasis should be on healthy foods, such as fruits, vegetables, low-fat dairy, and lean protein sources.</a:t>
            </a:r>
          </a:p>
          <a:p>
            <a:endParaRPr lang="en-US" baseline="0" dirty="0" smtClean="0"/>
          </a:p>
          <a:p>
            <a:r>
              <a:rPr lang="en-US" baseline="0" dirty="0" smtClean="0"/>
              <a:t>As with the previous age group, the family should sit down for meals together whenever possible.</a:t>
            </a:r>
          </a:p>
          <a:p>
            <a:endParaRPr lang="en-US" baseline="0" dirty="0" smtClean="0"/>
          </a:p>
          <a:p>
            <a:r>
              <a:rPr lang="en-US" baseline="0" dirty="0" smtClean="0"/>
              <a:t>Many kids at these ages are getting to make their own choices about the foods they’re consuming, whether it’s at school, with friends, or during after school activities. It’s important to discuss healthy food choices that build strong, healthy bodies, and not to focus on weight or weight gain. Before and during puberty, kids grow rapidly and at differing rates, so solely focusing on weight and body image can lead to an unhealthy relationship with food.</a:t>
            </a:r>
          </a:p>
          <a:p>
            <a:endParaRPr lang="en-US" baseline="0" dirty="0" smtClean="0"/>
          </a:p>
          <a:p>
            <a:r>
              <a:rPr lang="en-US" baseline="0" dirty="0" smtClean="0"/>
              <a:t>Continue to discourage consumption of sugar-sweetened beverages.</a:t>
            </a:r>
            <a:endParaRPr lang="en-US" dirty="0"/>
          </a:p>
        </p:txBody>
      </p:sp>
      <p:sp>
        <p:nvSpPr>
          <p:cNvPr id="4" name="Slide Number Placeholder 3"/>
          <p:cNvSpPr>
            <a:spLocks noGrp="1"/>
          </p:cNvSpPr>
          <p:nvPr>
            <p:ph type="sldNum" sz="quarter" idx="10"/>
          </p:nvPr>
        </p:nvSpPr>
        <p:spPr/>
        <p:txBody>
          <a:bodyPr/>
          <a:lstStyle/>
          <a:p>
            <a:fld id="{C9462D32-CFE7-4499-A05E-0B128E290CD2}" type="slidenum">
              <a:rPr lang="en-US" smtClean="0"/>
              <a:t>39</a:t>
            </a:fld>
            <a:endParaRPr lang="en-US"/>
          </a:p>
        </p:txBody>
      </p:sp>
    </p:spTree>
    <p:extLst>
      <p:ext uri="{BB962C8B-B14F-4D97-AF65-F5344CB8AC3E}">
        <p14:creationId xmlns:p14="http://schemas.microsoft.com/office/powerpoint/2010/main" val="2509286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a few guidelines for feeding that span all age groups, even into adulthood. Ellyn </a:t>
            </a:r>
            <a:r>
              <a:rPr lang="en-US" baseline="0" dirty="0" err="1" smtClean="0"/>
              <a:t>Satter</a:t>
            </a:r>
            <a:r>
              <a:rPr lang="en-US" baseline="0" dirty="0" smtClean="0"/>
              <a:t>, a well-known dietitian and internationally-recognized author, talks about the Division of Responsibility when it comes to feeding children. The principle states that parents and caregivers are in charge of what food is offer, when that food is offered, and where that food is offered; then, the child is responsible for whether they consume this food and how much of the food they eat.</a:t>
            </a:r>
          </a:p>
          <a:p>
            <a:endParaRPr lang="en-US" baseline="0" dirty="0" smtClean="0"/>
          </a:p>
          <a:p>
            <a:r>
              <a:rPr lang="en-US" baseline="0" dirty="0" smtClean="0"/>
              <a:t>Note the asterisk by </a:t>
            </a:r>
            <a:r>
              <a:rPr lang="en-US" i="1" dirty="0" smtClean="0"/>
              <a:t>how</a:t>
            </a:r>
            <a:r>
              <a:rPr lang="en-US" i="1" baseline="0" dirty="0" smtClean="0"/>
              <a:t> much</a:t>
            </a:r>
            <a:r>
              <a:rPr lang="en-US" i="0" baseline="0" dirty="0" smtClean="0"/>
              <a:t>. I</a:t>
            </a:r>
            <a:r>
              <a:rPr lang="en-US" baseline="0" dirty="0" smtClean="0"/>
              <a:t>n most instances, children will consume enough to meet their nutrition needs for promoting age-appropriate growth without manipulation of how much the child is eating. However, in the settings in which we often provide nutrition care to patients, interventions may need to be implemented in order for a child to eat enough to meet their nutrition needs or to avoid overconsumption.</a:t>
            </a:r>
          </a:p>
          <a:p>
            <a:endParaRPr lang="en-US" baseline="0" dirty="0" smtClean="0"/>
          </a:p>
          <a:p>
            <a:r>
              <a:rPr lang="en-US" baseline="0" dirty="0" smtClean="0"/>
              <a:t>Some other basic principles of a healthful feeding routine include appropriate seating with limited distractions, as well as structured meal and snacks times with no consumption of calories in between these times. These strategies help promote healthy eating habits and allow the child to come to their next meal or snack with a good hunger drive.</a:t>
            </a:r>
          </a:p>
        </p:txBody>
      </p:sp>
      <p:sp>
        <p:nvSpPr>
          <p:cNvPr id="4" name="Slide Number Placeholder 3"/>
          <p:cNvSpPr>
            <a:spLocks noGrp="1"/>
          </p:cNvSpPr>
          <p:nvPr>
            <p:ph type="sldNum" sz="quarter" idx="10"/>
          </p:nvPr>
        </p:nvSpPr>
        <p:spPr/>
        <p:txBody>
          <a:bodyPr/>
          <a:lstStyle/>
          <a:p>
            <a:fld id="{C9462D32-CFE7-4499-A05E-0B128E290CD2}" type="slidenum">
              <a:rPr lang="en-US" smtClean="0"/>
              <a:t>4</a:t>
            </a:fld>
            <a:endParaRPr lang="en-US"/>
          </a:p>
        </p:txBody>
      </p:sp>
    </p:spTree>
    <p:extLst>
      <p:ext uri="{BB962C8B-B14F-4D97-AF65-F5344CB8AC3E}">
        <p14:creationId xmlns:p14="http://schemas.microsoft.com/office/powerpoint/2010/main" val="9788574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Adequate intake of calcium is especially important during</a:t>
            </a:r>
            <a:r>
              <a:rPr lang="en-US" baseline="0" dirty="0" smtClean="0"/>
              <a:t> these preteen and teen when kids are laying down bone mass with growth spurts in puberty.</a:t>
            </a:r>
          </a:p>
          <a:p>
            <a:endParaRPr lang="en-US" baseline="0" dirty="0" smtClean="0"/>
          </a:p>
          <a:p>
            <a:r>
              <a:rPr lang="en-US" baseline="0" dirty="0" smtClean="0"/>
              <a:t>Encourage calcium intake from foods, especially nutrient dense foods, or recommend a calcium supplement if they don’t consume adequate amounts of calcium containing foods. Remember to always give a calcium supplement separate from an iron supplement as they will compete for absorption in the GI tract.</a:t>
            </a:r>
          </a:p>
          <a:p>
            <a:endParaRPr lang="en-US" dirty="0"/>
          </a:p>
        </p:txBody>
      </p:sp>
      <p:sp>
        <p:nvSpPr>
          <p:cNvPr id="4" name="Slide Number Placeholder 3"/>
          <p:cNvSpPr>
            <a:spLocks noGrp="1"/>
          </p:cNvSpPr>
          <p:nvPr>
            <p:ph type="sldNum" sz="quarter" idx="10"/>
          </p:nvPr>
        </p:nvSpPr>
        <p:spPr/>
        <p:txBody>
          <a:bodyPr/>
          <a:lstStyle/>
          <a:p>
            <a:fld id="{C9462D32-CFE7-4499-A05E-0B128E290CD2}" type="slidenum">
              <a:rPr lang="en-US" smtClean="0"/>
              <a:t>40</a:t>
            </a:fld>
            <a:endParaRPr lang="en-US"/>
          </a:p>
        </p:txBody>
      </p:sp>
    </p:spTree>
    <p:extLst>
      <p:ext uri="{BB962C8B-B14F-4D97-AF65-F5344CB8AC3E}">
        <p14:creationId xmlns:p14="http://schemas.microsoft.com/office/powerpoint/2010/main" val="16388650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US" sz="1200" kern="1200" dirty="0" smtClean="0">
                <a:solidFill>
                  <a:schemeClr val="tx1"/>
                </a:solidFill>
                <a:effectLst/>
                <a:latin typeface="+mn-lt"/>
                <a:ea typeface="+mn-ea"/>
                <a:cs typeface="+mn-cs"/>
              </a:rPr>
              <a:t>It’s not uncommon</a:t>
            </a:r>
            <a:r>
              <a:rPr lang="en-US" sz="1200" kern="1200" baseline="0" dirty="0" smtClean="0">
                <a:solidFill>
                  <a:schemeClr val="tx1"/>
                </a:solidFill>
                <a:effectLst/>
                <a:latin typeface="+mn-lt"/>
                <a:ea typeface="+mn-ea"/>
                <a:cs typeface="+mn-cs"/>
              </a:rPr>
              <a:t> for some kids in this age group to decide to follow a vegetarian or vegan diet. It is possible to do this while still meeting all of their nutrition needs for appropriate growth, there are some special considerations.</a:t>
            </a:r>
          </a:p>
          <a:p>
            <a:pPr marL="0" lvl="1"/>
            <a:endParaRPr lang="en-US" sz="1200" kern="1200" baseline="0" dirty="0" smtClean="0">
              <a:solidFill>
                <a:schemeClr val="tx1"/>
              </a:solidFill>
              <a:effectLst/>
              <a:latin typeface="+mn-lt"/>
              <a:ea typeface="+mn-ea"/>
              <a:cs typeface="+mn-cs"/>
            </a:endParaRPr>
          </a:p>
          <a:p>
            <a:pPr marL="0" lvl="1"/>
            <a:r>
              <a:rPr lang="en-US" sz="1200" kern="1200" baseline="0" dirty="0" smtClean="0">
                <a:solidFill>
                  <a:schemeClr val="tx1"/>
                </a:solidFill>
                <a:effectLst/>
                <a:latin typeface="+mn-lt"/>
                <a:ea typeface="+mn-ea"/>
                <a:cs typeface="+mn-cs"/>
              </a:rPr>
              <a:t>Ensure the child is continuing to consume foods from all the food groups and replacing meats with dairy or plant-based proteins. Specific nutrients of concern include calcium, iron, Vitamin D, and Vitamin B12. If the child is vegetarian and is consuming adequate dairy, they are likely meeting their calcium, vitamin D, and vitamin B12 needs. However, it can be difficult to meet their iron needs without the use of a supplement. This is especially important to consider in females who have had their first period, also referred to as reaching menarche.</a:t>
            </a:r>
          </a:p>
          <a:p>
            <a:pPr marL="0" lvl="1"/>
            <a:endParaRPr lang="en-US" sz="1200" kern="1200" baseline="0" dirty="0" smtClean="0">
              <a:solidFill>
                <a:schemeClr val="tx1"/>
              </a:solidFill>
              <a:effectLst/>
              <a:latin typeface="+mn-lt"/>
              <a:ea typeface="+mn-ea"/>
              <a:cs typeface="+mn-cs"/>
            </a:endParaRPr>
          </a:p>
          <a:p>
            <a:pPr marL="0" lvl="1"/>
            <a:r>
              <a:rPr lang="en-US" sz="1200" kern="1200" baseline="0" dirty="0" smtClean="0">
                <a:solidFill>
                  <a:schemeClr val="tx1"/>
                </a:solidFill>
                <a:effectLst/>
                <a:latin typeface="+mn-lt"/>
                <a:ea typeface="+mn-ea"/>
                <a:cs typeface="+mn-cs"/>
              </a:rPr>
              <a:t>In kids following a vegan diet, they will absolutely have to supplement vitamin B12 as true vegans are not able to consume adequate amounts of this from food. They often also need to supplement iron to meet their needs.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9462D32-CFE7-4499-A05E-0B128E290CD2}" type="slidenum">
              <a:rPr lang="en-US" smtClean="0"/>
              <a:t>41</a:t>
            </a:fld>
            <a:endParaRPr lang="en-US"/>
          </a:p>
        </p:txBody>
      </p:sp>
    </p:spTree>
    <p:extLst>
      <p:ext uri="{BB962C8B-B14F-4D97-AF65-F5344CB8AC3E}">
        <p14:creationId xmlns:p14="http://schemas.microsoft.com/office/powerpoint/2010/main" val="29831444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Fad diets can also be common in this age group. Keep in mind that a lot of fad diets restrict</a:t>
            </a:r>
            <a:r>
              <a:rPr lang="en-US" baseline="0" dirty="0" smtClean="0"/>
              <a:t> or avoid foods from one if not more food groups. This puts the child at risk for deficiencies from that food group and overall at risk for not meeting their nutrition needs to promote appropriate growth. Many of these fad diets are not evidence-based and even if they are, aren’t usually recommend for kids. If a preteen or teen is following one of these diets, educate them on the risks, ensure they are having adequate growth and meeting all of their macro &amp; micro nutrient needs.</a:t>
            </a:r>
            <a:endParaRPr lang="en-US" dirty="0"/>
          </a:p>
        </p:txBody>
      </p:sp>
      <p:sp>
        <p:nvSpPr>
          <p:cNvPr id="4" name="Slide Number Placeholder 3"/>
          <p:cNvSpPr>
            <a:spLocks noGrp="1"/>
          </p:cNvSpPr>
          <p:nvPr>
            <p:ph type="sldNum" sz="quarter" idx="10"/>
          </p:nvPr>
        </p:nvSpPr>
        <p:spPr/>
        <p:txBody>
          <a:bodyPr/>
          <a:lstStyle/>
          <a:p>
            <a:fld id="{C9462D32-CFE7-4499-A05E-0B128E290CD2}" type="slidenum">
              <a:rPr lang="en-US" smtClean="0"/>
              <a:t>42</a:t>
            </a:fld>
            <a:endParaRPr lang="en-US"/>
          </a:p>
        </p:txBody>
      </p:sp>
    </p:spTree>
    <p:extLst>
      <p:ext uri="{BB962C8B-B14F-4D97-AF65-F5344CB8AC3E}">
        <p14:creationId xmlns:p14="http://schemas.microsoft.com/office/powerpoint/2010/main" val="32760751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Remember these Feeding Basics that allow most kids to consume what they need to thrive. </a:t>
            </a:r>
          </a:p>
        </p:txBody>
      </p:sp>
      <p:sp>
        <p:nvSpPr>
          <p:cNvPr id="4" name="Slide Number Placeholder 3"/>
          <p:cNvSpPr>
            <a:spLocks noGrp="1"/>
          </p:cNvSpPr>
          <p:nvPr>
            <p:ph type="sldNum" sz="quarter" idx="10"/>
          </p:nvPr>
        </p:nvSpPr>
        <p:spPr/>
        <p:txBody>
          <a:bodyPr/>
          <a:lstStyle/>
          <a:p>
            <a:fld id="{C9462D32-CFE7-4499-A05E-0B128E290CD2}" type="slidenum">
              <a:rPr lang="en-US" smtClean="0"/>
              <a:t>43</a:t>
            </a:fld>
            <a:endParaRPr lang="en-US"/>
          </a:p>
        </p:txBody>
      </p:sp>
    </p:spTree>
    <p:extLst>
      <p:ext uri="{BB962C8B-B14F-4D97-AF65-F5344CB8AC3E}">
        <p14:creationId xmlns:p14="http://schemas.microsoft.com/office/powerpoint/2010/main" val="24485789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Please read and complete Case Study 4</a:t>
            </a:r>
            <a:r>
              <a:rPr lang="en-US" baseline="0" dirty="0" smtClean="0"/>
              <a:t> on your Learning Module Worksheet.</a:t>
            </a:r>
            <a:endParaRPr lang="en-US" dirty="0" smtClean="0"/>
          </a:p>
        </p:txBody>
      </p:sp>
      <p:sp>
        <p:nvSpPr>
          <p:cNvPr id="4" name="Slide Number Placeholder 3"/>
          <p:cNvSpPr>
            <a:spLocks noGrp="1"/>
          </p:cNvSpPr>
          <p:nvPr>
            <p:ph type="sldNum" sz="quarter" idx="10"/>
          </p:nvPr>
        </p:nvSpPr>
        <p:spPr/>
        <p:txBody>
          <a:bodyPr/>
          <a:lstStyle/>
          <a:p>
            <a:fld id="{C9462D32-CFE7-4499-A05E-0B128E290CD2}" type="slidenum">
              <a:rPr lang="en-US" smtClean="0"/>
              <a:t>44</a:t>
            </a:fld>
            <a:endParaRPr lang="en-US"/>
          </a:p>
        </p:txBody>
      </p:sp>
    </p:spTree>
    <p:extLst>
      <p:ext uri="{BB962C8B-B14F-4D97-AF65-F5344CB8AC3E}">
        <p14:creationId xmlns:p14="http://schemas.microsoft.com/office/powerpoint/2010/main" val="1271077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will be discussing guidelines</a:t>
            </a:r>
            <a:r>
              <a:rPr lang="en-US" baseline="0" dirty="0" smtClean="0"/>
              <a:t> specific to the child’s age. We will start with infants during their first 6 months of life. Remember, these guidelines are based on children that were born full term from a healthy pregnancy and are typically developing. At times, deviations from these guidelines are made, specific to a child’s developmental delays or medical diagnoses.</a:t>
            </a:r>
            <a:endParaRPr lang="en-US" dirty="0"/>
          </a:p>
        </p:txBody>
      </p:sp>
      <p:sp>
        <p:nvSpPr>
          <p:cNvPr id="4" name="Slide Number Placeholder 3"/>
          <p:cNvSpPr>
            <a:spLocks noGrp="1"/>
          </p:cNvSpPr>
          <p:nvPr>
            <p:ph type="sldNum" sz="quarter" idx="10"/>
          </p:nvPr>
        </p:nvSpPr>
        <p:spPr/>
        <p:txBody>
          <a:bodyPr/>
          <a:lstStyle/>
          <a:p>
            <a:fld id="{C9462D32-CFE7-4499-A05E-0B128E290CD2}" type="slidenum">
              <a:rPr lang="en-US" smtClean="0"/>
              <a:t>5</a:t>
            </a:fld>
            <a:endParaRPr lang="en-US"/>
          </a:p>
        </p:txBody>
      </p:sp>
    </p:spTree>
    <p:extLst>
      <p:ext uri="{BB962C8B-B14F-4D97-AF65-F5344CB8AC3E}">
        <p14:creationId xmlns:p14="http://schemas.microsoft.com/office/powerpoint/2010/main" val="744056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Human milk is the ideal form of nutrition for about the first 6</a:t>
            </a:r>
            <a:r>
              <a:rPr lang="en-US" baseline="0" dirty="0" smtClean="0"/>
              <a:t> months of life. When human milk is not available, infants should be fed iron-fortified commercial infant formula. When infants are developmentally ready, typically around 6 months of age, they can start consuming foods and liquids to complement their intake of human milk and/or formula until 1 year of age. Human milk feeding can continue past 1 year of age if mutually desired by caregiver and child.</a:t>
            </a:r>
          </a:p>
          <a:p>
            <a:endParaRPr lang="en-US" baseline="0" dirty="0" smtClean="0"/>
          </a:p>
          <a:p>
            <a:r>
              <a:rPr lang="en-US" baseline="0" dirty="0" smtClean="0"/>
              <a:t>Infants fed any volume of human milk should be supplemented with 10 micrograms of Vitamin D per day within the first few days of life. Vitamin D supplements can be given from a syringe like a medication, added directly to the breast nipple prior to a feeding, or added to a bottle.</a:t>
            </a:r>
          </a:p>
          <a:p>
            <a:endParaRPr lang="en-US" dirty="0" smtClean="0"/>
          </a:p>
          <a:p>
            <a:r>
              <a:rPr lang="en-US" dirty="0" smtClean="0"/>
              <a:t>Human milk or formula meet all of the needs of a full term infant until about 6</a:t>
            </a:r>
            <a:r>
              <a:rPr lang="en-US" baseline="0" dirty="0" smtClean="0"/>
              <a:t> months of age, except for needing to supplement Vitamin D in human milk fed infants and the need to supplement Vitamin B12 if feeding human milk from a vegan mother.</a:t>
            </a:r>
            <a:endParaRPr lang="en-US" dirty="0"/>
          </a:p>
        </p:txBody>
      </p:sp>
      <p:sp>
        <p:nvSpPr>
          <p:cNvPr id="4" name="Slide Number Placeholder 3"/>
          <p:cNvSpPr>
            <a:spLocks noGrp="1"/>
          </p:cNvSpPr>
          <p:nvPr>
            <p:ph type="sldNum" sz="quarter" idx="10"/>
          </p:nvPr>
        </p:nvSpPr>
        <p:spPr/>
        <p:txBody>
          <a:bodyPr/>
          <a:lstStyle/>
          <a:p>
            <a:fld id="{C9462D32-CFE7-4499-A05E-0B128E290CD2}" type="slidenum">
              <a:rPr lang="en-US" smtClean="0"/>
              <a:t>6</a:t>
            </a:fld>
            <a:endParaRPr lang="en-US"/>
          </a:p>
        </p:txBody>
      </p:sp>
    </p:spTree>
    <p:extLst>
      <p:ext uri="{BB962C8B-B14F-4D97-AF65-F5344CB8AC3E}">
        <p14:creationId xmlns:p14="http://schemas.microsoft.com/office/powerpoint/2010/main" val="1174883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Responsive</a:t>
            </a:r>
            <a:r>
              <a:rPr lang="en-US" baseline="0" dirty="0" smtClean="0"/>
              <a:t> feeding, or cue-based feeding, emphasizes recognizing and responding to the hunger or fullness cues of an infant. This allows them to learn self-regulation. This style of feeding should lead to appropriate growth in a typically developing infant.</a:t>
            </a:r>
          </a:p>
          <a:p>
            <a:endParaRPr lang="en-US" baseline="0" dirty="0" smtClean="0"/>
          </a:p>
          <a:p>
            <a:r>
              <a:rPr lang="en-US" baseline="0" dirty="0" smtClean="0"/>
              <a:t>Parents can be rather anxious about how much milk or formula an infant is taking, especially when the infant is directly fed from the breast and thus they are unable to measure how much is going in. In these instances, we instead look to what is coming out to determine that the infant is getting enough. By day of life 5-7, infants fed human milk should be making 6 or more wet diapers per day and feeding 8 to 12 times per day.</a:t>
            </a:r>
          </a:p>
          <a:p>
            <a:endParaRPr lang="en-US" baseline="0" dirty="0" smtClean="0"/>
          </a:p>
          <a:p>
            <a:r>
              <a:rPr lang="en-US" baseline="0" dirty="0" smtClean="0"/>
              <a:t>For infants fed formula, it is a little easier to determine how much they usually take in. See the table for guidelines of typical volumes and frequency of feedings for formula fed infants based on their age. However, if an infant is not meeting these guidelines but is still urinating and growing appropriately, there is no cause for alarm. The infant is likely regulating what they need as an individual.</a:t>
            </a:r>
            <a:endParaRPr lang="en-US" dirty="0" smtClean="0"/>
          </a:p>
        </p:txBody>
      </p:sp>
      <p:sp>
        <p:nvSpPr>
          <p:cNvPr id="4" name="Slide Number Placeholder 3"/>
          <p:cNvSpPr>
            <a:spLocks noGrp="1"/>
          </p:cNvSpPr>
          <p:nvPr>
            <p:ph type="sldNum" sz="quarter" idx="10"/>
          </p:nvPr>
        </p:nvSpPr>
        <p:spPr/>
        <p:txBody>
          <a:bodyPr/>
          <a:lstStyle/>
          <a:p>
            <a:fld id="{C9462D32-CFE7-4499-A05E-0B128E290CD2}" type="slidenum">
              <a:rPr lang="en-US" smtClean="0"/>
              <a:t>7</a:t>
            </a:fld>
            <a:endParaRPr lang="en-US"/>
          </a:p>
        </p:txBody>
      </p:sp>
    </p:spTree>
    <p:extLst>
      <p:ext uri="{BB962C8B-B14F-4D97-AF65-F5344CB8AC3E}">
        <p14:creationId xmlns:p14="http://schemas.microsoft.com/office/powerpoint/2010/main" val="705250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read and complete Case Study 1</a:t>
            </a:r>
            <a:r>
              <a:rPr lang="en-US" baseline="0" dirty="0" smtClean="0"/>
              <a:t> on your Learning Module Worksheet, then continue to the next slide.</a:t>
            </a:r>
            <a:endParaRPr lang="en-US" dirty="0"/>
          </a:p>
        </p:txBody>
      </p:sp>
      <p:sp>
        <p:nvSpPr>
          <p:cNvPr id="4" name="Slide Number Placeholder 3"/>
          <p:cNvSpPr>
            <a:spLocks noGrp="1"/>
          </p:cNvSpPr>
          <p:nvPr>
            <p:ph type="sldNum" sz="quarter" idx="10"/>
          </p:nvPr>
        </p:nvSpPr>
        <p:spPr/>
        <p:txBody>
          <a:bodyPr/>
          <a:lstStyle/>
          <a:p>
            <a:fld id="{C9462D32-CFE7-4499-A05E-0B128E290CD2}" type="slidenum">
              <a:rPr lang="en-US" smtClean="0"/>
              <a:t>8</a:t>
            </a:fld>
            <a:endParaRPr lang="en-US"/>
          </a:p>
        </p:txBody>
      </p:sp>
    </p:spTree>
    <p:extLst>
      <p:ext uri="{BB962C8B-B14F-4D97-AF65-F5344CB8AC3E}">
        <p14:creationId xmlns:p14="http://schemas.microsoft.com/office/powerpoint/2010/main" val="1052310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we will review the guidelines</a:t>
            </a:r>
            <a:r>
              <a:rPr lang="en-US" baseline="0" dirty="0" smtClean="0"/>
              <a:t> for </a:t>
            </a:r>
            <a:r>
              <a:rPr lang="en-US" dirty="0" smtClean="0"/>
              <a:t>how solid food</a:t>
            </a:r>
            <a:r>
              <a:rPr lang="en-US" baseline="0" dirty="0" smtClean="0"/>
              <a:t> introduction occurs in infancy.</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C9462D32-CFE7-4499-A05E-0B128E290CD2}" type="slidenum">
              <a:rPr lang="en-US" smtClean="0"/>
              <a:t>9</a:t>
            </a:fld>
            <a:endParaRPr lang="en-US"/>
          </a:p>
        </p:txBody>
      </p:sp>
    </p:spTree>
    <p:extLst>
      <p:ext uri="{BB962C8B-B14F-4D97-AF65-F5344CB8AC3E}">
        <p14:creationId xmlns:p14="http://schemas.microsoft.com/office/powerpoint/2010/main" val="30582267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8F1753-5663-4C4F-80B8-EB3795A8933D}"/>
              </a:ext>
            </a:extLst>
          </p:cNvPr>
          <p:cNvSpPr>
            <a:spLocks noGrp="1"/>
          </p:cNvSpPr>
          <p:nvPr>
            <p:ph type="title"/>
          </p:nvPr>
        </p:nvSpPr>
        <p:spPr>
          <a:xfrm>
            <a:off x="7316412" y="534081"/>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3" name="Text Placeholder 2">
            <a:extLst>
              <a:ext uri="{FF2B5EF4-FFF2-40B4-BE49-F238E27FC236}">
                <a16:creationId xmlns="" xmlns:a16="http://schemas.microsoft.com/office/drawing/2014/main" id="{33FEEEA1-60F2-944B-BDA8-DAA780DE4F3C}"/>
              </a:ext>
            </a:extLst>
          </p:cNvPr>
          <p:cNvSpPr>
            <a:spLocks noGrp="1"/>
          </p:cNvSpPr>
          <p:nvPr>
            <p:ph type="body" idx="1"/>
          </p:nvPr>
        </p:nvSpPr>
        <p:spPr>
          <a:xfrm>
            <a:off x="7316412" y="2499406"/>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867115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8F1753-5663-4C4F-80B8-EB3795A8933D}"/>
              </a:ext>
            </a:extLst>
          </p:cNvPr>
          <p:cNvSpPr>
            <a:spLocks noGrp="1"/>
          </p:cNvSpPr>
          <p:nvPr>
            <p:ph type="title"/>
          </p:nvPr>
        </p:nvSpPr>
        <p:spPr>
          <a:xfrm>
            <a:off x="831850" y="534081"/>
            <a:ext cx="4044950" cy="1730147"/>
          </a:xfrm>
        </p:spPr>
        <p:txBody>
          <a:bodyPr anchor="b">
            <a:normAutofit/>
          </a:bodyPr>
          <a:lstStyle>
            <a:lvl1pPr algn="ctr">
              <a:defRPr sz="4000"/>
            </a:lvl1pPr>
          </a:lstStyle>
          <a:p>
            <a:r>
              <a:rPr lang="en-US" dirty="0"/>
              <a:t>Click to edit Master title style</a:t>
            </a:r>
          </a:p>
        </p:txBody>
      </p:sp>
      <p:sp>
        <p:nvSpPr>
          <p:cNvPr id="3" name="Text Placeholder 2">
            <a:extLst>
              <a:ext uri="{FF2B5EF4-FFF2-40B4-BE49-F238E27FC236}">
                <a16:creationId xmlns="" xmlns:a16="http://schemas.microsoft.com/office/drawing/2014/main" id="{33FEEEA1-60F2-944B-BDA8-DAA780DE4F3C}"/>
              </a:ext>
            </a:extLst>
          </p:cNvPr>
          <p:cNvSpPr>
            <a:spLocks noGrp="1"/>
          </p:cNvSpPr>
          <p:nvPr>
            <p:ph type="body" idx="1"/>
          </p:nvPr>
        </p:nvSpPr>
        <p:spPr>
          <a:xfrm>
            <a:off x="831850"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561936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1_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8F1753-5663-4C4F-80B8-EB3795A8933D}"/>
              </a:ext>
            </a:extLst>
          </p:cNvPr>
          <p:cNvSpPr>
            <a:spLocks noGrp="1"/>
          </p:cNvSpPr>
          <p:nvPr>
            <p:ph type="title"/>
          </p:nvPr>
        </p:nvSpPr>
        <p:spPr>
          <a:xfrm>
            <a:off x="831850" y="534081"/>
            <a:ext cx="4044950" cy="1730147"/>
          </a:xfrm>
        </p:spPr>
        <p:txBody>
          <a:bodyPr anchor="b">
            <a:normAutofit/>
          </a:bodyPr>
          <a:lstStyle>
            <a:lvl1pPr algn="ctr">
              <a:defRPr sz="4000"/>
            </a:lvl1pPr>
          </a:lstStyle>
          <a:p>
            <a:r>
              <a:rPr lang="en-US" dirty="0"/>
              <a:t>Click to edit Master title style</a:t>
            </a:r>
          </a:p>
        </p:txBody>
      </p:sp>
      <p:sp>
        <p:nvSpPr>
          <p:cNvPr id="3" name="Text Placeholder 2">
            <a:extLst>
              <a:ext uri="{FF2B5EF4-FFF2-40B4-BE49-F238E27FC236}">
                <a16:creationId xmlns="" xmlns:a16="http://schemas.microsoft.com/office/drawing/2014/main" id="{33FEEEA1-60F2-944B-BDA8-DAA780DE4F3C}"/>
              </a:ext>
            </a:extLst>
          </p:cNvPr>
          <p:cNvSpPr>
            <a:spLocks noGrp="1"/>
          </p:cNvSpPr>
          <p:nvPr>
            <p:ph type="body" idx="1"/>
          </p:nvPr>
        </p:nvSpPr>
        <p:spPr>
          <a:xfrm>
            <a:off x="831850"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400651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Add your own image in master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6F666719-8A10-F641-A9F5-ABC638F835AA}"/>
              </a:ext>
            </a:extLst>
          </p:cNvPr>
          <p:cNvSpPr/>
          <p:nvPr userDrawn="1"/>
        </p:nvSpPr>
        <p:spPr>
          <a:xfrm>
            <a:off x="7192651" y="311085"/>
            <a:ext cx="4298622" cy="5081047"/>
          </a:xfrm>
          <a:prstGeom prst="rect">
            <a:avLst/>
          </a:prstGeom>
          <a:solidFill>
            <a:srgbClr val="007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a:extLst>
              <a:ext uri="{FF2B5EF4-FFF2-40B4-BE49-F238E27FC236}">
                <a16:creationId xmlns="" xmlns:a16="http://schemas.microsoft.com/office/drawing/2014/main" id="{6D8F1753-5663-4C4F-80B8-EB3795A8933D}"/>
              </a:ext>
            </a:extLst>
          </p:cNvPr>
          <p:cNvSpPr>
            <a:spLocks noGrp="1"/>
          </p:cNvSpPr>
          <p:nvPr>
            <p:ph type="title"/>
          </p:nvPr>
        </p:nvSpPr>
        <p:spPr>
          <a:xfrm>
            <a:off x="7316412" y="534081"/>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3" name="Text Placeholder 2">
            <a:extLst>
              <a:ext uri="{FF2B5EF4-FFF2-40B4-BE49-F238E27FC236}">
                <a16:creationId xmlns="" xmlns:a16="http://schemas.microsoft.com/office/drawing/2014/main" id="{33FEEEA1-60F2-944B-BDA8-DAA780DE4F3C}"/>
              </a:ext>
            </a:extLst>
          </p:cNvPr>
          <p:cNvSpPr>
            <a:spLocks noGrp="1"/>
          </p:cNvSpPr>
          <p:nvPr>
            <p:ph type="body" idx="1"/>
          </p:nvPr>
        </p:nvSpPr>
        <p:spPr>
          <a:xfrm>
            <a:off x="7316412" y="2499406"/>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Rectangle 5">
            <a:extLst>
              <a:ext uri="{FF2B5EF4-FFF2-40B4-BE49-F238E27FC236}">
                <a16:creationId xmlns="" xmlns:a16="http://schemas.microsoft.com/office/drawing/2014/main" id="{0F41BEE2-896E-B54D-BACE-CE289CC57068}"/>
              </a:ext>
            </a:extLst>
          </p:cNvPr>
          <p:cNvSpPr/>
          <p:nvPr userDrawn="1"/>
        </p:nvSpPr>
        <p:spPr>
          <a:xfrm>
            <a:off x="0" y="0"/>
            <a:ext cx="12192000" cy="311085"/>
          </a:xfrm>
          <a:prstGeom prst="rect">
            <a:avLst/>
          </a:prstGeom>
          <a:solidFill>
            <a:srgbClr val="007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a:extLst>
              <a:ext uri="{FF2B5EF4-FFF2-40B4-BE49-F238E27FC236}">
                <a16:creationId xmlns="" xmlns:a16="http://schemas.microsoft.com/office/drawing/2014/main" id="{92C3347D-2341-0F4D-B4D1-2813C3BA3C33}"/>
              </a:ext>
            </a:extLst>
          </p:cNvPr>
          <p:cNvPicPr>
            <a:picLocks noChangeAspect="1"/>
          </p:cNvPicPr>
          <p:nvPr userDrawn="1"/>
        </p:nvPicPr>
        <p:blipFill>
          <a:blip r:embed="rId2"/>
          <a:stretch>
            <a:fillRect/>
          </a:stretch>
        </p:blipFill>
        <p:spPr>
          <a:xfrm>
            <a:off x="7758259" y="3936321"/>
            <a:ext cx="3166925" cy="1022178"/>
          </a:xfrm>
          <a:prstGeom prst="rect">
            <a:avLst/>
          </a:prstGeom>
        </p:spPr>
      </p:pic>
    </p:spTree>
    <p:extLst>
      <p:ext uri="{BB962C8B-B14F-4D97-AF65-F5344CB8AC3E}">
        <p14:creationId xmlns:p14="http://schemas.microsoft.com/office/powerpoint/2010/main" val="4085473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ransi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2C446C6-D2A5-594E-BF06-58861A5F276B}"/>
              </a:ext>
            </a:extLst>
          </p:cNvPr>
          <p:cNvSpPr>
            <a:spLocks noGrp="1"/>
          </p:cNvSpPr>
          <p:nvPr>
            <p:ph type="ctrTitle"/>
          </p:nvPr>
        </p:nvSpPr>
        <p:spPr>
          <a:xfrm>
            <a:off x="1524000" y="701446"/>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 xmlns:a16="http://schemas.microsoft.com/office/drawing/2014/main" id="{373D4FE4-694B-654F-8F8A-28C81D6D56F8}"/>
              </a:ext>
            </a:extLst>
          </p:cNvPr>
          <p:cNvSpPr>
            <a:spLocks noGrp="1"/>
          </p:cNvSpPr>
          <p:nvPr>
            <p:ph type="subTitle" idx="1"/>
          </p:nvPr>
        </p:nvSpPr>
        <p:spPr>
          <a:xfrm>
            <a:off x="1524000" y="3181121"/>
            <a:ext cx="9144000" cy="1028019"/>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887719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88E033-DE23-4C41-89A4-2276F3463B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AB6D10D-2FF4-344B-85EF-2CFB4F28C2A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 xmlns:a16="http://schemas.microsoft.com/office/drawing/2014/main" id="{C7286747-AD43-EC40-8420-A6C5808CF4F4}"/>
              </a:ext>
            </a:extLst>
          </p:cNvPr>
          <p:cNvSpPr txBox="1"/>
          <p:nvPr userDrawn="1"/>
        </p:nvSpPr>
        <p:spPr>
          <a:xfrm>
            <a:off x="817418" y="6388631"/>
            <a:ext cx="5669692" cy="246221"/>
          </a:xfrm>
          <a:prstGeom prst="rect">
            <a:avLst/>
          </a:prstGeom>
          <a:noFill/>
        </p:spPr>
        <p:txBody>
          <a:bodyPr wrap="square" rtlCol="0">
            <a:spAutoFit/>
          </a:bodyPr>
          <a:lstStyle/>
          <a:p>
            <a:r>
              <a:rPr lang="en-US" sz="1000" dirty="0">
                <a:solidFill>
                  <a:prstClr val="black"/>
                </a:solidFill>
                <a:latin typeface="Arial" panose="020B0604020202020204" pitchFamily="34" charset="0"/>
                <a:cs typeface="Arial" panose="020B0604020202020204" pitchFamily="34" charset="0"/>
              </a:rPr>
              <a:t>© Children’s Wisconsin</a:t>
            </a:r>
          </a:p>
        </p:txBody>
      </p:sp>
    </p:spTree>
    <p:extLst>
      <p:ext uri="{BB962C8B-B14F-4D97-AF65-F5344CB8AC3E}">
        <p14:creationId xmlns:p14="http://schemas.microsoft.com/office/powerpoint/2010/main" val="27977554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5418A4-D469-5C49-ABA3-CB8922B708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132EA48-45CA-9949-B591-41B322C93E8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6D06D18-AC23-754E-A325-169B4C27568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 xmlns:a16="http://schemas.microsoft.com/office/drawing/2014/main" id="{19C830B9-95D4-9F4A-900F-646D5DB9F53A}"/>
              </a:ext>
            </a:extLst>
          </p:cNvPr>
          <p:cNvSpPr txBox="1"/>
          <p:nvPr userDrawn="1"/>
        </p:nvSpPr>
        <p:spPr>
          <a:xfrm>
            <a:off x="817418" y="6388631"/>
            <a:ext cx="5669692" cy="246221"/>
          </a:xfrm>
          <a:prstGeom prst="rect">
            <a:avLst/>
          </a:prstGeom>
          <a:noFill/>
        </p:spPr>
        <p:txBody>
          <a:bodyPr wrap="square" rtlCol="0">
            <a:spAutoFit/>
          </a:bodyPr>
          <a:lstStyle/>
          <a:p>
            <a:r>
              <a:rPr lang="en-US" sz="1000" dirty="0">
                <a:solidFill>
                  <a:prstClr val="black"/>
                </a:solidFill>
                <a:latin typeface="Arial" panose="020B0604020202020204" pitchFamily="34" charset="0"/>
                <a:cs typeface="Arial" panose="020B0604020202020204" pitchFamily="34" charset="0"/>
              </a:rPr>
              <a:t>© Children’s Wisconsin</a:t>
            </a:r>
          </a:p>
        </p:txBody>
      </p:sp>
    </p:spTree>
    <p:extLst>
      <p:ext uri="{BB962C8B-B14F-4D97-AF65-F5344CB8AC3E}">
        <p14:creationId xmlns:p14="http://schemas.microsoft.com/office/powerpoint/2010/main" val="27617759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EFF6FA-24B5-D345-AB32-476E42C94E79}"/>
              </a:ext>
            </a:extLst>
          </p:cNvPr>
          <p:cNvSpPr>
            <a:spLocks noGrp="1"/>
          </p:cNvSpPr>
          <p:nvPr>
            <p:ph type="title"/>
          </p:nvPr>
        </p:nvSpPr>
        <p:spPr/>
        <p:txBody>
          <a:bodyPr/>
          <a:lstStyle/>
          <a:p>
            <a:r>
              <a:rPr lang="en-US"/>
              <a:t>Click to edit Master title style</a:t>
            </a:r>
          </a:p>
        </p:txBody>
      </p:sp>
      <p:sp>
        <p:nvSpPr>
          <p:cNvPr id="3" name="TextBox 2">
            <a:extLst>
              <a:ext uri="{FF2B5EF4-FFF2-40B4-BE49-F238E27FC236}">
                <a16:creationId xmlns="" xmlns:a16="http://schemas.microsoft.com/office/drawing/2014/main" id="{44A60E53-1C02-8A46-A69E-7E1B966056FC}"/>
              </a:ext>
            </a:extLst>
          </p:cNvPr>
          <p:cNvSpPr txBox="1"/>
          <p:nvPr userDrawn="1"/>
        </p:nvSpPr>
        <p:spPr>
          <a:xfrm>
            <a:off x="817418" y="6388631"/>
            <a:ext cx="5669692" cy="246221"/>
          </a:xfrm>
          <a:prstGeom prst="rect">
            <a:avLst/>
          </a:prstGeom>
          <a:noFill/>
        </p:spPr>
        <p:txBody>
          <a:bodyPr wrap="square" rtlCol="0">
            <a:spAutoFit/>
          </a:bodyPr>
          <a:lstStyle/>
          <a:p>
            <a:r>
              <a:rPr lang="en-US" sz="1000" dirty="0">
                <a:solidFill>
                  <a:prstClr val="black"/>
                </a:solidFill>
                <a:latin typeface="Arial" panose="020B0604020202020204" pitchFamily="34" charset="0"/>
                <a:cs typeface="Arial" panose="020B0604020202020204" pitchFamily="34" charset="0"/>
              </a:rPr>
              <a:t>© Children’s Wisconsin</a:t>
            </a:r>
          </a:p>
        </p:txBody>
      </p:sp>
    </p:spTree>
    <p:extLst>
      <p:ext uri="{BB962C8B-B14F-4D97-AF65-F5344CB8AC3E}">
        <p14:creationId xmlns:p14="http://schemas.microsoft.com/office/powerpoint/2010/main" val="38726016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7BC94C0-BAD5-3D40-9A0F-44ADCBCC399B}"/>
              </a:ext>
            </a:extLst>
          </p:cNvPr>
          <p:cNvSpPr txBox="1"/>
          <p:nvPr userDrawn="1"/>
        </p:nvSpPr>
        <p:spPr>
          <a:xfrm>
            <a:off x="817418" y="6388631"/>
            <a:ext cx="5669692" cy="246221"/>
          </a:xfrm>
          <a:prstGeom prst="rect">
            <a:avLst/>
          </a:prstGeom>
          <a:noFill/>
        </p:spPr>
        <p:txBody>
          <a:bodyPr wrap="square" rtlCol="0">
            <a:spAutoFit/>
          </a:bodyPr>
          <a:lstStyle/>
          <a:p>
            <a:r>
              <a:rPr lang="en-US" sz="1000" dirty="0">
                <a:solidFill>
                  <a:prstClr val="black"/>
                </a:solidFill>
                <a:latin typeface="Arial" panose="020B0604020202020204" pitchFamily="34" charset="0"/>
                <a:cs typeface="Arial" panose="020B0604020202020204" pitchFamily="34" charset="0"/>
              </a:rPr>
              <a:t>© Children’s Wisconsin</a:t>
            </a:r>
          </a:p>
        </p:txBody>
      </p:sp>
    </p:spTree>
    <p:extLst>
      <p:ext uri="{BB962C8B-B14F-4D97-AF65-F5344CB8AC3E}">
        <p14:creationId xmlns:p14="http://schemas.microsoft.com/office/powerpoint/2010/main" val="26712082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Closing Slid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25222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Closing Slide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8832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itle Slide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8F1753-5663-4C4F-80B8-EB3795A8933D}"/>
              </a:ext>
            </a:extLst>
          </p:cNvPr>
          <p:cNvSpPr>
            <a:spLocks noGrp="1"/>
          </p:cNvSpPr>
          <p:nvPr>
            <p:ph type="title"/>
          </p:nvPr>
        </p:nvSpPr>
        <p:spPr>
          <a:xfrm>
            <a:off x="831850" y="534081"/>
            <a:ext cx="4044950" cy="1730147"/>
          </a:xfrm>
        </p:spPr>
        <p:txBody>
          <a:bodyPr anchor="b">
            <a:normAutofit/>
          </a:bodyPr>
          <a:lstStyle>
            <a:lvl1pPr algn="ctr">
              <a:defRPr sz="4000"/>
            </a:lvl1pPr>
          </a:lstStyle>
          <a:p>
            <a:r>
              <a:rPr lang="en-US" dirty="0"/>
              <a:t>Click to edit Master title style</a:t>
            </a:r>
          </a:p>
        </p:txBody>
      </p:sp>
      <p:sp>
        <p:nvSpPr>
          <p:cNvPr id="3" name="Text Placeholder 2">
            <a:extLst>
              <a:ext uri="{FF2B5EF4-FFF2-40B4-BE49-F238E27FC236}">
                <a16:creationId xmlns="" xmlns:a16="http://schemas.microsoft.com/office/drawing/2014/main" id="{33FEEEA1-60F2-944B-BDA8-DAA780DE4F3C}"/>
              </a:ext>
            </a:extLst>
          </p:cNvPr>
          <p:cNvSpPr>
            <a:spLocks noGrp="1"/>
          </p:cNvSpPr>
          <p:nvPr>
            <p:ph type="body" idx="1"/>
          </p:nvPr>
        </p:nvSpPr>
        <p:spPr>
          <a:xfrm>
            <a:off x="831850"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450000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le Slide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8F1753-5663-4C4F-80B8-EB3795A8933D}"/>
              </a:ext>
            </a:extLst>
          </p:cNvPr>
          <p:cNvSpPr>
            <a:spLocks noGrp="1"/>
          </p:cNvSpPr>
          <p:nvPr>
            <p:ph type="title"/>
          </p:nvPr>
        </p:nvSpPr>
        <p:spPr>
          <a:xfrm>
            <a:off x="7316412" y="534081"/>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3" name="Text Placeholder 2">
            <a:extLst>
              <a:ext uri="{FF2B5EF4-FFF2-40B4-BE49-F238E27FC236}">
                <a16:creationId xmlns="" xmlns:a16="http://schemas.microsoft.com/office/drawing/2014/main" id="{33FEEEA1-60F2-944B-BDA8-DAA780DE4F3C}"/>
              </a:ext>
            </a:extLst>
          </p:cNvPr>
          <p:cNvSpPr>
            <a:spLocks noGrp="1"/>
          </p:cNvSpPr>
          <p:nvPr>
            <p:ph type="body" idx="1"/>
          </p:nvPr>
        </p:nvSpPr>
        <p:spPr>
          <a:xfrm>
            <a:off x="7316412" y="2499406"/>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916440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8F1753-5663-4C4F-80B8-EB3795A8933D}"/>
              </a:ext>
            </a:extLst>
          </p:cNvPr>
          <p:cNvSpPr>
            <a:spLocks noGrp="1"/>
          </p:cNvSpPr>
          <p:nvPr>
            <p:ph type="title"/>
          </p:nvPr>
        </p:nvSpPr>
        <p:spPr>
          <a:xfrm>
            <a:off x="831850" y="534081"/>
            <a:ext cx="4044950" cy="1730147"/>
          </a:xfrm>
        </p:spPr>
        <p:txBody>
          <a:bodyPr anchor="b">
            <a:normAutofit/>
          </a:bodyPr>
          <a:lstStyle>
            <a:lvl1pPr algn="ctr">
              <a:defRPr sz="4000"/>
            </a:lvl1pPr>
          </a:lstStyle>
          <a:p>
            <a:r>
              <a:rPr lang="en-US" dirty="0"/>
              <a:t>Click to edit Master title style</a:t>
            </a:r>
          </a:p>
        </p:txBody>
      </p:sp>
      <p:sp>
        <p:nvSpPr>
          <p:cNvPr id="3" name="Text Placeholder 2">
            <a:extLst>
              <a:ext uri="{FF2B5EF4-FFF2-40B4-BE49-F238E27FC236}">
                <a16:creationId xmlns="" xmlns:a16="http://schemas.microsoft.com/office/drawing/2014/main" id="{33FEEEA1-60F2-944B-BDA8-DAA780DE4F3C}"/>
              </a:ext>
            </a:extLst>
          </p:cNvPr>
          <p:cNvSpPr>
            <a:spLocks noGrp="1"/>
          </p:cNvSpPr>
          <p:nvPr>
            <p:ph type="body" idx="1"/>
          </p:nvPr>
        </p:nvSpPr>
        <p:spPr>
          <a:xfrm>
            <a:off x="831850"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114135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D547DC83-A91A-394C-8220-B127F85F8957}"/>
              </a:ext>
            </a:extLst>
          </p:cNvPr>
          <p:cNvSpPr>
            <a:spLocks noGrp="1"/>
          </p:cNvSpPr>
          <p:nvPr>
            <p:ph type="title"/>
          </p:nvPr>
        </p:nvSpPr>
        <p:spPr>
          <a:xfrm>
            <a:off x="7298553" y="534081"/>
            <a:ext cx="4044950" cy="1730147"/>
          </a:xfrm>
        </p:spPr>
        <p:txBody>
          <a:bodyPr anchor="b">
            <a:normAutofit/>
          </a:bodyPr>
          <a:lstStyle>
            <a:lvl1pPr algn="ctr">
              <a:defRPr sz="4000"/>
            </a:lvl1pPr>
          </a:lstStyle>
          <a:p>
            <a:r>
              <a:rPr lang="en-US" dirty="0"/>
              <a:t>Click to edit Master title style</a:t>
            </a:r>
          </a:p>
        </p:txBody>
      </p:sp>
      <p:sp>
        <p:nvSpPr>
          <p:cNvPr id="5" name="Text Placeholder 2">
            <a:extLst>
              <a:ext uri="{FF2B5EF4-FFF2-40B4-BE49-F238E27FC236}">
                <a16:creationId xmlns="" xmlns:a16="http://schemas.microsoft.com/office/drawing/2014/main" id="{9875C1F8-1CA1-F643-A2FB-A5F6F0DB2483}"/>
              </a:ext>
            </a:extLst>
          </p:cNvPr>
          <p:cNvSpPr>
            <a:spLocks noGrp="1"/>
          </p:cNvSpPr>
          <p:nvPr>
            <p:ph type="body" idx="1"/>
          </p:nvPr>
        </p:nvSpPr>
        <p:spPr>
          <a:xfrm>
            <a:off x="7298553"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292560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0587C61B-8148-C34A-9496-C58BEE841ACD}"/>
              </a:ext>
            </a:extLst>
          </p:cNvPr>
          <p:cNvSpPr>
            <a:spLocks noGrp="1"/>
          </p:cNvSpPr>
          <p:nvPr>
            <p:ph type="title"/>
          </p:nvPr>
        </p:nvSpPr>
        <p:spPr>
          <a:xfrm>
            <a:off x="882661" y="484654"/>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5" name="Text Placeholder 2">
            <a:extLst>
              <a:ext uri="{FF2B5EF4-FFF2-40B4-BE49-F238E27FC236}">
                <a16:creationId xmlns="" xmlns:a16="http://schemas.microsoft.com/office/drawing/2014/main" id="{D2E1FA29-A40E-1F48-B6EB-98F147D8185C}"/>
              </a:ext>
            </a:extLst>
          </p:cNvPr>
          <p:cNvSpPr>
            <a:spLocks noGrp="1"/>
          </p:cNvSpPr>
          <p:nvPr>
            <p:ph type="body" idx="1"/>
          </p:nvPr>
        </p:nvSpPr>
        <p:spPr>
          <a:xfrm>
            <a:off x="882661" y="2449979"/>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679757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0587C61B-8148-C34A-9496-C58BEE841ACD}"/>
              </a:ext>
            </a:extLst>
          </p:cNvPr>
          <p:cNvSpPr>
            <a:spLocks noGrp="1"/>
          </p:cNvSpPr>
          <p:nvPr>
            <p:ph type="title"/>
          </p:nvPr>
        </p:nvSpPr>
        <p:spPr>
          <a:xfrm>
            <a:off x="882661" y="484654"/>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5" name="Text Placeholder 2">
            <a:extLst>
              <a:ext uri="{FF2B5EF4-FFF2-40B4-BE49-F238E27FC236}">
                <a16:creationId xmlns="" xmlns:a16="http://schemas.microsoft.com/office/drawing/2014/main" id="{D2E1FA29-A40E-1F48-B6EB-98F147D8185C}"/>
              </a:ext>
            </a:extLst>
          </p:cNvPr>
          <p:cNvSpPr>
            <a:spLocks noGrp="1"/>
          </p:cNvSpPr>
          <p:nvPr>
            <p:ph type="body" idx="1"/>
          </p:nvPr>
        </p:nvSpPr>
        <p:spPr>
          <a:xfrm>
            <a:off x="882661" y="2449979"/>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759133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9B1B7F55-C8B3-5F42-8CCE-C35436839707}"/>
              </a:ext>
            </a:extLst>
          </p:cNvPr>
          <p:cNvSpPr>
            <a:spLocks noGrp="1"/>
          </p:cNvSpPr>
          <p:nvPr>
            <p:ph type="title"/>
          </p:nvPr>
        </p:nvSpPr>
        <p:spPr>
          <a:xfrm>
            <a:off x="831850" y="534081"/>
            <a:ext cx="4044950" cy="1730147"/>
          </a:xfrm>
        </p:spPr>
        <p:txBody>
          <a:bodyPr anchor="b">
            <a:normAutofit/>
          </a:bodyPr>
          <a:lstStyle>
            <a:lvl1pPr algn="ctr">
              <a:defRPr sz="4000"/>
            </a:lvl1pPr>
          </a:lstStyle>
          <a:p>
            <a:r>
              <a:rPr lang="en-US" dirty="0"/>
              <a:t>Click to edit Master title style</a:t>
            </a:r>
          </a:p>
        </p:txBody>
      </p:sp>
      <p:sp>
        <p:nvSpPr>
          <p:cNvPr id="5" name="Text Placeholder 2">
            <a:extLst>
              <a:ext uri="{FF2B5EF4-FFF2-40B4-BE49-F238E27FC236}">
                <a16:creationId xmlns="" xmlns:a16="http://schemas.microsoft.com/office/drawing/2014/main" id="{7B58205B-5804-274A-89C1-AE797EA2AC68}"/>
              </a:ext>
            </a:extLst>
          </p:cNvPr>
          <p:cNvSpPr>
            <a:spLocks noGrp="1"/>
          </p:cNvSpPr>
          <p:nvPr>
            <p:ph type="body" idx="1"/>
          </p:nvPr>
        </p:nvSpPr>
        <p:spPr>
          <a:xfrm>
            <a:off x="831850"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459820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0587C61B-8148-C34A-9496-C58BEE841ACD}"/>
              </a:ext>
            </a:extLst>
          </p:cNvPr>
          <p:cNvSpPr>
            <a:spLocks noGrp="1"/>
          </p:cNvSpPr>
          <p:nvPr>
            <p:ph type="title"/>
          </p:nvPr>
        </p:nvSpPr>
        <p:spPr>
          <a:xfrm>
            <a:off x="882661" y="484654"/>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5" name="Text Placeholder 2">
            <a:extLst>
              <a:ext uri="{FF2B5EF4-FFF2-40B4-BE49-F238E27FC236}">
                <a16:creationId xmlns="" xmlns:a16="http://schemas.microsoft.com/office/drawing/2014/main" id="{D2E1FA29-A40E-1F48-B6EB-98F147D8185C}"/>
              </a:ext>
            </a:extLst>
          </p:cNvPr>
          <p:cNvSpPr>
            <a:spLocks noGrp="1"/>
          </p:cNvSpPr>
          <p:nvPr>
            <p:ph type="body" idx="1"/>
          </p:nvPr>
        </p:nvSpPr>
        <p:spPr>
          <a:xfrm>
            <a:off x="882661" y="2449979"/>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0316638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AB690C0-D41D-434B-B655-63C3C08105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 xmlns:a16="http://schemas.microsoft.com/office/drawing/2014/main" id="{490BDF9B-23A5-4D45-BA75-CC77C4534E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414987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hf hdr="0" ftr="0" dt="0"/>
  <p:txStyles>
    <p:titleStyle>
      <a:lvl1pPr algn="l" defTabSz="914400" rtl="0" eaLnBrk="1" latinLnBrk="0" hangingPunct="1">
        <a:lnSpc>
          <a:spcPct val="90000"/>
        </a:lnSpc>
        <a:spcBef>
          <a:spcPct val="0"/>
        </a:spcBef>
        <a:buNone/>
        <a:defRPr sz="4400" kern="1200">
          <a:solidFill>
            <a:srgbClr val="0075C9"/>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7.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7.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7.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7.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7.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7.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7.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7.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7.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7.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7.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7.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7.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7.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7.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17.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17.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7.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17.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7.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17.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17.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17.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17.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17.png"/><Relationship Id="rId4"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323" y="831273"/>
            <a:ext cx="4044950" cy="2115128"/>
          </a:xfrm>
        </p:spPr>
        <p:txBody>
          <a:bodyPr>
            <a:normAutofit/>
          </a:bodyPr>
          <a:lstStyle/>
          <a:p>
            <a:r>
              <a:rPr lang="en-US" dirty="0" smtClean="0"/>
              <a:t>General Feeding Guidelines</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671463358"/>
      </p:ext>
    </p:extLst>
  </p:cSld>
  <p:clrMapOvr>
    <a:masterClrMapping/>
  </p:clrMapOvr>
  <mc:AlternateContent xmlns:mc="http://schemas.openxmlformats.org/markup-compatibility/2006" xmlns:p14="http://schemas.microsoft.com/office/powerpoint/2010/main">
    <mc:Choice Requires="p14">
      <p:transition spd="slow" p14:dur="2000" advTm="11108"/>
    </mc:Choice>
    <mc:Fallback xmlns="">
      <p:transition spd="slow" advTm="11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Infants – Solid Food Introduction</a:t>
            </a:r>
            <a:endParaRPr lang="en-US" dirty="0"/>
          </a:p>
        </p:txBody>
      </p:sp>
      <p:sp>
        <p:nvSpPr>
          <p:cNvPr id="6" name="Content Placeholder 5"/>
          <p:cNvSpPr>
            <a:spLocks noGrp="1"/>
          </p:cNvSpPr>
          <p:nvPr>
            <p:ph idx="1"/>
          </p:nvPr>
        </p:nvSpPr>
        <p:spPr/>
        <p:txBody>
          <a:bodyPr>
            <a:normAutofit/>
          </a:bodyPr>
          <a:lstStyle/>
          <a:p>
            <a:r>
              <a:rPr lang="en-US" dirty="0" smtClean="0"/>
              <a:t>What age to start?</a:t>
            </a:r>
          </a:p>
          <a:p>
            <a:pPr lvl="1"/>
            <a:r>
              <a:rPr lang="en-US" dirty="0" smtClean="0"/>
              <a:t>“Around 6 months of age”</a:t>
            </a:r>
          </a:p>
          <a:p>
            <a:pPr lvl="2"/>
            <a:r>
              <a:rPr lang="en-US" dirty="0" smtClean="0"/>
              <a:t>Not before 4 months of age and not after 6 months of age</a:t>
            </a:r>
          </a:p>
          <a:p>
            <a:pPr lvl="1"/>
            <a:r>
              <a:rPr lang="en-US" dirty="0" smtClean="0"/>
              <a:t>Developmental readiness is the determining factor</a:t>
            </a:r>
          </a:p>
          <a:p>
            <a:pPr lvl="1"/>
            <a:r>
              <a:rPr lang="en-US" dirty="0" smtClean="0"/>
              <a:t>Signs of developmental readiness include:</a:t>
            </a:r>
          </a:p>
          <a:p>
            <a:pPr lvl="2"/>
            <a:r>
              <a:rPr lang="en-US" dirty="0" smtClean="0"/>
              <a:t>Good head and neck control</a:t>
            </a:r>
          </a:p>
          <a:p>
            <a:pPr lvl="2"/>
            <a:r>
              <a:rPr lang="en-US" dirty="0" smtClean="0"/>
              <a:t>Sitting up alone or with support</a:t>
            </a:r>
          </a:p>
          <a:p>
            <a:pPr lvl="2"/>
            <a:r>
              <a:rPr lang="en-US" dirty="0" smtClean="0"/>
              <a:t>Bringing objects to the mouth</a:t>
            </a:r>
          </a:p>
          <a:p>
            <a:pPr lvl="2"/>
            <a:r>
              <a:rPr lang="en-US" dirty="0" smtClean="0"/>
              <a:t>Trying to grasp small objects</a:t>
            </a:r>
          </a:p>
          <a:p>
            <a:pPr lvl="2"/>
            <a:r>
              <a:rPr lang="en-US" dirty="0" smtClean="0"/>
              <a:t>Swallowing food rather than pushing it back out of the mouth</a:t>
            </a:r>
          </a:p>
          <a:p>
            <a:pPr lvl="3"/>
            <a:endParaRPr lang="en-US" dirty="0" smtClean="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848226147"/>
      </p:ext>
    </p:extLst>
  </p:cSld>
  <p:clrMapOvr>
    <a:masterClrMapping/>
  </p:clrMapOvr>
  <mc:AlternateContent xmlns:mc="http://schemas.openxmlformats.org/markup-compatibility/2006" xmlns:p14="http://schemas.microsoft.com/office/powerpoint/2010/main">
    <mc:Choice Requires="p14">
      <p:transition spd="slow" p14:dur="2000" advTm="80065"/>
    </mc:Choice>
    <mc:Fallback xmlns="">
      <p:transition spd="slow" advTm="80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Infants – Solid Food Introduction</a:t>
            </a:r>
            <a:endParaRPr lang="en-US" dirty="0"/>
          </a:p>
        </p:txBody>
      </p:sp>
      <p:sp>
        <p:nvSpPr>
          <p:cNvPr id="3" name="Content Placeholder 2"/>
          <p:cNvSpPr>
            <a:spLocks noGrp="1"/>
          </p:cNvSpPr>
          <p:nvPr>
            <p:ph idx="1"/>
          </p:nvPr>
        </p:nvSpPr>
        <p:spPr/>
        <p:txBody>
          <a:bodyPr/>
          <a:lstStyle/>
          <a:p>
            <a:r>
              <a:rPr lang="en-US" dirty="0" smtClean="0"/>
              <a:t>What is the goal?</a:t>
            </a:r>
          </a:p>
          <a:p>
            <a:pPr lvl="1"/>
            <a:r>
              <a:rPr lang="en-US" dirty="0" smtClean="0"/>
              <a:t>Initial: oral skill development as a building block to weaning from human milk and/or formula</a:t>
            </a:r>
          </a:p>
          <a:p>
            <a:pPr lvl="1"/>
            <a:r>
              <a:rPr lang="en-US" dirty="0" smtClean="0"/>
              <a:t>Continue: human milk and/or formula as the primary source of infant’s nutrition intake</a:t>
            </a:r>
          </a:p>
          <a:p>
            <a:pPr lvl="2"/>
            <a:r>
              <a:rPr lang="en-US" dirty="0" smtClean="0"/>
              <a:t>Traditional baby food purees have very little caloric value, including minimal protein and fat</a:t>
            </a:r>
          </a:p>
          <a:p>
            <a:pPr lvl="1"/>
            <a:r>
              <a:rPr lang="en-US" dirty="0" smtClean="0"/>
              <a:t>By 12 months old: consume enough food to be able to wean from human milk and/or formula as primary source of nutrition</a:t>
            </a:r>
          </a:p>
          <a:p>
            <a:pPr lvl="1"/>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75910837"/>
      </p:ext>
    </p:extLst>
  </p:cSld>
  <p:clrMapOvr>
    <a:masterClrMapping/>
  </p:clrMapOvr>
  <mc:AlternateContent xmlns:mc="http://schemas.openxmlformats.org/markup-compatibility/2006" xmlns:p14="http://schemas.microsoft.com/office/powerpoint/2010/main">
    <mc:Choice Requires="p14">
      <p:transition spd="slow" p14:dur="2000" advTm="65159"/>
    </mc:Choice>
    <mc:Fallback xmlns="">
      <p:transition spd="slow" advTm="65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Infants – Solid Food Introduction</a:t>
            </a:r>
            <a:endParaRPr lang="en-US" dirty="0"/>
          </a:p>
        </p:txBody>
      </p:sp>
      <p:sp>
        <p:nvSpPr>
          <p:cNvPr id="3" name="Content Placeholder 2"/>
          <p:cNvSpPr>
            <a:spLocks noGrp="1"/>
          </p:cNvSpPr>
          <p:nvPr>
            <p:ph idx="1"/>
          </p:nvPr>
        </p:nvSpPr>
        <p:spPr/>
        <p:txBody>
          <a:bodyPr>
            <a:normAutofit/>
          </a:bodyPr>
          <a:lstStyle/>
          <a:p>
            <a:r>
              <a:rPr lang="en-US" dirty="0" smtClean="0"/>
              <a:t>What to offer?</a:t>
            </a:r>
          </a:p>
          <a:p>
            <a:pPr lvl="1"/>
            <a:r>
              <a:rPr lang="en-US" dirty="0" smtClean="0"/>
              <a:t>Nutrient-dense foods from all of the food groups</a:t>
            </a:r>
          </a:p>
          <a:p>
            <a:pPr lvl="2"/>
            <a:r>
              <a:rPr lang="en-US" dirty="0" smtClean="0"/>
              <a:t>Include potentially allergenic foods</a:t>
            </a:r>
          </a:p>
          <a:p>
            <a:pPr lvl="1"/>
            <a:r>
              <a:rPr lang="en-US" dirty="0" smtClean="0"/>
              <a:t>Be sure to include foods rich in iron and zinc for infants fed human milk</a:t>
            </a:r>
          </a:p>
          <a:p>
            <a:pPr lvl="2"/>
            <a:r>
              <a:rPr lang="en-US" dirty="0"/>
              <a:t>Iron-rich foods: meats and seafood rich in </a:t>
            </a:r>
            <a:r>
              <a:rPr lang="en-US" dirty="0" err="1"/>
              <a:t>heme</a:t>
            </a:r>
            <a:r>
              <a:rPr lang="en-US" dirty="0"/>
              <a:t> iron, iron-fortified infant cereals</a:t>
            </a:r>
          </a:p>
          <a:p>
            <a:pPr lvl="2"/>
            <a:r>
              <a:rPr lang="en-US" dirty="0"/>
              <a:t>Zinc-rich foods: meats, beans, zinc-fortified infant </a:t>
            </a:r>
            <a:r>
              <a:rPr lang="en-US" dirty="0" smtClean="0"/>
              <a:t>cereals</a:t>
            </a:r>
          </a:p>
          <a:p>
            <a:r>
              <a:rPr lang="en-US" dirty="0" smtClean="0"/>
              <a:t>At the start…</a:t>
            </a:r>
          </a:p>
          <a:p>
            <a:pPr lvl="1"/>
            <a:r>
              <a:rPr lang="en-US" dirty="0" smtClean="0"/>
              <a:t>Offer food in between usual feeds of human milk or formula</a:t>
            </a:r>
          </a:p>
          <a:p>
            <a:pPr lvl="1"/>
            <a:r>
              <a:rPr lang="en-US" dirty="0" smtClean="0"/>
              <a:t>Offer single ingredient foods</a:t>
            </a:r>
          </a:p>
          <a:p>
            <a:pPr lvl="1"/>
            <a:r>
              <a:rPr lang="en-US" dirty="0" smtClean="0"/>
              <a:t>Introduce a new ingredient every 3 to 5 days and watch for allergic reactions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546875978"/>
      </p:ext>
    </p:extLst>
  </p:cSld>
  <p:clrMapOvr>
    <a:masterClrMapping/>
  </p:clrMapOvr>
  <mc:AlternateContent xmlns:mc="http://schemas.openxmlformats.org/markup-compatibility/2006" xmlns:p14="http://schemas.microsoft.com/office/powerpoint/2010/main">
    <mc:Choice Requires="p14">
      <p:transition spd="slow" p14:dur="2000" advTm="63300"/>
    </mc:Choice>
    <mc:Fallback xmlns="">
      <p:transition spd="slow" advTm="63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Infants – Solid Food Introduction</a:t>
            </a:r>
          </a:p>
        </p:txBody>
      </p:sp>
      <p:sp>
        <p:nvSpPr>
          <p:cNvPr id="3" name="Content Placeholder 2"/>
          <p:cNvSpPr>
            <a:spLocks noGrp="1"/>
          </p:cNvSpPr>
          <p:nvPr>
            <p:ph idx="1"/>
          </p:nvPr>
        </p:nvSpPr>
        <p:spPr/>
        <p:txBody>
          <a:bodyPr>
            <a:normAutofit fontScale="92500" lnSpcReduction="20000"/>
          </a:bodyPr>
          <a:lstStyle/>
          <a:p>
            <a:r>
              <a:rPr lang="en-US" dirty="0" smtClean="0"/>
              <a:t>Introduction of allergenic foods may decrease the infant’s risk of developing allergies</a:t>
            </a:r>
          </a:p>
          <a:p>
            <a:r>
              <a:rPr lang="en-US" dirty="0" smtClean="0"/>
              <a:t>Generally, once the infant is eating food, foods containing common allergens can also be offered</a:t>
            </a:r>
          </a:p>
          <a:p>
            <a:pPr lvl="1"/>
            <a:r>
              <a:rPr lang="en-US" dirty="0" smtClean="0"/>
              <a:t>Include safe forms of peanut, wheat, egg, and fish</a:t>
            </a:r>
          </a:p>
          <a:p>
            <a:pPr lvl="1"/>
            <a:r>
              <a:rPr lang="en-US" dirty="0" smtClean="0"/>
              <a:t>If the infant has food allergies, encourage the parent to talk to their doctor</a:t>
            </a:r>
          </a:p>
          <a:p>
            <a:r>
              <a:rPr lang="en-US" dirty="0" smtClean="0"/>
              <a:t>Ideas </a:t>
            </a:r>
            <a:r>
              <a:rPr lang="en-US" dirty="0"/>
              <a:t>for safely introducing these </a:t>
            </a:r>
            <a:r>
              <a:rPr lang="en-US" dirty="0" smtClean="0"/>
              <a:t>allergens:</a:t>
            </a:r>
          </a:p>
          <a:p>
            <a:pPr lvl="1"/>
            <a:r>
              <a:rPr lang="en-US" dirty="0" smtClean="0"/>
              <a:t>Add </a:t>
            </a:r>
            <a:r>
              <a:rPr lang="en-US" dirty="0"/>
              <a:t>2 teaspoons of creamy peanut butter or peanut powder to a jar of smooth baby food, like </a:t>
            </a:r>
            <a:r>
              <a:rPr lang="en-US" dirty="0" smtClean="0"/>
              <a:t>bananas</a:t>
            </a:r>
          </a:p>
          <a:p>
            <a:pPr lvl="1"/>
            <a:r>
              <a:rPr lang="en-US" dirty="0" smtClean="0"/>
              <a:t>Peanut puffs</a:t>
            </a:r>
          </a:p>
          <a:p>
            <a:pPr lvl="1"/>
            <a:r>
              <a:rPr lang="en-US" dirty="0" smtClean="0"/>
              <a:t>Whole </a:t>
            </a:r>
            <a:r>
              <a:rPr lang="en-US" dirty="0"/>
              <a:t>wheat infant </a:t>
            </a:r>
            <a:r>
              <a:rPr lang="en-US" dirty="0" smtClean="0"/>
              <a:t>cereal</a:t>
            </a:r>
          </a:p>
          <a:p>
            <a:pPr lvl="1"/>
            <a:r>
              <a:rPr lang="en-US" dirty="0"/>
              <a:t>Jarred or other premade infant foods that contain these common allergens </a:t>
            </a:r>
            <a:endParaRPr lang="en-US" dirty="0" smtClean="0"/>
          </a:p>
          <a:p>
            <a:pPr lvl="1"/>
            <a:r>
              <a:rPr lang="en-US" dirty="0" smtClean="0"/>
              <a:t>For </a:t>
            </a:r>
            <a:r>
              <a:rPr lang="en-US" dirty="0"/>
              <a:t>older babies (10 months or older): scrambled eggs, small pieces of flaky </a:t>
            </a:r>
            <a:r>
              <a:rPr lang="en-US" dirty="0" smtClean="0"/>
              <a:t>fish</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849855948"/>
      </p:ext>
    </p:extLst>
  </p:cSld>
  <p:clrMapOvr>
    <a:masterClrMapping/>
  </p:clrMapOvr>
  <mc:AlternateContent xmlns:mc="http://schemas.openxmlformats.org/markup-compatibility/2006" xmlns:p14="http://schemas.microsoft.com/office/powerpoint/2010/main">
    <mc:Choice Requires="p14">
      <p:transition spd="slow" p14:dur="2000" advTm="55600"/>
    </mc:Choice>
    <mc:Fallback xmlns="">
      <p:transition spd="slow" advTm="55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Infants – Solid Food Introduction</a:t>
            </a:r>
            <a:endParaRPr lang="en-US" dirty="0"/>
          </a:p>
        </p:txBody>
      </p:sp>
      <p:sp>
        <p:nvSpPr>
          <p:cNvPr id="3" name="Content Placeholder 2"/>
          <p:cNvSpPr>
            <a:spLocks noGrp="1"/>
          </p:cNvSpPr>
          <p:nvPr>
            <p:ph idx="1"/>
          </p:nvPr>
        </p:nvSpPr>
        <p:spPr/>
        <p:txBody>
          <a:bodyPr/>
          <a:lstStyle/>
          <a:p>
            <a:r>
              <a:rPr lang="en-US" dirty="0" smtClean="0"/>
              <a:t>How often and how much to offer?</a:t>
            </a:r>
          </a:p>
          <a:p>
            <a:pPr lvl="1"/>
            <a:r>
              <a:rPr lang="en-US" dirty="0" smtClean="0"/>
              <a:t>Start by offering food once a day and over time increase to 3 times per day by the child’s 1</a:t>
            </a:r>
            <a:r>
              <a:rPr lang="en-US" baseline="30000" dirty="0" smtClean="0"/>
              <a:t>st</a:t>
            </a:r>
            <a:r>
              <a:rPr lang="en-US" dirty="0" smtClean="0"/>
              <a:t> birthday</a:t>
            </a:r>
          </a:p>
          <a:p>
            <a:pPr lvl="2"/>
            <a:r>
              <a:rPr lang="en-US" dirty="0" smtClean="0"/>
              <a:t>Infants are not typically taking solid foods 3 times per day until closer to 9 months old</a:t>
            </a:r>
            <a:endParaRPr lang="en-US" dirty="0"/>
          </a:p>
          <a:p>
            <a:pPr lvl="1"/>
            <a:r>
              <a:rPr lang="en-US" dirty="0"/>
              <a:t>Start with 1-2 </a:t>
            </a:r>
            <a:r>
              <a:rPr lang="en-US" dirty="0" err="1"/>
              <a:t>Tbsp</a:t>
            </a:r>
            <a:r>
              <a:rPr lang="en-US" dirty="0"/>
              <a:t> food per feeding, offering more if interested, and increase to up to 4 </a:t>
            </a:r>
            <a:r>
              <a:rPr lang="en-US" dirty="0" err="1"/>
              <a:t>Tbsp</a:t>
            </a:r>
            <a:r>
              <a:rPr lang="en-US" dirty="0"/>
              <a:t> food per feeding as the baby gets use to eating </a:t>
            </a:r>
            <a:r>
              <a:rPr lang="en-US" dirty="0" smtClean="0"/>
              <a:t>solids</a:t>
            </a:r>
          </a:p>
          <a:p>
            <a:pPr lvl="2"/>
            <a:r>
              <a:rPr lang="en-US" dirty="0" smtClean="0"/>
              <a:t>By 12 months of age, infants can consume about ¼ cup (4 </a:t>
            </a:r>
            <a:r>
              <a:rPr lang="en-US" dirty="0" err="1" smtClean="0"/>
              <a:t>Tbsp</a:t>
            </a:r>
            <a:r>
              <a:rPr lang="en-US" dirty="0" smtClean="0"/>
              <a:t>) of 2-4 foods at most meals</a:t>
            </a:r>
            <a:endParaRPr lang="en-US" dirty="0"/>
          </a:p>
          <a:p>
            <a:pPr lvl="1"/>
            <a:endParaRPr lang="en-US" dirty="0" smtClean="0"/>
          </a:p>
          <a:p>
            <a:pPr marL="457200" lvl="1" indent="0">
              <a:buNone/>
            </a:pPr>
            <a:endParaRPr lang="en-US" dirty="0" smtClean="0"/>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641750583"/>
      </p:ext>
    </p:extLst>
  </p:cSld>
  <p:clrMapOvr>
    <a:masterClrMapping/>
  </p:clrMapOvr>
  <mc:AlternateContent xmlns:mc="http://schemas.openxmlformats.org/markup-compatibility/2006" xmlns:p14="http://schemas.microsoft.com/office/powerpoint/2010/main">
    <mc:Choice Requires="p14">
      <p:transition spd="slow" p14:dur="2000" advTm="58521"/>
    </mc:Choice>
    <mc:Fallback xmlns="">
      <p:transition spd="slow" advTm="58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Infants – Solid Food Introduction</a:t>
            </a:r>
          </a:p>
        </p:txBody>
      </p:sp>
      <p:pic>
        <p:nvPicPr>
          <p:cNvPr id="4" name="Content Placeholder 3"/>
          <p:cNvPicPr>
            <a:picLocks noGrp="1" noChangeAspect="1"/>
          </p:cNvPicPr>
          <p:nvPr>
            <p:ph idx="1"/>
          </p:nvPr>
        </p:nvPicPr>
        <p:blipFill>
          <a:blip r:embed="rId5"/>
          <a:stretch>
            <a:fillRect/>
          </a:stretch>
        </p:blipFill>
        <p:spPr>
          <a:xfrm>
            <a:off x="4058193" y="1353557"/>
            <a:ext cx="4075614" cy="538256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391085411"/>
      </p:ext>
    </p:extLst>
  </p:cSld>
  <p:clrMapOvr>
    <a:masterClrMapping/>
  </p:clrMapOvr>
  <mc:AlternateContent xmlns:mc="http://schemas.openxmlformats.org/markup-compatibility/2006" xmlns:p14="http://schemas.microsoft.com/office/powerpoint/2010/main">
    <mc:Choice Requires="p14">
      <p:transition spd="slow" p14:dur="2000" advTm="11426"/>
    </mc:Choice>
    <mc:Fallback xmlns="">
      <p:transition spd="slow" advTm="11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Infants – Solid Food Introduction</a:t>
            </a:r>
            <a:endParaRPr lang="en-US" dirty="0"/>
          </a:p>
        </p:txBody>
      </p:sp>
      <p:sp>
        <p:nvSpPr>
          <p:cNvPr id="3" name="Content Placeholder 2"/>
          <p:cNvSpPr>
            <a:spLocks noGrp="1"/>
          </p:cNvSpPr>
          <p:nvPr>
            <p:ph idx="1"/>
          </p:nvPr>
        </p:nvSpPr>
        <p:spPr/>
        <p:txBody>
          <a:bodyPr/>
          <a:lstStyle/>
          <a:p>
            <a:r>
              <a:rPr lang="en-US" dirty="0" smtClean="0"/>
              <a:t>What should </a:t>
            </a:r>
            <a:r>
              <a:rPr lang="en-US" u="sng" dirty="0" smtClean="0"/>
              <a:t>not</a:t>
            </a:r>
            <a:r>
              <a:rPr lang="en-US" dirty="0" smtClean="0"/>
              <a:t> be offered?</a:t>
            </a:r>
          </a:p>
          <a:p>
            <a:pPr lvl="1"/>
            <a:r>
              <a:rPr lang="en-US" dirty="0" smtClean="0"/>
              <a:t>Juice (even 100% fruit juice)</a:t>
            </a:r>
          </a:p>
          <a:p>
            <a:pPr lvl="1"/>
            <a:r>
              <a:rPr lang="en-US" dirty="0"/>
              <a:t>Unpasteurized foods and beverages</a:t>
            </a:r>
          </a:p>
          <a:p>
            <a:pPr lvl="1"/>
            <a:r>
              <a:rPr lang="en-US" dirty="0" smtClean="0"/>
              <a:t>Choking hazards, including:</a:t>
            </a:r>
          </a:p>
          <a:p>
            <a:pPr lvl="1"/>
            <a:endParaRPr lang="en-US" dirty="0"/>
          </a:p>
          <a:p>
            <a:pPr lvl="1"/>
            <a:endParaRPr lang="en-US" dirty="0" smtClean="0"/>
          </a:p>
          <a:p>
            <a:pPr lvl="1"/>
            <a:endParaRPr lang="en-US" dirty="0" smtClean="0"/>
          </a:p>
          <a:p>
            <a:endParaRPr lang="en-US" dirty="0"/>
          </a:p>
        </p:txBody>
      </p:sp>
      <p:pic>
        <p:nvPicPr>
          <p:cNvPr id="4" name="Picture 3"/>
          <p:cNvPicPr>
            <a:picLocks noChangeAspect="1"/>
          </p:cNvPicPr>
          <p:nvPr/>
        </p:nvPicPr>
        <p:blipFill>
          <a:blip r:embed="rId5"/>
          <a:stretch>
            <a:fillRect/>
          </a:stretch>
        </p:blipFill>
        <p:spPr>
          <a:xfrm>
            <a:off x="1815489" y="3473450"/>
            <a:ext cx="6810375" cy="2838450"/>
          </a:xfrm>
          <a:prstGeom prst="rect">
            <a:avLst/>
          </a:prstGeom>
        </p:spPr>
      </p:pic>
      <p:sp>
        <p:nvSpPr>
          <p:cNvPr id="5" name="TextBox 4"/>
          <p:cNvSpPr txBox="1"/>
          <p:nvPr/>
        </p:nvSpPr>
        <p:spPr>
          <a:xfrm>
            <a:off x="4996070" y="6311900"/>
            <a:ext cx="3723861" cy="246221"/>
          </a:xfrm>
          <a:prstGeom prst="rect">
            <a:avLst/>
          </a:prstGeom>
          <a:noFill/>
        </p:spPr>
        <p:txBody>
          <a:bodyPr wrap="square" rtlCol="0">
            <a:spAutoFit/>
          </a:bodyPr>
          <a:lstStyle/>
          <a:p>
            <a:r>
              <a:rPr lang="en-US" sz="1000" dirty="0" smtClean="0"/>
              <a:t>Table from WIC Works “Reducing Risk of Choking in Young Children”</a:t>
            </a:r>
            <a:endParaRPr lang="en-US" sz="100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08808118"/>
      </p:ext>
    </p:extLst>
  </p:cSld>
  <p:clrMapOvr>
    <a:masterClrMapping/>
  </p:clrMapOvr>
  <mc:AlternateContent xmlns:mc="http://schemas.openxmlformats.org/markup-compatibility/2006" xmlns:p14="http://schemas.microsoft.com/office/powerpoint/2010/main">
    <mc:Choice Requires="p14">
      <p:transition spd="slow" p14:dur="2000" advTm="44112"/>
    </mc:Choice>
    <mc:Fallback xmlns="">
      <p:transition spd="slow" advTm="44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Infants – Solid Food Introduction</a:t>
            </a:r>
            <a:endParaRPr lang="en-US" dirty="0"/>
          </a:p>
        </p:txBody>
      </p:sp>
      <p:sp>
        <p:nvSpPr>
          <p:cNvPr id="3" name="Content Placeholder 2"/>
          <p:cNvSpPr>
            <a:spLocks noGrp="1"/>
          </p:cNvSpPr>
          <p:nvPr>
            <p:ph idx="1"/>
          </p:nvPr>
        </p:nvSpPr>
        <p:spPr/>
        <p:txBody>
          <a:bodyPr/>
          <a:lstStyle/>
          <a:p>
            <a:r>
              <a:rPr lang="en-US" dirty="0" smtClean="0"/>
              <a:t>What should wait to be offered until after 12 months of age?</a:t>
            </a:r>
          </a:p>
          <a:p>
            <a:pPr lvl="1"/>
            <a:r>
              <a:rPr lang="en-US" dirty="0" smtClean="0"/>
              <a:t>Cow’s milk, or comparable milk alternative, as the infant’s primary beverage</a:t>
            </a:r>
          </a:p>
          <a:p>
            <a:pPr lvl="1"/>
            <a:r>
              <a:rPr lang="en-US" dirty="0" smtClean="0"/>
              <a:t>Honey</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313805349"/>
      </p:ext>
    </p:extLst>
  </p:cSld>
  <p:clrMapOvr>
    <a:masterClrMapping/>
  </p:clrMapOvr>
  <mc:AlternateContent xmlns:mc="http://schemas.openxmlformats.org/markup-compatibility/2006" xmlns:p14="http://schemas.microsoft.com/office/powerpoint/2010/main">
    <mc:Choice Requires="p14">
      <p:transition spd="slow" p14:dur="2000" advTm="38937"/>
    </mc:Choice>
    <mc:Fallback xmlns="">
      <p:transition spd="slow" advTm="38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Infants – Solid Food Introduction</a:t>
            </a:r>
          </a:p>
        </p:txBody>
      </p:sp>
      <p:sp>
        <p:nvSpPr>
          <p:cNvPr id="3" name="Content Placeholder 2"/>
          <p:cNvSpPr>
            <a:spLocks noGrp="1"/>
          </p:cNvSpPr>
          <p:nvPr>
            <p:ph idx="1"/>
          </p:nvPr>
        </p:nvSpPr>
        <p:spPr/>
        <p:txBody>
          <a:bodyPr/>
          <a:lstStyle/>
          <a:p>
            <a:r>
              <a:rPr lang="en-US" dirty="0" smtClean="0"/>
              <a:t>Baby Led </a:t>
            </a:r>
            <a:r>
              <a:rPr lang="en-US" dirty="0"/>
              <a:t>W</a:t>
            </a:r>
            <a:r>
              <a:rPr lang="en-US" dirty="0" smtClean="0"/>
              <a:t>eaning</a:t>
            </a:r>
          </a:p>
          <a:p>
            <a:pPr lvl="1"/>
            <a:r>
              <a:rPr lang="en-US" dirty="0" smtClean="0"/>
              <a:t>What is it?</a:t>
            </a:r>
          </a:p>
          <a:p>
            <a:pPr lvl="2"/>
            <a:r>
              <a:rPr lang="en-US" dirty="0" smtClean="0"/>
              <a:t>Skipping purees, offering soft table foods as first foods</a:t>
            </a:r>
          </a:p>
          <a:p>
            <a:pPr lvl="1"/>
            <a:endParaRPr lang="en-US" dirty="0" smtClean="0"/>
          </a:p>
          <a:p>
            <a:pPr lvl="2"/>
            <a:endParaRPr lang="en-US"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600952349"/>
      </p:ext>
    </p:extLst>
  </p:cSld>
  <p:clrMapOvr>
    <a:masterClrMapping/>
  </p:clrMapOvr>
  <mc:AlternateContent xmlns:mc="http://schemas.openxmlformats.org/markup-compatibility/2006" xmlns:p14="http://schemas.microsoft.com/office/powerpoint/2010/main">
    <mc:Choice Requires="p14">
      <p:transition spd="slow" p14:dur="2000" advTm="26745"/>
    </mc:Choice>
    <mc:Fallback xmlns="">
      <p:transition spd="slow" advTm="26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Infants – Solid Food Introduction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15254918"/>
              </p:ext>
            </p:extLst>
          </p:nvPr>
        </p:nvGraphicFramePr>
        <p:xfrm>
          <a:off x="838200" y="1825625"/>
          <a:ext cx="10515600" cy="2595880"/>
        </p:xfrm>
        <a:graphic>
          <a:graphicData uri="http://schemas.openxmlformats.org/drawingml/2006/table">
            <a:tbl>
              <a:tblPr firstRow="1" bandRow="1">
                <a:tableStyleId>{5C22544A-7EE6-4342-B048-85BDC9FD1C3A}</a:tableStyleId>
              </a:tblPr>
              <a:tblGrid>
                <a:gridCol w="5257800"/>
                <a:gridCol w="5257800"/>
              </a:tblGrid>
              <a:tr h="370840">
                <a:tc gridSpan="2">
                  <a:txBody>
                    <a:bodyPr/>
                    <a:lstStyle/>
                    <a:p>
                      <a:pPr algn="ctr"/>
                      <a:r>
                        <a:rPr lang="en-US" dirty="0" smtClean="0"/>
                        <a:t>Baby Led Weaning</a:t>
                      </a:r>
                      <a:endParaRPr lang="en-US" dirty="0"/>
                    </a:p>
                  </a:txBody>
                  <a:tcPr/>
                </a:tc>
                <a:tc hMerge="1">
                  <a:txBody>
                    <a:bodyPr/>
                    <a:lstStyle/>
                    <a:p>
                      <a:pPr algn="ctr"/>
                      <a:endParaRPr lang="en-US" dirty="0"/>
                    </a:p>
                  </a:txBody>
                  <a:tcPr/>
                </a:tc>
              </a:tr>
              <a:tr h="370840">
                <a:tc>
                  <a:txBody>
                    <a:bodyPr/>
                    <a:lstStyle/>
                    <a:p>
                      <a:pPr algn="ctr"/>
                      <a:r>
                        <a:rPr lang="en-US" u="sng" dirty="0" smtClean="0"/>
                        <a:t>Perceived</a:t>
                      </a:r>
                      <a:r>
                        <a:rPr lang="en-US" dirty="0" smtClean="0"/>
                        <a:t> Benefits</a:t>
                      </a:r>
                      <a:endParaRPr lang="en-US" dirty="0"/>
                    </a:p>
                  </a:txBody>
                  <a:tcPr/>
                </a:tc>
                <a:tc>
                  <a:txBody>
                    <a:bodyPr/>
                    <a:lstStyle/>
                    <a:p>
                      <a:pPr algn="ctr"/>
                      <a:r>
                        <a:rPr lang="en-US" u="sng" dirty="0" smtClean="0"/>
                        <a:t>Potential</a:t>
                      </a:r>
                      <a:r>
                        <a:rPr lang="en-US" dirty="0" smtClean="0"/>
                        <a:t> Concerns</a:t>
                      </a:r>
                      <a:endParaRPr lang="en-US" dirty="0"/>
                    </a:p>
                  </a:txBody>
                  <a:tcPr/>
                </a:tc>
              </a:tr>
              <a:tr h="370840">
                <a:tc>
                  <a:txBody>
                    <a:bodyPr/>
                    <a:lstStyle/>
                    <a:p>
                      <a:pPr marL="285750" indent="-285750">
                        <a:buFont typeface="Arial" panose="020B0604020202020204" pitchFamily="34" charset="0"/>
                        <a:buChar char="•"/>
                      </a:pPr>
                      <a:r>
                        <a:rPr lang="en-US" dirty="0" smtClean="0"/>
                        <a:t>Self-regulation of calorie intake</a:t>
                      </a:r>
                      <a:endParaRPr lang="en-US" dirty="0"/>
                    </a:p>
                  </a:txBody>
                  <a:tcPr/>
                </a:tc>
                <a:tc>
                  <a:txBody>
                    <a:bodyPr/>
                    <a:lstStyle/>
                    <a:p>
                      <a:pPr marL="285750" indent="-285750">
                        <a:buFont typeface="Arial" panose="020B0604020202020204" pitchFamily="34" charset="0"/>
                        <a:buChar char="•"/>
                      </a:pPr>
                      <a:r>
                        <a:rPr lang="en-US" dirty="0" smtClean="0"/>
                        <a:t>Safety of consuming foods with</a:t>
                      </a:r>
                      <a:r>
                        <a:rPr lang="en-US" baseline="0" dirty="0" smtClean="0"/>
                        <a:t> higher choking risk</a:t>
                      </a:r>
                      <a:endParaRPr lang="en-US" dirty="0"/>
                    </a:p>
                  </a:txBody>
                  <a:tcPr/>
                </a:tc>
              </a:tr>
              <a:tr h="370840">
                <a:tc>
                  <a:txBody>
                    <a:bodyPr/>
                    <a:lstStyle/>
                    <a:p>
                      <a:pPr marL="285750" indent="-285750">
                        <a:buFont typeface="Arial" panose="020B0604020202020204" pitchFamily="34" charset="0"/>
                        <a:buChar char="•"/>
                      </a:pPr>
                      <a:r>
                        <a:rPr lang="en-US" dirty="0" smtClean="0"/>
                        <a:t>Lower obesity risk</a:t>
                      </a:r>
                      <a:endParaRPr lang="en-US" dirty="0"/>
                    </a:p>
                  </a:txBody>
                  <a:tcPr/>
                </a:tc>
                <a:tc>
                  <a:txBody>
                    <a:bodyPr/>
                    <a:lstStyle/>
                    <a:p>
                      <a:pPr marL="285750" indent="-285750">
                        <a:buFont typeface="Arial" panose="020B0604020202020204" pitchFamily="34" charset="0"/>
                        <a:buChar char="•"/>
                      </a:pPr>
                      <a:r>
                        <a:rPr lang="en-US" dirty="0" smtClean="0"/>
                        <a:t>Lack</a:t>
                      </a:r>
                      <a:r>
                        <a:rPr lang="en-US" baseline="0" dirty="0" smtClean="0"/>
                        <a:t> of caregiver involvement in feeding</a:t>
                      </a:r>
                      <a:endParaRPr lang="en-US" dirty="0"/>
                    </a:p>
                  </a:txBody>
                  <a:tcPr/>
                </a:tc>
              </a:tr>
              <a:tr h="370840">
                <a:tc>
                  <a:txBody>
                    <a:bodyPr/>
                    <a:lstStyle/>
                    <a:p>
                      <a:pPr marL="285750" indent="-285750">
                        <a:buFont typeface="Arial" panose="020B0604020202020204" pitchFamily="34" charset="0"/>
                        <a:buChar char="•"/>
                      </a:pPr>
                      <a:r>
                        <a:rPr lang="en-US" dirty="0" smtClean="0"/>
                        <a:t>Better diet quality</a:t>
                      </a:r>
                      <a:endParaRPr lang="en-US" dirty="0"/>
                    </a:p>
                  </a:txBody>
                  <a:tcPr/>
                </a:tc>
                <a:tc>
                  <a:txBody>
                    <a:bodyPr/>
                    <a:lstStyle/>
                    <a:p>
                      <a:pPr marL="285750" indent="-285750">
                        <a:buFont typeface="Arial" panose="020B0604020202020204" pitchFamily="34" charset="0"/>
                        <a:buChar char="•"/>
                      </a:pPr>
                      <a:r>
                        <a:rPr lang="en-US" dirty="0" smtClean="0"/>
                        <a:t>Under-nutrition</a:t>
                      </a:r>
                      <a:endParaRPr lang="en-US" dirty="0"/>
                    </a:p>
                  </a:txBody>
                  <a:tcPr/>
                </a:tc>
              </a:tr>
              <a:tr h="370840">
                <a:tc>
                  <a:txBody>
                    <a:bodyPr/>
                    <a:lstStyle/>
                    <a:p>
                      <a:pPr marL="285750" indent="-285750">
                        <a:buFont typeface="Arial" panose="020B0604020202020204" pitchFamily="34" charset="0"/>
                        <a:buChar char="•"/>
                      </a:pPr>
                      <a:r>
                        <a:rPr lang="en-US" dirty="0" smtClean="0"/>
                        <a:t>Fine motor skill development</a:t>
                      </a:r>
                      <a:endParaRPr lang="en-US" dirty="0"/>
                    </a:p>
                  </a:txBody>
                  <a:tcPr/>
                </a:tc>
                <a:tc>
                  <a:txBody>
                    <a:bodyPr/>
                    <a:lstStyle/>
                    <a:p>
                      <a:pPr marL="285750" indent="-285750">
                        <a:buFont typeface="Arial" panose="020B0604020202020204" pitchFamily="34" charset="0"/>
                        <a:buChar char="•"/>
                      </a:pPr>
                      <a:r>
                        <a:rPr lang="en-US" dirty="0" smtClean="0"/>
                        <a:t>Poor nutrient</a:t>
                      </a:r>
                      <a:r>
                        <a:rPr lang="en-US" baseline="0" dirty="0" smtClean="0"/>
                        <a:t> intake</a:t>
                      </a:r>
                      <a:endParaRPr lang="en-US" dirty="0"/>
                    </a:p>
                  </a:txBody>
                  <a:tcPr/>
                </a:tc>
              </a:tr>
              <a:tr h="370840">
                <a:tc>
                  <a:txBody>
                    <a:bodyPr/>
                    <a:lstStyle/>
                    <a:p>
                      <a:pPr marL="285750" indent="-285750">
                        <a:buFont typeface="Arial" panose="020B0604020202020204" pitchFamily="34" charset="0"/>
                        <a:buChar char="•"/>
                      </a:pPr>
                      <a:r>
                        <a:rPr lang="en-US" dirty="0" smtClean="0"/>
                        <a:t>Greater texture</a:t>
                      </a:r>
                      <a:r>
                        <a:rPr lang="en-US" baseline="0" dirty="0" smtClean="0"/>
                        <a:t> exposure</a:t>
                      </a:r>
                      <a:endParaRPr lang="en-US" dirty="0"/>
                    </a:p>
                  </a:txBody>
                  <a:tcPr/>
                </a:tc>
                <a:tc>
                  <a:txBody>
                    <a:bodyPr/>
                    <a:lstStyle/>
                    <a:p>
                      <a:pPr marL="285750" indent="-285750">
                        <a:buFont typeface="Arial" panose="020B0604020202020204" pitchFamily="34" charset="0"/>
                        <a:buChar char="•"/>
                      </a:pPr>
                      <a:r>
                        <a:rPr lang="en-US" dirty="0" smtClean="0"/>
                        <a:t>Lack of learning the use of utensils/eating</a:t>
                      </a:r>
                      <a:r>
                        <a:rPr lang="en-US" baseline="0" dirty="0" smtClean="0"/>
                        <a:t> purees</a:t>
                      </a:r>
                      <a:endParaRPr lang="en-US" dirty="0"/>
                    </a:p>
                  </a:txBody>
                  <a:tcPr/>
                </a:tc>
              </a:tr>
            </a:tbl>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650604487"/>
      </p:ext>
    </p:extLst>
  </p:cSld>
  <p:clrMapOvr>
    <a:masterClrMapping/>
  </p:clrMapOvr>
  <mc:AlternateContent xmlns:mc="http://schemas.openxmlformats.org/markup-compatibility/2006" xmlns:p14="http://schemas.microsoft.com/office/powerpoint/2010/main">
    <mc:Choice Requires="p14">
      <p:transition spd="slow" p14:dur="2000" advTm="65430"/>
    </mc:Choice>
    <mc:Fallback xmlns="">
      <p:transition spd="slow" advTm="65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lstStyle/>
          <a:p>
            <a:r>
              <a:rPr lang="en-US" dirty="0" smtClean="0"/>
              <a:t>Learn basic feeding guidelines for pediatrics</a:t>
            </a:r>
          </a:p>
          <a:p>
            <a:r>
              <a:rPr lang="en-US" dirty="0" smtClean="0"/>
              <a:t>Understand specific considerations for each age group</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808082396"/>
      </p:ext>
    </p:extLst>
  </p:cSld>
  <p:clrMapOvr>
    <a:masterClrMapping/>
  </p:clrMapOvr>
  <mc:AlternateContent xmlns:mc="http://schemas.openxmlformats.org/markup-compatibility/2006" xmlns:p14="http://schemas.microsoft.com/office/powerpoint/2010/main">
    <mc:Choice Requires="p14">
      <p:transition spd="slow" p14:dur="2000" advTm="13926"/>
    </mc:Choice>
    <mc:Fallback xmlns="">
      <p:transition spd="slow" advTm="13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Infants – Solid Food Introduction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08756029"/>
              </p:ext>
            </p:extLst>
          </p:nvPr>
        </p:nvGraphicFramePr>
        <p:xfrm>
          <a:off x="838200" y="1825625"/>
          <a:ext cx="10515600" cy="2595880"/>
        </p:xfrm>
        <a:graphic>
          <a:graphicData uri="http://schemas.openxmlformats.org/drawingml/2006/table">
            <a:tbl>
              <a:tblPr firstRow="1" bandRow="1">
                <a:tableStyleId>{5C22544A-7EE6-4342-B048-85BDC9FD1C3A}</a:tableStyleId>
              </a:tblPr>
              <a:tblGrid>
                <a:gridCol w="5257800"/>
                <a:gridCol w="5257800"/>
              </a:tblGrid>
              <a:tr h="370840">
                <a:tc gridSpan="2">
                  <a:txBody>
                    <a:bodyPr/>
                    <a:lstStyle/>
                    <a:p>
                      <a:pPr algn="ctr"/>
                      <a:r>
                        <a:rPr lang="en-US" dirty="0" smtClean="0"/>
                        <a:t>Baby Led Weaning</a:t>
                      </a:r>
                      <a:endParaRPr lang="en-US" dirty="0"/>
                    </a:p>
                  </a:txBody>
                  <a:tcPr/>
                </a:tc>
                <a:tc hMerge="1">
                  <a:txBody>
                    <a:bodyPr/>
                    <a:lstStyle/>
                    <a:p>
                      <a:pPr algn="ctr"/>
                      <a:endParaRPr lang="en-US" dirty="0"/>
                    </a:p>
                  </a:txBody>
                  <a:tcPr/>
                </a:tc>
              </a:tr>
              <a:tr h="370840">
                <a:tc>
                  <a:txBody>
                    <a:bodyPr/>
                    <a:lstStyle/>
                    <a:p>
                      <a:pPr algn="ctr"/>
                      <a:r>
                        <a:rPr lang="en-US" u="sng" dirty="0" smtClean="0"/>
                        <a:t>Perceived</a:t>
                      </a:r>
                      <a:r>
                        <a:rPr lang="en-US" dirty="0" smtClean="0"/>
                        <a:t> Benefits</a:t>
                      </a:r>
                      <a:endParaRPr lang="en-US" dirty="0"/>
                    </a:p>
                  </a:txBody>
                  <a:tcPr/>
                </a:tc>
                <a:tc>
                  <a:txBody>
                    <a:bodyPr/>
                    <a:lstStyle/>
                    <a:p>
                      <a:pPr algn="ctr"/>
                      <a:r>
                        <a:rPr lang="en-US" u="sng" dirty="0" smtClean="0"/>
                        <a:t>Potential</a:t>
                      </a:r>
                      <a:r>
                        <a:rPr lang="en-US" dirty="0" smtClean="0"/>
                        <a:t> Concerns</a:t>
                      </a:r>
                      <a:endParaRPr lang="en-US" dirty="0"/>
                    </a:p>
                  </a:txBody>
                  <a:tcPr/>
                </a:tc>
              </a:tr>
              <a:tr h="370840">
                <a:tc>
                  <a:txBody>
                    <a:bodyPr/>
                    <a:lstStyle/>
                    <a:p>
                      <a:pPr marL="285750" indent="-285750">
                        <a:buFont typeface="Arial" panose="020B0604020202020204" pitchFamily="34" charset="0"/>
                        <a:buChar char="•"/>
                      </a:pPr>
                      <a:r>
                        <a:rPr lang="en-US" strike="sngStrike" baseline="0" dirty="0" smtClean="0"/>
                        <a:t>Self-regulation of calorie intake</a:t>
                      </a:r>
                      <a:endParaRPr lang="en-US" strike="sngStrike" baseline="0" dirty="0"/>
                    </a:p>
                  </a:txBody>
                  <a:tcPr/>
                </a:tc>
                <a:tc>
                  <a:txBody>
                    <a:bodyPr/>
                    <a:lstStyle/>
                    <a:p>
                      <a:pPr marL="285750" indent="-285750">
                        <a:buFont typeface="Arial" panose="020B0604020202020204" pitchFamily="34" charset="0"/>
                        <a:buChar char="•"/>
                      </a:pPr>
                      <a:r>
                        <a:rPr lang="en-US" strike="sngStrike" dirty="0" smtClean="0"/>
                        <a:t>Safety of consuming foods with</a:t>
                      </a:r>
                      <a:r>
                        <a:rPr lang="en-US" strike="sngStrike" baseline="0" dirty="0" smtClean="0"/>
                        <a:t> higher choking risk</a:t>
                      </a:r>
                      <a:endParaRPr lang="en-US" strike="sngStrike" dirty="0"/>
                    </a:p>
                  </a:txBody>
                  <a:tcPr/>
                </a:tc>
              </a:tr>
              <a:tr h="370840">
                <a:tc>
                  <a:txBody>
                    <a:bodyPr/>
                    <a:lstStyle/>
                    <a:p>
                      <a:pPr marL="285750" indent="-285750">
                        <a:buFont typeface="Arial" panose="020B0604020202020204" pitchFamily="34" charset="0"/>
                        <a:buChar char="•"/>
                      </a:pPr>
                      <a:r>
                        <a:rPr lang="en-US" strike="sngStrike" dirty="0" smtClean="0"/>
                        <a:t>Lower obesity risk</a:t>
                      </a:r>
                      <a:endParaRPr lang="en-US" strike="sngStrike" dirty="0"/>
                    </a:p>
                  </a:txBody>
                  <a:tcPr/>
                </a:tc>
                <a:tc>
                  <a:txBody>
                    <a:bodyPr/>
                    <a:lstStyle/>
                    <a:p>
                      <a:pPr marL="285750" indent="-285750">
                        <a:buFont typeface="Arial" panose="020B0604020202020204" pitchFamily="34" charset="0"/>
                        <a:buChar char="•"/>
                      </a:pPr>
                      <a:r>
                        <a:rPr lang="en-US" dirty="0" smtClean="0"/>
                        <a:t>Lack</a:t>
                      </a:r>
                      <a:r>
                        <a:rPr lang="en-US" baseline="0" dirty="0" smtClean="0"/>
                        <a:t> of caregiver involvement in feeding</a:t>
                      </a:r>
                      <a:endParaRPr lang="en-US" dirty="0"/>
                    </a:p>
                  </a:txBody>
                  <a:tcPr/>
                </a:tc>
              </a:tr>
              <a:tr h="370840">
                <a:tc>
                  <a:txBody>
                    <a:bodyPr/>
                    <a:lstStyle/>
                    <a:p>
                      <a:pPr marL="285750" indent="-285750">
                        <a:buFont typeface="Arial" panose="020B0604020202020204" pitchFamily="34" charset="0"/>
                        <a:buChar char="•"/>
                      </a:pPr>
                      <a:r>
                        <a:rPr lang="en-US" dirty="0" smtClean="0"/>
                        <a:t>Better diet quality</a:t>
                      </a:r>
                      <a:endParaRPr lang="en-US" dirty="0"/>
                    </a:p>
                  </a:txBody>
                  <a:tcPr/>
                </a:tc>
                <a:tc>
                  <a:txBody>
                    <a:bodyPr/>
                    <a:lstStyle/>
                    <a:p>
                      <a:pPr marL="285750" indent="-285750">
                        <a:buFont typeface="Arial" panose="020B0604020202020204" pitchFamily="34" charset="0"/>
                        <a:buChar char="•"/>
                      </a:pPr>
                      <a:r>
                        <a:rPr lang="en-US" strike="sngStrike" dirty="0" smtClean="0"/>
                        <a:t>Under-nutrition</a:t>
                      </a:r>
                      <a:endParaRPr lang="en-US" strike="sngStrike" dirty="0"/>
                    </a:p>
                  </a:txBody>
                  <a:tcPr/>
                </a:tc>
              </a:tr>
              <a:tr h="370840">
                <a:tc>
                  <a:txBody>
                    <a:bodyPr/>
                    <a:lstStyle/>
                    <a:p>
                      <a:pPr marL="285750" indent="-285750">
                        <a:buFont typeface="Arial" panose="020B0604020202020204" pitchFamily="34" charset="0"/>
                        <a:buChar char="•"/>
                      </a:pPr>
                      <a:r>
                        <a:rPr lang="en-US" dirty="0" smtClean="0"/>
                        <a:t>Fine motor skill development</a:t>
                      </a:r>
                      <a:endParaRPr lang="en-US" dirty="0"/>
                    </a:p>
                  </a:txBody>
                  <a:tcPr/>
                </a:tc>
                <a:tc>
                  <a:txBody>
                    <a:bodyPr/>
                    <a:lstStyle/>
                    <a:p>
                      <a:pPr marL="285750" indent="-285750">
                        <a:buFont typeface="Arial" panose="020B0604020202020204" pitchFamily="34" charset="0"/>
                        <a:buChar char="•"/>
                      </a:pPr>
                      <a:r>
                        <a:rPr lang="en-US" strike="sngStrike" dirty="0" smtClean="0"/>
                        <a:t>Poor nutrient</a:t>
                      </a:r>
                      <a:r>
                        <a:rPr lang="en-US" strike="sngStrike" baseline="0" dirty="0" smtClean="0"/>
                        <a:t> intake</a:t>
                      </a:r>
                      <a:endParaRPr lang="en-US" strike="sngStrike" dirty="0"/>
                    </a:p>
                  </a:txBody>
                  <a:tcPr/>
                </a:tc>
              </a:tr>
              <a:tr h="370840">
                <a:tc>
                  <a:txBody>
                    <a:bodyPr/>
                    <a:lstStyle/>
                    <a:p>
                      <a:pPr marL="285750" indent="-285750">
                        <a:buFont typeface="Arial" panose="020B0604020202020204" pitchFamily="34" charset="0"/>
                        <a:buChar char="•"/>
                      </a:pPr>
                      <a:r>
                        <a:rPr lang="en-US" dirty="0" smtClean="0"/>
                        <a:t>Greater texture</a:t>
                      </a:r>
                      <a:r>
                        <a:rPr lang="en-US" baseline="0" dirty="0" smtClean="0"/>
                        <a:t> exposure</a:t>
                      </a:r>
                      <a:endParaRPr lang="en-US" dirty="0"/>
                    </a:p>
                  </a:txBody>
                  <a:tcPr/>
                </a:tc>
                <a:tc>
                  <a:txBody>
                    <a:bodyPr/>
                    <a:lstStyle/>
                    <a:p>
                      <a:pPr marL="285750" indent="-285750">
                        <a:buFont typeface="Arial" panose="020B0604020202020204" pitchFamily="34" charset="0"/>
                        <a:buChar char="•"/>
                      </a:pPr>
                      <a:r>
                        <a:rPr lang="en-US" dirty="0" smtClean="0"/>
                        <a:t>Lack of learning the use of utensils/eating</a:t>
                      </a:r>
                      <a:r>
                        <a:rPr lang="en-US" baseline="0" dirty="0" smtClean="0"/>
                        <a:t> purees</a:t>
                      </a:r>
                      <a:endParaRPr lang="en-US" dirty="0"/>
                    </a:p>
                  </a:txBody>
                  <a:tcPr/>
                </a:tc>
              </a:tr>
            </a:tbl>
          </a:graphicData>
        </a:graphic>
      </p:graphicFrame>
      <p:sp>
        <p:nvSpPr>
          <p:cNvPr id="3" name="TextBox 2"/>
          <p:cNvSpPr txBox="1"/>
          <p:nvPr/>
        </p:nvSpPr>
        <p:spPr>
          <a:xfrm>
            <a:off x="838200" y="4532671"/>
            <a:ext cx="10515600" cy="1477328"/>
          </a:xfrm>
          <a:prstGeom prst="rect">
            <a:avLst/>
          </a:prstGeom>
          <a:noFill/>
        </p:spPr>
        <p:txBody>
          <a:bodyPr wrap="square" rtlCol="0">
            <a:spAutoFit/>
          </a:bodyPr>
          <a:lstStyle/>
          <a:p>
            <a:r>
              <a:rPr lang="en-US" dirty="0" smtClean="0"/>
              <a:t>BLISS Study results: </a:t>
            </a:r>
            <a:r>
              <a:rPr lang="en-US" sz="1050" dirty="0"/>
              <a:t>(Taylor et al Pediatrics 2017</a:t>
            </a:r>
            <a:r>
              <a:rPr lang="en-US" sz="1050" dirty="0" smtClean="0"/>
              <a:t>)</a:t>
            </a:r>
            <a:endParaRPr lang="en-US" dirty="0" smtClean="0"/>
          </a:p>
          <a:p>
            <a:pPr marL="285750" indent="-285750">
              <a:buFont typeface="Arial" panose="020B0604020202020204" pitchFamily="34" charset="0"/>
              <a:buChar char="•"/>
            </a:pPr>
            <a:r>
              <a:rPr lang="en-US" dirty="0" smtClean="0"/>
              <a:t>Modified BLW group</a:t>
            </a:r>
          </a:p>
          <a:p>
            <a:pPr marL="742950" lvl="1" indent="-285750">
              <a:buFont typeface="Arial" panose="020B0604020202020204" pitchFamily="34" charset="0"/>
              <a:buChar char="•"/>
            </a:pPr>
            <a:r>
              <a:rPr lang="en-US" dirty="0" smtClean="0"/>
              <a:t>Less food fussiness and greater enjoyment of food</a:t>
            </a:r>
          </a:p>
          <a:p>
            <a:pPr marL="742950" lvl="1" indent="-285750">
              <a:buFont typeface="Arial" panose="020B0604020202020204" pitchFamily="34" charset="0"/>
              <a:buChar char="•"/>
            </a:pPr>
            <a:r>
              <a:rPr lang="en-US" dirty="0" smtClean="0"/>
              <a:t>Exclusively breastfed longer</a:t>
            </a:r>
          </a:p>
          <a:p>
            <a:pPr marL="742950" lvl="1" indent="-285750">
              <a:buFont typeface="Arial" panose="020B0604020202020204" pitchFamily="34" charset="0"/>
              <a:buChar char="•"/>
            </a:pPr>
            <a:r>
              <a:rPr lang="en-US" dirty="0" smtClean="0"/>
              <a:t>Higher fruit and vegetable variety at 24 months old</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609990780"/>
      </p:ext>
    </p:extLst>
  </p:cSld>
  <p:clrMapOvr>
    <a:masterClrMapping/>
  </p:clrMapOvr>
  <mc:AlternateContent xmlns:mc="http://schemas.openxmlformats.org/markup-compatibility/2006" xmlns:p14="http://schemas.microsoft.com/office/powerpoint/2010/main">
    <mc:Choice Requires="p14">
      <p:transition spd="slow" p14:dur="2000" advTm="85186"/>
    </mc:Choice>
    <mc:Fallback xmlns="">
      <p:transition spd="slow" advTm="85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Infants – Solid Food Introduction</a:t>
            </a:r>
          </a:p>
        </p:txBody>
      </p:sp>
      <p:sp>
        <p:nvSpPr>
          <p:cNvPr id="3" name="Content Placeholder 2"/>
          <p:cNvSpPr>
            <a:spLocks noGrp="1"/>
          </p:cNvSpPr>
          <p:nvPr>
            <p:ph idx="1"/>
          </p:nvPr>
        </p:nvSpPr>
        <p:spPr/>
        <p:txBody>
          <a:bodyPr/>
          <a:lstStyle/>
          <a:p>
            <a:r>
              <a:rPr lang="en-US" dirty="0" smtClean="0"/>
              <a:t>Baby Led Weaning</a:t>
            </a:r>
          </a:p>
          <a:p>
            <a:pPr lvl="1"/>
            <a:r>
              <a:rPr lang="en-US" dirty="0"/>
              <a:t>What to recommend?</a:t>
            </a:r>
          </a:p>
          <a:p>
            <a:pPr lvl="2"/>
            <a:r>
              <a:rPr lang="en-US" dirty="0"/>
              <a:t>Educate on high risk choking hazards</a:t>
            </a:r>
          </a:p>
          <a:p>
            <a:pPr lvl="2"/>
            <a:r>
              <a:rPr lang="en-US" dirty="0"/>
              <a:t>Engagement in feeding</a:t>
            </a:r>
          </a:p>
          <a:p>
            <a:pPr lvl="2"/>
            <a:r>
              <a:rPr lang="en-US" dirty="0"/>
              <a:t>Infants receiving human milk will likely need an iron </a:t>
            </a:r>
            <a:r>
              <a:rPr lang="en-US" dirty="0" smtClean="0"/>
              <a:t>supplement</a:t>
            </a:r>
          </a:p>
          <a:p>
            <a:pPr lvl="1"/>
            <a:r>
              <a:rPr lang="en-US" dirty="0" smtClean="0"/>
              <a:t>Keep in mind</a:t>
            </a:r>
          </a:p>
          <a:p>
            <a:pPr lvl="2"/>
            <a:r>
              <a:rPr lang="en-US" dirty="0" smtClean="0"/>
              <a:t>Feeding from a spoon is a life-long skill that everyone needs to develop</a:t>
            </a:r>
          </a:p>
          <a:p>
            <a:pPr lvl="2"/>
            <a:r>
              <a:rPr lang="en-US" dirty="0" smtClean="0"/>
              <a:t>BLW doesn’t have to be all or nothing – a family can choose to offer some soft solids alongside purees as they introduce foods</a:t>
            </a:r>
            <a:endParaRPr lang="en-US" dirty="0"/>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35353399"/>
      </p:ext>
    </p:extLst>
  </p:cSld>
  <p:clrMapOvr>
    <a:masterClrMapping/>
  </p:clrMapOvr>
  <mc:AlternateContent xmlns:mc="http://schemas.openxmlformats.org/markup-compatibility/2006" xmlns:p14="http://schemas.microsoft.com/office/powerpoint/2010/main">
    <mc:Choice Requires="p14">
      <p:transition spd="slow" p14:dur="2000" advTm="64662"/>
    </mc:Choice>
    <mc:Fallback xmlns="">
      <p:transition spd="slow" advTm="64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Infants</a:t>
            </a:r>
            <a:endParaRPr lang="en-US" dirty="0"/>
          </a:p>
        </p:txBody>
      </p:sp>
      <p:sp>
        <p:nvSpPr>
          <p:cNvPr id="5" name="Subtitle 4"/>
          <p:cNvSpPr>
            <a:spLocks noGrp="1"/>
          </p:cNvSpPr>
          <p:nvPr>
            <p:ph type="subTitle" idx="1"/>
          </p:nvPr>
        </p:nvSpPr>
        <p:spPr/>
        <p:txBody>
          <a:bodyPr/>
          <a:lstStyle/>
          <a:p>
            <a:r>
              <a:rPr lang="en-US" dirty="0" smtClean="0"/>
              <a:t>6 to 12 months old</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937599450"/>
      </p:ext>
    </p:extLst>
  </p:cSld>
  <p:clrMapOvr>
    <a:masterClrMapping/>
  </p:clrMapOvr>
  <mc:AlternateContent xmlns:mc="http://schemas.openxmlformats.org/markup-compatibility/2006" xmlns:p14="http://schemas.microsoft.com/office/powerpoint/2010/main">
    <mc:Choice Requires="p14">
      <p:transition spd="slow" p14:dur="2000" advTm="8375"/>
    </mc:Choice>
    <mc:Fallback xmlns="">
      <p:transition spd="slow" advTm="8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Infants – 6 to 12 months old</a:t>
            </a:r>
            <a:endParaRPr lang="en-US" dirty="0"/>
          </a:p>
        </p:txBody>
      </p:sp>
      <p:sp>
        <p:nvSpPr>
          <p:cNvPr id="3" name="Content Placeholder 2"/>
          <p:cNvSpPr>
            <a:spLocks noGrp="1"/>
          </p:cNvSpPr>
          <p:nvPr>
            <p:ph idx="1"/>
          </p:nvPr>
        </p:nvSpPr>
        <p:spPr/>
        <p:txBody>
          <a:bodyPr/>
          <a:lstStyle/>
          <a:p>
            <a:r>
              <a:rPr lang="en-US" dirty="0" smtClean="0"/>
              <a:t>Continue to offer nutrient-dense foods</a:t>
            </a:r>
          </a:p>
          <a:p>
            <a:r>
              <a:rPr lang="en-US" dirty="0" smtClean="0"/>
              <a:t>Start offering an age-appropriate cup at meals with water, human milk, or formula</a:t>
            </a:r>
          </a:p>
          <a:p>
            <a:pPr lvl="1"/>
            <a:r>
              <a:rPr lang="en-US" dirty="0" smtClean="0"/>
              <a:t>Limit water to no more than 4-8 ounces per day</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257045012"/>
      </p:ext>
    </p:extLst>
  </p:cSld>
  <p:clrMapOvr>
    <a:masterClrMapping/>
  </p:clrMapOvr>
  <mc:AlternateContent xmlns:mc="http://schemas.openxmlformats.org/markup-compatibility/2006" xmlns:p14="http://schemas.microsoft.com/office/powerpoint/2010/main">
    <mc:Choice Requires="p14">
      <p:transition spd="slow" p14:dur="2000" advTm="43287"/>
    </mc:Choice>
    <mc:Fallback xmlns="">
      <p:transition spd="slow" advTm="43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Infants – 6 to 12 months old</a:t>
            </a:r>
            <a:endParaRPr lang="en-US" dirty="0"/>
          </a:p>
        </p:txBody>
      </p:sp>
      <p:sp>
        <p:nvSpPr>
          <p:cNvPr id="3" name="Content Placeholder 2"/>
          <p:cNvSpPr>
            <a:spLocks noGrp="1"/>
          </p:cNvSpPr>
          <p:nvPr>
            <p:ph idx="1"/>
          </p:nvPr>
        </p:nvSpPr>
        <p:spPr/>
        <p:txBody>
          <a:bodyPr/>
          <a:lstStyle/>
          <a:p>
            <a:r>
              <a:rPr lang="en-US" dirty="0"/>
              <a:t>Weaning from human milk and/or infant formula at 12 months of age</a:t>
            </a:r>
          </a:p>
          <a:p>
            <a:pPr lvl="1"/>
            <a:r>
              <a:rPr lang="en-US" dirty="0"/>
              <a:t>Can continue to give human milk beyond 12 months as desired</a:t>
            </a:r>
          </a:p>
          <a:p>
            <a:pPr lvl="1"/>
            <a:r>
              <a:rPr lang="en-US" dirty="0"/>
              <a:t>Wean to whole cow’s milk or equivalent</a:t>
            </a:r>
          </a:p>
          <a:p>
            <a:pPr lvl="1"/>
            <a:r>
              <a:rPr lang="en-US" dirty="0"/>
              <a:t>Toddler formulas typically are not </a:t>
            </a:r>
            <a:r>
              <a:rPr lang="en-US" dirty="0" smtClean="0"/>
              <a:t>needed</a:t>
            </a:r>
          </a:p>
          <a:p>
            <a:pPr lvl="2"/>
            <a:r>
              <a:rPr lang="en-US" dirty="0" smtClean="0"/>
              <a:t>Added vitamins and minerals</a:t>
            </a:r>
          </a:p>
          <a:p>
            <a:pPr lvl="2"/>
            <a:r>
              <a:rPr lang="en-US" dirty="0" smtClean="0"/>
              <a:t>Often higher calories/</a:t>
            </a:r>
            <a:r>
              <a:rPr lang="en-US" dirty="0" err="1" smtClean="0"/>
              <a:t>oz</a:t>
            </a:r>
            <a:r>
              <a:rPr lang="en-US" dirty="0" smtClean="0"/>
              <a:t> than whole milk</a:t>
            </a:r>
          </a:p>
          <a:p>
            <a:pPr lvl="2"/>
            <a:r>
              <a:rPr lang="en-US" dirty="0" smtClean="0"/>
              <a:t>Can fill up on extra calories, leading to less food consumption</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451016400"/>
      </p:ext>
    </p:extLst>
  </p:cSld>
  <p:clrMapOvr>
    <a:masterClrMapping/>
  </p:clrMapOvr>
  <mc:AlternateContent xmlns:mc="http://schemas.openxmlformats.org/markup-compatibility/2006" xmlns:p14="http://schemas.microsoft.com/office/powerpoint/2010/main">
    <mc:Choice Requires="p14">
      <p:transition spd="slow" p14:dur="2000" advTm="58003"/>
    </mc:Choice>
    <mc:Fallback xmlns="">
      <p:transition spd="slow" advTm="58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#2</a:t>
            </a:r>
            <a:endParaRPr lang="en-US" dirty="0"/>
          </a:p>
        </p:txBody>
      </p:sp>
      <p:sp>
        <p:nvSpPr>
          <p:cNvPr id="3" name="Content Placeholder 2"/>
          <p:cNvSpPr>
            <a:spLocks noGrp="1"/>
          </p:cNvSpPr>
          <p:nvPr>
            <p:ph idx="1"/>
          </p:nvPr>
        </p:nvSpPr>
        <p:spPr/>
        <p:txBody>
          <a:bodyPr/>
          <a:lstStyle/>
          <a:p>
            <a:pPr marL="0" indent="0">
              <a:buNone/>
            </a:pPr>
            <a:r>
              <a:rPr lang="en-US" dirty="0"/>
              <a:t>Emily is an 8 month old female, born at 36 weeks. She is breastfed and nurses 4-5 times per day. Parents introduced purees at 6 months of age. Emily eats Stage 1 or Stage 2 baby food 2-3 times per day and she really enjoys it.</a:t>
            </a:r>
          </a:p>
          <a:p>
            <a:pPr marL="0" indent="0">
              <a:buNone/>
            </a:pPr>
            <a:endParaRPr lang="en-US" dirty="0" smtClean="0"/>
          </a:p>
          <a:p>
            <a:pPr marL="0" indent="0">
              <a:buNone/>
            </a:pPr>
            <a:endParaRPr lang="en-US" dirty="0" smtClean="0"/>
          </a:p>
          <a:p>
            <a:pPr marL="0" indent="0">
              <a:buNone/>
            </a:pPr>
            <a:r>
              <a:rPr lang="en-US" b="1" dirty="0"/>
              <a:t>Answer questions 1-3 on the Worksheet for Case Study </a:t>
            </a:r>
            <a:r>
              <a:rPr lang="en-US" b="1" dirty="0" smtClean="0"/>
              <a:t>#2.</a:t>
            </a:r>
            <a:endParaRPr lang="en-US" dirty="0"/>
          </a:p>
          <a:p>
            <a:pPr marL="0" indent="0">
              <a:buNone/>
            </a:pP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585375086"/>
      </p:ext>
    </p:extLst>
  </p:cSld>
  <p:clrMapOvr>
    <a:masterClrMapping/>
  </p:clrMapOvr>
  <mc:AlternateContent xmlns:mc="http://schemas.openxmlformats.org/markup-compatibility/2006" xmlns:p14="http://schemas.microsoft.com/office/powerpoint/2010/main">
    <mc:Choice Requires="p14">
      <p:transition spd="slow" p14:dur="2000" advTm="10523"/>
    </mc:Choice>
    <mc:Fallback xmlns="">
      <p:transition spd="slow" advTm="10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Toddlers/Preschoolers</a:t>
            </a:r>
            <a:endParaRPr lang="en-US" dirty="0"/>
          </a:p>
        </p:txBody>
      </p:sp>
      <p:sp>
        <p:nvSpPr>
          <p:cNvPr id="5" name="Subtitle 4"/>
          <p:cNvSpPr>
            <a:spLocks noGrp="1"/>
          </p:cNvSpPr>
          <p:nvPr>
            <p:ph type="subTitle" idx="1"/>
          </p:nvPr>
        </p:nvSpPr>
        <p:spPr/>
        <p:txBody>
          <a:bodyPr/>
          <a:lstStyle/>
          <a:p>
            <a:r>
              <a:rPr lang="en-US" dirty="0" smtClean="0"/>
              <a:t>1 to </a:t>
            </a:r>
            <a:r>
              <a:rPr lang="en-US" dirty="0"/>
              <a:t>5</a:t>
            </a:r>
            <a:r>
              <a:rPr lang="en-US" dirty="0" smtClean="0"/>
              <a:t> years old</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997189530"/>
      </p:ext>
    </p:extLst>
  </p:cSld>
  <p:clrMapOvr>
    <a:masterClrMapping/>
  </p:clrMapOvr>
  <mc:AlternateContent xmlns:mc="http://schemas.openxmlformats.org/markup-compatibility/2006" xmlns:p14="http://schemas.microsoft.com/office/powerpoint/2010/main">
    <mc:Choice Requires="p14">
      <p:transition spd="slow" p14:dur="2000" advTm="8268"/>
    </mc:Choice>
    <mc:Fallback xmlns="">
      <p:transition spd="slow" advTm="8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Toddlers/Preschoolers</a:t>
            </a:r>
            <a:endParaRPr lang="en-US" dirty="0"/>
          </a:p>
        </p:txBody>
      </p:sp>
      <p:sp>
        <p:nvSpPr>
          <p:cNvPr id="3" name="Content Placeholder 2"/>
          <p:cNvSpPr>
            <a:spLocks noGrp="1"/>
          </p:cNvSpPr>
          <p:nvPr>
            <p:ph idx="1"/>
          </p:nvPr>
        </p:nvSpPr>
        <p:spPr/>
        <p:txBody>
          <a:bodyPr/>
          <a:lstStyle/>
          <a:p>
            <a:r>
              <a:rPr lang="en-US" dirty="0" smtClean="0"/>
              <a:t>Continue basic feeding guidelines</a:t>
            </a:r>
          </a:p>
          <a:p>
            <a:pPr lvl="1"/>
            <a:r>
              <a:rPr lang="en-US" dirty="0" smtClean="0"/>
              <a:t>Offer 3 meals and 2-3 snacks each day</a:t>
            </a:r>
          </a:p>
          <a:p>
            <a:pPr lvl="1"/>
            <a:r>
              <a:rPr lang="en-US" dirty="0" smtClean="0"/>
              <a:t>Meals and snacks no sooner than every 2 ½ to 3 hours</a:t>
            </a:r>
          </a:p>
          <a:p>
            <a:pPr lvl="1"/>
            <a:r>
              <a:rPr lang="en-US" dirty="0" smtClean="0"/>
              <a:t>Limit distractions</a:t>
            </a:r>
          </a:p>
          <a:p>
            <a:pPr lvl="1"/>
            <a:r>
              <a:rPr lang="en-US" dirty="0" smtClean="0"/>
              <a:t>Booster seats and/or high chairs are helpful</a:t>
            </a:r>
          </a:p>
          <a:p>
            <a:pPr lvl="1"/>
            <a:r>
              <a:rPr lang="en-US" dirty="0" smtClean="0"/>
              <a:t>Limit feedings to no longer than 20 minutes</a:t>
            </a:r>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510075937"/>
      </p:ext>
    </p:extLst>
  </p:cSld>
  <p:clrMapOvr>
    <a:masterClrMapping/>
  </p:clrMapOvr>
  <mc:AlternateContent xmlns:mc="http://schemas.openxmlformats.org/markup-compatibility/2006" xmlns:p14="http://schemas.microsoft.com/office/powerpoint/2010/main">
    <mc:Choice Requires="p14">
      <p:transition spd="slow" p14:dur="2000" advTm="52098"/>
    </mc:Choice>
    <mc:Fallback xmlns="">
      <p:transition spd="slow" advTm="52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Toddlers/Preschoolers</a:t>
            </a:r>
          </a:p>
        </p:txBody>
      </p:sp>
      <p:sp>
        <p:nvSpPr>
          <p:cNvPr id="3" name="Content Placeholder 2"/>
          <p:cNvSpPr>
            <a:spLocks noGrp="1"/>
          </p:cNvSpPr>
          <p:nvPr>
            <p:ph idx="1"/>
          </p:nvPr>
        </p:nvSpPr>
        <p:spPr/>
        <p:txBody>
          <a:bodyPr>
            <a:normAutofit lnSpcReduction="10000"/>
          </a:bodyPr>
          <a:lstStyle/>
          <a:p>
            <a:r>
              <a:rPr lang="en-US" dirty="0" smtClean="0"/>
              <a:t>What to offer?</a:t>
            </a:r>
          </a:p>
          <a:p>
            <a:pPr lvl="1"/>
            <a:r>
              <a:rPr lang="en-US" dirty="0" smtClean="0"/>
              <a:t>Family foods (with texture modification as needed)</a:t>
            </a:r>
          </a:p>
          <a:p>
            <a:pPr lvl="1"/>
            <a:r>
              <a:rPr lang="en-US" dirty="0" smtClean="0"/>
              <a:t>Food from all food groups</a:t>
            </a:r>
          </a:p>
          <a:p>
            <a:pPr lvl="2"/>
            <a:r>
              <a:rPr lang="en-US" dirty="0" smtClean="0"/>
              <a:t>Nutrient-dense foods</a:t>
            </a:r>
          </a:p>
          <a:p>
            <a:pPr lvl="2"/>
            <a:r>
              <a:rPr lang="en-US" dirty="0" smtClean="0"/>
              <a:t>Toddler-friendly meats: shredded meats, deli meat, fish, crock pot/slow cooked meats</a:t>
            </a:r>
          </a:p>
          <a:p>
            <a:pPr lvl="1"/>
            <a:r>
              <a:rPr lang="en-US" dirty="0" smtClean="0"/>
              <a:t>Do not limit fats</a:t>
            </a:r>
          </a:p>
          <a:p>
            <a:pPr lvl="2"/>
            <a:r>
              <a:rPr lang="en-US" dirty="0" smtClean="0"/>
              <a:t>Important for brain development</a:t>
            </a:r>
          </a:p>
          <a:p>
            <a:pPr lvl="2"/>
            <a:r>
              <a:rPr lang="en-US" dirty="0"/>
              <a:t>Continue whole milk until at least 2 years old</a:t>
            </a:r>
          </a:p>
          <a:p>
            <a:pPr lvl="1"/>
            <a:r>
              <a:rPr lang="en-US" dirty="0" smtClean="0"/>
              <a:t>Milk at meals (and snacks if not excessive)</a:t>
            </a:r>
          </a:p>
          <a:p>
            <a:pPr lvl="2"/>
            <a:r>
              <a:rPr lang="en-US" dirty="0" smtClean="0"/>
              <a:t>Limit to no more than 16-24 </a:t>
            </a:r>
            <a:r>
              <a:rPr lang="en-US" dirty="0" err="1" smtClean="0"/>
              <a:t>oz</a:t>
            </a:r>
            <a:r>
              <a:rPr lang="en-US" dirty="0" smtClean="0"/>
              <a:t> milk per day unless advised by provider</a:t>
            </a:r>
          </a:p>
          <a:p>
            <a:pPr lvl="2"/>
            <a:r>
              <a:rPr lang="en-US" dirty="0" smtClean="0"/>
              <a:t>Excessive intake tends to displace other foods/nutrients and causes anemia</a:t>
            </a:r>
          </a:p>
          <a:p>
            <a:pPr lvl="1"/>
            <a:r>
              <a:rPr lang="en-US" dirty="0" smtClean="0"/>
              <a:t>Transition from bottle to age-appropriate cup</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309266571"/>
      </p:ext>
    </p:extLst>
  </p:cSld>
  <p:clrMapOvr>
    <a:masterClrMapping/>
  </p:clrMapOvr>
  <mc:AlternateContent xmlns:mc="http://schemas.openxmlformats.org/markup-compatibility/2006" xmlns:p14="http://schemas.microsoft.com/office/powerpoint/2010/main">
    <mc:Choice Requires="p14">
      <p:transition spd="slow" p14:dur="2000" advTm="108053"/>
    </mc:Choice>
    <mc:Fallback xmlns="">
      <p:transition spd="slow" advTm="108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Toddlers/Preschoolers</a:t>
            </a:r>
          </a:p>
        </p:txBody>
      </p:sp>
      <p:pic>
        <p:nvPicPr>
          <p:cNvPr id="4" name="Picture 3"/>
          <p:cNvPicPr>
            <a:picLocks noChangeAspect="1"/>
          </p:cNvPicPr>
          <p:nvPr/>
        </p:nvPicPr>
        <p:blipFill>
          <a:blip r:embed="rId5"/>
          <a:stretch>
            <a:fillRect/>
          </a:stretch>
        </p:blipFill>
        <p:spPr>
          <a:xfrm>
            <a:off x="1177347" y="1558348"/>
            <a:ext cx="7029450" cy="4591050"/>
          </a:xfrm>
          <a:prstGeom prst="rect">
            <a:avLst/>
          </a:prstGeom>
        </p:spPr>
      </p:pic>
      <p:pic>
        <p:nvPicPr>
          <p:cNvPr id="5" name="Picture 4"/>
          <p:cNvPicPr>
            <a:picLocks noChangeAspect="1"/>
          </p:cNvPicPr>
          <p:nvPr/>
        </p:nvPicPr>
        <p:blipFill>
          <a:blip r:embed="rId6"/>
          <a:stretch>
            <a:fillRect/>
          </a:stretch>
        </p:blipFill>
        <p:spPr>
          <a:xfrm>
            <a:off x="8629217" y="2185267"/>
            <a:ext cx="2879292" cy="255210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204977990"/>
      </p:ext>
    </p:extLst>
  </p:cSld>
  <p:clrMapOvr>
    <a:masterClrMapping/>
  </p:clrMapOvr>
  <mc:AlternateContent xmlns:mc="http://schemas.openxmlformats.org/markup-compatibility/2006" xmlns:p14="http://schemas.microsoft.com/office/powerpoint/2010/main">
    <mc:Choice Requires="p14">
      <p:transition spd="slow" p14:dur="2000" advTm="20728"/>
    </mc:Choice>
    <mc:Fallback xmlns="">
      <p:transition spd="slow" advTm="20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a:t>
            </a:r>
            <a:endParaRPr lang="en-US" dirty="0"/>
          </a:p>
        </p:txBody>
      </p:sp>
      <p:sp>
        <p:nvSpPr>
          <p:cNvPr id="3" name="Content Placeholder 2"/>
          <p:cNvSpPr>
            <a:spLocks noGrp="1"/>
          </p:cNvSpPr>
          <p:nvPr>
            <p:ph idx="1"/>
          </p:nvPr>
        </p:nvSpPr>
        <p:spPr/>
        <p:txBody>
          <a:bodyPr/>
          <a:lstStyle/>
          <a:p>
            <a:r>
              <a:rPr lang="en-US" dirty="0" smtClean="0"/>
              <a:t>General Feeding Guidelines across all age groups</a:t>
            </a:r>
          </a:p>
          <a:p>
            <a:r>
              <a:rPr lang="en-US" dirty="0" smtClean="0"/>
              <a:t>Infants</a:t>
            </a:r>
          </a:p>
          <a:p>
            <a:pPr lvl="1"/>
            <a:r>
              <a:rPr lang="en-US" dirty="0" smtClean="0"/>
              <a:t>The first 6 months</a:t>
            </a:r>
          </a:p>
          <a:p>
            <a:pPr lvl="1"/>
            <a:r>
              <a:rPr lang="en-US" dirty="0" smtClean="0"/>
              <a:t>Solid food introduction</a:t>
            </a:r>
          </a:p>
          <a:p>
            <a:pPr lvl="1"/>
            <a:r>
              <a:rPr lang="en-US" dirty="0" smtClean="0"/>
              <a:t>6 to 12 months</a:t>
            </a:r>
          </a:p>
          <a:p>
            <a:r>
              <a:rPr lang="en-US" dirty="0" smtClean="0"/>
              <a:t>Toddlers</a:t>
            </a:r>
          </a:p>
          <a:p>
            <a:r>
              <a:rPr lang="en-US" dirty="0" smtClean="0"/>
              <a:t>School Age Kids</a:t>
            </a:r>
          </a:p>
          <a:p>
            <a:r>
              <a:rPr lang="en-US" dirty="0" smtClean="0"/>
              <a:t>Preteens/Teens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465818283"/>
      </p:ext>
    </p:extLst>
  </p:cSld>
  <p:clrMapOvr>
    <a:masterClrMapping/>
  </p:clrMapOvr>
  <mc:AlternateContent xmlns:mc="http://schemas.openxmlformats.org/markup-compatibility/2006" xmlns:p14="http://schemas.microsoft.com/office/powerpoint/2010/main">
    <mc:Choice Requires="p14">
      <p:transition spd="slow" p14:dur="2000" advTm="19789"/>
    </mc:Choice>
    <mc:Fallback xmlns="">
      <p:transition spd="slow" advTm="19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Toddlers/Preschoolers</a:t>
            </a:r>
          </a:p>
        </p:txBody>
      </p:sp>
      <p:sp>
        <p:nvSpPr>
          <p:cNvPr id="3" name="Content Placeholder 2"/>
          <p:cNvSpPr>
            <a:spLocks noGrp="1"/>
          </p:cNvSpPr>
          <p:nvPr>
            <p:ph idx="1"/>
          </p:nvPr>
        </p:nvSpPr>
        <p:spPr/>
        <p:txBody>
          <a:bodyPr/>
          <a:lstStyle/>
          <a:p>
            <a:r>
              <a:rPr lang="en-US" dirty="0"/>
              <a:t>What should </a:t>
            </a:r>
            <a:r>
              <a:rPr lang="en-US" u="sng" dirty="0"/>
              <a:t>not</a:t>
            </a:r>
            <a:r>
              <a:rPr lang="en-US" dirty="0"/>
              <a:t> be offered?</a:t>
            </a:r>
          </a:p>
          <a:p>
            <a:pPr lvl="1"/>
            <a:r>
              <a:rPr lang="en-US" dirty="0"/>
              <a:t>Juice </a:t>
            </a:r>
            <a:endParaRPr lang="en-US" dirty="0" smtClean="0"/>
          </a:p>
          <a:p>
            <a:pPr lvl="2"/>
            <a:r>
              <a:rPr lang="en-US" dirty="0" smtClean="0"/>
              <a:t>Limit to no more than 4 ounces per day; offer whole fruit instead</a:t>
            </a:r>
            <a:endParaRPr lang="en-US" dirty="0"/>
          </a:p>
          <a:p>
            <a:pPr lvl="1"/>
            <a:r>
              <a:rPr lang="en-US" dirty="0" smtClean="0"/>
              <a:t>Unpasteurized </a:t>
            </a:r>
            <a:r>
              <a:rPr lang="en-US" dirty="0"/>
              <a:t>foods and beverages</a:t>
            </a:r>
          </a:p>
          <a:p>
            <a:pPr lvl="1"/>
            <a:r>
              <a:rPr lang="en-US" dirty="0"/>
              <a:t>Choking hazards, including:</a:t>
            </a:r>
          </a:p>
          <a:p>
            <a:endParaRPr lang="en-US" dirty="0"/>
          </a:p>
        </p:txBody>
      </p:sp>
      <p:pic>
        <p:nvPicPr>
          <p:cNvPr id="4" name="Picture 3"/>
          <p:cNvPicPr>
            <a:picLocks noChangeAspect="1"/>
          </p:cNvPicPr>
          <p:nvPr/>
        </p:nvPicPr>
        <p:blipFill>
          <a:blip r:embed="rId5"/>
          <a:stretch>
            <a:fillRect/>
          </a:stretch>
        </p:blipFill>
        <p:spPr>
          <a:xfrm>
            <a:off x="2323489" y="3842904"/>
            <a:ext cx="6810375" cy="283845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987544812"/>
      </p:ext>
    </p:extLst>
  </p:cSld>
  <p:clrMapOvr>
    <a:masterClrMapping/>
  </p:clrMapOvr>
  <mc:AlternateContent xmlns:mc="http://schemas.openxmlformats.org/markup-compatibility/2006" xmlns:p14="http://schemas.microsoft.com/office/powerpoint/2010/main">
    <mc:Choice Requires="p14">
      <p:transition spd="slow" p14:dur="2000" advTm="38731"/>
    </mc:Choice>
    <mc:Fallback xmlns="">
      <p:transition spd="slow" advTm="38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Toddlers/Preschoolers – Picky Eating</a:t>
            </a:r>
            <a:endParaRPr lang="en-US" dirty="0"/>
          </a:p>
        </p:txBody>
      </p:sp>
      <p:sp>
        <p:nvSpPr>
          <p:cNvPr id="3" name="Content Placeholder 2"/>
          <p:cNvSpPr>
            <a:spLocks noGrp="1"/>
          </p:cNvSpPr>
          <p:nvPr>
            <p:ph idx="1"/>
          </p:nvPr>
        </p:nvSpPr>
        <p:spPr/>
        <p:txBody>
          <a:bodyPr>
            <a:normAutofit lnSpcReduction="10000"/>
          </a:bodyPr>
          <a:lstStyle/>
          <a:p>
            <a:r>
              <a:rPr lang="en-US" dirty="0" smtClean="0"/>
              <a:t>Common in this age group</a:t>
            </a:r>
          </a:p>
          <a:p>
            <a:r>
              <a:rPr lang="en-US" dirty="0" smtClean="0"/>
              <a:t>Many toddlers eat well at one or two meals a day and not as well at the rest</a:t>
            </a:r>
          </a:p>
          <a:p>
            <a:pPr lvl="1"/>
            <a:r>
              <a:rPr lang="en-US" dirty="0" smtClean="0"/>
              <a:t>Stick with General Feeding Guidelines</a:t>
            </a:r>
          </a:p>
          <a:p>
            <a:pPr lvl="1"/>
            <a:r>
              <a:rPr lang="en-US" dirty="0" smtClean="0"/>
              <a:t>Offer nutrient dense foods at all meals and snacks</a:t>
            </a:r>
          </a:p>
          <a:p>
            <a:r>
              <a:rPr lang="en-US" dirty="0" smtClean="0"/>
              <a:t>Make trying new foods fun and low pressure</a:t>
            </a:r>
          </a:p>
          <a:p>
            <a:r>
              <a:rPr lang="en-US" dirty="0" smtClean="0"/>
              <a:t>Food jags – only accepts a few foods for a few weeks</a:t>
            </a:r>
          </a:p>
          <a:p>
            <a:pPr lvl="1"/>
            <a:r>
              <a:rPr lang="en-US" dirty="0" smtClean="0"/>
              <a:t>Do not short-order cook</a:t>
            </a:r>
          </a:p>
          <a:p>
            <a:pPr lvl="1"/>
            <a:r>
              <a:rPr lang="en-US" dirty="0" smtClean="0"/>
              <a:t>Offer options within reason</a:t>
            </a:r>
          </a:p>
          <a:p>
            <a:pPr lvl="1"/>
            <a:r>
              <a:rPr lang="en-US" dirty="0" smtClean="0"/>
              <a:t>Ensure options/family meals include at least one preferred food, such as a preferred fruit or vegetable</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710578401"/>
      </p:ext>
    </p:extLst>
  </p:cSld>
  <p:clrMapOvr>
    <a:masterClrMapping/>
  </p:clrMapOvr>
  <mc:AlternateContent xmlns:mc="http://schemas.openxmlformats.org/markup-compatibility/2006" xmlns:p14="http://schemas.microsoft.com/office/powerpoint/2010/main">
    <mc:Choice Requires="p14">
      <p:transition spd="slow" p14:dur="2000" advTm="103175"/>
    </mc:Choice>
    <mc:Fallback xmlns="">
      <p:transition spd="slow" advTm="103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Toddlers/Preschoolers – Picky Eating</a:t>
            </a:r>
            <a:endParaRPr lang="en-US" dirty="0"/>
          </a:p>
        </p:txBody>
      </p:sp>
      <p:sp>
        <p:nvSpPr>
          <p:cNvPr id="3" name="Content Placeholder 2"/>
          <p:cNvSpPr>
            <a:spLocks noGrp="1"/>
          </p:cNvSpPr>
          <p:nvPr>
            <p:ph idx="1"/>
          </p:nvPr>
        </p:nvSpPr>
        <p:spPr/>
        <p:txBody>
          <a:bodyPr/>
          <a:lstStyle/>
          <a:p>
            <a:r>
              <a:rPr lang="en-US" dirty="0" smtClean="0"/>
              <a:t>Red flags</a:t>
            </a:r>
          </a:p>
          <a:p>
            <a:pPr lvl="1"/>
            <a:r>
              <a:rPr lang="en-US" dirty="0" smtClean="0"/>
              <a:t>Refuses all foods in an entire food group(s)</a:t>
            </a:r>
          </a:p>
          <a:p>
            <a:pPr lvl="1"/>
            <a:r>
              <a:rPr lang="en-US" dirty="0" smtClean="0"/>
              <a:t>Very brand specific and/or particular about seeing food prepared/presented</a:t>
            </a:r>
          </a:p>
          <a:p>
            <a:pPr lvl="1"/>
            <a:r>
              <a:rPr lang="en-US" dirty="0" smtClean="0"/>
              <a:t>Consuming most of their intake from liquids and/or purees</a:t>
            </a:r>
          </a:p>
          <a:p>
            <a:pPr lvl="1"/>
            <a:r>
              <a:rPr lang="en-US" dirty="0" smtClean="0"/>
              <a:t>Presence of ongoing gagging/vomiting with non-preferred foods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3498576"/>
      </p:ext>
    </p:extLst>
  </p:cSld>
  <p:clrMapOvr>
    <a:masterClrMapping/>
  </p:clrMapOvr>
  <mc:AlternateContent xmlns:mc="http://schemas.openxmlformats.org/markup-compatibility/2006" xmlns:p14="http://schemas.microsoft.com/office/powerpoint/2010/main">
    <mc:Choice Requires="p14">
      <p:transition spd="slow" p14:dur="2000" advTm="23749"/>
    </mc:Choice>
    <mc:Fallback xmlns="">
      <p:transition spd="slow" advTm="23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#3</a:t>
            </a:r>
            <a:endParaRPr lang="en-US" dirty="0"/>
          </a:p>
        </p:txBody>
      </p:sp>
      <p:sp>
        <p:nvSpPr>
          <p:cNvPr id="3" name="Content Placeholder 2"/>
          <p:cNvSpPr>
            <a:spLocks noGrp="1"/>
          </p:cNvSpPr>
          <p:nvPr>
            <p:ph idx="1"/>
          </p:nvPr>
        </p:nvSpPr>
        <p:spPr/>
        <p:txBody>
          <a:bodyPr/>
          <a:lstStyle/>
          <a:p>
            <a:r>
              <a:rPr lang="en-US" dirty="0"/>
              <a:t>Katie is a 2 year old female. She transitioned appropriately from infant formula to whole cow’s milk at 1 year of age. She eats 3 meals and 1 snack daily consisting of table foods. </a:t>
            </a:r>
            <a:r>
              <a:rPr lang="en-US" dirty="0" smtClean="0"/>
              <a:t>Katie accepts food from all food groups, but has difficulty chewing beef and poultry. </a:t>
            </a:r>
            <a:r>
              <a:rPr lang="en-US" dirty="0"/>
              <a:t>For snack, </a:t>
            </a:r>
            <a:r>
              <a:rPr lang="en-US" dirty="0" smtClean="0"/>
              <a:t>Katie likes </a:t>
            </a:r>
            <a:r>
              <a:rPr lang="en-US" dirty="0"/>
              <a:t>popcorn, </a:t>
            </a:r>
            <a:r>
              <a:rPr lang="en-US" dirty="0" smtClean="0"/>
              <a:t>mandarin oranges, </a:t>
            </a:r>
            <a:r>
              <a:rPr lang="en-US" dirty="0"/>
              <a:t>or fruit snacks. </a:t>
            </a:r>
            <a:r>
              <a:rPr lang="en-US" dirty="0" smtClean="0"/>
              <a:t>Mom reports that Katie loves milk and drinks 3-4 8oz </a:t>
            </a:r>
            <a:r>
              <a:rPr lang="en-US" dirty="0" err="1" smtClean="0"/>
              <a:t>sippy</a:t>
            </a:r>
            <a:r>
              <a:rPr lang="en-US" dirty="0" smtClean="0"/>
              <a:t> cups of whole cow’s milk daily. </a:t>
            </a:r>
          </a:p>
          <a:p>
            <a:pPr marL="0" indent="0">
              <a:buNone/>
            </a:pPr>
            <a:endParaRPr lang="en-US" dirty="0" smtClean="0"/>
          </a:p>
          <a:p>
            <a:pPr marL="0" indent="0">
              <a:buNone/>
            </a:pPr>
            <a:r>
              <a:rPr lang="en-US" b="1" dirty="0"/>
              <a:t>Answer questions 1-3 on the Worksheet for Case Study </a:t>
            </a:r>
            <a:r>
              <a:rPr lang="en-US" b="1" dirty="0" smtClean="0"/>
              <a:t>#3.</a:t>
            </a:r>
            <a:endParaRPr lang="en-US" b="1"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634939834"/>
      </p:ext>
    </p:extLst>
  </p:cSld>
  <p:clrMapOvr>
    <a:masterClrMapping/>
  </p:clrMapOvr>
  <mc:AlternateContent xmlns:mc="http://schemas.openxmlformats.org/markup-compatibility/2006" xmlns:p14="http://schemas.microsoft.com/office/powerpoint/2010/main">
    <mc:Choice Requires="p14">
      <p:transition spd="slow" p14:dur="2000" advTm="10828"/>
    </mc:Choice>
    <mc:Fallback xmlns="">
      <p:transition spd="slow" advTm="10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School Age Kids</a:t>
            </a:r>
            <a:endParaRPr lang="en-US" dirty="0"/>
          </a:p>
        </p:txBody>
      </p:sp>
      <p:sp>
        <p:nvSpPr>
          <p:cNvPr id="5" name="Subtitle 4"/>
          <p:cNvSpPr>
            <a:spLocks noGrp="1"/>
          </p:cNvSpPr>
          <p:nvPr>
            <p:ph type="subTitle" idx="1"/>
          </p:nvPr>
        </p:nvSpPr>
        <p:spPr/>
        <p:txBody>
          <a:bodyPr/>
          <a:lstStyle/>
          <a:p>
            <a:r>
              <a:rPr lang="en-US" dirty="0" smtClean="0"/>
              <a:t>5 to 11 years of age</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048492753"/>
      </p:ext>
    </p:extLst>
  </p:cSld>
  <p:clrMapOvr>
    <a:masterClrMapping/>
  </p:clrMapOvr>
  <mc:AlternateContent xmlns:mc="http://schemas.openxmlformats.org/markup-compatibility/2006" xmlns:p14="http://schemas.microsoft.com/office/powerpoint/2010/main">
    <mc:Choice Requires="p14">
      <p:transition spd="slow" p14:dur="2000" advTm="7721"/>
    </mc:Choice>
    <mc:Fallback xmlns="">
      <p:transition spd="slow" advTm="7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School Age Kids</a:t>
            </a:r>
            <a:endParaRPr lang="en-US" dirty="0"/>
          </a:p>
        </p:txBody>
      </p:sp>
      <p:pic>
        <p:nvPicPr>
          <p:cNvPr id="5" name="Picture 4"/>
          <p:cNvPicPr>
            <a:picLocks noChangeAspect="1"/>
          </p:cNvPicPr>
          <p:nvPr/>
        </p:nvPicPr>
        <p:blipFill>
          <a:blip r:embed="rId5"/>
          <a:stretch>
            <a:fillRect/>
          </a:stretch>
        </p:blipFill>
        <p:spPr>
          <a:xfrm>
            <a:off x="8629217" y="2185267"/>
            <a:ext cx="2879292" cy="2552100"/>
          </a:xfrm>
          <a:prstGeom prst="rect">
            <a:avLst/>
          </a:prstGeom>
        </p:spPr>
      </p:pic>
      <p:pic>
        <p:nvPicPr>
          <p:cNvPr id="3" name="Picture 2"/>
          <p:cNvPicPr>
            <a:picLocks noChangeAspect="1"/>
          </p:cNvPicPr>
          <p:nvPr/>
        </p:nvPicPr>
        <p:blipFill rotWithShape="1">
          <a:blip r:embed="rId6"/>
          <a:srcRect t="375"/>
          <a:stretch/>
        </p:blipFill>
        <p:spPr>
          <a:xfrm>
            <a:off x="1390982" y="1573618"/>
            <a:ext cx="6581775" cy="4706679"/>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759041757"/>
      </p:ext>
    </p:extLst>
  </p:cSld>
  <p:clrMapOvr>
    <a:masterClrMapping/>
  </p:clrMapOvr>
  <mc:AlternateContent xmlns:mc="http://schemas.openxmlformats.org/markup-compatibility/2006" xmlns:p14="http://schemas.microsoft.com/office/powerpoint/2010/main">
    <mc:Choice Requires="p14">
      <p:transition spd="slow" p14:dur="2000" advTm="21257"/>
    </mc:Choice>
    <mc:Fallback xmlns="">
      <p:transition spd="slow" advTm="21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School Age Kids</a:t>
            </a:r>
          </a:p>
        </p:txBody>
      </p:sp>
      <p:sp>
        <p:nvSpPr>
          <p:cNvPr id="3" name="Content Placeholder 2"/>
          <p:cNvSpPr>
            <a:spLocks noGrp="1"/>
          </p:cNvSpPr>
          <p:nvPr>
            <p:ph idx="1"/>
          </p:nvPr>
        </p:nvSpPr>
        <p:spPr/>
        <p:txBody>
          <a:bodyPr/>
          <a:lstStyle/>
          <a:p>
            <a:r>
              <a:rPr lang="en-US" dirty="0"/>
              <a:t>3 meals each day</a:t>
            </a:r>
          </a:p>
          <a:p>
            <a:pPr lvl="1"/>
            <a:r>
              <a:rPr lang="en-US" dirty="0"/>
              <a:t>Healthy snacks if </a:t>
            </a:r>
            <a:r>
              <a:rPr lang="en-US" dirty="0" smtClean="0"/>
              <a:t>needed</a:t>
            </a:r>
          </a:p>
          <a:p>
            <a:r>
              <a:rPr lang="en-US" dirty="0" smtClean="0"/>
              <a:t>Set a good example and make healthy choices</a:t>
            </a:r>
          </a:p>
          <a:p>
            <a:pPr lvl="1"/>
            <a:r>
              <a:rPr lang="en-US" dirty="0" smtClean="0"/>
              <a:t>Eat family meals seated at the table</a:t>
            </a:r>
            <a:endParaRPr lang="en-US" dirty="0"/>
          </a:p>
          <a:p>
            <a:pPr lvl="1"/>
            <a:r>
              <a:rPr lang="en-US" dirty="0"/>
              <a:t>Limit distractions (no screens)</a:t>
            </a:r>
          </a:p>
          <a:p>
            <a:pPr lvl="1"/>
            <a:r>
              <a:rPr lang="en-US" dirty="0" smtClean="0"/>
              <a:t>Encourage the child to participate in grocery shopping and meal preparation</a:t>
            </a:r>
          </a:p>
          <a:p>
            <a:pPr lvl="1"/>
            <a:r>
              <a:rPr lang="en-US" dirty="0" smtClean="0"/>
              <a:t>Limit sugar-sweetened beverage including sports drinks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903003859"/>
      </p:ext>
    </p:extLst>
  </p:cSld>
  <p:clrMapOvr>
    <a:masterClrMapping/>
  </p:clrMapOvr>
  <mc:AlternateContent xmlns:mc="http://schemas.openxmlformats.org/markup-compatibility/2006" xmlns:p14="http://schemas.microsoft.com/office/powerpoint/2010/main">
    <mc:Choice Requires="p14">
      <p:transition spd="slow" p14:dur="2000" advTm="57198"/>
    </mc:Choice>
    <mc:Fallback xmlns="">
      <p:transition spd="slow" advTm="57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Preteens/Teens</a:t>
            </a:r>
            <a:endParaRPr lang="en-US" dirty="0"/>
          </a:p>
        </p:txBody>
      </p:sp>
      <p:sp>
        <p:nvSpPr>
          <p:cNvPr id="5" name="Subtitle 4"/>
          <p:cNvSpPr>
            <a:spLocks noGrp="1"/>
          </p:cNvSpPr>
          <p:nvPr>
            <p:ph type="subTitle" idx="1"/>
          </p:nvPr>
        </p:nvSpPr>
        <p:spPr/>
        <p:txBody>
          <a:bodyPr/>
          <a:lstStyle/>
          <a:p>
            <a:r>
              <a:rPr lang="en-US" dirty="0" smtClean="0"/>
              <a:t>11 to 18 years of age</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45854064"/>
      </p:ext>
    </p:extLst>
  </p:cSld>
  <p:clrMapOvr>
    <a:masterClrMapping/>
  </p:clrMapOvr>
  <mc:AlternateContent xmlns:mc="http://schemas.openxmlformats.org/markup-compatibility/2006" xmlns:p14="http://schemas.microsoft.com/office/powerpoint/2010/main">
    <mc:Choice Requires="p14">
      <p:transition spd="slow" p14:dur="2000" advTm="8565"/>
    </mc:Choice>
    <mc:Fallback xmlns="">
      <p:transition spd="slow" advTm="8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Preteens/Teens</a:t>
            </a:r>
            <a:endParaRPr lang="en-US" dirty="0"/>
          </a:p>
        </p:txBody>
      </p:sp>
      <p:pic>
        <p:nvPicPr>
          <p:cNvPr id="5" name="Picture 4"/>
          <p:cNvPicPr>
            <a:picLocks noChangeAspect="1"/>
          </p:cNvPicPr>
          <p:nvPr/>
        </p:nvPicPr>
        <p:blipFill>
          <a:blip r:embed="rId5"/>
          <a:stretch>
            <a:fillRect/>
          </a:stretch>
        </p:blipFill>
        <p:spPr>
          <a:xfrm>
            <a:off x="8629217" y="2185267"/>
            <a:ext cx="2879292" cy="2552100"/>
          </a:xfrm>
          <a:prstGeom prst="rect">
            <a:avLst/>
          </a:prstGeom>
        </p:spPr>
      </p:pic>
      <p:pic>
        <p:nvPicPr>
          <p:cNvPr id="17" name="Picture 16"/>
          <p:cNvPicPr>
            <a:picLocks noChangeAspect="1"/>
          </p:cNvPicPr>
          <p:nvPr/>
        </p:nvPicPr>
        <p:blipFill>
          <a:blip r:embed="rId6"/>
          <a:stretch>
            <a:fillRect/>
          </a:stretch>
        </p:blipFill>
        <p:spPr>
          <a:xfrm>
            <a:off x="1199536" y="1496851"/>
            <a:ext cx="6292645" cy="4883943"/>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36310307"/>
      </p:ext>
    </p:extLst>
  </p:cSld>
  <p:clrMapOvr>
    <a:masterClrMapping/>
  </p:clrMapOvr>
  <mc:AlternateContent xmlns:mc="http://schemas.openxmlformats.org/markup-compatibility/2006" xmlns:p14="http://schemas.microsoft.com/office/powerpoint/2010/main">
    <mc:Choice Requires="p14">
      <p:transition spd="slow" p14:dur="2000" advTm="19322"/>
    </mc:Choice>
    <mc:Fallback xmlns="">
      <p:transition spd="slow" advTm="19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Preteens/Teens</a:t>
            </a:r>
            <a:endParaRPr lang="en-US" dirty="0"/>
          </a:p>
        </p:txBody>
      </p:sp>
      <p:sp>
        <p:nvSpPr>
          <p:cNvPr id="3" name="Content Placeholder 2"/>
          <p:cNvSpPr>
            <a:spLocks noGrp="1"/>
          </p:cNvSpPr>
          <p:nvPr>
            <p:ph idx="1"/>
          </p:nvPr>
        </p:nvSpPr>
        <p:spPr/>
        <p:txBody>
          <a:bodyPr/>
          <a:lstStyle/>
          <a:p>
            <a:r>
              <a:rPr lang="en-US" dirty="0" smtClean="0"/>
              <a:t>3 meals each day</a:t>
            </a:r>
          </a:p>
          <a:p>
            <a:pPr lvl="1"/>
            <a:r>
              <a:rPr lang="en-US" dirty="0" smtClean="0"/>
              <a:t>Stress the importance of breakfast</a:t>
            </a:r>
          </a:p>
          <a:p>
            <a:pPr lvl="1"/>
            <a:r>
              <a:rPr lang="en-US" dirty="0" smtClean="0"/>
              <a:t>Healthy </a:t>
            </a:r>
            <a:r>
              <a:rPr lang="en-US" dirty="0"/>
              <a:t>snacks if </a:t>
            </a:r>
            <a:r>
              <a:rPr lang="en-US" dirty="0" smtClean="0"/>
              <a:t>needed</a:t>
            </a:r>
          </a:p>
          <a:p>
            <a:pPr lvl="1"/>
            <a:r>
              <a:rPr lang="en-US" dirty="0" smtClean="0"/>
              <a:t>Family meals whenever able</a:t>
            </a:r>
          </a:p>
          <a:p>
            <a:r>
              <a:rPr lang="en-US" dirty="0" smtClean="0"/>
              <a:t>New challenges with child making their own food choices</a:t>
            </a:r>
          </a:p>
          <a:p>
            <a:pPr lvl="1"/>
            <a:r>
              <a:rPr lang="en-US" dirty="0" smtClean="0"/>
              <a:t>Discuss the importance of healthful food choices in building a strong and healthy body</a:t>
            </a:r>
          </a:p>
          <a:p>
            <a:pPr lvl="1"/>
            <a:r>
              <a:rPr lang="en-US" dirty="0" smtClean="0"/>
              <a:t>Do not focus on weight</a:t>
            </a:r>
          </a:p>
          <a:p>
            <a:r>
              <a:rPr lang="en-US" dirty="0" smtClean="0"/>
              <a:t>Continue to limit sugar-sweetened beverages</a:t>
            </a:r>
          </a:p>
          <a:p>
            <a:pPr lvl="1"/>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52062238"/>
      </p:ext>
    </p:extLst>
  </p:cSld>
  <p:clrMapOvr>
    <a:masterClrMapping/>
  </p:clrMapOvr>
  <mc:AlternateContent xmlns:mc="http://schemas.openxmlformats.org/markup-compatibility/2006" xmlns:p14="http://schemas.microsoft.com/office/powerpoint/2010/main">
    <mc:Choice Requires="p14">
      <p:transition spd="slow" p14:dur="2000" advTm="68583"/>
    </mc:Choice>
    <mc:Fallback xmlns="">
      <p:transition spd="slow" advTm="68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Feeding Guidelines</a:t>
            </a:r>
            <a:endParaRPr lang="en-US" dirty="0"/>
          </a:p>
        </p:txBody>
      </p:sp>
      <p:sp>
        <p:nvSpPr>
          <p:cNvPr id="3" name="Content Placeholder 2"/>
          <p:cNvSpPr>
            <a:spLocks noGrp="1"/>
          </p:cNvSpPr>
          <p:nvPr>
            <p:ph idx="1"/>
          </p:nvPr>
        </p:nvSpPr>
        <p:spPr/>
        <p:txBody>
          <a:bodyPr>
            <a:normAutofit/>
          </a:bodyPr>
          <a:lstStyle/>
          <a:p>
            <a:r>
              <a:rPr lang="en-US" dirty="0" smtClean="0"/>
              <a:t>Some basic guidelines span across all age groups</a:t>
            </a:r>
          </a:p>
          <a:p>
            <a:pPr lvl="1"/>
            <a:r>
              <a:rPr lang="en-US" dirty="0" smtClean="0"/>
              <a:t>Ellyn </a:t>
            </a:r>
            <a:r>
              <a:rPr lang="en-US" dirty="0" err="1" smtClean="0"/>
              <a:t>Satter’s</a:t>
            </a:r>
            <a:r>
              <a:rPr lang="en-US" dirty="0" smtClean="0"/>
              <a:t> Division of Responsibility in Feeding</a:t>
            </a:r>
          </a:p>
          <a:p>
            <a:pPr lvl="2"/>
            <a:r>
              <a:rPr lang="en-US" dirty="0" smtClean="0"/>
              <a:t>Parents are in charge of </a:t>
            </a:r>
            <a:r>
              <a:rPr lang="en-US" i="1" dirty="0" smtClean="0"/>
              <a:t>what</a:t>
            </a:r>
            <a:r>
              <a:rPr lang="en-US" dirty="0" smtClean="0"/>
              <a:t>, </a:t>
            </a:r>
            <a:r>
              <a:rPr lang="en-US" i="1" dirty="0" smtClean="0"/>
              <a:t>when</a:t>
            </a:r>
            <a:r>
              <a:rPr lang="en-US" dirty="0" smtClean="0"/>
              <a:t>, and </a:t>
            </a:r>
            <a:r>
              <a:rPr lang="en-US" i="1" dirty="0" smtClean="0"/>
              <a:t>where </a:t>
            </a:r>
            <a:r>
              <a:rPr lang="en-US" dirty="0" smtClean="0"/>
              <a:t>food is offered</a:t>
            </a:r>
            <a:endParaRPr lang="en-US" i="1" dirty="0" smtClean="0"/>
          </a:p>
          <a:p>
            <a:pPr lvl="2"/>
            <a:r>
              <a:rPr lang="en-US" dirty="0" smtClean="0"/>
              <a:t>Child is responsible for </a:t>
            </a:r>
            <a:r>
              <a:rPr lang="en-US" i="1" dirty="0" smtClean="0"/>
              <a:t>how much* </a:t>
            </a:r>
            <a:r>
              <a:rPr lang="en-US" dirty="0" smtClean="0"/>
              <a:t>and </a:t>
            </a:r>
            <a:r>
              <a:rPr lang="en-US" i="1" dirty="0" smtClean="0"/>
              <a:t>whether</a:t>
            </a:r>
            <a:r>
              <a:rPr lang="en-US" dirty="0" smtClean="0"/>
              <a:t> food is consumed</a:t>
            </a:r>
            <a:endParaRPr lang="en-US" i="1" dirty="0" smtClean="0"/>
          </a:p>
          <a:p>
            <a:r>
              <a:rPr lang="en-US" dirty="0" smtClean="0"/>
              <a:t>Basic principles</a:t>
            </a:r>
          </a:p>
          <a:p>
            <a:pPr lvl="1"/>
            <a:r>
              <a:rPr lang="en-US" dirty="0" smtClean="0"/>
              <a:t>Appropriate seating (high chair, booster, table)</a:t>
            </a:r>
          </a:p>
          <a:p>
            <a:pPr lvl="1"/>
            <a:r>
              <a:rPr lang="en-US" dirty="0"/>
              <a:t>Limited distractions (no screens)</a:t>
            </a:r>
          </a:p>
          <a:p>
            <a:pPr lvl="1"/>
            <a:r>
              <a:rPr lang="en-US" dirty="0" smtClean="0"/>
              <a:t>Structured meal and snack times (typically no sooner than every 3 hours)</a:t>
            </a:r>
          </a:p>
          <a:p>
            <a:pPr lvl="1"/>
            <a:r>
              <a:rPr lang="en-US" dirty="0" smtClean="0"/>
              <a:t>Consume nothing with calories in between set meal and snack times, encouraging water drinking</a:t>
            </a:r>
          </a:p>
          <a:p>
            <a:pPr lvl="1"/>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880850142"/>
      </p:ext>
    </p:extLst>
  </p:cSld>
  <p:clrMapOvr>
    <a:masterClrMapping/>
  </p:clrMapOvr>
  <mc:AlternateContent xmlns:mc="http://schemas.openxmlformats.org/markup-compatibility/2006" xmlns:p14="http://schemas.microsoft.com/office/powerpoint/2010/main">
    <mc:Choice Requires="p14">
      <p:transition spd="slow" p14:dur="2000" advTm="91598"/>
    </mc:Choice>
    <mc:Fallback xmlns="">
      <p:transition spd="slow" advTm="91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Preteens/Teens</a:t>
            </a:r>
            <a:endParaRPr lang="en-US" dirty="0"/>
          </a:p>
        </p:txBody>
      </p:sp>
      <p:sp>
        <p:nvSpPr>
          <p:cNvPr id="3" name="Content Placeholder 2"/>
          <p:cNvSpPr>
            <a:spLocks noGrp="1"/>
          </p:cNvSpPr>
          <p:nvPr>
            <p:ph idx="1"/>
          </p:nvPr>
        </p:nvSpPr>
        <p:spPr/>
        <p:txBody>
          <a:bodyPr/>
          <a:lstStyle/>
          <a:p>
            <a:r>
              <a:rPr lang="en-US" dirty="0" smtClean="0"/>
              <a:t>Calcium</a:t>
            </a:r>
          </a:p>
          <a:p>
            <a:pPr lvl="1"/>
            <a:r>
              <a:rPr lang="en-US" dirty="0" smtClean="0"/>
              <a:t>Many preteens/teens are not meeting their calcium needs as they go through puberty</a:t>
            </a:r>
          </a:p>
          <a:p>
            <a:pPr lvl="1"/>
            <a:r>
              <a:rPr lang="en-US" dirty="0" smtClean="0"/>
              <a:t>Ensure adequate intake of calcium fortified foods throughout the day OR recommend a calcium supplement (taken separate from any iron-fortified foods or iron supplements)</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613893567"/>
      </p:ext>
    </p:extLst>
  </p:cSld>
  <p:clrMapOvr>
    <a:masterClrMapping/>
  </p:clrMapOvr>
  <mc:AlternateContent xmlns:mc="http://schemas.openxmlformats.org/markup-compatibility/2006" xmlns:p14="http://schemas.microsoft.com/office/powerpoint/2010/main">
    <mc:Choice Requires="p14">
      <p:transition spd="slow" p14:dur="2000" advTm="33126"/>
    </mc:Choice>
    <mc:Fallback xmlns="">
      <p:transition spd="slow" advTm="33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Preteens/Teens</a:t>
            </a:r>
            <a:endParaRPr lang="en-US" dirty="0"/>
          </a:p>
        </p:txBody>
      </p:sp>
      <p:sp>
        <p:nvSpPr>
          <p:cNvPr id="3" name="Content Placeholder 2"/>
          <p:cNvSpPr>
            <a:spLocks noGrp="1"/>
          </p:cNvSpPr>
          <p:nvPr>
            <p:ph idx="1"/>
          </p:nvPr>
        </p:nvSpPr>
        <p:spPr/>
        <p:txBody>
          <a:bodyPr/>
          <a:lstStyle/>
          <a:p>
            <a:r>
              <a:rPr lang="en-US" dirty="0" smtClean="0"/>
              <a:t>Vegetarian and Vegan considerations</a:t>
            </a:r>
          </a:p>
          <a:p>
            <a:pPr lvl="1"/>
            <a:r>
              <a:rPr lang="en-US" dirty="0" smtClean="0"/>
              <a:t>Include food from all food groups</a:t>
            </a:r>
          </a:p>
          <a:p>
            <a:pPr lvl="1"/>
            <a:r>
              <a:rPr lang="en-US" dirty="0" smtClean="0"/>
              <a:t>Nutrients</a:t>
            </a:r>
          </a:p>
          <a:p>
            <a:pPr lvl="2"/>
            <a:r>
              <a:rPr lang="en-US" dirty="0" smtClean="0"/>
              <a:t>Calcium</a:t>
            </a:r>
          </a:p>
          <a:p>
            <a:pPr lvl="2"/>
            <a:r>
              <a:rPr lang="en-US" dirty="0" smtClean="0"/>
              <a:t>Iron</a:t>
            </a:r>
          </a:p>
          <a:p>
            <a:pPr lvl="2"/>
            <a:r>
              <a:rPr lang="en-US" dirty="0" smtClean="0"/>
              <a:t>Vitamin D</a:t>
            </a:r>
          </a:p>
          <a:p>
            <a:pPr lvl="2"/>
            <a:r>
              <a:rPr lang="en-US" dirty="0" smtClean="0"/>
              <a:t>Vitamin B12</a:t>
            </a:r>
          </a:p>
          <a:p>
            <a:pPr lvl="1"/>
            <a:r>
              <a:rPr lang="en-US" dirty="0" smtClean="0"/>
              <a:t>May require vitamin and mineral supplementation</a:t>
            </a:r>
          </a:p>
          <a:p>
            <a:pPr lvl="2"/>
            <a:r>
              <a:rPr lang="en-US" dirty="0" smtClean="0"/>
              <a:t>Vitamin B12 supplementation required for vegans</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114901266"/>
      </p:ext>
    </p:extLst>
  </p:cSld>
  <p:clrMapOvr>
    <a:masterClrMapping/>
  </p:clrMapOvr>
  <mc:AlternateContent xmlns:mc="http://schemas.openxmlformats.org/markup-compatibility/2006" xmlns:p14="http://schemas.microsoft.com/office/powerpoint/2010/main">
    <mc:Choice Requires="p14">
      <p:transition spd="slow" p14:dur="2000" advTm="69412"/>
    </mc:Choice>
    <mc:Fallback xmlns="">
      <p:transition spd="slow" advTm="69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Preteens/Teens</a:t>
            </a:r>
            <a:endParaRPr lang="en-US" dirty="0"/>
          </a:p>
        </p:txBody>
      </p:sp>
      <p:sp>
        <p:nvSpPr>
          <p:cNvPr id="3" name="Content Placeholder 2"/>
          <p:cNvSpPr>
            <a:spLocks noGrp="1"/>
          </p:cNvSpPr>
          <p:nvPr>
            <p:ph idx="1"/>
          </p:nvPr>
        </p:nvSpPr>
        <p:spPr/>
        <p:txBody>
          <a:bodyPr/>
          <a:lstStyle/>
          <a:p>
            <a:r>
              <a:rPr lang="en-US" dirty="0" smtClean="0"/>
              <a:t>Fad diets</a:t>
            </a:r>
          </a:p>
          <a:p>
            <a:pPr lvl="1"/>
            <a:r>
              <a:rPr lang="en-US" dirty="0" smtClean="0"/>
              <a:t>Many restrict or avoid food from one or more food groups</a:t>
            </a:r>
          </a:p>
          <a:p>
            <a:pPr lvl="1"/>
            <a:r>
              <a:rPr lang="en-US" dirty="0" smtClean="0"/>
              <a:t>Often not evidence-based nor recommended for children</a:t>
            </a:r>
          </a:p>
          <a:p>
            <a:pPr lvl="1"/>
            <a:r>
              <a:rPr lang="en-US" dirty="0" smtClean="0"/>
              <a:t>If following a fad diet:</a:t>
            </a:r>
          </a:p>
          <a:p>
            <a:pPr lvl="2"/>
            <a:r>
              <a:rPr lang="en-US" dirty="0" smtClean="0"/>
              <a:t>Ensure adequate growth and adequate intake of all macro &amp; micro nutrients</a:t>
            </a:r>
          </a:p>
          <a:p>
            <a:pPr lvl="2"/>
            <a:r>
              <a:rPr lang="en-US" dirty="0" smtClean="0"/>
              <a:t>Have a discussion about the child’s reason for following the fad diet and the nutrition concerns you have</a:t>
            </a:r>
          </a:p>
          <a:p>
            <a:pPr lvl="3"/>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773000274"/>
      </p:ext>
    </p:extLst>
  </p:cSld>
  <p:clrMapOvr>
    <a:masterClrMapping/>
  </p:clrMapOvr>
  <mc:AlternateContent xmlns:mc="http://schemas.openxmlformats.org/markup-compatibility/2006" xmlns:p14="http://schemas.microsoft.com/office/powerpoint/2010/main">
    <mc:Choice Requires="p14">
      <p:transition spd="slow" p14:dur="2000" advTm="43847"/>
    </mc:Choice>
    <mc:Fallback xmlns="">
      <p:transition spd="slow" advTm="43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Feeding Guidelines</a:t>
            </a:r>
            <a:endParaRPr lang="en-US" dirty="0"/>
          </a:p>
        </p:txBody>
      </p:sp>
      <p:sp>
        <p:nvSpPr>
          <p:cNvPr id="3" name="Content Placeholder 2"/>
          <p:cNvSpPr>
            <a:spLocks noGrp="1"/>
          </p:cNvSpPr>
          <p:nvPr>
            <p:ph idx="1"/>
          </p:nvPr>
        </p:nvSpPr>
        <p:spPr/>
        <p:txBody>
          <a:bodyPr/>
          <a:lstStyle/>
          <a:p>
            <a:r>
              <a:rPr lang="en-US" dirty="0" smtClean="0"/>
              <a:t>Some basic guidelines span across all age groups</a:t>
            </a:r>
          </a:p>
          <a:p>
            <a:pPr lvl="1"/>
            <a:r>
              <a:rPr lang="en-US" dirty="0" smtClean="0"/>
              <a:t>Ellyn </a:t>
            </a:r>
            <a:r>
              <a:rPr lang="en-US" dirty="0" err="1" smtClean="0"/>
              <a:t>Satter’s</a:t>
            </a:r>
            <a:r>
              <a:rPr lang="en-US" dirty="0" smtClean="0"/>
              <a:t> Division of Responsibility in Feeding</a:t>
            </a:r>
          </a:p>
          <a:p>
            <a:pPr lvl="2"/>
            <a:r>
              <a:rPr lang="en-US" dirty="0" smtClean="0"/>
              <a:t>Parents are in charge of </a:t>
            </a:r>
            <a:r>
              <a:rPr lang="en-US" i="1" dirty="0" smtClean="0"/>
              <a:t>what</a:t>
            </a:r>
            <a:r>
              <a:rPr lang="en-US" dirty="0" smtClean="0"/>
              <a:t>, </a:t>
            </a:r>
            <a:r>
              <a:rPr lang="en-US" i="1" dirty="0" smtClean="0"/>
              <a:t>when</a:t>
            </a:r>
            <a:r>
              <a:rPr lang="en-US" dirty="0" smtClean="0"/>
              <a:t>, and </a:t>
            </a:r>
            <a:r>
              <a:rPr lang="en-US" i="1" dirty="0" smtClean="0"/>
              <a:t>where </a:t>
            </a:r>
            <a:r>
              <a:rPr lang="en-US" dirty="0" smtClean="0"/>
              <a:t>food is offered</a:t>
            </a:r>
            <a:endParaRPr lang="en-US" i="1" dirty="0" smtClean="0"/>
          </a:p>
          <a:p>
            <a:pPr lvl="2"/>
            <a:r>
              <a:rPr lang="en-US" dirty="0" smtClean="0"/>
              <a:t>Child is responsible for </a:t>
            </a:r>
            <a:r>
              <a:rPr lang="en-US" i="1" dirty="0" smtClean="0"/>
              <a:t>how much </a:t>
            </a:r>
            <a:r>
              <a:rPr lang="en-US" dirty="0" smtClean="0"/>
              <a:t>and </a:t>
            </a:r>
            <a:r>
              <a:rPr lang="en-US" i="1" dirty="0" smtClean="0"/>
              <a:t>whether</a:t>
            </a:r>
            <a:r>
              <a:rPr lang="en-US" dirty="0" smtClean="0"/>
              <a:t> food is consumed</a:t>
            </a:r>
            <a:endParaRPr lang="en-US" i="1" dirty="0" smtClean="0"/>
          </a:p>
          <a:p>
            <a:r>
              <a:rPr lang="en-US" dirty="0" smtClean="0"/>
              <a:t>Basic principles</a:t>
            </a:r>
          </a:p>
          <a:p>
            <a:pPr lvl="1"/>
            <a:r>
              <a:rPr lang="en-US" dirty="0" smtClean="0"/>
              <a:t>Appropriate seating (high chair, booster, table)</a:t>
            </a:r>
          </a:p>
          <a:p>
            <a:pPr lvl="1"/>
            <a:r>
              <a:rPr lang="en-US" dirty="0" smtClean="0"/>
              <a:t>Structured meal and snack times (typically no sooner than every 3 hours)</a:t>
            </a:r>
          </a:p>
          <a:p>
            <a:pPr lvl="1"/>
            <a:r>
              <a:rPr lang="en-US" dirty="0" smtClean="0"/>
              <a:t>Limited distractions (no screens)</a:t>
            </a:r>
          </a:p>
          <a:p>
            <a:pPr lvl="1"/>
            <a:r>
              <a:rPr lang="en-US" dirty="0" smtClean="0"/>
              <a:t>Consume nothing with calories in between set meal and snack times, encouraging water drinking</a:t>
            </a:r>
          </a:p>
          <a:p>
            <a:pPr lvl="1"/>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131167604"/>
      </p:ext>
    </p:extLst>
  </p:cSld>
  <p:clrMapOvr>
    <a:masterClrMapping/>
  </p:clrMapOvr>
  <mc:AlternateContent xmlns:mc="http://schemas.openxmlformats.org/markup-compatibility/2006" xmlns:p14="http://schemas.microsoft.com/office/powerpoint/2010/main">
    <mc:Choice Requires="p14">
      <p:transition spd="slow" p14:dur="2000" advTm="11170"/>
    </mc:Choice>
    <mc:Fallback xmlns="">
      <p:transition spd="slow" advTm="11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#4</a:t>
            </a:r>
            <a:endParaRPr lang="en-US" dirty="0"/>
          </a:p>
        </p:txBody>
      </p:sp>
      <p:sp>
        <p:nvSpPr>
          <p:cNvPr id="3" name="Content Placeholder 2"/>
          <p:cNvSpPr>
            <a:spLocks noGrp="1"/>
          </p:cNvSpPr>
          <p:nvPr>
            <p:ph idx="1"/>
          </p:nvPr>
        </p:nvSpPr>
        <p:spPr/>
        <p:txBody>
          <a:bodyPr/>
          <a:lstStyle/>
          <a:p>
            <a:pPr marL="0" indent="0">
              <a:buNone/>
            </a:pPr>
            <a:r>
              <a:rPr lang="en-US" dirty="0"/>
              <a:t>Evan is an 8 year old male. Evan follows a lacto-vegetarian diet along with the rest of his family. The family usually eats dinner in the living room in front of the TV, and sometimes Evan watches his tablet. He likes to drink soda or Gatorade.</a:t>
            </a:r>
          </a:p>
          <a:p>
            <a:pPr marL="0" indent="0">
              <a:buNone/>
            </a:pPr>
            <a:endParaRPr lang="en-US" dirty="0" smtClean="0"/>
          </a:p>
          <a:p>
            <a:pPr marL="0" indent="0">
              <a:buNone/>
            </a:pPr>
            <a:endParaRPr lang="en-US" dirty="0"/>
          </a:p>
          <a:p>
            <a:pPr marL="0" indent="0">
              <a:buNone/>
            </a:pPr>
            <a:r>
              <a:rPr lang="en-US" b="1" dirty="0"/>
              <a:t>Answer questions 1-3 on the Worksheet for Case Study </a:t>
            </a:r>
            <a:r>
              <a:rPr lang="en-US" b="1" dirty="0" smtClean="0"/>
              <a:t>#4.</a:t>
            </a:r>
            <a:endParaRPr lang="en-US" b="1"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895862775"/>
      </p:ext>
    </p:extLst>
  </p:cSld>
  <p:clrMapOvr>
    <a:masterClrMapping/>
  </p:clrMapOvr>
  <mc:AlternateContent xmlns:mc="http://schemas.openxmlformats.org/markup-compatibility/2006" xmlns:p14="http://schemas.microsoft.com/office/powerpoint/2010/main">
    <mc:Choice Requires="p14">
      <p:transition spd="slow" p14:dur="2000" advTm="11711"/>
    </mc:Choice>
    <mc:Fallback xmlns="">
      <p:transition spd="slow" advTm="11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Infants</a:t>
            </a:r>
            <a:endParaRPr lang="en-US" dirty="0"/>
          </a:p>
        </p:txBody>
      </p:sp>
      <p:sp>
        <p:nvSpPr>
          <p:cNvPr id="2" name="Subtitle 1"/>
          <p:cNvSpPr>
            <a:spLocks noGrp="1"/>
          </p:cNvSpPr>
          <p:nvPr>
            <p:ph type="subTitle" idx="1"/>
          </p:nvPr>
        </p:nvSpPr>
        <p:spPr/>
        <p:txBody>
          <a:bodyPr/>
          <a:lstStyle/>
          <a:p>
            <a:r>
              <a:rPr lang="en-US" dirty="0" smtClean="0"/>
              <a:t>The first 6 months of life</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664991495"/>
      </p:ext>
    </p:extLst>
  </p:cSld>
  <p:clrMapOvr>
    <a:masterClrMapping/>
  </p:clrMapOvr>
  <mc:AlternateContent xmlns:mc="http://schemas.openxmlformats.org/markup-compatibility/2006" xmlns:p14="http://schemas.microsoft.com/office/powerpoint/2010/main">
    <mc:Choice Requires="p14">
      <p:transition spd="slow" p14:dur="2000" advTm="28586"/>
    </mc:Choice>
    <mc:Fallback xmlns="">
      <p:transition spd="slow" advTm="28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Infants – The first 6 months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Exclusively </a:t>
            </a:r>
            <a:r>
              <a:rPr lang="en-US" dirty="0"/>
              <a:t>feed human milk for about the first 6 months of </a:t>
            </a:r>
            <a:r>
              <a:rPr lang="en-US" dirty="0" smtClean="0"/>
              <a:t>life</a:t>
            </a:r>
          </a:p>
          <a:p>
            <a:pPr lvl="1"/>
            <a:r>
              <a:rPr lang="en-US" dirty="0" smtClean="0"/>
              <a:t>Continue </a:t>
            </a:r>
            <a:r>
              <a:rPr lang="en-US" dirty="0"/>
              <a:t>to feed human milk through at least the first year of life, and longer if </a:t>
            </a:r>
            <a:r>
              <a:rPr lang="en-US" dirty="0" smtClean="0"/>
              <a:t>desired</a:t>
            </a:r>
            <a:endParaRPr lang="en-US" dirty="0"/>
          </a:p>
          <a:p>
            <a:r>
              <a:rPr lang="en-US" dirty="0"/>
              <a:t>Feed iron-fortified infant formula when human milk is unavailable</a:t>
            </a:r>
          </a:p>
          <a:p>
            <a:r>
              <a:rPr lang="en-US" dirty="0"/>
              <a:t>Provide infants with supplemental vitamin D soon after birth if they are fed any volume of human milk</a:t>
            </a:r>
          </a:p>
          <a:p>
            <a:pPr lvl="1"/>
            <a:r>
              <a:rPr lang="en-US" dirty="0"/>
              <a:t>Recommended dose: 10 mcg </a:t>
            </a:r>
            <a:r>
              <a:rPr lang="en-US" dirty="0" smtClean="0"/>
              <a:t>(= 400 </a:t>
            </a:r>
            <a:r>
              <a:rPr lang="en-US" dirty="0"/>
              <a:t>I</a:t>
            </a:r>
            <a:r>
              <a:rPr lang="en-US" dirty="0" smtClean="0"/>
              <a:t>nternational </a:t>
            </a:r>
            <a:r>
              <a:rPr lang="en-US" dirty="0"/>
              <a:t>U</a:t>
            </a:r>
            <a:r>
              <a:rPr lang="en-US" dirty="0" smtClean="0"/>
              <a:t>nits)</a:t>
            </a:r>
          </a:p>
          <a:p>
            <a:r>
              <a:rPr lang="en-US" dirty="0" smtClean="0"/>
              <a:t>Human milk and/or formula meet all of the needs of an infant until about 6 months old</a:t>
            </a:r>
          </a:p>
          <a:p>
            <a:pPr lvl="1"/>
            <a:r>
              <a:rPr lang="en-US" dirty="0" smtClean="0"/>
              <a:t>In general, they should not be given water or other foods or liquids unless directed by a medical professional</a:t>
            </a:r>
          </a:p>
          <a:p>
            <a:pPr lvl="1"/>
            <a:r>
              <a:rPr lang="en-US" dirty="0" smtClean="0"/>
              <a:t>Infants fed human milk from a vegan mother</a:t>
            </a:r>
          </a:p>
          <a:p>
            <a:pPr lvl="2"/>
            <a:r>
              <a:rPr lang="en-US" dirty="0" smtClean="0"/>
              <a:t>Supplement infant with vitamin B12</a:t>
            </a:r>
            <a:r>
              <a:rPr lang="en-US" dirty="0"/>
              <a:t> </a:t>
            </a:r>
            <a:r>
              <a:rPr lang="en-US" dirty="0" smtClean="0"/>
              <a:t>OR</a:t>
            </a:r>
          </a:p>
          <a:p>
            <a:pPr lvl="2"/>
            <a:r>
              <a:rPr lang="en-US" dirty="0" smtClean="0"/>
              <a:t>Supplement mother with vitamin B12</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880890902"/>
      </p:ext>
    </p:extLst>
  </p:cSld>
  <p:clrMapOvr>
    <a:masterClrMapping/>
  </p:clrMapOvr>
  <mc:AlternateContent xmlns:mc="http://schemas.openxmlformats.org/markup-compatibility/2006" xmlns:p14="http://schemas.microsoft.com/office/powerpoint/2010/main">
    <mc:Choice Requires="p14">
      <p:transition spd="slow" p14:dur="2000" advTm="75109"/>
    </mc:Choice>
    <mc:Fallback xmlns="">
      <p:transition spd="slow" advTm="75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Infants – The first 6 months</a:t>
            </a:r>
            <a:endParaRPr lang="en-US" dirty="0"/>
          </a:p>
        </p:txBody>
      </p:sp>
      <p:sp>
        <p:nvSpPr>
          <p:cNvPr id="5" name="Content Placeholder 4"/>
          <p:cNvSpPr>
            <a:spLocks noGrp="1"/>
          </p:cNvSpPr>
          <p:nvPr>
            <p:ph idx="1"/>
          </p:nvPr>
        </p:nvSpPr>
        <p:spPr/>
        <p:txBody>
          <a:bodyPr/>
          <a:lstStyle/>
          <a:p>
            <a:pPr marL="457200" indent="-457200">
              <a:buAutoNum type="arabicPeriod"/>
            </a:pPr>
            <a:r>
              <a:rPr lang="en-US" sz="2400" dirty="0" smtClean="0"/>
              <a:t>Follow cue-based feeding:</a:t>
            </a:r>
          </a:p>
          <a:p>
            <a:pPr marL="0" indent="0">
              <a:buNone/>
            </a:pPr>
            <a:endParaRPr lang="en-US" sz="2400" dirty="0" smtClean="0"/>
          </a:p>
          <a:p>
            <a:endParaRPr lang="en-US" dirty="0"/>
          </a:p>
        </p:txBody>
      </p:sp>
      <p:sp>
        <p:nvSpPr>
          <p:cNvPr id="7" name="Content Placeholder 6"/>
          <p:cNvSpPr>
            <a:spLocks noGrp="1"/>
          </p:cNvSpPr>
          <p:nvPr>
            <p:ph sz="half" idx="4294967295"/>
          </p:nvPr>
        </p:nvSpPr>
        <p:spPr>
          <a:xfrm>
            <a:off x="6202018" y="1825625"/>
            <a:ext cx="5632174" cy="4351338"/>
          </a:xfrm>
        </p:spPr>
        <p:txBody>
          <a:bodyPr/>
          <a:lstStyle/>
          <a:p>
            <a:pPr marL="0" indent="0">
              <a:buNone/>
            </a:pPr>
            <a:r>
              <a:rPr lang="en-US" sz="2400" dirty="0" smtClean="0"/>
              <a:t>2. Expected outcomes for infants fed:</a:t>
            </a:r>
          </a:p>
          <a:p>
            <a:pPr lvl="1"/>
            <a:r>
              <a:rPr lang="en-US" sz="2000" dirty="0" smtClean="0"/>
              <a:t>Human milk:</a:t>
            </a:r>
          </a:p>
          <a:p>
            <a:pPr lvl="2"/>
            <a:r>
              <a:rPr lang="en-US" sz="1800" dirty="0" smtClean="0"/>
              <a:t>6+ wet diapers/day</a:t>
            </a:r>
          </a:p>
          <a:p>
            <a:pPr lvl="2"/>
            <a:r>
              <a:rPr lang="en-US" sz="1800" dirty="0" smtClean="0"/>
              <a:t>8-12 feedings/day</a:t>
            </a:r>
          </a:p>
          <a:p>
            <a:pPr lvl="1"/>
            <a:r>
              <a:rPr lang="en-US" sz="2000" dirty="0" smtClean="0"/>
              <a:t>Infant formula:</a:t>
            </a:r>
            <a:endParaRPr lang="en-US" dirty="0" smtClean="0"/>
          </a:p>
          <a:p>
            <a:endParaRPr lang="en-US" dirty="0"/>
          </a:p>
        </p:txBody>
      </p:sp>
      <p:graphicFrame>
        <p:nvGraphicFramePr>
          <p:cNvPr id="11" name="Table 10"/>
          <p:cNvGraphicFramePr>
            <a:graphicFrameLocks noGrp="1"/>
          </p:cNvGraphicFramePr>
          <p:nvPr>
            <p:extLst>
              <p:ext uri="{D42A27DB-BD31-4B8C-83A1-F6EECF244321}">
                <p14:modId xmlns:p14="http://schemas.microsoft.com/office/powerpoint/2010/main" val="1626769524"/>
              </p:ext>
            </p:extLst>
          </p:nvPr>
        </p:nvGraphicFramePr>
        <p:xfrm>
          <a:off x="6845484" y="3457581"/>
          <a:ext cx="4508316" cy="1656080"/>
        </p:xfrm>
        <a:graphic>
          <a:graphicData uri="http://schemas.openxmlformats.org/drawingml/2006/table">
            <a:tbl>
              <a:tblPr firstRow="1" bandRow="1">
                <a:tableStyleId>{5C22544A-7EE6-4342-B048-85BDC9FD1C3A}</a:tableStyleId>
              </a:tblPr>
              <a:tblGrid>
                <a:gridCol w="1127079"/>
                <a:gridCol w="1127079"/>
                <a:gridCol w="1036119"/>
                <a:gridCol w="1218039"/>
              </a:tblGrid>
              <a:tr h="558800">
                <a:tc>
                  <a:txBody>
                    <a:bodyPr/>
                    <a:lstStyle/>
                    <a:p>
                      <a:r>
                        <a:rPr lang="en-US" sz="1400" dirty="0" smtClean="0"/>
                        <a:t>Birth to </a:t>
                      </a:r>
                    </a:p>
                    <a:p>
                      <a:r>
                        <a:rPr lang="en-US" sz="1400" dirty="0" smtClean="0"/>
                        <a:t>6 months</a:t>
                      </a:r>
                      <a:endParaRPr lang="en-US" sz="1400" dirty="0"/>
                    </a:p>
                  </a:txBody>
                  <a:tcPr/>
                </a:tc>
                <a:tc>
                  <a:txBody>
                    <a:bodyPr/>
                    <a:lstStyle/>
                    <a:p>
                      <a:r>
                        <a:rPr lang="en-US" sz="1400" dirty="0" smtClean="0"/>
                        <a:t>6-7 months</a:t>
                      </a:r>
                      <a:endParaRPr lang="en-US" sz="1400" dirty="0"/>
                    </a:p>
                  </a:txBody>
                  <a:tcPr/>
                </a:tc>
                <a:tc>
                  <a:txBody>
                    <a:bodyPr/>
                    <a:lstStyle/>
                    <a:p>
                      <a:r>
                        <a:rPr lang="en-US" sz="1400" dirty="0" smtClean="0"/>
                        <a:t>8-9</a:t>
                      </a:r>
                      <a:r>
                        <a:rPr lang="en-US" sz="1400" baseline="0" dirty="0" smtClean="0"/>
                        <a:t> months</a:t>
                      </a:r>
                      <a:endParaRPr lang="en-US" sz="1400" dirty="0"/>
                    </a:p>
                  </a:txBody>
                  <a:tcPr/>
                </a:tc>
                <a:tc>
                  <a:txBody>
                    <a:bodyPr/>
                    <a:lstStyle/>
                    <a:p>
                      <a:r>
                        <a:rPr lang="en-US" sz="1400" dirty="0" smtClean="0"/>
                        <a:t>10-12 months</a:t>
                      </a:r>
                      <a:endParaRPr lang="en-US" sz="1400" dirty="0"/>
                    </a:p>
                  </a:txBody>
                  <a:tcPr/>
                </a:tc>
              </a:tr>
              <a:tr h="558800">
                <a:tc>
                  <a:txBody>
                    <a:bodyPr/>
                    <a:lstStyle/>
                    <a:p>
                      <a:pPr rtl="0"/>
                      <a:r>
                        <a:rPr lang="en-US" sz="1100" b="1" i="0" u="none" strike="noStrike" kern="1200" baseline="0" dirty="0" smtClean="0">
                          <a:solidFill>
                            <a:schemeClr val="dk1"/>
                          </a:solidFill>
                          <a:latin typeface="+mn-lt"/>
                          <a:ea typeface="+mn-ea"/>
                          <a:cs typeface="+mn-cs"/>
                        </a:rPr>
                        <a:t>Birth: </a:t>
                      </a:r>
                      <a:r>
                        <a:rPr lang="en-US" sz="1100" b="0" i="1" u="none" strike="noStrike" kern="1200" baseline="0" dirty="0" smtClean="0">
                          <a:solidFill>
                            <a:schemeClr val="dk1"/>
                          </a:solidFill>
                          <a:latin typeface="+mn-lt"/>
                          <a:ea typeface="+mn-ea"/>
                          <a:cs typeface="+mn-cs"/>
                        </a:rPr>
                        <a:t>2-3oz per feeding every </a:t>
                      </a:r>
                    </a:p>
                    <a:p>
                      <a:pPr rtl="0"/>
                      <a:r>
                        <a:rPr lang="en-US" sz="1100" b="0" i="1" u="none" strike="noStrike" kern="1200" baseline="0" dirty="0" smtClean="0">
                          <a:solidFill>
                            <a:schemeClr val="dk1"/>
                          </a:solidFill>
                          <a:latin typeface="+mn-lt"/>
                          <a:ea typeface="+mn-ea"/>
                          <a:cs typeface="+mn-cs"/>
                        </a:rPr>
                        <a:t>3-4 hours</a:t>
                      </a:r>
                      <a:endParaRPr lang="en-US" sz="1100" b="1" i="0" u="none" strike="noStrike" kern="1200" baseline="0" dirty="0" smtClean="0">
                        <a:solidFill>
                          <a:schemeClr val="dk1"/>
                        </a:solidFill>
                        <a:latin typeface="+mn-lt"/>
                        <a:ea typeface="+mn-ea"/>
                        <a:cs typeface="+mn-cs"/>
                      </a:endParaRPr>
                    </a:p>
                    <a:p>
                      <a:pPr rtl="0"/>
                      <a:r>
                        <a:rPr lang="en-US" sz="1100" b="1" i="0" u="none" strike="noStrike" kern="1200" baseline="0" dirty="0" smtClean="0">
                          <a:solidFill>
                            <a:schemeClr val="dk1"/>
                          </a:solidFill>
                          <a:latin typeface="+mn-lt"/>
                          <a:ea typeface="+mn-ea"/>
                          <a:cs typeface="+mn-cs"/>
                        </a:rPr>
                        <a:t>By 1-2 months:</a:t>
                      </a:r>
                    </a:p>
                    <a:p>
                      <a:pPr rtl="0"/>
                      <a:r>
                        <a:rPr lang="en-US" sz="1100" b="0" i="1" u="none" strike="noStrike" kern="1200" baseline="0" dirty="0" smtClean="0">
                          <a:solidFill>
                            <a:schemeClr val="dk1"/>
                          </a:solidFill>
                          <a:latin typeface="+mn-lt"/>
                          <a:ea typeface="+mn-ea"/>
                          <a:cs typeface="+mn-cs"/>
                        </a:rPr>
                        <a:t>4oz per feeding every 4 hours</a:t>
                      </a:r>
                      <a:endParaRPr lang="en-US" sz="1100" dirty="0"/>
                    </a:p>
                  </a:txBody>
                  <a:tcPr/>
                </a:tc>
                <a:tc>
                  <a:txBody>
                    <a:bodyPr/>
                    <a:lstStyle/>
                    <a:p>
                      <a:pPr rtl="0"/>
                      <a:r>
                        <a:rPr lang="en-US" sz="1100" b="1" i="0" u="none" strike="noStrike" kern="1200" baseline="0" dirty="0" smtClean="0">
                          <a:solidFill>
                            <a:schemeClr val="dk1"/>
                          </a:solidFill>
                          <a:latin typeface="+mn-lt"/>
                          <a:ea typeface="+mn-ea"/>
                          <a:cs typeface="+mn-cs"/>
                        </a:rPr>
                        <a:t>4-5 feedings </a:t>
                      </a:r>
                    </a:p>
                    <a:p>
                      <a:pPr rtl="0"/>
                      <a:r>
                        <a:rPr lang="en-US" sz="1100" b="0" i="1" u="none" strike="noStrike" kern="1200" baseline="0" dirty="0" smtClean="0">
                          <a:solidFill>
                            <a:schemeClr val="dk1"/>
                          </a:solidFill>
                          <a:latin typeface="+mn-lt"/>
                          <a:ea typeface="+mn-ea"/>
                          <a:cs typeface="+mn-cs"/>
                        </a:rPr>
                        <a:t>6-8oz formula per feeding</a:t>
                      </a:r>
                      <a:endParaRPr lang="en-US" sz="1100" dirty="0"/>
                    </a:p>
                  </a:txBody>
                  <a:tcPr/>
                </a:tc>
                <a:tc>
                  <a:txBody>
                    <a:bodyPr/>
                    <a:lstStyle/>
                    <a:p>
                      <a:pPr rtl="0"/>
                      <a:r>
                        <a:rPr lang="en-US" sz="1100" b="1" i="0" u="none" strike="noStrike" kern="1200" baseline="0" dirty="0" smtClean="0">
                          <a:solidFill>
                            <a:schemeClr val="dk1"/>
                          </a:solidFill>
                          <a:latin typeface="+mn-lt"/>
                          <a:ea typeface="+mn-ea"/>
                          <a:cs typeface="+mn-cs"/>
                        </a:rPr>
                        <a:t>3-4 feedings</a:t>
                      </a:r>
                    </a:p>
                    <a:p>
                      <a:pPr rtl="0"/>
                      <a:r>
                        <a:rPr lang="en-US" sz="1100" b="0" i="1" u="none" strike="noStrike" kern="1200" baseline="0" dirty="0" smtClean="0">
                          <a:solidFill>
                            <a:schemeClr val="dk1"/>
                          </a:solidFill>
                          <a:latin typeface="+mn-lt"/>
                          <a:ea typeface="+mn-ea"/>
                          <a:cs typeface="+mn-cs"/>
                        </a:rPr>
                        <a:t>7-8oz formula per feeding </a:t>
                      </a:r>
                      <a:r>
                        <a:rPr lang="en-US" sz="1100" b="1" i="0" u="none" strike="noStrike" kern="1200" baseline="0" dirty="0" smtClean="0">
                          <a:solidFill>
                            <a:schemeClr val="dk1"/>
                          </a:solidFill>
                          <a:latin typeface="+mn-lt"/>
                          <a:ea typeface="+mn-ea"/>
                          <a:cs typeface="+mn-cs"/>
                        </a:rPr>
                        <a:t>	</a:t>
                      </a:r>
                    </a:p>
                  </a:txBody>
                  <a:tcPr/>
                </a:tc>
                <a:tc>
                  <a:txBody>
                    <a:bodyPr/>
                    <a:lstStyle/>
                    <a:p>
                      <a:pPr rtl="0"/>
                      <a:r>
                        <a:rPr lang="en-US" sz="1100" b="1" i="0" u="none" strike="noStrike" kern="1200" baseline="0" dirty="0" smtClean="0">
                          <a:solidFill>
                            <a:schemeClr val="dk1"/>
                          </a:solidFill>
                          <a:latin typeface="+mn-lt"/>
                          <a:ea typeface="+mn-ea"/>
                          <a:cs typeface="+mn-cs"/>
                        </a:rPr>
                        <a:t>3-4 feedings</a:t>
                      </a:r>
                    </a:p>
                    <a:p>
                      <a:pPr rtl="0"/>
                      <a:r>
                        <a:rPr lang="en-US" sz="1100" b="0" i="1" u="none" strike="noStrike" kern="1200" baseline="0" dirty="0" smtClean="0">
                          <a:solidFill>
                            <a:schemeClr val="dk1"/>
                          </a:solidFill>
                          <a:latin typeface="+mn-lt"/>
                          <a:ea typeface="+mn-ea"/>
                          <a:cs typeface="+mn-cs"/>
                        </a:rPr>
                        <a:t>24-32oz formula </a:t>
                      </a:r>
                    </a:p>
                    <a:p>
                      <a:pPr rtl="0"/>
                      <a:r>
                        <a:rPr lang="en-US" sz="1100" b="0" i="1" u="none" strike="noStrike" kern="1200" baseline="0" dirty="0" smtClean="0">
                          <a:solidFill>
                            <a:schemeClr val="dk1"/>
                          </a:solidFill>
                          <a:latin typeface="+mn-lt"/>
                          <a:ea typeface="+mn-ea"/>
                          <a:cs typeface="+mn-cs"/>
                        </a:rPr>
                        <a:t>per day</a:t>
                      </a:r>
                      <a:endParaRPr lang="en-US" sz="1100" dirty="0"/>
                    </a:p>
                  </a:txBody>
                  <a:tcPr/>
                </a:tc>
              </a:tr>
            </a:tbl>
          </a:graphicData>
        </a:graphic>
      </p:graphicFrame>
      <p:sp>
        <p:nvSpPr>
          <p:cNvPr id="12" name="TextBox 11"/>
          <p:cNvSpPr txBox="1"/>
          <p:nvPr/>
        </p:nvSpPr>
        <p:spPr>
          <a:xfrm>
            <a:off x="7164627" y="5125487"/>
            <a:ext cx="4429369" cy="246221"/>
          </a:xfrm>
          <a:prstGeom prst="rect">
            <a:avLst/>
          </a:prstGeom>
          <a:noFill/>
        </p:spPr>
        <p:txBody>
          <a:bodyPr wrap="square" rtlCol="0">
            <a:spAutoFit/>
          </a:bodyPr>
          <a:lstStyle/>
          <a:p>
            <a:r>
              <a:rPr lang="en-US" sz="1000" dirty="0" smtClean="0"/>
              <a:t>Source: AAP’s healthychildren.org “Amount and Schedule of Formula Feedings”</a:t>
            </a:r>
            <a:endParaRPr lang="en-US" sz="1000" dirty="0"/>
          </a:p>
        </p:txBody>
      </p:sp>
      <p:sp>
        <p:nvSpPr>
          <p:cNvPr id="3" name="TextBox 2"/>
          <p:cNvSpPr txBox="1"/>
          <p:nvPr/>
        </p:nvSpPr>
        <p:spPr>
          <a:xfrm>
            <a:off x="2538297" y="5125486"/>
            <a:ext cx="3543623" cy="246221"/>
          </a:xfrm>
          <a:prstGeom prst="rect">
            <a:avLst/>
          </a:prstGeom>
          <a:noFill/>
        </p:spPr>
        <p:txBody>
          <a:bodyPr wrap="square" rtlCol="0">
            <a:spAutoFit/>
          </a:bodyPr>
          <a:lstStyle/>
          <a:p>
            <a:r>
              <a:rPr lang="en-US" sz="1000" dirty="0" smtClean="0"/>
              <a:t>Revised table from Dietary Guidelines for Americans 2020-2025</a:t>
            </a:r>
            <a:endParaRPr lang="en-US" sz="1000" dirty="0"/>
          </a:p>
        </p:txBody>
      </p:sp>
      <p:graphicFrame>
        <p:nvGraphicFramePr>
          <p:cNvPr id="4" name="Table 3"/>
          <p:cNvGraphicFramePr>
            <a:graphicFrameLocks noGrp="1"/>
          </p:cNvGraphicFramePr>
          <p:nvPr>
            <p:extLst>
              <p:ext uri="{D42A27DB-BD31-4B8C-83A1-F6EECF244321}">
                <p14:modId xmlns:p14="http://schemas.microsoft.com/office/powerpoint/2010/main" val="2829208851"/>
              </p:ext>
            </p:extLst>
          </p:nvPr>
        </p:nvGraphicFramePr>
        <p:xfrm>
          <a:off x="1037628" y="2202821"/>
          <a:ext cx="4924194" cy="2910840"/>
        </p:xfrm>
        <a:graphic>
          <a:graphicData uri="http://schemas.openxmlformats.org/drawingml/2006/table">
            <a:tbl>
              <a:tblPr firstRow="1" bandRow="1">
                <a:tableStyleId>{5C22544A-7EE6-4342-B048-85BDC9FD1C3A}</a:tableStyleId>
              </a:tblPr>
              <a:tblGrid>
                <a:gridCol w="2462097"/>
                <a:gridCol w="2462097"/>
              </a:tblGrid>
              <a:tr h="370840">
                <a:tc gridSpan="2">
                  <a:txBody>
                    <a:bodyPr/>
                    <a:lstStyle/>
                    <a:p>
                      <a:pPr algn="ctr"/>
                      <a:r>
                        <a:rPr lang="en-US" dirty="0" smtClean="0"/>
                        <a:t>Signs a Child is Hungry or Full – </a:t>
                      </a:r>
                    </a:p>
                    <a:p>
                      <a:pPr algn="ctr"/>
                      <a:r>
                        <a:rPr lang="en-US" dirty="0" smtClean="0"/>
                        <a:t>Birth through 6 months old</a:t>
                      </a:r>
                      <a:endParaRPr lang="en-US" dirty="0"/>
                    </a:p>
                  </a:txBody>
                  <a:tcPr/>
                </a:tc>
                <a:tc hMerge="1">
                  <a:txBody>
                    <a:bodyPr/>
                    <a:lstStyle/>
                    <a:p>
                      <a:endParaRPr lang="en-US" dirty="0"/>
                    </a:p>
                  </a:txBody>
                  <a:tcPr/>
                </a:tc>
              </a:tr>
              <a:tr h="370840">
                <a:tc>
                  <a:txBody>
                    <a:bodyPr/>
                    <a:lstStyle/>
                    <a:p>
                      <a:pPr algn="ctr"/>
                      <a:r>
                        <a:rPr lang="en-US" dirty="0" smtClean="0"/>
                        <a:t>A child may be </a:t>
                      </a:r>
                      <a:r>
                        <a:rPr lang="en-US" b="1" dirty="0" smtClean="0"/>
                        <a:t>hungry</a:t>
                      </a:r>
                      <a:r>
                        <a:rPr lang="en-US" dirty="0" smtClean="0"/>
                        <a:t> if he/she:</a:t>
                      </a:r>
                      <a:endParaRPr lang="en-US" dirty="0"/>
                    </a:p>
                  </a:txBody>
                  <a:tcPr/>
                </a:tc>
                <a:tc>
                  <a:txBody>
                    <a:bodyPr/>
                    <a:lstStyle/>
                    <a:p>
                      <a:pPr algn="ctr"/>
                      <a:r>
                        <a:rPr lang="en-US" dirty="0" smtClean="0"/>
                        <a:t>A child may be </a:t>
                      </a:r>
                      <a:r>
                        <a:rPr lang="en-US" b="1" dirty="0" smtClean="0"/>
                        <a:t>full</a:t>
                      </a:r>
                      <a:r>
                        <a:rPr lang="en-US" dirty="0" smtClean="0"/>
                        <a:t> if he/she:</a:t>
                      </a:r>
                      <a:endParaRPr lang="en-US" dirty="0"/>
                    </a:p>
                  </a:txBody>
                  <a:tcPr/>
                </a:tc>
              </a:tr>
              <a:tr h="370840">
                <a:tc>
                  <a:txBody>
                    <a:bodyPr/>
                    <a:lstStyle/>
                    <a:p>
                      <a:r>
                        <a:rPr lang="en-US" sz="1400" dirty="0" smtClean="0"/>
                        <a:t>- Puts</a:t>
                      </a:r>
                      <a:r>
                        <a:rPr lang="en-US" sz="1400" baseline="0" dirty="0" smtClean="0"/>
                        <a:t> hands to mouth</a:t>
                      </a:r>
                      <a:endParaRPr lang="en-US" sz="1400" dirty="0"/>
                    </a:p>
                  </a:txBody>
                  <a:tcPr/>
                </a:tc>
                <a:tc>
                  <a:txBody>
                    <a:bodyPr/>
                    <a:lstStyle/>
                    <a:p>
                      <a:r>
                        <a:rPr lang="en-US" sz="1400" dirty="0" smtClean="0"/>
                        <a:t>- Closes mouth</a:t>
                      </a:r>
                      <a:endParaRPr lang="en-US" sz="1400" dirty="0"/>
                    </a:p>
                  </a:txBody>
                  <a:tcPr/>
                </a:tc>
              </a:tr>
              <a:tr h="370840">
                <a:tc>
                  <a:txBody>
                    <a:bodyPr/>
                    <a:lstStyle/>
                    <a:p>
                      <a:r>
                        <a:rPr lang="en-US" sz="1400" dirty="0" smtClean="0"/>
                        <a:t>- Turns head toward breast or bottle</a:t>
                      </a:r>
                      <a:endParaRPr lang="en-US" sz="1400" dirty="0"/>
                    </a:p>
                  </a:txBody>
                  <a:tcPr/>
                </a:tc>
                <a:tc>
                  <a:txBody>
                    <a:bodyPr/>
                    <a:lstStyle/>
                    <a:p>
                      <a:r>
                        <a:rPr lang="en-US" sz="1400" dirty="0" smtClean="0"/>
                        <a:t>- Turns head away from breast or bottle</a:t>
                      </a:r>
                      <a:endParaRPr lang="en-US" sz="1400" dirty="0"/>
                    </a:p>
                  </a:txBody>
                  <a:tcPr/>
                </a:tc>
              </a:tr>
              <a:tr h="370840">
                <a:tc>
                  <a:txBody>
                    <a:bodyPr/>
                    <a:lstStyle/>
                    <a:p>
                      <a:r>
                        <a:rPr lang="en-US" sz="1400" dirty="0" smtClean="0"/>
                        <a:t>- Puckers, smacks</a:t>
                      </a:r>
                      <a:r>
                        <a:rPr lang="en-US" sz="1400" baseline="0" dirty="0" smtClean="0"/>
                        <a:t>, or licks lips</a:t>
                      </a:r>
                      <a:endParaRPr lang="en-US" sz="1400" dirty="0"/>
                    </a:p>
                  </a:txBody>
                  <a:tcPr/>
                </a:tc>
                <a:tc>
                  <a:txBody>
                    <a:bodyPr/>
                    <a:lstStyle/>
                    <a:p>
                      <a:r>
                        <a:rPr lang="en-US" sz="1400" dirty="0" smtClean="0"/>
                        <a:t>-</a:t>
                      </a:r>
                      <a:r>
                        <a:rPr lang="en-US" sz="1400" baseline="0" dirty="0" smtClean="0"/>
                        <a:t> Relaxes hands</a:t>
                      </a:r>
                      <a:endParaRPr lang="en-US" sz="1400" dirty="0"/>
                    </a:p>
                  </a:txBody>
                  <a:tcPr/>
                </a:tc>
              </a:tr>
              <a:tr h="370840">
                <a:tc>
                  <a:txBody>
                    <a:bodyPr/>
                    <a:lstStyle/>
                    <a:p>
                      <a:r>
                        <a:rPr lang="en-US" sz="1400" dirty="0" smtClean="0"/>
                        <a:t>- Has clenched hands</a:t>
                      </a:r>
                      <a:endParaRPr lang="en-US" sz="1400" dirty="0"/>
                    </a:p>
                  </a:txBody>
                  <a:tcPr/>
                </a:tc>
                <a:tc>
                  <a:txBody>
                    <a:bodyPr/>
                    <a:lstStyle/>
                    <a:p>
                      <a:endParaRPr lang="en-US" sz="1400" dirty="0"/>
                    </a:p>
                  </a:txBody>
                  <a:tcPr/>
                </a:tc>
              </a:tr>
            </a:tbl>
          </a:graphicData>
        </a:graphic>
      </p:graphicFrame>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913427310"/>
      </p:ext>
    </p:extLst>
  </p:cSld>
  <p:clrMapOvr>
    <a:masterClrMapping/>
  </p:clrMapOvr>
  <mc:AlternateContent xmlns:mc="http://schemas.openxmlformats.org/markup-compatibility/2006" xmlns:p14="http://schemas.microsoft.com/office/powerpoint/2010/main">
    <mc:Choice Requires="p14">
      <p:transition spd="slow" p14:dur="2000" advTm="77558"/>
    </mc:Choice>
    <mc:Fallback xmlns="">
      <p:transition spd="slow" advTm="77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#1</a:t>
            </a:r>
            <a:endParaRPr lang="en-US" dirty="0"/>
          </a:p>
        </p:txBody>
      </p:sp>
      <p:sp>
        <p:nvSpPr>
          <p:cNvPr id="3" name="Content Placeholder 2"/>
          <p:cNvSpPr>
            <a:spLocks noGrp="1"/>
          </p:cNvSpPr>
          <p:nvPr>
            <p:ph idx="1"/>
          </p:nvPr>
        </p:nvSpPr>
        <p:spPr/>
        <p:txBody>
          <a:bodyPr/>
          <a:lstStyle/>
          <a:p>
            <a:pPr marL="0" indent="0">
              <a:buNone/>
            </a:pPr>
            <a:r>
              <a:rPr lang="en-US" dirty="0"/>
              <a:t>Owen is a 2 month old male, born full term. Owen is exclusively formula fed. He is offered 3 ounces every 3-4 hours and he always finishes the entire bottle. This is mom’s first child, and she reports that after finishing the bottle, Owen puts his clenched hands to his mouth and smacks his lips</a:t>
            </a:r>
            <a:r>
              <a:rPr lang="en-US" dirty="0" smtClean="0"/>
              <a:t>.</a:t>
            </a:r>
          </a:p>
          <a:p>
            <a:pPr marL="0" indent="0">
              <a:buNone/>
            </a:pPr>
            <a:endParaRPr lang="en-US" dirty="0" smtClean="0"/>
          </a:p>
          <a:p>
            <a:pPr marL="0" indent="0">
              <a:buNone/>
            </a:pPr>
            <a:endParaRPr lang="en-US" dirty="0"/>
          </a:p>
          <a:p>
            <a:pPr marL="0" indent="0">
              <a:buNone/>
            </a:pPr>
            <a:r>
              <a:rPr lang="en-US" b="1" dirty="0" smtClean="0"/>
              <a:t>Answer questions 1-3 on the Worksheet for Case Study #1.</a:t>
            </a:r>
            <a:endParaRPr lang="en-US" b="1"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200711262"/>
      </p:ext>
    </p:extLst>
  </p:cSld>
  <p:clrMapOvr>
    <a:masterClrMapping/>
  </p:clrMapOvr>
  <mc:AlternateContent xmlns:mc="http://schemas.openxmlformats.org/markup-compatibility/2006" xmlns:p14="http://schemas.microsoft.com/office/powerpoint/2010/main">
    <mc:Choice Requires="p14">
      <p:transition spd="slow" p14:dur="2000" advTm="11458"/>
    </mc:Choice>
    <mc:Fallback xmlns="">
      <p:transition spd="slow" advTm="11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Infants</a:t>
            </a:r>
            <a:endParaRPr lang="en-US" dirty="0"/>
          </a:p>
        </p:txBody>
      </p:sp>
      <p:sp>
        <p:nvSpPr>
          <p:cNvPr id="5" name="Subtitle 4"/>
          <p:cNvSpPr>
            <a:spLocks noGrp="1"/>
          </p:cNvSpPr>
          <p:nvPr>
            <p:ph type="subTitle" idx="1"/>
          </p:nvPr>
        </p:nvSpPr>
        <p:spPr/>
        <p:txBody>
          <a:bodyPr/>
          <a:lstStyle/>
          <a:p>
            <a:r>
              <a:rPr lang="en-US" dirty="0" smtClean="0"/>
              <a:t>Solid food introduction</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944688760"/>
      </p:ext>
    </p:extLst>
  </p:cSld>
  <p:clrMapOvr>
    <a:masterClrMapping/>
  </p:clrMapOvr>
  <mc:AlternateContent xmlns:mc="http://schemas.openxmlformats.org/markup-compatibility/2006" xmlns:p14="http://schemas.microsoft.com/office/powerpoint/2010/main">
    <mc:Choice Requires="p14">
      <p:transition spd="slow" p14:dur="2000" advTm="9607"/>
    </mc:Choice>
    <mc:Fallback xmlns="">
      <p:transition spd="slow" advTm="9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1129</TotalTime>
  <Words>6916</Words>
  <Application>Microsoft Office PowerPoint</Application>
  <PresentationFormat>Widescreen</PresentationFormat>
  <Paragraphs>502</Paragraphs>
  <Slides>44</Slides>
  <Notes>44</Notes>
  <HiddenSlides>0</HiddenSlides>
  <MMClips>44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Arial</vt:lpstr>
      <vt:lpstr>Calibri</vt:lpstr>
      <vt:lpstr>Century Gothic</vt:lpstr>
      <vt:lpstr>1_Office Theme</vt:lpstr>
      <vt:lpstr>General Feeding Guidelines</vt:lpstr>
      <vt:lpstr>Objectives</vt:lpstr>
      <vt:lpstr>Content</vt:lpstr>
      <vt:lpstr>General Feeding Guidelines</vt:lpstr>
      <vt:lpstr>Infants</vt:lpstr>
      <vt:lpstr>Infants – The first 6 months</vt:lpstr>
      <vt:lpstr>Infants – The first 6 months</vt:lpstr>
      <vt:lpstr>Case Study #1</vt:lpstr>
      <vt:lpstr>Infants</vt:lpstr>
      <vt:lpstr>Infants – Solid Food Introduction</vt:lpstr>
      <vt:lpstr>Infants – Solid Food Introduction</vt:lpstr>
      <vt:lpstr>Infants – Solid Food Introduction</vt:lpstr>
      <vt:lpstr>Infants – Solid Food Introduction</vt:lpstr>
      <vt:lpstr>Infants – Solid Food Introduction</vt:lpstr>
      <vt:lpstr>Infants – Solid Food Introduction</vt:lpstr>
      <vt:lpstr>Infants – Solid Food Introduction</vt:lpstr>
      <vt:lpstr>Infants – Solid Food Introduction</vt:lpstr>
      <vt:lpstr>Infants – Solid Food Introduction</vt:lpstr>
      <vt:lpstr>Infants – Solid Food Introduction</vt:lpstr>
      <vt:lpstr>Infants – Solid Food Introduction</vt:lpstr>
      <vt:lpstr>Infants – Solid Food Introduction</vt:lpstr>
      <vt:lpstr>Infants</vt:lpstr>
      <vt:lpstr>Infants – 6 to 12 months old</vt:lpstr>
      <vt:lpstr>Infants – 6 to 12 months old</vt:lpstr>
      <vt:lpstr>Case Study #2</vt:lpstr>
      <vt:lpstr>Toddlers/Preschoolers</vt:lpstr>
      <vt:lpstr>Toddlers/Preschoolers</vt:lpstr>
      <vt:lpstr>Toddlers/Preschoolers</vt:lpstr>
      <vt:lpstr>Toddlers/Preschoolers</vt:lpstr>
      <vt:lpstr>Toddlers/Preschoolers</vt:lpstr>
      <vt:lpstr>Toddlers/Preschoolers – Picky Eating</vt:lpstr>
      <vt:lpstr>Toddlers/Preschoolers – Picky Eating</vt:lpstr>
      <vt:lpstr>Case Study #3</vt:lpstr>
      <vt:lpstr>School Age Kids</vt:lpstr>
      <vt:lpstr>School Age Kids</vt:lpstr>
      <vt:lpstr>School Age Kids</vt:lpstr>
      <vt:lpstr>Preteens/Teens</vt:lpstr>
      <vt:lpstr>Preteens/Teens</vt:lpstr>
      <vt:lpstr>Preteens/Teens</vt:lpstr>
      <vt:lpstr>Preteens/Teens</vt:lpstr>
      <vt:lpstr>Preteens/Teens</vt:lpstr>
      <vt:lpstr>Preteens/Teens</vt:lpstr>
      <vt:lpstr>General Feeding Guidelines</vt:lpstr>
      <vt:lpstr>Case Study #4</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 Feeding Guidelines</dc:title>
  <dc:creator>Megan Van Hoorn</dc:creator>
  <cp:lastModifiedBy>Van Hoorn, Megan</cp:lastModifiedBy>
  <cp:revision>120</cp:revision>
  <dcterms:created xsi:type="dcterms:W3CDTF">2021-05-12T19:32:51Z</dcterms:created>
  <dcterms:modified xsi:type="dcterms:W3CDTF">2024-02-20T20:52:33Z</dcterms:modified>
</cp:coreProperties>
</file>