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74" r:id="rId3"/>
    <p:sldId id="258" r:id="rId4"/>
    <p:sldId id="292" r:id="rId5"/>
    <p:sldId id="259" r:id="rId6"/>
    <p:sldId id="293" r:id="rId7"/>
    <p:sldId id="260" r:id="rId8"/>
    <p:sldId id="261" r:id="rId9"/>
    <p:sldId id="262" r:id="rId10"/>
    <p:sldId id="263" r:id="rId11"/>
    <p:sldId id="286" r:id="rId12"/>
    <p:sldId id="284" r:id="rId13"/>
    <p:sldId id="295" r:id="rId14"/>
    <p:sldId id="296" r:id="rId15"/>
    <p:sldId id="297" r:id="rId16"/>
    <p:sldId id="304" r:id="rId17"/>
    <p:sldId id="299" r:id="rId18"/>
    <p:sldId id="294" r:id="rId19"/>
    <p:sldId id="264" r:id="rId20"/>
    <p:sldId id="265" r:id="rId21"/>
    <p:sldId id="266" r:id="rId22"/>
    <p:sldId id="267" r:id="rId23"/>
    <p:sldId id="269" r:id="rId24"/>
    <p:sldId id="270" r:id="rId25"/>
    <p:sldId id="272" r:id="rId26"/>
    <p:sldId id="307" r:id="rId27"/>
    <p:sldId id="308" r:id="rId28"/>
    <p:sldId id="309" r:id="rId29"/>
    <p:sldId id="316" r:id="rId30"/>
    <p:sldId id="317" r:id="rId31"/>
    <p:sldId id="318" r:id="rId32"/>
    <p:sldId id="300" r:id="rId33"/>
    <p:sldId id="321" r:id="rId34"/>
    <p:sldId id="301" r:id="rId35"/>
    <p:sldId id="322" r:id="rId36"/>
    <p:sldId id="319" r:id="rId37"/>
    <p:sldId id="305" r:id="rId38"/>
    <p:sldId id="310" r:id="rId39"/>
    <p:sldId id="311" r:id="rId40"/>
    <p:sldId id="313" r:id="rId41"/>
    <p:sldId id="314" r:id="rId42"/>
    <p:sldId id="320" r:id="rId43"/>
    <p:sldId id="306" r:id="rId44"/>
    <p:sldId id="32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sler, Rebecca" initials="HR" lastIdx="4" clrIdx="0">
    <p:extLst>
      <p:ext uri="{19B8F6BF-5375-455C-9EA6-DF929625EA0E}">
        <p15:presenceInfo xmlns:p15="http://schemas.microsoft.com/office/powerpoint/2012/main" userId="S-1-5-21-1106761166-651487977-1343923553-82539" providerId="AD"/>
      </p:ext>
    </p:extLst>
  </p:cmAuthor>
  <p:cmAuthor id="2" name="Van Hoorn, Megan" initials="VHM" lastIdx="1" clrIdx="1">
    <p:extLst>
      <p:ext uri="{19B8F6BF-5375-455C-9EA6-DF929625EA0E}">
        <p15:presenceInfo xmlns:p15="http://schemas.microsoft.com/office/powerpoint/2012/main" userId="S-1-5-21-1106761166-651487977-1343923553-51218" providerId="AD"/>
      </p:ext>
    </p:extLst>
  </p:cmAuthor>
  <p:cmAuthor id="3" name="Hettich, Kyndal" initials="HK" lastIdx="6" clrIdx="2">
    <p:extLst>
      <p:ext uri="{19B8F6BF-5375-455C-9EA6-DF929625EA0E}">
        <p15:presenceInfo xmlns:p15="http://schemas.microsoft.com/office/powerpoint/2012/main" userId="S-1-5-21-1106761166-651487977-1343923553-51217" providerId="AD"/>
      </p:ext>
    </p:extLst>
  </p:cmAuthor>
  <p:cmAuthor id="4" name="Fabus, Nicole" initials="FN" lastIdx="1" clrIdx="3">
    <p:extLst>
      <p:ext uri="{19B8F6BF-5375-455C-9EA6-DF929625EA0E}">
        <p15:presenceInfo xmlns:p15="http://schemas.microsoft.com/office/powerpoint/2012/main" userId="S-1-5-21-1106761166-651487977-1343923553-421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0075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4" autoAdjust="0"/>
    <p:restoredTop sz="78705" autoAdjust="0"/>
  </p:normalViewPr>
  <p:slideViewPr>
    <p:cSldViewPr snapToGrid="0" snapToObjects="1">
      <p:cViewPr varScale="1">
        <p:scale>
          <a:sx n="70" d="100"/>
          <a:sy n="70" d="100"/>
        </p:scale>
        <p:origin x="1118"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7A812-CADA-4DC2-8898-4ABDB065AB44}"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F90029-4C31-41B9-861B-5F8D35048DA8}" type="slidenum">
              <a:rPr lang="en-US" smtClean="0"/>
              <a:t>‹#›</a:t>
            </a:fld>
            <a:endParaRPr lang="en-US"/>
          </a:p>
        </p:txBody>
      </p:sp>
    </p:spTree>
    <p:extLst>
      <p:ext uri="{BB962C8B-B14F-4D97-AF65-F5344CB8AC3E}">
        <p14:creationId xmlns:p14="http://schemas.microsoft.com/office/powerpoint/2010/main" val="180818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D55863-C8AB-465A-BB99-BD1B07DD00C1}" type="slidenum">
              <a:rPr lang="en-US" smtClean="0"/>
              <a:pPr/>
              <a:t>4</a:t>
            </a:fld>
            <a:endParaRPr lang="en-US" dirty="0"/>
          </a:p>
        </p:txBody>
      </p:sp>
    </p:spTree>
    <p:extLst>
      <p:ext uri="{BB962C8B-B14F-4D97-AF65-F5344CB8AC3E}">
        <p14:creationId xmlns:p14="http://schemas.microsoft.com/office/powerpoint/2010/main" val="1907128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ICD code and reinforce that non factor in regards to documentation</a:t>
            </a:r>
            <a:endParaRPr lang="en-US" dirty="0"/>
          </a:p>
        </p:txBody>
      </p:sp>
      <p:sp>
        <p:nvSpPr>
          <p:cNvPr id="4" name="Slide Number Placeholder 3"/>
          <p:cNvSpPr>
            <a:spLocks noGrp="1"/>
          </p:cNvSpPr>
          <p:nvPr>
            <p:ph type="sldNum" sz="quarter" idx="10"/>
          </p:nvPr>
        </p:nvSpPr>
        <p:spPr/>
        <p:txBody>
          <a:bodyPr/>
          <a:lstStyle/>
          <a:p>
            <a:fld id="{A290A5EA-8735-4AEE-81D8-FC3DBF42DD8F}" type="slidenum">
              <a:rPr lang="en-US" smtClean="0"/>
              <a:pPr/>
              <a:t>23</a:t>
            </a:fld>
            <a:endParaRPr lang="en-US"/>
          </a:p>
        </p:txBody>
      </p:sp>
    </p:spTree>
    <p:extLst>
      <p:ext uri="{BB962C8B-B14F-4D97-AF65-F5344CB8AC3E}">
        <p14:creationId xmlns:p14="http://schemas.microsoft.com/office/powerpoint/2010/main" val="259026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Chronic/non</a:t>
            </a:r>
            <a:r>
              <a:rPr lang="en-US" baseline="0" dirty="0" smtClean="0"/>
              <a:t> –inflammatory takes longer to develop</a:t>
            </a:r>
            <a:endParaRPr lang="en-US" dirty="0"/>
          </a:p>
        </p:txBody>
      </p:sp>
      <p:sp>
        <p:nvSpPr>
          <p:cNvPr id="4" name="Slide Number Placeholder 3"/>
          <p:cNvSpPr>
            <a:spLocks noGrp="1"/>
          </p:cNvSpPr>
          <p:nvPr>
            <p:ph type="sldNum" sz="quarter" idx="10"/>
          </p:nvPr>
        </p:nvSpPr>
        <p:spPr/>
        <p:txBody>
          <a:bodyPr/>
          <a:lstStyle/>
          <a:p>
            <a:fld id="{A290A5EA-8735-4AEE-81D8-FC3DBF42DD8F}" type="slidenum">
              <a:rPr lang="en-US" smtClean="0"/>
              <a:pPr/>
              <a:t>24</a:t>
            </a:fld>
            <a:endParaRPr lang="en-US"/>
          </a:p>
        </p:txBody>
      </p:sp>
    </p:spTree>
    <p:extLst>
      <p:ext uri="{BB962C8B-B14F-4D97-AF65-F5344CB8AC3E}">
        <p14:creationId xmlns:p14="http://schemas.microsoft.com/office/powerpoint/2010/main" val="758309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90A5EA-8735-4AEE-81D8-FC3DBF42DD8F}" type="slidenum">
              <a:rPr lang="en-US" smtClean="0"/>
              <a:pPr/>
              <a:t>26</a:t>
            </a:fld>
            <a:endParaRPr lang="en-US"/>
          </a:p>
        </p:txBody>
      </p:sp>
    </p:spTree>
    <p:extLst>
      <p:ext uri="{BB962C8B-B14F-4D97-AF65-F5344CB8AC3E}">
        <p14:creationId xmlns:p14="http://schemas.microsoft.com/office/powerpoint/2010/main" val="2045941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in</a:t>
            </a:r>
            <a:r>
              <a:rPr lang="en-US" baseline="0" dirty="0" smtClean="0"/>
              <a:t> your etiology diagnosis here</a:t>
            </a:r>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30</a:t>
            </a:fld>
            <a:endParaRPr lang="en-US"/>
          </a:p>
        </p:txBody>
      </p:sp>
    </p:spTree>
    <p:extLst>
      <p:ext uri="{BB962C8B-B14F-4D97-AF65-F5344CB8AC3E}">
        <p14:creationId xmlns:p14="http://schemas.microsoft.com/office/powerpoint/2010/main" val="25319713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90A5EA-8735-4AEE-81D8-FC3DBF42DD8F}" type="slidenum">
              <a:rPr lang="en-US" smtClean="0"/>
              <a:pPr/>
              <a:t>34</a:t>
            </a:fld>
            <a:endParaRPr lang="en-US"/>
          </a:p>
        </p:txBody>
      </p:sp>
    </p:spTree>
    <p:extLst>
      <p:ext uri="{BB962C8B-B14F-4D97-AF65-F5344CB8AC3E}">
        <p14:creationId xmlns:p14="http://schemas.microsoft.com/office/powerpoint/2010/main" val="936648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smtClean="0"/>
              <a:t>Weight loss: 10% over 3 months (severe)</a:t>
            </a:r>
          </a:p>
          <a:p>
            <a:pPr lvl="2"/>
            <a:r>
              <a:rPr lang="en-US" dirty="0" smtClean="0"/>
              <a:t>Energy intake: &lt;70% of estimated needs over the past 2 months (moderate or severe)</a:t>
            </a:r>
          </a:p>
          <a:p>
            <a:pPr lvl="2"/>
            <a:r>
              <a:rPr lang="en-US" dirty="0" smtClean="0"/>
              <a:t>NFPE: muscle mass and body fat both severe depletion (severe)</a:t>
            </a:r>
          </a:p>
          <a:p>
            <a:pPr lvl="2"/>
            <a:r>
              <a:rPr lang="en-US" dirty="0" smtClean="0"/>
              <a:t>HGS: measurably reduced (severe)</a:t>
            </a:r>
          </a:p>
          <a:p>
            <a:endParaRPr lang="en-US" dirty="0"/>
          </a:p>
        </p:txBody>
      </p:sp>
      <p:sp>
        <p:nvSpPr>
          <p:cNvPr id="4" name="Slide Number Placeholder 3"/>
          <p:cNvSpPr>
            <a:spLocks noGrp="1"/>
          </p:cNvSpPr>
          <p:nvPr>
            <p:ph type="sldNum" sz="quarter" idx="10"/>
          </p:nvPr>
        </p:nvSpPr>
        <p:spPr/>
        <p:txBody>
          <a:bodyPr/>
          <a:lstStyle/>
          <a:p>
            <a:fld id="{A290A5EA-8735-4AEE-81D8-FC3DBF42DD8F}" type="slidenum">
              <a:rPr lang="en-US" smtClean="0"/>
              <a:pPr/>
              <a:t>35</a:t>
            </a:fld>
            <a:endParaRPr lang="en-US"/>
          </a:p>
        </p:txBody>
      </p:sp>
    </p:spTree>
    <p:extLst>
      <p:ext uri="{BB962C8B-B14F-4D97-AF65-F5344CB8AC3E}">
        <p14:creationId xmlns:p14="http://schemas.microsoft.com/office/powerpoint/2010/main" val="2254257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37</a:t>
            </a:fld>
            <a:endParaRPr lang="en-US"/>
          </a:p>
        </p:txBody>
      </p:sp>
    </p:spTree>
    <p:extLst>
      <p:ext uri="{BB962C8B-B14F-4D97-AF65-F5344CB8AC3E}">
        <p14:creationId xmlns:p14="http://schemas.microsoft.com/office/powerpoint/2010/main" val="520219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90A5EA-8735-4AEE-81D8-FC3DBF42DD8F}" type="slidenum">
              <a:rPr lang="en-US" smtClean="0"/>
              <a:pPr/>
              <a:t>39</a:t>
            </a:fld>
            <a:endParaRPr lang="en-US"/>
          </a:p>
        </p:txBody>
      </p:sp>
    </p:spTree>
    <p:extLst>
      <p:ext uri="{BB962C8B-B14F-4D97-AF65-F5344CB8AC3E}">
        <p14:creationId xmlns:p14="http://schemas.microsoft.com/office/powerpoint/2010/main" val="1527132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a:t>
            </a:r>
            <a:r>
              <a:rPr lang="en-US" baseline="0" dirty="0" smtClean="0"/>
              <a:t> findings and how clinical judgment can be used to diagnose malnutrition or not</a:t>
            </a:r>
            <a:endParaRPr lang="en-US" dirty="0"/>
          </a:p>
        </p:txBody>
      </p:sp>
      <p:sp>
        <p:nvSpPr>
          <p:cNvPr id="4" name="Slide Number Placeholder 3"/>
          <p:cNvSpPr>
            <a:spLocks noGrp="1"/>
          </p:cNvSpPr>
          <p:nvPr>
            <p:ph type="sldNum" sz="quarter" idx="10"/>
          </p:nvPr>
        </p:nvSpPr>
        <p:spPr/>
        <p:txBody>
          <a:bodyPr/>
          <a:lstStyle/>
          <a:p>
            <a:fld id="{A290A5EA-8735-4AEE-81D8-FC3DBF42DD8F}" type="slidenum">
              <a:rPr lang="en-US" smtClean="0"/>
              <a:pPr/>
              <a:t>40</a:t>
            </a:fld>
            <a:endParaRPr lang="en-US"/>
          </a:p>
        </p:txBody>
      </p:sp>
    </p:spTree>
    <p:extLst>
      <p:ext uri="{BB962C8B-B14F-4D97-AF65-F5344CB8AC3E}">
        <p14:creationId xmlns:p14="http://schemas.microsoft.com/office/powerpoint/2010/main" val="3071658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41</a:t>
            </a:fld>
            <a:endParaRPr lang="en-US"/>
          </a:p>
        </p:txBody>
      </p:sp>
    </p:spTree>
    <p:extLst>
      <p:ext uri="{BB962C8B-B14F-4D97-AF65-F5344CB8AC3E}">
        <p14:creationId xmlns:p14="http://schemas.microsoft.com/office/powerpoint/2010/main" val="1650870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D55863-C8AB-465A-BB99-BD1B07DD00C1}" type="slidenum">
              <a:rPr lang="en-US" smtClean="0"/>
              <a:pPr/>
              <a:t>5</a:t>
            </a:fld>
            <a:endParaRPr lang="en-US" dirty="0"/>
          </a:p>
        </p:txBody>
      </p:sp>
    </p:spTree>
    <p:extLst>
      <p:ext uri="{BB962C8B-B14F-4D97-AF65-F5344CB8AC3E}">
        <p14:creationId xmlns:p14="http://schemas.microsoft.com/office/powerpoint/2010/main" val="13214760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ICD-10 Code: E44.1-</a:t>
            </a:r>
            <a:r>
              <a:rPr lang="en-US" sz="1200" baseline="0" dirty="0" smtClean="0"/>
              <a:t> </a:t>
            </a:r>
            <a:r>
              <a:rPr lang="en-US" sz="1200" dirty="0" smtClean="0"/>
              <a:t>The Academy</a:t>
            </a:r>
            <a:r>
              <a:rPr lang="en-US" sz="1200" baseline="0" dirty="0" smtClean="0"/>
              <a:t> and ASPEN experts agree that it is not possible to distinguish mild malnutrition from normal nutritional status and therefore did not develop definitions or criteria for mild malnutrition at this time</a:t>
            </a:r>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43</a:t>
            </a:fld>
            <a:endParaRPr lang="en-US"/>
          </a:p>
        </p:txBody>
      </p:sp>
    </p:spTree>
    <p:extLst>
      <p:ext uri="{BB962C8B-B14F-4D97-AF65-F5344CB8AC3E}">
        <p14:creationId xmlns:p14="http://schemas.microsoft.com/office/powerpoint/2010/main" val="2331315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At this time there is not</a:t>
            </a:r>
            <a:r>
              <a:rPr lang="en-US" b="1" baseline="0" dirty="0" smtClean="0"/>
              <a:t> criteria for diagnosing malnutrition in neonates or premature infants</a:t>
            </a: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You should always use clinical judgment when diagnosing malnutrition</a:t>
            </a:r>
          </a:p>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7</a:t>
            </a:fld>
            <a:endParaRPr lang="en-US"/>
          </a:p>
        </p:txBody>
      </p:sp>
    </p:spTree>
    <p:extLst>
      <p:ext uri="{BB962C8B-B14F-4D97-AF65-F5344CB8AC3E}">
        <p14:creationId xmlns:p14="http://schemas.microsoft.com/office/powerpoint/2010/main" val="26529829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make diagnosis when only single point available:</a:t>
            </a:r>
          </a:p>
          <a:p>
            <a:pPr lvl="2"/>
            <a:r>
              <a:rPr lang="en-US" dirty="0" smtClean="0"/>
              <a:t>Weight for Length z-score</a:t>
            </a:r>
          </a:p>
          <a:p>
            <a:pPr lvl="2"/>
            <a:r>
              <a:rPr lang="en-US" dirty="0" smtClean="0"/>
              <a:t>BMI for Age z-score</a:t>
            </a:r>
          </a:p>
          <a:p>
            <a:pPr lvl="2"/>
            <a:r>
              <a:rPr lang="en-US" dirty="0" smtClean="0"/>
              <a:t>Length/Height for age z-score</a:t>
            </a:r>
          </a:p>
          <a:p>
            <a:pPr lvl="2"/>
            <a:r>
              <a:rPr lang="en-US" dirty="0" smtClean="0"/>
              <a:t>MUAC z-score</a:t>
            </a:r>
          </a:p>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8</a:t>
            </a:fld>
            <a:endParaRPr lang="en-US"/>
          </a:p>
        </p:txBody>
      </p:sp>
    </p:spTree>
    <p:extLst>
      <p:ext uri="{BB962C8B-B14F-4D97-AF65-F5344CB8AC3E}">
        <p14:creationId xmlns:p14="http://schemas.microsoft.com/office/powerpoint/2010/main" val="2574307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or more data points needed when using these criteria because they indicate a </a:t>
            </a:r>
            <a:r>
              <a:rPr lang="en-US" b="1" i="1" dirty="0" smtClean="0"/>
              <a:t>change</a:t>
            </a:r>
            <a:r>
              <a:rPr lang="en-US" dirty="0" smtClean="0"/>
              <a:t> over a period of time:</a:t>
            </a:r>
          </a:p>
          <a:p>
            <a:pPr lvl="2"/>
            <a:r>
              <a:rPr lang="en-US" dirty="0" smtClean="0"/>
              <a:t>Weight gain velocity</a:t>
            </a:r>
          </a:p>
          <a:p>
            <a:pPr lvl="2"/>
            <a:r>
              <a:rPr lang="en-US" dirty="0" smtClean="0"/>
              <a:t>Weight loss</a:t>
            </a:r>
          </a:p>
          <a:p>
            <a:pPr lvl="2"/>
            <a:r>
              <a:rPr lang="en-US" dirty="0" smtClean="0"/>
              <a:t>Decline in weight for length/BMI z-score</a:t>
            </a:r>
          </a:p>
          <a:p>
            <a:pPr lvl="2"/>
            <a:r>
              <a:rPr lang="en-US" dirty="0" smtClean="0"/>
              <a:t>Inadequate nutrient intake</a:t>
            </a:r>
          </a:p>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9</a:t>
            </a:fld>
            <a:endParaRPr lang="en-US"/>
          </a:p>
        </p:txBody>
      </p:sp>
    </p:spTree>
    <p:extLst>
      <p:ext uri="{BB962C8B-B14F-4D97-AF65-F5344CB8AC3E}">
        <p14:creationId xmlns:p14="http://schemas.microsoft.com/office/powerpoint/2010/main" val="9784392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11</a:t>
            </a:fld>
            <a:endParaRPr lang="en-US"/>
          </a:p>
        </p:txBody>
      </p:sp>
    </p:spTree>
    <p:extLst>
      <p:ext uri="{BB962C8B-B14F-4D97-AF65-F5344CB8AC3E}">
        <p14:creationId xmlns:p14="http://schemas.microsoft.com/office/powerpoint/2010/main" val="3620911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15</a:t>
            </a:fld>
            <a:endParaRPr lang="en-US"/>
          </a:p>
        </p:txBody>
      </p:sp>
    </p:spTree>
    <p:extLst>
      <p:ext uri="{BB962C8B-B14F-4D97-AF65-F5344CB8AC3E}">
        <p14:creationId xmlns:p14="http://schemas.microsoft.com/office/powerpoint/2010/main" val="2912997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16</a:t>
            </a:fld>
            <a:endParaRPr lang="en-US"/>
          </a:p>
        </p:txBody>
      </p:sp>
    </p:spTree>
    <p:extLst>
      <p:ext uri="{BB962C8B-B14F-4D97-AF65-F5344CB8AC3E}">
        <p14:creationId xmlns:p14="http://schemas.microsoft.com/office/powerpoint/2010/main" val="3413082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F90029-4C31-41B9-861B-5F8D35048DA8}" type="slidenum">
              <a:rPr lang="en-US" smtClean="0"/>
              <a:t>17</a:t>
            </a:fld>
            <a:endParaRPr lang="en-US"/>
          </a:p>
        </p:txBody>
      </p:sp>
    </p:spTree>
    <p:extLst>
      <p:ext uri="{BB962C8B-B14F-4D97-AF65-F5344CB8AC3E}">
        <p14:creationId xmlns:p14="http://schemas.microsoft.com/office/powerpoint/2010/main" val="23062045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Title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98626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446C6-D2A5-594E-BF06-58861A5F276B}"/>
              </a:ext>
            </a:extLst>
          </p:cNvPr>
          <p:cNvSpPr>
            <a:spLocks noGrp="1"/>
          </p:cNvSpPr>
          <p:nvPr>
            <p:ph type="ctrTitle"/>
          </p:nvPr>
        </p:nvSpPr>
        <p:spPr>
          <a:xfrm>
            <a:off x="1524000" y="701446"/>
            <a:ext cx="9144000" cy="2387600"/>
          </a:xfrm>
        </p:spPr>
        <p:txBody>
          <a:bodyPr anchor="b"/>
          <a:lstStyle>
            <a:lvl1pPr algn="ctr">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xmlns="" id="{373D4FE4-694B-654F-8F8A-28C81D6D56F8}"/>
              </a:ext>
            </a:extLst>
          </p:cNvPr>
          <p:cNvSpPr>
            <a:spLocks noGrp="1"/>
          </p:cNvSpPr>
          <p:nvPr>
            <p:ph type="subTitle" idx="1"/>
          </p:nvPr>
        </p:nvSpPr>
        <p:spPr>
          <a:xfrm>
            <a:off x="1524000" y="3181121"/>
            <a:ext cx="9144000" cy="1028019"/>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34229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88E033-DE23-4C41-89A4-2276F3463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B6D10D-2FF4-344B-85EF-2CFB4F28C2A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xmlns="" id="{C7286747-AD43-EC40-8420-A6C5808CF4F4}"/>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1241922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5418A4-D469-5C49-ABA3-CB8922B708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32EA48-45CA-9949-B591-41B322C93E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6D06D18-AC23-754E-A325-169B4C2756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xmlns="" id="{19C830B9-95D4-9F4A-900F-646D5DB9F53A}"/>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32164502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EFF6FA-24B5-D345-AB32-476E42C94E79}"/>
              </a:ext>
            </a:extLst>
          </p:cNvPr>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xmlns="" id="{44A60E53-1C02-8A46-A69E-7E1B966056FC}"/>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1807045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7BC94C0-BAD5-3D40-9A0F-44ADCBCC399B}"/>
              </a:ext>
            </a:extLst>
          </p:cNvPr>
          <p:cNvSpPr txBox="1"/>
          <p:nvPr userDrawn="1"/>
        </p:nvSpPr>
        <p:spPr>
          <a:xfrm>
            <a:off x="817418" y="6388631"/>
            <a:ext cx="5669692"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 Children’s Wisconsin</a:t>
            </a:r>
          </a:p>
        </p:txBody>
      </p:sp>
    </p:spTree>
    <p:extLst>
      <p:ext uri="{BB962C8B-B14F-4D97-AF65-F5344CB8AC3E}">
        <p14:creationId xmlns:p14="http://schemas.microsoft.com/office/powerpoint/2010/main" val="46280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Closing Slide 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7221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Closing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2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133600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3563009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50844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Title Slide 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436285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Title Slide 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4233023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le Slide 7">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2309083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Title Slide 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831850" y="534081"/>
            <a:ext cx="4044950" cy="1730147"/>
          </a:xfrm>
        </p:spPr>
        <p:txBody>
          <a:bodyPr anchor="b">
            <a:normAutofit/>
          </a:bodyPr>
          <a:lstStyle>
            <a:lvl1pPr algn="ct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831850" y="2499406"/>
            <a:ext cx="4044950" cy="1201737"/>
          </a:xfrm>
        </p:spPr>
        <p:txBody>
          <a:bodyPr>
            <a:normAutofit/>
          </a:bodyPr>
          <a:lstStyle>
            <a:lvl1pPr marL="0" indent="0" algn="ctr">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878713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Add your own image in master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6F666719-8A10-F641-A9F5-ABC638F835AA}"/>
              </a:ext>
            </a:extLst>
          </p:cNvPr>
          <p:cNvSpPr/>
          <p:nvPr userDrawn="1"/>
        </p:nvSpPr>
        <p:spPr>
          <a:xfrm>
            <a:off x="7192651" y="311085"/>
            <a:ext cx="4298622" cy="5081047"/>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D8F1753-5663-4C4F-80B8-EB3795A8933D}"/>
              </a:ext>
            </a:extLst>
          </p:cNvPr>
          <p:cNvSpPr>
            <a:spLocks noGrp="1"/>
          </p:cNvSpPr>
          <p:nvPr>
            <p:ph type="title"/>
          </p:nvPr>
        </p:nvSpPr>
        <p:spPr>
          <a:xfrm>
            <a:off x="7316412" y="534081"/>
            <a:ext cx="4044950" cy="1730147"/>
          </a:xfrm>
        </p:spPr>
        <p:txBody>
          <a:bodyPr anchor="b">
            <a:normAutofit/>
          </a:bodyPr>
          <a:lstStyle>
            <a:lvl1pPr algn="ctr">
              <a:defRPr sz="4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xmlns="" id="{33FEEEA1-60F2-944B-BDA8-DAA780DE4F3C}"/>
              </a:ext>
            </a:extLst>
          </p:cNvPr>
          <p:cNvSpPr>
            <a:spLocks noGrp="1"/>
          </p:cNvSpPr>
          <p:nvPr>
            <p:ph type="body" idx="1"/>
          </p:nvPr>
        </p:nvSpPr>
        <p:spPr>
          <a:xfrm>
            <a:off x="7316412" y="2499406"/>
            <a:ext cx="4044950" cy="1201737"/>
          </a:xfrm>
        </p:spPr>
        <p:txBody>
          <a:bodyPr>
            <a:normAutofit/>
          </a:bodyPr>
          <a:lstStyle>
            <a:lvl1pPr marL="0" indent="0" algn="ctr">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a16="http://schemas.microsoft.com/office/drawing/2014/main" xmlns="" id="{0F41BEE2-896E-B54D-BACE-CE289CC57068}"/>
              </a:ext>
            </a:extLst>
          </p:cNvPr>
          <p:cNvSpPr/>
          <p:nvPr userDrawn="1"/>
        </p:nvSpPr>
        <p:spPr>
          <a:xfrm>
            <a:off x="0" y="0"/>
            <a:ext cx="12192000" cy="311085"/>
          </a:xfrm>
          <a:prstGeom prst="rect">
            <a:avLst/>
          </a:prstGeom>
          <a:solidFill>
            <a:srgbClr val="0075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92C3347D-2341-0F4D-B4D1-2813C3BA3C33}"/>
              </a:ext>
            </a:extLst>
          </p:cNvPr>
          <p:cNvPicPr>
            <a:picLocks noChangeAspect="1"/>
          </p:cNvPicPr>
          <p:nvPr userDrawn="1"/>
        </p:nvPicPr>
        <p:blipFill>
          <a:blip r:embed="rId2"/>
          <a:stretch>
            <a:fillRect/>
          </a:stretch>
        </p:blipFill>
        <p:spPr>
          <a:xfrm>
            <a:off x="7758259" y="3936321"/>
            <a:ext cx="3166925" cy="1022178"/>
          </a:xfrm>
          <a:prstGeom prst="rect">
            <a:avLst/>
          </a:prstGeom>
        </p:spPr>
      </p:pic>
    </p:spTree>
    <p:extLst>
      <p:ext uri="{BB962C8B-B14F-4D97-AF65-F5344CB8AC3E}">
        <p14:creationId xmlns:p14="http://schemas.microsoft.com/office/powerpoint/2010/main" val="2287213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AB690C0-D41D-434B-B655-63C3C08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490BDF9B-23A5-4D45-BA75-CC77C4534E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6336390"/>
      </p:ext>
    </p:extLst>
  </p:cSld>
  <p:clrMap bg1="lt1" tx1="dk1" bg2="lt2" tx2="dk2" accent1="accent1" accent2="accent2" accent3="accent3" accent4="accent4" accent5="accent5" accent6="accent6" hlink="hlink" folHlink="folHlink"/>
  <p:sldLayoutIdLst>
    <p:sldLayoutId id="2147483662" r:id="rId1"/>
    <p:sldLayoutId id="2147483651" r:id="rId2"/>
    <p:sldLayoutId id="2147483664" r:id="rId3"/>
    <p:sldLayoutId id="2147483663" r:id="rId4"/>
    <p:sldLayoutId id="2147483666" r:id="rId5"/>
    <p:sldLayoutId id="2147483665" r:id="rId6"/>
    <p:sldLayoutId id="2147483667" r:id="rId7"/>
    <p:sldLayoutId id="2147483668" r:id="rId8"/>
    <p:sldLayoutId id="2147483669" r:id="rId9"/>
    <p:sldLayoutId id="2147483649" r:id="rId10"/>
    <p:sldLayoutId id="2147483650" r:id="rId11"/>
    <p:sldLayoutId id="2147483652" r:id="rId12"/>
    <p:sldLayoutId id="2147483654" r:id="rId13"/>
    <p:sldLayoutId id="2147483655" r:id="rId14"/>
    <p:sldLayoutId id="2147483660" r:id="rId15"/>
    <p:sldLayoutId id="2147483661" r:id="rId16"/>
  </p:sldLayoutIdLst>
  <p:txStyles>
    <p:titleStyle>
      <a:lvl1pPr algn="l" defTabSz="914400" rtl="0" eaLnBrk="1" latinLnBrk="0" hangingPunct="1">
        <a:lnSpc>
          <a:spcPct val="90000"/>
        </a:lnSpc>
        <a:spcBef>
          <a:spcPct val="0"/>
        </a:spcBef>
        <a:buNone/>
        <a:defRPr sz="4400" kern="1200">
          <a:solidFill>
            <a:srgbClr val="0075C9"/>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4.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4.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4.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4.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4.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14.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4.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notesSlide" Target="../notesSlides/notesSlide1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14.png"/><Relationship Id="rId4" Type="http://schemas.openxmlformats.org/officeDocument/2006/relationships/notesSlide" Target="../notesSlides/notesSlide2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png"/><Relationship Id="rId5" Type="http://schemas.openxmlformats.org/officeDocument/2006/relationships/image" Target="../media/image15.jpe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4.pn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Malnutrition</a:t>
            </a:r>
            <a:endParaRPr lang="en-US" dirty="0"/>
          </a:p>
        </p:txBody>
      </p:sp>
      <p:sp>
        <p:nvSpPr>
          <p:cNvPr id="5" name="Subtitle 4"/>
          <p:cNvSpPr>
            <a:spLocks noGrp="1"/>
          </p:cNvSpPr>
          <p:nvPr>
            <p:ph type="subTitle" idx="1"/>
          </p:nvPr>
        </p:nvSpPr>
        <p:spPr/>
        <p:txBody>
          <a:bodyPr/>
          <a:lstStyle/>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98230295"/>
      </p:ext>
    </p:extLst>
  </p:cSld>
  <p:clrMapOvr>
    <a:masterClrMapping/>
  </p:clrMapOvr>
  <mc:AlternateContent xmlns:mc="http://schemas.openxmlformats.org/markup-compatibility/2006" xmlns:p14="http://schemas.microsoft.com/office/powerpoint/2010/main">
    <mc:Choice Requires="p14">
      <p:transition spd="slow" p14:dur="2000" advTm="4276"/>
    </mc:Choice>
    <mc:Fallback xmlns="">
      <p:transition spd="slow" advTm="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Supporting the Data</a:t>
            </a:r>
            <a:endParaRPr lang="en-US" dirty="0"/>
          </a:p>
        </p:txBody>
      </p:sp>
      <p:sp>
        <p:nvSpPr>
          <p:cNvPr id="3" name="Content Placeholder 2"/>
          <p:cNvSpPr>
            <a:spLocks noGrp="1"/>
          </p:cNvSpPr>
          <p:nvPr>
            <p:ph idx="1"/>
          </p:nvPr>
        </p:nvSpPr>
        <p:spPr/>
        <p:txBody>
          <a:bodyPr>
            <a:normAutofit/>
          </a:bodyPr>
          <a:lstStyle/>
          <a:p>
            <a:r>
              <a:rPr lang="en-US" dirty="0" smtClean="0"/>
              <a:t>NFPE</a:t>
            </a:r>
          </a:p>
          <a:p>
            <a:pPr lvl="1"/>
            <a:r>
              <a:rPr lang="en-US" dirty="0" smtClean="0"/>
              <a:t>Subjective</a:t>
            </a:r>
          </a:p>
          <a:p>
            <a:pPr lvl="1"/>
            <a:r>
              <a:rPr lang="en-US" dirty="0" smtClean="0"/>
              <a:t>Functional status, ability to perform daily tasks</a:t>
            </a:r>
          </a:p>
          <a:p>
            <a:r>
              <a:rPr lang="en-US" dirty="0" smtClean="0"/>
              <a:t>Fluid accumulation</a:t>
            </a:r>
          </a:p>
          <a:p>
            <a:pPr lvl="1"/>
            <a:r>
              <a:rPr lang="en-US" dirty="0" smtClean="0"/>
              <a:t>Can be impacted by inflammatory processes (condition-dependent)</a:t>
            </a:r>
          </a:p>
          <a:p>
            <a:pPr lvl="1"/>
            <a:r>
              <a:rPr lang="en-US" dirty="0" smtClean="0"/>
              <a:t>Use to substantiate weight changes </a:t>
            </a:r>
          </a:p>
          <a:p>
            <a:r>
              <a:rPr lang="en-US" dirty="0" smtClean="0"/>
              <a:t>Lab values</a:t>
            </a:r>
          </a:p>
          <a:p>
            <a:pPr lvl="1"/>
            <a:r>
              <a:rPr lang="en-US" dirty="0" smtClean="0"/>
              <a:t>Not currently recommended for use as malnutrition diagnostic markers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02830868"/>
      </p:ext>
    </p:extLst>
  </p:cSld>
  <p:clrMapOvr>
    <a:masterClrMapping/>
  </p:clrMapOvr>
  <mc:AlternateContent xmlns:mc="http://schemas.openxmlformats.org/markup-compatibility/2006" xmlns:p14="http://schemas.microsoft.com/office/powerpoint/2010/main">
    <mc:Choice Requires="p14">
      <p:transition spd="slow" p14:dur="2000" advTm="28647"/>
    </mc:Choice>
    <mc:Fallback xmlns="">
      <p:transition spd="slow" advTm="286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Documentation</a:t>
            </a:r>
            <a:endParaRPr lang="en-US" dirty="0"/>
          </a:p>
        </p:txBody>
      </p:sp>
      <p:sp>
        <p:nvSpPr>
          <p:cNvPr id="3" name="Content Placeholder 2"/>
          <p:cNvSpPr>
            <a:spLocks noGrp="1"/>
          </p:cNvSpPr>
          <p:nvPr>
            <p:ph idx="1"/>
          </p:nvPr>
        </p:nvSpPr>
        <p:spPr>
          <a:xfrm>
            <a:off x="838201" y="1295401"/>
            <a:ext cx="9700846" cy="2174631"/>
          </a:xfrm>
        </p:spPr>
        <p:txBody>
          <a:bodyPr/>
          <a:lstStyle/>
          <a:p>
            <a:r>
              <a:rPr lang="en-US" dirty="0" smtClean="0"/>
              <a:t>Complete the “Malnutrition Summary” in the Navigator or </a:t>
            </a:r>
            <a:r>
              <a:rPr lang="en-US" dirty="0" err="1" smtClean="0"/>
              <a:t>Flowsheet</a:t>
            </a:r>
            <a:endParaRPr lang="en-US" dirty="0" smtClean="0"/>
          </a:p>
          <a:p>
            <a:pPr lvl="1"/>
            <a:r>
              <a:rPr lang="en-US" dirty="0" smtClean="0"/>
              <a:t>You must click something for every indicator, even if it is N/A</a:t>
            </a:r>
            <a:endParaRPr lang="en-US" dirty="0"/>
          </a:p>
        </p:txBody>
      </p:sp>
      <p:pic>
        <p:nvPicPr>
          <p:cNvPr id="6" name="Picture 5"/>
          <p:cNvPicPr>
            <a:picLocks noChangeAspect="1"/>
          </p:cNvPicPr>
          <p:nvPr/>
        </p:nvPicPr>
        <p:blipFill>
          <a:blip r:embed="rId5"/>
          <a:stretch>
            <a:fillRect/>
          </a:stretch>
        </p:blipFill>
        <p:spPr>
          <a:xfrm>
            <a:off x="838201" y="2574981"/>
            <a:ext cx="8031155" cy="4076190"/>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82699232"/>
      </p:ext>
    </p:extLst>
  </p:cSld>
  <p:clrMapOvr>
    <a:masterClrMapping/>
  </p:clrMapOvr>
  <mc:AlternateContent xmlns:mc="http://schemas.openxmlformats.org/markup-compatibility/2006" xmlns:p14="http://schemas.microsoft.com/office/powerpoint/2010/main">
    <mc:Choice Requires="p14">
      <p:transition spd="slow" p14:dur="2000" advTm="29539"/>
    </mc:Choice>
    <mc:Fallback xmlns="">
      <p:transition spd="slow" advTm="29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 statements</a:t>
            </a:r>
            <a:endParaRPr lang="en-US" dirty="0"/>
          </a:p>
        </p:txBody>
      </p:sp>
      <p:sp>
        <p:nvSpPr>
          <p:cNvPr id="3" name="Content Placeholder 2"/>
          <p:cNvSpPr>
            <a:spLocks noGrp="1"/>
          </p:cNvSpPr>
          <p:nvPr>
            <p:ph idx="1"/>
          </p:nvPr>
        </p:nvSpPr>
        <p:spPr/>
        <p:txBody>
          <a:bodyPr>
            <a:normAutofit lnSpcReduction="10000"/>
          </a:bodyPr>
          <a:lstStyle/>
          <a:p>
            <a:r>
              <a:rPr lang="en-US" b="1" dirty="0" smtClean="0"/>
              <a:t>Malnutrition Classification:</a:t>
            </a:r>
          </a:p>
          <a:p>
            <a:pPr lvl="1"/>
            <a:r>
              <a:rPr lang="en-US" dirty="0" smtClean="0"/>
              <a:t>Acute (&lt;3mo) </a:t>
            </a:r>
            <a:r>
              <a:rPr lang="en-US" dirty="0" err="1" smtClean="0"/>
              <a:t>vs</a:t>
            </a:r>
            <a:r>
              <a:rPr lang="en-US" dirty="0" smtClean="0"/>
              <a:t> chronic (&gt;3mo)</a:t>
            </a:r>
          </a:p>
          <a:p>
            <a:pPr lvl="1"/>
            <a:r>
              <a:rPr lang="en-US" dirty="0" smtClean="0"/>
              <a:t>Illness </a:t>
            </a:r>
            <a:r>
              <a:rPr lang="en-US" dirty="0" err="1" smtClean="0"/>
              <a:t>vs</a:t>
            </a:r>
            <a:r>
              <a:rPr lang="en-US" dirty="0" smtClean="0"/>
              <a:t> Non-illness-related (environmental, social, behavioral)</a:t>
            </a:r>
          </a:p>
          <a:p>
            <a:pPr lvl="1"/>
            <a:r>
              <a:rPr lang="en-US" dirty="0" smtClean="0"/>
              <a:t>Mild, moderate or severe malnutrition</a:t>
            </a:r>
          </a:p>
          <a:p>
            <a:r>
              <a:rPr lang="en-US" b="1" dirty="0" smtClean="0"/>
              <a:t>“Related to”:</a:t>
            </a:r>
          </a:p>
          <a:p>
            <a:pPr lvl="1"/>
            <a:r>
              <a:rPr lang="en-US" dirty="0" smtClean="0"/>
              <a:t>Etiology, such as inadequate intake</a:t>
            </a:r>
          </a:p>
          <a:p>
            <a:r>
              <a:rPr lang="en-US" b="1" dirty="0" smtClean="0"/>
              <a:t>“As evidenced by”:</a:t>
            </a:r>
          </a:p>
          <a:p>
            <a:pPr lvl="1"/>
            <a:r>
              <a:rPr lang="en-US" dirty="0" smtClean="0"/>
              <a:t>Malnutrition </a:t>
            </a:r>
            <a:r>
              <a:rPr lang="en-US" dirty="0"/>
              <a:t>assessment above.</a:t>
            </a:r>
            <a:endParaRPr lang="en-US" b="1" dirty="0" smtClean="0"/>
          </a:p>
          <a:p>
            <a:pPr lvl="2"/>
            <a:r>
              <a:rPr lang="en-US" dirty="0" smtClean="0"/>
              <a:t>Z-scores</a:t>
            </a:r>
          </a:p>
          <a:p>
            <a:pPr lvl="2"/>
            <a:r>
              <a:rPr lang="en-US" dirty="0" smtClean="0"/>
              <a:t>Growth velocity</a:t>
            </a:r>
          </a:p>
          <a:p>
            <a:pPr lvl="2"/>
            <a:r>
              <a:rPr lang="en-US" dirty="0" smtClean="0"/>
              <a:t>Nutrition-related findings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8697193"/>
      </p:ext>
    </p:extLst>
  </p:cSld>
  <p:clrMapOvr>
    <a:masterClrMapping/>
  </p:clrMapOvr>
  <mc:AlternateContent xmlns:mc="http://schemas.openxmlformats.org/markup-compatibility/2006" xmlns:p14="http://schemas.microsoft.com/office/powerpoint/2010/main">
    <mc:Choice Requires="p14">
      <p:transition spd="slow" p14:dur="2000" advTm="42914"/>
    </mc:Choice>
    <mc:Fallback xmlns="">
      <p:transition spd="slow" advTm="429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1</a:t>
            </a:r>
            <a:endParaRPr lang="en-US" dirty="0"/>
          </a:p>
        </p:txBody>
      </p:sp>
      <p:sp>
        <p:nvSpPr>
          <p:cNvPr id="3" name="Content Placeholder 2"/>
          <p:cNvSpPr>
            <a:spLocks noGrp="1"/>
          </p:cNvSpPr>
          <p:nvPr>
            <p:ph idx="1"/>
          </p:nvPr>
        </p:nvSpPr>
        <p:spPr>
          <a:xfrm>
            <a:off x="679343" y="1600201"/>
            <a:ext cx="10789403" cy="4525963"/>
          </a:xfrm>
        </p:spPr>
        <p:txBody>
          <a:bodyPr>
            <a:normAutofit fontScale="92500" lnSpcReduction="20000"/>
          </a:bodyPr>
          <a:lstStyle/>
          <a:p>
            <a:r>
              <a:rPr lang="en-US" dirty="0" smtClean="0"/>
              <a:t>12 year old Male in GI clinic </a:t>
            </a:r>
          </a:p>
          <a:p>
            <a:pPr marL="0" indent="0">
              <a:buNone/>
            </a:pPr>
            <a:endParaRPr lang="en-US" dirty="0" smtClean="0"/>
          </a:p>
          <a:p>
            <a:r>
              <a:rPr lang="en-US" dirty="0" smtClean="0"/>
              <a:t>PMH: </a:t>
            </a:r>
            <a:r>
              <a:rPr lang="en-US" dirty="0"/>
              <a:t>Anoxic brain injury at birth, CP, developmental delay.</a:t>
            </a:r>
          </a:p>
          <a:p>
            <a:endParaRPr lang="en-US" dirty="0"/>
          </a:p>
          <a:p>
            <a:r>
              <a:rPr lang="en-US" dirty="0"/>
              <a:t>Receives 100% of nutrition through G-tube.</a:t>
            </a:r>
          </a:p>
          <a:p>
            <a:endParaRPr lang="en-US" dirty="0"/>
          </a:p>
          <a:p>
            <a:r>
              <a:rPr lang="en-US" dirty="0"/>
              <a:t>Cared for by grandma. Grandma was diagnosed with cancer 2 years ago.</a:t>
            </a:r>
          </a:p>
          <a:p>
            <a:endParaRPr lang="en-US" dirty="0"/>
          </a:p>
          <a:p>
            <a:r>
              <a:rPr lang="en-US" dirty="0"/>
              <a:t>Attended visits every 6 months since his GT was placed, but has not been to clinic for over 2 years.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57025385"/>
      </p:ext>
    </p:extLst>
  </p:cSld>
  <p:clrMapOvr>
    <a:masterClrMapping/>
  </p:clrMapOvr>
  <mc:AlternateContent xmlns:mc="http://schemas.openxmlformats.org/markup-compatibility/2006" xmlns:p14="http://schemas.microsoft.com/office/powerpoint/2010/main">
    <mc:Choice Requires="p14">
      <p:transition spd="slow" p14:dur="2000" advTm="34589"/>
    </mc:Choice>
    <mc:Fallback xmlns="">
      <p:transition spd="slow" advTm="34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366" y="315004"/>
            <a:ext cx="10515600" cy="1325563"/>
          </a:xfrm>
        </p:spPr>
        <p:txBody>
          <a:bodyPr/>
          <a:lstStyle/>
          <a:p>
            <a:r>
              <a:rPr lang="en-US" dirty="0" smtClean="0"/>
              <a:t>Case Study 1</a:t>
            </a:r>
            <a:endParaRPr lang="en-US" dirty="0"/>
          </a:p>
        </p:txBody>
      </p:sp>
      <p:sp>
        <p:nvSpPr>
          <p:cNvPr id="3" name="Content Placeholder 2"/>
          <p:cNvSpPr>
            <a:spLocks noGrp="1"/>
          </p:cNvSpPr>
          <p:nvPr>
            <p:ph idx="1"/>
          </p:nvPr>
        </p:nvSpPr>
        <p:spPr>
          <a:xfrm>
            <a:off x="271366" y="1609271"/>
            <a:ext cx="8229600" cy="4525963"/>
          </a:xfrm>
        </p:spPr>
        <p:txBody>
          <a:bodyPr>
            <a:normAutofit fontScale="70000" lnSpcReduction="20000"/>
          </a:bodyPr>
          <a:lstStyle/>
          <a:p>
            <a:pPr marL="0" indent="0">
              <a:buNone/>
            </a:pPr>
            <a:r>
              <a:rPr lang="en-US" u="sng" dirty="0"/>
              <a:t>Anthropometrics</a:t>
            </a:r>
            <a:r>
              <a:rPr lang="en-US" dirty="0"/>
              <a:t>:</a:t>
            </a:r>
          </a:p>
          <a:p>
            <a:r>
              <a:rPr lang="en-US" sz="3000" dirty="0"/>
              <a:t>Height: 133 cm (z-score: -2.23)</a:t>
            </a:r>
          </a:p>
          <a:p>
            <a:r>
              <a:rPr lang="en-US" sz="3000" dirty="0"/>
              <a:t>Weight: 23 kg (z-score: -3.69)	</a:t>
            </a:r>
          </a:p>
          <a:p>
            <a:r>
              <a:rPr lang="en-US" sz="3000" dirty="0"/>
              <a:t>BMI: 13 (z-score: -3.6)</a:t>
            </a:r>
          </a:p>
          <a:p>
            <a:r>
              <a:rPr lang="en-US" sz="3000" dirty="0"/>
              <a:t>MUAC: 165 cm (&lt;3</a:t>
            </a:r>
            <a:r>
              <a:rPr lang="en-US" sz="3000" baseline="30000" dirty="0"/>
              <a:t>rd</a:t>
            </a:r>
            <a:r>
              <a:rPr lang="en-US" sz="3000" dirty="0"/>
              <a:t> percentile)</a:t>
            </a:r>
          </a:p>
          <a:p>
            <a:pPr lvl="1"/>
            <a:endParaRPr lang="en-US" dirty="0" smtClean="0"/>
          </a:p>
          <a:p>
            <a:pPr marL="0" indent="0">
              <a:buNone/>
            </a:pPr>
            <a:r>
              <a:rPr lang="en-US" u="sng" dirty="0" err="1"/>
              <a:t>Anthro</a:t>
            </a:r>
            <a:r>
              <a:rPr lang="en-US" u="sng" dirty="0"/>
              <a:t> history</a:t>
            </a:r>
            <a:r>
              <a:rPr lang="en-US" dirty="0"/>
              <a:t>:  Last visit 3/23/2017</a:t>
            </a:r>
          </a:p>
          <a:p>
            <a:r>
              <a:rPr lang="en-US" sz="3000" dirty="0"/>
              <a:t>Height: 121 cm (z-score: -2.71)</a:t>
            </a:r>
          </a:p>
          <a:p>
            <a:r>
              <a:rPr lang="en-US" sz="3000" dirty="0"/>
              <a:t>Weight: 22.6 kg (z-score: -2.35)</a:t>
            </a:r>
          </a:p>
          <a:p>
            <a:r>
              <a:rPr lang="en-US" sz="3000" dirty="0"/>
              <a:t>BMI: 15.4 kg/m</a:t>
            </a:r>
            <a:r>
              <a:rPr lang="en-US" sz="3000" baseline="30000" dirty="0"/>
              <a:t>2</a:t>
            </a:r>
            <a:r>
              <a:rPr lang="en-US" sz="3000" dirty="0"/>
              <a:t> (z-score: -0.69)</a:t>
            </a:r>
          </a:p>
          <a:p>
            <a:pPr>
              <a:buNone/>
            </a:pPr>
            <a:endParaRPr lang="en-US" dirty="0"/>
          </a:p>
          <a:p>
            <a:pPr marL="0" indent="0">
              <a:buNone/>
            </a:pPr>
            <a:r>
              <a:rPr lang="en-US" u="sng" dirty="0"/>
              <a:t>Feedings</a:t>
            </a:r>
            <a:r>
              <a:rPr lang="en-US" dirty="0"/>
              <a:t>:</a:t>
            </a:r>
          </a:p>
          <a:p>
            <a:r>
              <a:rPr lang="en-US" dirty="0" smtClean="0"/>
              <a:t>4 cans </a:t>
            </a:r>
            <a:r>
              <a:rPr lang="en-US" dirty="0" err="1" smtClean="0"/>
              <a:t>Pediasure</a:t>
            </a:r>
            <a:r>
              <a:rPr lang="en-US" dirty="0" smtClean="0"/>
              <a:t> + 16 oz water daily (42 kcal/kg)</a:t>
            </a: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613091271"/>
              </p:ext>
            </p:extLst>
          </p:nvPr>
        </p:nvGraphicFramePr>
        <p:xfrm>
          <a:off x="4746171" y="739472"/>
          <a:ext cx="7174463" cy="4528193"/>
        </p:xfrm>
        <a:graphic>
          <a:graphicData uri="http://schemas.openxmlformats.org/drawingml/2006/table">
            <a:tbl>
              <a:tblPr firstRow="1" firstCol="1" bandRow="1">
                <a:tableStyleId>{5C22544A-7EE6-4342-B048-85BDC9FD1C3A}</a:tableStyleId>
              </a:tblPr>
              <a:tblGrid>
                <a:gridCol w="2220686"/>
                <a:gridCol w="1785257"/>
                <a:gridCol w="1650922"/>
                <a:gridCol w="1517598"/>
              </a:tblGrid>
              <a:tr h="442269">
                <a:tc>
                  <a:txBody>
                    <a:bodyPr/>
                    <a:lstStyle/>
                    <a:p>
                      <a:pPr marL="0" marR="0">
                        <a:spcBef>
                          <a:spcPts val="0"/>
                        </a:spcBef>
                        <a:spcAft>
                          <a:spcPts val="0"/>
                        </a:spcAft>
                      </a:pPr>
                      <a:r>
                        <a:rPr lang="en-US" sz="2400" b="1" dirty="0">
                          <a:effectLst/>
                          <a:latin typeface="+mn-lt"/>
                          <a:cs typeface="Arial" panose="020B0604020202020204" pitchFamily="34" charset="0"/>
                        </a:rPr>
                        <a:t>Criteria</a:t>
                      </a:r>
                      <a:endParaRPr lang="en-US" sz="24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2400" b="1" dirty="0">
                          <a:effectLst/>
                          <a:latin typeface="+mn-lt"/>
                          <a:cs typeface="Arial" panose="020B0604020202020204" pitchFamily="34" charset="0"/>
                        </a:rPr>
                        <a:t>Mild</a:t>
                      </a:r>
                      <a:endParaRPr lang="en-US" sz="24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2400" b="1" dirty="0">
                          <a:effectLst/>
                          <a:latin typeface="+mn-lt"/>
                          <a:cs typeface="Arial" panose="020B0604020202020204" pitchFamily="34" charset="0"/>
                        </a:rPr>
                        <a:t>Moderate</a:t>
                      </a:r>
                      <a:endParaRPr lang="en-US" sz="24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2400" b="1" dirty="0">
                          <a:effectLst/>
                          <a:latin typeface="+mn-lt"/>
                          <a:cs typeface="Arial" panose="020B0604020202020204" pitchFamily="34" charset="0"/>
                        </a:rPr>
                        <a:t>Severe</a:t>
                      </a:r>
                      <a:endParaRPr lang="en-US" sz="2400" b="1" dirty="0">
                        <a:effectLst/>
                        <a:latin typeface="+mn-lt"/>
                        <a:ea typeface="Calibri" panose="020F0502020204030204" pitchFamily="34" charset="0"/>
                        <a:cs typeface="Arial" panose="020B0604020202020204" pitchFamily="34" charset="0"/>
                      </a:endParaRPr>
                    </a:p>
                  </a:txBody>
                  <a:tcPr marL="68580" marR="68580" marT="0" marB="0"/>
                </a:tc>
              </a:tr>
              <a:tr h="277954">
                <a:tc>
                  <a:txBody>
                    <a:bodyPr/>
                    <a:lstStyle/>
                    <a:p>
                      <a:pPr marL="0" marR="0">
                        <a:spcBef>
                          <a:spcPts val="0"/>
                        </a:spcBef>
                        <a:spcAft>
                          <a:spcPts val="0"/>
                        </a:spcAft>
                      </a:pPr>
                      <a:r>
                        <a:rPr lang="en-US" sz="1800" b="1" dirty="0" err="1">
                          <a:effectLst/>
                          <a:latin typeface="+mn-lt"/>
                          <a:cs typeface="Arial" panose="020B0604020202020204" pitchFamily="34" charset="0"/>
                        </a:rPr>
                        <a:t>Wt</a:t>
                      </a:r>
                      <a:r>
                        <a:rPr lang="en-US" sz="1800" b="1" dirty="0">
                          <a:effectLst/>
                          <a:latin typeface="+mn-lt"/>
                          <a:cs typeface="Arial" panose="020B0604020202020204" pitchFamily="34" charset="0"/>
                        </a:rPr>
                        <a:t>-for-</a:t>
                      </a:r>
                      <a:r>
                        <a:rPr lang="en-US" sz="1800" b="1" dirty="0" err="1">
                          <a:effectLst/>
                          <a:latin typeface="+mn-lt"/>
                          <a:cs typeface="Arial" panose="020B0604020202020204" pitchFamily="34" charset="0"/>
                        </a:rPr>
                        <a:t>lt</a:t>
                      </a:r>
                      <a:r>
                        <a:rPr lang="en-US" sz="1800" b="1" dirty="0">
                          <a:effectLst/>
                          <a:latin typeface="+mn-lt"/>
                          <a:cs typeface="Arial" panose="020B0604020202020204" pitchFamily="34" charset="0"/>
                        </a:rPr>
                        <a:t> </a:t>
                      </a:r>
                      <a:r>
                        <a:rPr lang="en-US" sz="1800" b="1" dirty="0" smtClean="0">
                          <a:effectLst/>
                          <a:latin typeface="+mn-lt"/>
                          <a:cs typeface="Arial" panose="020B0604020202020204" pitchFamily="34" charset="0"/>
                        </a:rPr>
                        <a:t>z-score</a:t>
                      </a: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-1 to -1.9</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a:effectLst/>
                          <a:latin typeface="+mn-lt"/>
                          <a:cs typeface="Arial" panose="020B0604020202020204" pitchFamily="34" charset="0"/>
                        </a:rPr>
                        <a:t>-2 to -2.9</a:t>
                      </a:r>
                      <a:endParaRPr lang="en-US" sz="18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-3 to -3.9</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r>
              <a:tr h="277954">
                <a:tc>
                  <a:txBody>
                    <a:bodyPr/>
                    <a:lstStyle/>
                    <a:p>
                      <a:pPr marL="0" marR="0">
                        <a:spcBef>
                          <a:spcPts val="0"/>
                        </a:spcBef>
                        <a:spcAft>
                          <a:spcPts val="0"/>
                        </a:spcAft>
                      </a:pPr>
                      <a:r>
                        <a:rPr lang="en-US" sz="1800" b="1" dirty="0">
                          <a:effectLst/>
                          <a:latin typeface="+mn-lt"/>
                          <a:cs typeface="Arial" panose="020B0604020202020204" pitchFamily="34" charset="0"/>
                        </a:rPr>
                        <a:t>BMI for age z-score</a:t>
                      </a:r>
                      <a:endParaRPr lang="en-US" sz="18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-1 to -1.9</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-2 to -2.9</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-3 to -3.9</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r>
              <a:tr h="442269">
                <a:tc>
                  <a:txBody>
                    <a:bodyPr/>
                    <a:lstStyle/>
                    <a:p>
                      <a:pPr marL="0" marR="0">
                        <a:spcBef>
                          <a:spcPts val="0"/>
                        </a:spcBef>
                        <a:spcAft>
                          <a:spcPts val="0"/>
                        </a:spcAft>
                      </a:pPr>
                      <a:r>
                        <a:rPr lang="en-US" sz="1800" b="1" dirty="0">
                          <a:effectLst/>
                          <a:latin typeface="+mn-lt"/>
                          <a:cs typeface="Arial" panose="020B0604020202020204" pitchFamily="34" charset="0"/>
                        </a:rPr>
                        <a:t>Length/</a:t>
                      </a:r>
                      <a:r>
                        <a:rPr lang="en-US" sz="1800" b="1" dirty="0" err="1">
                          <a:effectLst/>
                          <a:latin typeface="+mn-lt"/>
                          <a:cs typeface="Arial" panose="020B0604020202020204" pitchFamily="34" charset="0"/>
                        </a:rPr>
                        <a:t>Ht</a:t>
                      </a:r>
                      <a:r>
                        <a:rPr lang="en-US" sz="1800" b="1" dirty="0">
                          <a:effectLst/>
                          <a:latin typeface="+mn-lt"/>
                          <a:cs typeface="Arial" panose="020B0604020202020204" pitchFamily="34" charset="0"/>
                        </a:rPr>
                        <a:t> for Age z-score</a:t>
                      </a:r>
                      <a:endParaRPr lang="en-US" sz="18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 </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 </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a:effectLst/>
                          <a:latin typeface="+mn-lt"/>
                          <a:cs typeface="Arial" panose="020B0604020202020204" pitchFamily="34" charset="0"/>
                        </a:rPr>
                        <a:t>-3 or less</a:t>
                      </a:r>
                      <a:endParaRPr lang="en-US" sz="1800" b="0">
                        <a:effectLst/>
                        <a:latin typeface="+mn-lt"/>
                        <a:ea typeface="Calibri" panose="020F0502020204030204" pitchFamily="34" charset="0"/>
                        <a:cs typeface="Arial" panose="020B0604020202020204" pitchFamily="34" charset="0"/>
                      </a:endParaRPr>
                    </a:p>
                  </a:txBody>
                  <a:tcPr marL="68580" marR="68580" marT="0" marB="0"/>
                </a:tc>
              </a:tr>
              <a:tr h="330011">
                <a:tc>
                  <a:txBody>
                    <a:bodyPr/>
                    <a:lstStyle/>
                    <a:p>
                      <a:pPr marL="0" marR="0">
                        <a:spcBef>
                          <a:spcPts val="0"/>
                        </a:spcBef>
                        <a:spcAft>
                          <a:spcPts val="0"/>
                        </a:spcAft>
                      </a:pPr>
                      <a:r>
                        <a:rPr lang="en-US" sz="1800" b="1" dirty="0">
                          <a:effectLst/>
                          <a:latin typeface="+mn-lt"/>
                          <a:cs typeface="Arial" panose="020B0604020202020204" pitchFamily="34" charset="0"/>
                        </a:rPr>
                        <a:t>MUAC z-score</a:t>
                      </a:r>
                      <a:endParaRPr lang="en-US" sz="18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-1 to -1.9</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-2 to -2.9</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a:effectLst/>
                          <a:latin typeface="+mn-lt"/>
                          <a:cs typeface="Arial" panose="020B0604020202020204" pitchFamily="34" charset="0"/>
                        </a:rPr>
                        <a:t>-3 to -3.9</a:t>
                      </a:r>
                      <a:endParaRPr lang="en-US" sz="1800" b="0">
                        <a:effectLst/>
                        <a:latin typeface="+mn-lt"/>
                        <a:ea typeface="Calibri" panose="020F0502020204030204" pitchFamily="34" charset="0"/>
                        <a:cs typeface="Arial" panose="020B0604020202020204" pitchFamily="34" charset="0"/>
                      </a:endParaRPr>
                    </a:p>
                  </a:txBody>
                  <a:tcPr marL="68580" marR="68580" marT="0" marB="0"/>
                </a:tc>
              </a:tr>
              <a:tr h="555908">
                <a:tc>
                  <a:txBody>
                    <a:bodyPr/>
                    <a:lstStyle/>
                    <a:p>
                      <a:pPr marL="0" marR="0">
                        <a:spcBef>
                          <a:spcPts val="0"/>
                        </a:spcBef>
                        <a:spcAft>
                          <a:spcPts val="0"/>
                        </a:spcAft>
                      </a:pPr>
                      <a:r>
                        <a:rPr lang="en-US" sz="1800" b="1" dirty="0">
                          <a:effectLst/>
                          <a:latin typeface="+mn-lt"/>
                          <a:cs typeface="Arial" panose="020B0604020202020204" pitchFamily="34" charset="0"/>
                        </a:rPr>
                        <a:t>Weight gain velocity (&lt;2 </a:t>
                      </a:r>
                      <a:r>
                        <a:rPr lang="en-US" sz="1800" b="1" dirty="0" err="1">
                          <a:effectLst/>
                          <a:latin typeface="+mn-lt"/>
                          <a:cs typeface="Arial" panose="020B0604020202020204" pitchFamily="34" charset="0"/>
                        </a:rPr>
                        <a:t>yrs</a:t>
                      </a:r>
                      <a:r>
                        <a:rPr lang="en-US" sz="1800" b="1" dirty="0">
                          <a:effectLst/>
                          <a:latin typeface="+mn-lt"/>
                          <a:cs typeface="Arial" panose="020B0604020202020204" pitchFamily="34" charset="0"/>
                        </a:rPr>
                        <a:t>)</a:t>
                      </a:r>
                      <a:endParaRPr lang="en-US" sz="18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&lt;75% of norm</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&lt;50% of norm</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&lt;25% of norm</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r>
              <a:tr h="442269">
                <a:tc>
                  <a:txBody>
                    <a:bodyPr/>
                    <a:lstStyle/>
                    <a:p>
                      <a:pPr marL="0" marR="0">
                        <a:spcBef>
                          <a:spcPts val="0"/>
                        </a:spcBef>
                        <a:spcAft>
                          <a:spcPts val="0"/>
                        </a:spcAft>
                      </a:pPr>
                      <a:r>
                        <a:rPr lang="en-US" sz="1800" b="1">
                          <a:effectLst/>
                          <a:latin typeface="+mn-lt"/>
                          <a:cs typeface="Arial" panose="020B0604020202020204" pitchFamily="34" charset="0"/>
                        </a:rPr>
                        <a:t>Weight loss (2-20 yrs)</a:t>
                      </a:r>
                      <a:endParaRPr lang="en-US" sz="1800" b="1">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5% UBW</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7.5% UBW</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10% UBW</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r>
              <a:tr h="555908">
                <a:tc>
                  <a:txBody>
                    <a:bodyPr/>
                    <a:lstStyle/>
                    <a:p>
                      <a:pPr marL="0" marR="0">
                        <a:spcBef>
                          <a:spcPts val="0"/>
                        </a:spcBef>
                        <a:spcAft>
                          <a:spcPts val="0"/>
                        </a:spcAft>
                      </a:pPr>
                      <a:r>
                        <a:rPr lang="en-US" sz="1800" b="1" dirty="0">
                          <a:effectLst/>
                          <a:latin typeface="+mn-lt"/>
                          <a:cs typeface="Arial" panose="020B0604020202020204" pitchFamily="34" charset="0"/>
                        </a:rPr>
                        <a:t>Decline </a:t>
                      </a:r>
                      <a:r>
                        <a:rPr lang="en-US" sz="1800" b="1" dirty="0" smtClean="0">
                          <a:effectLst/>
                          <a:latin typeface="+mn-lt"/>
                          <a:cs typeface="Arial" panose="020B0604020202020204" pitchFamily="34" charset="0"/>
                        </a:rPr>
                        <a:t>in </a:t>
                      </a:r>
                      <a:r>
                        <a:rPr lang="en-US" sz="1800" b="1" dirty="0" err="1" smtClean="0">
                          <a:effectLst/>
                          <a:latin typeface="+mn-lt"/>
                          <a:cs typeface="Arial" panose="020B0604020202020204" pitchFamily="34" charset="0"/>
                        </a:rPr>
                        <a:t>Wt</a:t>
                      </a:r>
                      <a:r>
                        <a:rPr lang="en-US" sz="1800" b="1" dirty="0" smtClean="0">
                          <a:effectLst/>
                          <a:latin typeface="+mn-lt"/>
                          <a:cs typeface="Arial" panose="020B0604020202020204" pitchFamily="34" charset="0"/>
                        </a:rPr>
                        <a:t> for </a:t>
                      </a:r>
                      <a:r>
                        <a:rPr lang="en-US" sz="1800" b="1" dirty="0">
                          <a:effectLst/>
                          <a:latin typeface="+mn-lt"/>
                          <a:cs typeface="Arial" panose="020B0604020202020204" pitchFamily="34" charset="0"/>
                        </a:rPr>
                        <a:t>Lt/</a:t>
                      </a:r>
                      <a:r>
                        <a:rPr lang="en-US" sz="1800" b="1" dirty="0" err="1">
                          <a:effectLst/>
                          <a:latin typeface="+mn-lt"/>
                          <a:cs typeface="Arial" panose="020B0604020202020204" pitchFamily="34" charset="0"/>
                        </a:rPr>
                        <a:t>Ht</a:t>
                      </a:r>
                      <a:r>
                        <a:rPr lang="en-US" sz="1800" b="1" dirty="0">
                          <a:effectLst/>
                          <a:latin typeface="+mn-lt"/>
                          <a:cs typeface="Arial" panose="020B0604020202020204" pitchFamily="34" charset="0"/>
                        </a:rPr>
                        <a:t> z-score</a:t>
                      </a:r>
                      <a:endParaRPr lang="en-US" sz="18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Decline of 1 </a:t>
                      </a:r>
                      <a:endParaRPr lang="en-US" sz="1800" b="0" dirty="0" smtClean="0">
                        <a:effectLst/>
                        <a:latin typeface="+mn-lt"/>
                        <a:cs typeface="Arial" panose="020B0604020202020204" pitchFamily="34" charset="0"/>
                      </a:endParaRPr>
                    </a:p>
                    <a:p>
                      <a:pPr marL="0" marR="0">
                        <a:spcBef>
                          <a:spcPts val="0"/>
                        </a:spcBef>
                        <a:spcAft>
                          <a:spcPts val="0"/>
                        </a:spcAft>
                      </a:pPr>
                      <a:r>
                        <a:rPr lang="en-US" sz="1800" b="0" dirty="0" smtClean="0">
                          <a:effectLst/>
                          <a:latin typeface="+mn-lt"/>
                          <a:cs typeface="Arial" panose="020B0604020202020204" pitchFamily="34" charset="0"/>
                        </a:rPr>
                        <a:t>z-score</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Decline of 2 </a:t>
                      </a:r>
                      <a:endParaRPr lang="en-US" sz="1800" b="0" dirty="0" smtClean="0">
                        <a:effectLst/>
                        <a:latin typeface="+mn-lt"/>
                        <a:cs typeface="Arial" panose="020B0604020202020204" pitchFamily="34" charset="0"/>
                      </a:endParaRPr>
                    </a:p>
                    <a:p>
                      <a:pPr marL="0" marR="0">
                        <a:spcBef>
                          <a:spcPts val="0"/>
                        </a:spcBef>
                        <a:spcAft>
                          <a:spcPts val="0"/>
                        </a:spcAft>
                      </a:pPr>
                      <a:r>
                        <a:rPr lang="en-US" sz="1800" b="0" dirty="0" smtClean="0">
                          <a:effectLst/>
                          <a:latin typeface="+mn-lt"/>
                          <a:cs typeface="Arial" panose="020B0604020202020204" pitchFamily="34" charset="0"/>
                        </a:rPr>
                        <a:t>z-scores</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Decline of 3 </a:t>
                      </a:r>
                      <a:endParaRPr lang="en-US" sz="1800" b="0" dirty="0" smtClean="0">
                        <a:effectLst/>
                        <a:latin typeface="+mn-lt"/>
                        <a:cs typeface="Arial" panose="020B0604020202020204" pitchFamily="34" charset="0"/>
                      </a:endParaRPr>
                    </a:p>
                    <a:p>
                      <a:pPr marL="0" marR="0">
                        <a:spcBef>
                          <a:spcPts val="0"/>
                        </a:spcBef>
                        <a:spcAft>
                          <a:spcPts val="0"/>
                        </a:spcAft>
                      </a:pPr>
                      <a:r>
                        <a:rPr lang="en-US" sz="1800" b="0" dirty="0" smtClean="0">
                          <a:effectLst/>
                          <a:latin typeface="+mn-lt"/>
                          <a:cs typeface="Arial" panose="020B0604020202020204" pitchFamily="34" charset="0"/>
                        </a:rPr>
                        <a:t>z-scores</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r>
              <a:tr h="884539">
                <a:tc>
                  <a:txBody>
                    <a:bodyPr/>
                    <a:lstStyle/>
                    <a:p>
                      <a:pPr marL="0" marR="0">
                        <a:spcBef>
                          <a:spcPts val="0"/>
                        </a:spcBef>
                        <a:spcAft>
                          <a:spcPts val="0"/>
                        </a:spcAft>
                      </a:pPr>
                      <a:r>
                        <a:rPr lang="en-US" sz="1800" b="1" dirty="0">
                          <a:effectLst/>
                          <a:latin typeface="+mn-lt"/>
                          <a:cs typeface="Arial" panose="020B0604020202020204" pitchFamily="34" charset="0"/>
                        </a:rPr>
                        <a:t>Inadequate nutrition intake</a:t>
                      </a:r>
                      <a:endParaRPr lang="en-US" sz="1800" b="1"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a:effectLst/>
                          <a:latin typeface="+mn-lt"/>
                          <a:cs typeface="Arial" panose="020B0604020202020204" pitchFamily="34" charset="0"/>
                        </a:rPr>
                        <a:t>51-75% estimated energy/pro needs</a:t>
                      </a:r>
                      <a:endParaRPr lang="en-US" sz="1800" b="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dirty="0">
                          <a:effectLst/>
                          <a:latin typeface="+mn-lt"/>
                          <a:cs typeface="Arial" panose="020B0604020202020204" pitchFamily="34" charset="0"/>
                        </a:rPr>
                        <a:t>26-50% estimated energy/pro needs</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c>
                  <a:txBody>
                    <a:bodyPr/>
                    <a:lstStyle/>
                    <a:p>
                      <a:pPr marL="0" marR="0">
                        <a:spcBef>
                          <a:spcPts val="0"/>
                        </a:spcBef>
                        <a:spcAft>
                          <a:spcPts val="0"/>
                        </a:spcAft>
                      </a:pPr>
                      <a:r>
                        <a:rPr lang="en-US" sz="1800" b="0" u="sng" dirty="0">
                          <a:effectLst/>
                          <a:latin typeface="+mn-lt"/>
                          <a:cs typeface="Arial" panose="020B0604020202020204" pitchFamily="34" charset="0"/>
                        </a:rPr>
                        <a:t>&lt; </a:t>
                      </a:r>
                      <a:r>
                        <a:rPr lang="en-US" sz="1800" b="0" dirty="0">
                          <a:effectLst/>
                          <a:latin typeface="+mn-lt"/>
                          <a:cs typeface="Arial" panose="020B0604020202020204" pitchFamily="34" charset="0"/>
                        </a:rPr>
                        <a:t>25% estimated energy/pro needs</a:t>
                      </a:r>
                      <a:endParaRPr lang="en-US" sz="1800" b="0" dirty="0">
                        <a:effectLst/>
                        <a:latin typeface="+mn-lt"/>
                        <a:ea typeface="Calibri" panose="020F0502020204030204" pitchFamily="34" charset="0"/>
                        <a:cs typeface="Arial" panose="020B0604020202020204" pitchFamily="34" charset="0"/>
                      </a:endParaRPr>
                    </a:p>
                  </a:txBody>
                  <a:tcPr marL="68580" marR="6858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60541296"/>
      </p:ext>
    </p:extLst>
  </p:cSld>
  <p:clrMapOvr>
    <a:masterClrMapping/>
  </p:clrMapOvr>
  <mc:AlternateContent xmlns:mc="http://schemas.openxmlformats.org/markup-compatibility/2006" xmlns:p14="http://schemas.microsoft.com/office/powerpoint/2010/main">
    <mc:Choice Requires="p14">
      <p:transition spd="slow" p14:dur="2000" advTm="81455"/>
    </mc:Choice>
    <mc:Fallback xmlns="">
      <p:transition spd="slow" advTm="814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1</a:t>
            </a:r>
          </a:p>
        </p:txBody>
      </p:sp>
      <p:sp>
        <p:nvSpPr>
          <p:cNvPr id="3" name="Content Placeholder 2"/>
          <p:cNvSpPr>
            <a:spLocks noGrp="1"/>
          </p:cNvSpPr>
          <p:nvPr>
            <p:ph idx="1"/>
          </p:nvPr>
        </p:nvSpPr>
        <p:spPr>
          <a:xfrm>
            <a:off x="1981200" y="1600201"/>
            <a:ext cx="8686800" cy="4789583"/>
          </a:xfrm>
        </p:spPr>
        <p:txBody>
          <a:bodyPr>
            <a:normAutofit fontScale="92500" lnSpcReduction="10000"/>
          </a:bodyPr>
          <a:lstStyle/>
          <a:p>
            <a:pPr>
              <a:buNone/>
            </a:pPr>
            <a:r>
              <a:rPr lang="en-US" sz="1600" b="1" dirty="0"/>
              <a:t> 	</a:t>
            </a:r>
            <a:endParaRPr lang="en-US" sz="1600"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pPr marL="0" indent="0">
              <a:buNone/>
            </a:pPr>
            <a:endParaRPr lang="en-US" sz="1600" b="1" dirty="0"/>
          </a:p>
          <a:p>
            <a:pPr marL="0" indent="0">
              <a:buNone/>
            </a:pPr>
            <a:endParaRPr lang="en-US" sz="1600" b="1" dirty="0"/>
          </a:p>
          <a:p>
            <a:pPr marL="0" indent="0">
              <a:buNone/>
            </a:pPr>
            <a:endParaRPr lang="en-US" sz="1600" b="1" dirty="0"/>
          </a:p>
          <a:p>
            <a:r>
              <a:rPr lang="en-US" sz="1600" b="1" dirty="0"/>
              <a:t>Does pt meet criteria for malnutrition?	       </a:t>
            </a:r>
            <a:r>
              <a:rPr lang="en-US" sz="1600" dirty="0"/>
              <a:t>Yes		No</a:t>
            </a:r>
          </a:p>
          <a:p>
            <a:r>
              <a:rPr lang="en-US" sz="1600" b="1" dirty="0"/>
              <a:t>Etiology:   </a:t>
            </a:r>
            <a:r>
              <a:rPr lang="en-US" sz="1600" b="1" dirty="0" smtClean="0"/>
              <a:t>	</a:t>
            </a:r>
            <a:r>
              <a:rPr lang="en-US" sz="1600" dirty="0" smtClean="0"/>
              <a:t>Acute       	</a:t>
            </a:r>
            <a:r>
              <a:rPr lang="en-US" sz="1600" dirty="0"/>
              <a:t>	Chronic </a:t>
            </a:r>
            <a:r>
              <a:rPr lang="en-US" sz="1200" dirty="0"/>
              <a:t>	</a:t>
            </a:r>
          </a:p>
          <a:p>
            <a:r>
              <a:rPr lang="en-US" sz="1600" b="1" dirty="0"/>
              <a:t>Illness</a:t>
            </a:r>
            <a:r>
              <a:rPr lang="en-US" sz="1600" b="1" dirty="0" smtClean="0"/>
              <a:t>:	</a:t>
            </a:r>
            <a:r>
              <a:rPr lang="en-US" sz="1600" dirty="0"/>
              <a:t>	Illness related	</a:t>
            </a:r>
            <a:r>
              <a:rPr lang="en-US" sz="1600" dirty="0" smtClean="0"/>
              <a:t>Non-illness </a:t>
            </a:r>
            <a:r>
              <a:rPr lang="en-US" sz="1600" dirty="0"/>
              <a:t>related</a:t>
            </a:r>
          </a:p>
          <a:p>
            <a:r>
              <a:rPr lang="en-US" sz="1600" b="1" dirty="0"/>
              <a:t>Severity:	</a:t>
            </a:r>
            <a:r>
              <a:rPr lang="en-US" sz="1600" dirty="0" smtClean="0"/>
              <a:t>Mild</a:t>
            </a:r>
            <a:r>
              <a:rPr lang="en-US" sz="1600" dirty="0"/>
              <a:t>	   </a:t>
            </a:r>
            <a:r>
              <a:rPr lang="en-US" sz="1600" dirty="0" smtClean="0"/>
              <a:t>    Moderate          </a:t>
            </a:r>
            <a:r>
              <a:rPr lang="en-US" sz="1600" dirty="0"/>
              <a:t>Severe</a:t>
            </a:r>
          </a:p>
          <a:p>
            <a:endParaRPr lang="en-US" sz="1600" dirty="0"/>
          </a:p>
        </p:txBody>
      </p:sp>
      <p:graphicFrame>
        <p:nvGraphicFramePr>
          <p:cNvPr id="4" name="Table 3"/>
          <p:cNvGraphicFramePr>
            <a:graphicFrameLocks noGrp="1"/>
          </p:cNvGraphicFramePr>
          <p:nvPr>
            <p:extLst>
              <p:ext uri="{D42A27DB-BD31-4B8C-83A1-F6EECF244321}">
                <p14:modId xmlns:p14="http://schemas.microsoft.com/office/powerpoint/2010/main" val="654097478"/>
              </p:ext>
            </p:extLst>
          </p:nvPr>
        </p:nvGraphicFramePr>
        <p:xfrm>
          <a:off x="838202" y="1609316"/>
          <a:ext cx="9966431" cy="3164160"/>
        </p:xfrm>
        <a:graphic>
          <a:graphicData uri="http://schemas.openxmlformats.org/drawingml/2006/table">
            <a:tbl>
              <a:tblPr firstRow="1" firstCol="1" bandRow="1">
                <a:tableStyleId>{5C22544A-7EE6-4342-B048-85BDC9FD1C3A}</a:tableStyleId>
              </a:tblPr>
              <a:tblGrid>
                <a:gridCol w="3092660"/>
                <a:gridCol w="2323528"/>
                <a:gridCol w="2323528"/>
                <a:gridCol w="2226715"/>
              </a:tblGrid>
              <a:tr h="263680">
                <a:tc>
                  <a:txBody>
                    <a:bodyPr/>
                    <a:lstStyle/>
                    <a:p>
                      <a:pPr marL="0" marR="0">
                        <a:spcBef>
                          <a:spcPts val="0"/>
                        </a:spcBef>
                        <a:spcAft>
                          <a:spcPts val="0"/>
                        </a:spcAft>
                      </a:pPr>
                      <a:r>
                        <a:rPr lang="en-US" sz="1600" dirty="0">
                          <a:effectLst/>
                        </a:rPr>
                        <a:t>Criteria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Mild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Moderate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Severe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680">
                <a:tc>
                  <a:txBody>
                    <a:bodyPr/>
                    <a:lstStyle/>
                    <a:p>
                      <a:pPr marL="0" marR="0">
                        <a:spcBef>
                          <a:spcPts val="0"/>
                        </a:spcBef>
                        <a:spcAft>
                          <a:spcPts val="0"/>
                        </a:spcAft>
                      </a:pPr>
                      <a:r>
                        <a:rPr lang="en-US" sz="1600" b="0" dirty="0" err="1">
                          <a:effectLst/>
                        </a:rPr>
                        <a:t>Wt</a:t>
                      </a:r>
                      <a:r>
                        <a:rPr lang="en-US" sz="1600" b="0" dirty="0">
                          <a:effectLst/>
                        </a:rPr>
                        <a:t>-for-</a:t>
                      </a:r>
                      <a:r>
                        <a:rPr lang="en-US" sz="1600" b="0" dirty="0" err="1">
                          <a:effectLst/>
                        </a:rPr>
                        <a:t>lt</a:t>
                      </a:r>
                      <a:r>
                        <a:rPr lang="en-US" sz="1600" b="0" dirty="0">
                          <a:effectLst/>
                        </a:rPr>
                        <a:t> 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 to -1.9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-2 to -2.9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-3 to -3.9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680">
                <a:tc>
                  <a:txBody>
                    <a:bodyPr/>
                    <a:lstStyle/>
                    <a:p>
                      <a:pPr marL="0" marR="0">
                        <a:spcBef>
                          <a:spcPts val="0"/>
                        </a:spcBef>
                        <a:spcAft>
                          <a:spcPts val="0"/>
                        </a:spcAft>
                      </a:pPr>
                      <a:r>
                        <a:rPr lang="en-US" sz="1600" b="0" dirty="0">
                          <a:effectLst/>
                        </a:rPr>
                        <a:t>BMI for age 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 to -1.9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-2 to -2.9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-3 to -3.9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680">
                <a:tc>
                  <a:txBody>
                    <a:bodyPr/>
                    <a:lstStyle/>
                    <a:p>
                      <a:pPr marL="0" marR="0">
                        <a:spcBef>
                          <a:spcPts val="0"/>
                        </a:spcBef>
                        <a:spcAft>
                          <a:spcPts val="0"/>
                        </a:spcAft>
                      </a:pPr>
                      <a:r>
                        <a:rPr lang="en-US" sz="1600" b="0" dirty="0">
                          <a:effectLst/>
                        </a:rPr>
                        <a:t>Length/</a:t>
                      </a:r>
                      <a:r>
                        <a:rPr lang="en-US" sz="1600" b="0" dirty="0" err="1">
                          <a:effectLst/>
                        </a:rPr>
                        <a:t>Ht</a:t>
                      </a:r>
                      <a:r>
                        <a:rPr lang="en-US" sz="1600" b="0" dirty="0">
                          <a:effectLst/>
                        </a:rPr>
                        <a:t> for Age 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-3 or less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680">
                <a:tc>
                  <a:txBody>
                    <a:bodyPr/>
                    <a:lstStyle/>
                    <a:p>
                      <a:pPr marL="0" marR="0">
                        <a:spcBef>
                          <a:spcPts val="0"/>
                        </a:spcBef>
                        <a:spcAft>
                          <a:spcPts val="0"/>
                        </a:spcAft>
                      </a:pPr>
                      <a:r>
                        <a:rPr lang="en-US" sz="1600" b="0" dirty="0">
                          <a:effectLst/>
                        </a:rPr>
                        <a:t>MUAC 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-1 to -1.9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-2 to -2.9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-3 to -3.9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7360">
                <a:tc>
                  <a:txBody>
                    <a:bodyPr/>
                    <a:lstStyle/>
                    <a:p>
                      <a:pPr marL="0" marR="0">
                        <a:spcBef>
                          <a:spcPts val="0"/>
                        </a:spcBef>
                        <a:spcAft>
                          <a:spcPts val="0"/>
                        </a:spcAft>
                      </a:pPr>
                      <a:r>
                        <a:rPr lang="en-US" sz="1600" b="0" dirty="0">
                          <a:effectLst/>
                        </a:rPr>
                        <a:t>Weight gain velocity (&lt;2 </a:t>
                      </a:r>
                      <a:r>
                        <a:rPr lang="en-US" sz="1600" b="0" dirty="0" err="1">
                          <a:effectLst/>
                        </a:rPr>
                        <a:t>yrs</a:t>
                      </a:r>
                      <a:r>
                        <a:rPr lang="en-US" sz="1600" b="0" dirty="0">
                          <a:effectLst/>
                        </a:rPr>
                        <a: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&lt;75% of norm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&lt;50% of norm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&lt;25% of norm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63680">
                <a:tc>
                  <a:txBody>
                    <a:bodyPr/>
                    <a:lstStyle/>
                    <a:p>
                      <a:pPr marL="0" marR="0">
                        <a:spcBef>
                          <a:spcPts val="0"/>
                        </a:spcBef>
                        <a:spcAft>
                          <a:spcPts val="0"/>
                        </a:spcAft>
                      </a:pPr>
                      <a:r>
                        <a:rPr lang="en-US" sz="1600" b="0">
                          <a:effectLst/>
                        </a:rPr>
                        <a:t>Weight loss (2-20 yrs)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5% UBW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7.5% UBW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10% UBW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7360">
                <a:tc>
                  <a:txBody>
                    <a:bodyPr/>
                    <a:lstStyle/>
                    <a:p>
                      <a:pPr marL="0" marR="0">
                        <a:spcBef>
                          <a:spcPts val="0"/>
                        </a:spcBef>
                        <a:spcAft>
                          <a:spcPts val="0"/>
                        </a:spcAft>
                      </a:pPr>
                      <a:r>
                        <a:rPr lang="en-US" sz="1600" b="0" dirty="0">
                          <a:effectLst/>
                        </a:rPr>
                        <a:t>Decline in </a:t>
                      </a:r>
                      <a:r>
                        <a:rPr lang="en-US" sz="1600" b="0" dirty="0" err="1" smtClean="0">
                          <a:effectLst/>
                        </a:rPr>
                        <a:t>Wt</a:t>
                      </a:r>
                      <a:r>
                        <a:rPr lang="en-US" sz="1600" b="0" dirty="0" smtClean="0">
                          <a:effectLst/>
                        </a:rPr>
                        <a:t> for Lt/</a:t>
                      </a:r>
                      <a:r>
                        <a:rPr lang="en-US" sz="1600" b="0" dirty="0" err="1" smtClean="0">
                          <a:effectLst/>
                        </a:rPr>
                        <a:t>Ht</a:t>
                      </a:r>
                      <a:r>
                        <a:rPr lang="en-US" sz="1600" b="0" dirty="0" smtClean="0">
                          <a:effectLst/>
                        </a:rPr>
                        <a:t> </a:t>
                      </a:r>
                      <a:r>
                        <a:rPr lang="en-US" sz="1600" b="0" dirty="0">
                          <a:effectLst/>
                        </a:rPr>
                        <a:t>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Decline of 1 z-score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Decline of 2 z-scores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Decline of 3 z-scores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27360">
                <a:tc>
                  <a:txBody>
                    <a:bodyPr/>
                    <a:lstStyle/>
                    <a:p>
                      <a:pPr marL="0" marR="0">
                        <a:spcBef>
                          <a:spcPts val="0"/>
                        </a:spcBef>
                        <a:spcAft>
                          <a:spcPts val="0"/>
                        </a:spcAft>
                      </a:pPr>
                      <a:r>
                        <a:rPr lang="en-US" sz="1600" b="0" dirty="0">
                          <a:effectLst/>
                        </a:rPr>
                        <a:t>Inadequate nutrition intake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51-75% estimated energy/pro needs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26-50% estimated energy/pro needs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u="sng" dirty="0">
                          <a:effectLst/>
                        </a:rPr>
                        <a:t>&lt; </a:t>
                      </a:r>
                      <a:r>
                        <a:rPr lang="en-US" sz="1600" dirty="0">
                          <a:effectLst/>
                        </a:rPr>
                        <a:t>25% estimated energy/pro needs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8022418"/>
      </p:ext>
    </p:extLst>
  </p:cSld>
  <p:clrMapOvr>
    <a:masterClrMapping/>
  </p:clrMapOvr>
  <mc:AlternateContent xmlns:mc="http://schemas.openxmlformats.org/markup-compatibility/2006" xmlns:p14="http://schemas.microsoft.com/office/powerpoint/2010/main">
    <mc:Choice Requires="p14">
      <p:transition spd="slow" p14:dur="2000" advTm="24564"/>
    </mc:Choice>
    <mc:Fallback xmlns="">
      <p:transition spd="slow" advTm="2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Case Study 1</a:t>
            </a:r>
          </a:p>
        </p:txBody>
      </p:sp>
      <p:sp>
        <p:nvSpPr>
          <p:cNvPr id="3" name="Content Placeholder 2"/>
          <p:cNvSpPr>
            <a:spLocks noGrp="1"/>
          </p:cNvSpPr>
          <p:nvPr>
            <p:ph idx="1"/>
          </p:nvPr>
        </p:nvSpPr>
        <p:spPr>
          <a:xfrm>
            <a:off x="1981200" y="1600201"/>
            <a:ext cx="8686800" cy="4789583"/>
          </a:xfrm>
        </p:spPr>
        <p:txBody>
          <a:bodyPr>
            <a:normAutofit fontScale="92500" lnSpcReduction="10000"/>
          </a:bodyPr>
          <a:lstStyle/>
          <a:p>
            <a:pPr>
              <a:buNone/>
            </a:pPr>
            <a:r>
              <a:rPr lang="en-US" sz="1600" b="1" dirty="0"/>
              <a:t> 	</a:t>
            </a:r>
            <a:endParaRPr lang="en-US" sz="1600" dirty="0"/>
          </a:p>
          <a:p>
            <a:endParaRPr lang="en-US" sz="1600" b="1" dirty="0"/>
          </a:p>
          <a:p>
            <a:endParaRPr lang="en-US" sz="1600" b="1" dirty="0"/>
          </a:p>
          <a:p>
            <a:endParaRPr lang="en-US" sz="1600" b="1" dirty="0"/>
          </a:p>
          <a:p>
            <a:endParaRPr lang="en-US" sz="1600" b="1" dirty="0"/>
          </a:p>
          <a:p>
            <a:endParaRPr lang="en-US" sz="1600" b="1" dirty="0"/>
          </a:p>
          <a:p>
            <a:endParaRPr lang="en-US" sz="1600" b="1" dirty="0"/>
          </a:p>
          <a:p>
            <a:endParaRPr lang="en-US" sz="1600" b="1" dirty="0"/>
          </a:p>
          <a:p>
            <a:pPr marL="0" indent="0">
              <a:buNone/>
            </a:pPr>
            <a:endParaRPr lang="en-US" sz="1600" b="1" dirty="0"/>
          </a:p>
          <a:p>
            <a:pPr marL="0" indent="0">
              <a:buNone/>
            </a:pPr>
            <a:endParaRPr lang="en-US" sz="1600" b="1" dirty="0"/>
          </a:p>
          <a:p>
            <a:pPr marL="0" indent="0">
              <a:buNone/>
            </a:pPr>
            <a:endParaRPr lang="en-US" sz="1600" b="1" dirty="0"/>
          </a:p>
          <a:p>
            <a:r>
              <a:rPr lang="en-US" sz="1600" b="1" dirty="0"/>
              <a:t>Does pt meet criteria for malnutrition?	</a:t>
            </a:r>
            <a:r>
              <a:rPr lang="en-US" sz="1600" b="1" dirty="0">
                <a:solidFill>
                  <a:srgbClr val="FF0000"/>
                </a:solidFill>
              </a:rPr>
              <a:t>       Yes</a:t>
            </a:r>
            <a:r>
              <a:rPr lang="en-US" sz="1600" dirty="0"/>
              <a:t>		No</a:t>
            </a:r>
          </a:p>
          <a:p>
            <a:r>
              <a:rPr lang="en-US" sz="1600" b="1" dirty="0"/>
              <a:t>Etiology:   </a:t>
            </a:r>
            <a:r>
              <a:rPr lang="en-US" sz="1600" b="1" dirty="0" smtClean="0"/>
              <a:t>	</a:t>
            </a:r>
            <a:r>
              <a:rPr lang="en-US" sz="1600" dirty="0" smtClean="0"/>
              <a:t>Acute       	</a:t>
            </a:r>
            <a:r>
              <a:rPr lang="en-US" sz="1600" dirty="0"/>
              <a:t>	</a:t>
            </a:r>
            <a:r>
              <a:rPr lang="en-US" sz="1600" b="1" dirty="0">
                <a:solidFill>
                  <a:srgbClr val="FF0000"/>
                </a:solidFill>
              </a:rPr>
              <a:t>Chronic</a:t>
            </a:r>
            <a:r>
              <a:rPr lang="en-US" sz="1600" dirty="0"/>
              <a:t> </a:t>
            </a:r>
            <a:r>
              <a:rPr lang="en-US" sz="1200" dirty="0"/>
              <a:t>	</a:t>
            </a:r>
          </a:p>
          <a:p>
            <a:r>
              <a:rPr lang="en-US" sz="1600" b="1" dirty="0"/>
              <a:t>Illness</a:t>
            </a:r>
            <a:r>
              <a:rPr lang="en-US" sz="1600" b="1" dirty="0" smtClean="0"/>
              <a:t>:	</a:t>
            </a:r>
            <a:r>
              <a:rPr lang="en-US" sz="1600" dirty="0"/>
              <a:t>	Illness related	</a:t>
            </a:r>
            <a:r>
              <a:rPr lang="en-US" sz="1600" b="1" dirty="0" smtClean="0">
                <a:solidFill>
                  <a:srgbClr val="FF0000"/>
                </a:solidFill>
              </a:rPr>
              <a:t>Non-illness </a:t>
            </a:r>
            <a:r>
              <a:rPr lang="en-US" sz="1600" b="1" dirty="0">
                <a:solidFill>
                  <a:srgbClr val="FF0000"/>
                </a:solidFill>
              </a:rPr>
              <a:t>related</a:t>
            </a:r>
          </a:p>
          <a:p>
            <a:r>
              <a:rPr lang="en-US" sz="1600" b="1" dirty="0"/>
              <a:t>Severity:	</a:t>
            </a:r>
            <a:r>
              <a:rPr lang="en-US" sz="1600" dirty="0" smtClean="0"/>
              <a:t>Mild</a:t>
            </a:r>
            <a:r>
              <a:rPr lang="en-US" sz="1600" dirty="0"/>
              <a:t>	   </a:t>
            </a:r>
            <a:r>
              <a:rPr lang="en-US" sz="1600" dirty="0" smtClean="0"/>
              <a:t>    Moderate          </a:t>
            </a:r>
            <a:r>
              <a:rPr lang="en-US" sz="1600" b="1" dirty="0">
                <a:solidFill>
                  <a:srgbClr val="FF0000"/>
                </a:solidFill>
              </a:rPr>
              <a:t>Severe</a:t>
            </a:r>
          </a:p>
          <a:p>
            <a:endParaRPr lang="en-US" sz="1600" dirty="0"/>
          </a:p>
        </p:txBody>
      </p:sp>
      <p:graphicFrame>
        <p:nvGraphicFramePr>
          <p:cNvPr id="4" name="Table 3"/>
          <p:cNvGraphicFramePr>
            <a:graphicFrameLocks noGrp="1"/>
          </p:cNvGraphicFramePr>
          <p:nvPr>
            <p:extLst>
              <p:ext uri="{D42A27DB-BD31-4B8C-83A1-F6EECF244321}">
                <p14:modId xmlns:p14="http://schemas.microsoft.com/office/powerpoint/2010/main" val="1519973504"/>
              </p:ext>
            </p:extLst>
          </p:nvPr>
        </p:nvGraphicFramePr>
        <p:xfrm>
          <a:off x="966950" y="1451661"/>
          <a:ext cx="10026870" cy="3451104"/>
        </p:xfrm>
        <a:graphic>
          <a:graphicData uri="http://schemas.openxmlformats.org/drawingml/2006/table">
            <a:tbl>
              <a:tblPr firstRow="1" firstCol="1" bandRow="1">
                <a:tableStyleId>{5C22544A-7EE6-4342-B048-85BDC9FD1C3A}</a:tableStyleId>
              </a:tblPr>
              <a:tblGrid>
                <a:gridCol w="2374568"/>
                <a:gridCol w="2374568"/>
                <a:gridCol w="1784023"/>
                <a:gridCol w="1784023"/>
                <a:gridCol w="1709688"/>
              </a:tblGrid>
              <a:tr h="209424">
                <a:tc>
                  <a:txBody>
                    <a:bodyPr/>
                    <a:lstStyle/>
                    <a:p>
                      <a:pPr marL="0" marR="0">
                        <a:spcBef>
                          <a:spcPts val="0"/>
                        </a:spcBef>
                        <a:spcAft>
                          <a:spcPts val="0"/>
                        </a:spcAft>
                      </a:pPr>
                      <a:r>
                        <a:rPr lang="en-US" sz="1600" dirty="0">
                          <a:effectLst/>
                        </a:rPr>
                        <a:t>Criteria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Mild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Moderate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Severe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N/A</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9424">
                <a:tc>
                  <a:txBody>
                    <a:bodyPr/>
                    <a:lstStyle/>
                    <a:p>
                      <a:pPr marL="0" marR="0">
                        <a:spcBef>
                          <a:spcPts val="0"/>
                        </a:spcBef>
                        <a:spcAft>
                          <a:spcPts val="0"/>
                        </a:spcAft>
                      </a:pPr>
                      <a:r>
                        <a:rPr lang="en-US" sz="1600" b="0" dirty="0" err="1">
                          <a:effectLst/>
                        </a:rPr>
                        <a:t>Wt</a:t>
                      </a:r>
                      <a:r>
                        <a:rPr lang="en-US" sz="1600" b="0" dirty="0">
                          <a:effectLst/>
                        </a:rPr>
                        <a:t>-for-</a:t>
                      </a:r>
                      <a:r>
                        <a:rPr lang="en-US" sz="1600" b="0" dirty="0" err="1">
                          <a:effectLst/>
                        </a:rPr>
                        <a:t>lt</a:t>
                      </a:r>
                      <a:r>
                        <a:rPr lang="en-US" sz="1600" b="0" dirty="0">
                          <a:effectLst/>
                        </a:rPr>
                        <a:t> 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-1 to -1.9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-2 to -2.9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-3 to -3.9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r>
                        <a:rPr lang="en-US" sz="1600" dirty="0" smtClean="0">
                          <a:effectLst/>
                        </a:rPr>
                        <a:t>  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9424">
                <a:tc>
                  <a:txBody>
                    <a:bodyPr/>
                    <a:lstStyle/>
                    <a:p>
                      <a:pPr marL="0" marR="0">
                        <a:spcBef>
                          <a:spcPts val="0"/>
                        </a:spcBef>
                        <a:spcAft>
                          <a:spcPts val="0"/>
                        </a:spcAft>
                      </a:pPr>
                      <a:r>
                        <a:rPr lang="en-US" sz="1600" b="0" dirty="0">
                          <a:effectLst/>
                        </a:rPr>
                        <a:t>BMI for age 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-1 to -1.9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-2 to -2.9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solidFill>
                            <a:srgbClr val="FF0000"/>
                          </a:solidFill>
                          <a:effectLst/>
                        </a:rPr>
                        <a:t>-3 to -3.9</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18848">
                <a:tc>
                  <a:txBody>
                    <a:bodyPr/>
                    <a:lstStyle/>
                    <a:p>
                      <a:pPr marL="0" marR="0">
                        <a:spcBef>
                          <a:spcPts val="0"/>
                        </a:spcBef>
                        <a:spcAft>
                          <a:spcPts val="0"/>
                        </a:spcAft>
                      </a:pPr>
                      <a:r>
                        <a:rPr lang="en-US" sz="1600" b="0" dirty="0">
                          <a:effectLst/>
                        </a:rPr>
                        <a:t>Length/</a:t>
                      </a:r>
                      <a:r>
                        <a:rPr lang="en-US" sz="1600" b="0" dirty="0" err="1">
                          <a:effectLst/>
                        </a:rPr>
                        <a:t>Ht</a:t>
                      </a:r>
                      <a:r>
                        <a:rPr lang="en-US" sz="1600" b="0" dirty="0">
                          <a:effectLst/>
                        </a:rPr>
                        <a:t> for Age 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-3 or less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r>
                        <a:rPr lang="en-US" sz="1600" dirty="0" smtClean="0">
                          <a:effectLst/>
                        </a:rPr>
                        <a:t>  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9424">
                <a:tc>
                  <a:txBody>
                    <a:bodyPr/>
                    <a:lstStyle/>
                    <a:p>
                      <a:pPr marL="0" marR="0">
                        <a:spcBef>
                          <a:spcPts val="0"/>
                        </a:spcBef>
                        <a:spcAft>
                          <a:spcPts val="0"/>
                        </a:spcAft>
                      </a:pPr>
                      <a:r>
                        <a:rPr lang="en-US" sz="1600" b="0" dirty="0">
                          <a:effectLst/>
                        </a:rPr>
                        <a:t>MUAC 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-1 to -1.9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-2 to -2.9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-3 to -3.9</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r>
                        <a:rPr lang="en-US" sz="1600" dirty="0" smtClean="0">
                          <a:effectLst/>
                        </a:rPr>
                        <a:t>  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18848">
                <a:tc>
                  <a:txBody>
                    <a:bodyPr/>
                    <a:lstStyle/>
                    <a:p>
                      <a:pPr marL="0" marR="0">
                        <a:spcBef>
                          <a:spcPts val="0"/>
                        </a:spcBef>
                        <a:spcAft>
                          <a:spcPts val="0"/>
                        </a:spcAft>
                      </a:pPr>
                      <a:r>
                        <a:rPr lang="en-US" sz="1600" b="0" dirty="0">
                          <a:effectLst/>
                        </a:rPr>
                        <a:t>Weight gain velocity (&lt;2 </a:t>
                      </a:r>
                      <a:r>
                        <a:rPr lang="en-US" sz="1600" b="0" dirty="0" err="1">
                          <a:effectLst/>
                        </a:rPr>
                        <a:t>yrs</a:t>
                      </a:r>
                      <a:r>
                        <a:rPr lang="en-US" sz="1600" b="0" dirty="0">
                          <a:effectLst/>
                        </a:rPr>
                        <a:t>)</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&lt;75% of norm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&lt;50% of norm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&lt;25% of norm</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r>
                        <a:rPr lang="en-US" sz="1600" dirty="0" smtClean="0">
                          <a:effectLst/>
                        </a:rPr>
                        <a:t>  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9424">
                <a:tc>
                  <a:txBody>
                    <a:bodyPr/>
                    <a:lstStyle/>
                    <a:p>
                      <a:pPr marL="0" marR="0">
                        <a:spcBef>
                          <a:spcPts val="0"/>
                        </a:spcBef>
                        <a:spcAft>
                          <a:spcPts val="0"/>
                        </a:spcAft>
                      </a:pPr>
                      <a:r>
                        <a:rPr lang="en-US" sz="1600" b="0">
                          <a:effectLst/>
                        </a:rPr>
                        <a:t>Weight loss (2-20 yrs)</a:t>
                      </a:r>
                      <a:endParaRPr lang="en-US" sz="16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5% UBW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7.5% UBW</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10% UBW</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r>
                        <a:rPr lang="en-US" sz="1600" dirty="0" smtClean="0">
                          <a:effectLst/>
                        </a:rPr>
                        <a:t>  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418848">
                <a:tc>
                  <a:txBody>
                    <a:bodyPr/>
                    <a:lstStyle/>
                    <a:p>
                      <a:pPr marL="0" marR="0">
                        <a:spcBef>
                          <a:spcPts val="0"/>
                        </a:spcBef>
                        <a:spcAft>
                          <a:spcPts val="0"/>
                        </a:spcAft>
                      </a:pPr>
                      <a:r>
                        <a:rPr lang="en-US" sz="1600" b="0" dirty="0">
                          <a:effectLst/>
                        </a:rPr>
                        <a:t>Decline in </a:t>
                      </a:r>
                      <a:r>
                        <a:rPr lang="en-US" sz="1600" b="0" dirty="0" err="1" smtClean="0">
                          <a:effectLst/>
                        </a:rPr>
                        <a:t>Wt</a:t>
                      </a:r>
                      <a:r>
                        <a:rPr lang="en-US" sz="1600" b="0" dirty="0" smtClean="0">
                          <a:effectLst/>
                        </a:rPr>
                        <a:t> for Lt/</a:t>
                      </a:r>
                      <a:r>
                        <a:rPr lang="en-US" sz="1600" b="0" dirty="0" err="1" smtClean="0">
                          <a:effectLst/>
                        </a:rPr>
                        <a:t>Ht</a:t>
                      </a:r>
                      <a:r>
                        <a:rPr lang="en-US" sz="1600" b="0" dirty="0" smtClean="0">
                          <a:effectLst/>
                        </a:rPr>
                        <a:t> </a:t>
                      </a:r>
                      <a:r>
                        <a:rPr lang="en-US" sz="1600" b="0" dirty="0">
                          <a:effectLst/>
                        </a:rPr>
                        <a:t>z-score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Decline of 1 z-score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solidFill>
                            <a:srgbClr val="FF0000"/>
                          </a:solidFill>
                          <a:effectLst/>
                        </a:rPr>
                        <a:t>Decline of 2 z-scores</a:t>
                      </a:r>
                      <a:endPar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Decline of 3 z-scores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r>
                        <a:rPr lang="en-US" sz="1600" dirty="0" smtClean="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37696">
                <a:tc>
                  <a:txBody>
                    <a:bodyPr/>
                    <a:lstStyle/>
                    <a:p>
                      <a:pPr marL="0" marR="0">
                        <a:spcBef>
                          <a:spcPts val="0"/>
                        </a:spcBef>
                        <a:spcAft>
                          <a:spcPts val="0"/>
                        </a:spcAft>
                      </a:pPr>
                      <a:r>
                        <a:rPr lang="en-US" sz="1600" b="0" dirty="0">
                          <a:effectLst/>
                        </a:rPr>
                        <a:t>Inadequate nutrition intake</a:t>
                      </a:r>
                      <a:endParaRPr lang="en-U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a:effectLst/>
                        </a:rPr>
                        <a:t>51-75% estimated energy/pro needs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26-50% estimated energy/pro needs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u="sng" dirty="0">
                          <a:effectLst/>
                        </a:rPr>
                        <a:t>&lt; </a:t>
                      </a:r>
                      <a:r>
                        <a:rPr lang="en-US" sz="1600" dirty="0">
                          <a:effectLst/>
                        </a:rPr>
                        <a:t>25% estimated energy/pro needs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rPr>
                        <a:t> </a:t>
                      </a:r>
                      <a:r>
                        <a:rPr lang="en-US" sz="1600" dirty="0" smtClean="0">
                          <a:effectLst/>
                        </a:rPr>
                        <a:t>  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72401339"/>
      </p:ext>
    </p:extLst>
  </p:cSld>
  <p:clrMapOvr>
    <a:masterClrMapping/>
  </p:clrMapOvr>
  <mc:AlternateContent xmlns:mc="http://schemas.openxmlformats.org/markup-compatibility/2006" xmlns:p14="http://schemas.microsoft.com/office/powerpoint/2010/main">
    <mc:Choice Requires="p14">
      <p:transition spd="slow" p14:dur="2000" advTm="48874"/>
    </mc:Choice>
    <mc:Fallback xmlns="">
      <p:transition spd="slow" advTm="4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 Statement</a:t>
            </a:r>
            <a:endParaRPr lang="en-US" dirty="0"/>
          </a:p>
        </p:txBody>
      </p:sp>
      <p:sp>
        <p:nvSpPr>
          <p:cNvPr id="3" name="Content Placeholder 2"/>
          <p:cNvSpPr>
            <a:spLocks noGrp="1"/>
          </p:cNvSpPr>
          <p:nvPr>
            <p:ph idx="1"/>
          </p:nvPr>
        </p:nvSpPr>
        <p:spPr/>
        <p:txBody>
          <a:bodyPr>
            <a:normAutofit/>
          </a:bodyPr>
          <a:lstStyle/>
          <a:p>
            <a:endParaRPr lang="en-US" sz="3200" dirty="0" smtClean="0"/>
          </a:p>
          <a:p>
            <a:endParaRPr lang="en-US" sz="3200" dirty="0" smtClean="0"/>
          </a:p>
          <a:p>
            <a:endParaRPr lang="en-US" dirty="0" smtClean="0"/>
          </a:p>
          <a:p>
            <a:r>
              <a:rPr lang="en-US" dirty="0" smtClean="0"/>
              <a:t>Malnutrition summary </a:t>
            </a:r>
            <a:r>
              <a:rPr lang="en-US" dirty="0"/>
              <a:t>table includes criteria:</a:t>
            </a:r>
          </a:p>
          <a:p>
            <a:pPr lvl="1"/>
            <a:r>
              <a:rPr lang="en-US" b="1" dirty="0"/>
              <a:t>BMI z-score &lt;-</a:t>
            </a:r>
            <a:r>
              <a:rPr lang="en-US" b="1" dirty="0" smtClean="0"/>
              <a:t>3</a:t>
            </a:r>
          </a:p>
          <a:p>
            <a:pPr lvl="1"/>
            <a:r>
              <a:rPr lang="en-US" sz="2000" b="1" dirty="0"/>
              <a:t>Decline of 2 z-scores</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lvl="1"/>
            <a:endParaRPr lang="en-US" sz="2000" b="1" dirty="0"/>
          </a:p>
        </p:txBody>
      </p:sp>
      <p:pic>
        <p:nvPicPr>
          <p:cNvPr id="4" name="Picture 3"/>
          <p:cNvPicPr>
            <a:picLocks noChangeAspect="1"/>
          </p:cNvPicPr>
          <p:nvPr/>
        </p:nvPicPr>
        <p:blipFill>
          <a:blip r:embed="rId5"/>
          <a:stretch>
            <a:fillRect/>
          </a:stretch>
        </p:blipFill>
        <p:spPr>
          <a:xfrm>
            <a:off x="724492" y="1926658"/>
            <a:ext cx="10629308" cy="103731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5962821"/>
      </p:ext>
    </p:extLst>
  </p:cSld>
  <p:clrMapOvr>
    <a:masterClrMapping/>
  </p:clrMapOvr>
  <mc:AlternateContent xmlns:mc="http://schemas.openxmlformats.org/markup-compatibility/2006" xmlns:p14="http://schemas.microsoft.com/office/powerpoint/2010/main">
    <mc:Choice Requires="p14">
      <p:transition spd="slow" p14:dur="2000" advTm="31011"/>
    </mc:Choice>
    <mc:Fallback xmlns="">
      <p:transition spd="slow" advTm="3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Adult Malnutrition</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10387229"/>
      </p:ext>
    </p:extLst>
  </p:cSld>
  <p:clrMapOvr>
    <a:masterClrMapping/>
  </p:clrMapOvr>
  <mc:AlternateContent xmlns:mc="http://schemas.openxmlformats.org/markup-compatibility/2006" xmlns:p14="http://schemas.microsoft.com/office/powerpoint/2010/main">
    <mc:Choice Requires="p14">
      <p:transition spd="slow" p14:dur="2000" advTm="4992"/>
    </mc:Choice>
    <mc:Fallback xmlns="">
      <p:transition spd="slow" advTm="4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Adult Malnutrition</a:t>
            </a:r>
            <a:endParaRPr lang="en-US" dirty="0"/>
          </a:p>
        </p:txBody>
      </p:sp>
      <p:sp>
        <p:nvSpPr>
          <p:cNvPr id="3" name="Content Placeholder 2"/>
          <p:cNvSpPr>
            <a:spLocks noGrp="1"/>
          </p:cNvSpPr>
          <p:nvPr>
            <p:ph idx="1"/>
          </p:nvPr>
        </p:nvSpPr>
        <p:spPr/>
        <p:txBody>
          <a:bodyPr>
            <a:normAutofit/>
          </a:bodyPr>
          <a:lstStyle/>
          <a:p>
            <a:r>
              <a:rPr lang="en-US" dirty="0" smtClean="0"/>
              <a:t>Ages 18 </a:t>
            </a:r>
            <a:r>
              <a:rPr lang="en-US" dirty="0"/>
              <a:t>years and over </a:t>
            </a:r>
          </a:p>
          <a:p>
            <a:r>
              <a:rPr lang="en-US" dirty="0"/>
              <a:t>Adult Malnutrition is Etiology Based</a:t>
            </a:r>
            <a:endParaRPr lang="en-US" b="1" dirty="0" smtClean="0"/>
          </a:p>
          <a:p>
            <a:pPr lvl="1"/>
            <a:r>
              <a:rPr lang="en-US" dirty="0" smtClean="0"/>
              <a:t>Acute injury, illness or inflammation (&lt;3 months)</a:t>
            </a:r>
          </a:p>
          <a:p>
            <a:pPr lvl="1"/>
            <a:r>
              <a:rPr lang="en-US" dirty="0" smtClean="0"/>
              <a:t>Chronic illness, or inflammation</a:t>
            </a:r>
          </a:p>
          <a:p>
            <a:pPr lvl="1"/>
            <a:r>
              <a:rPr lang="en-US" dirty="0" smtClean="0"/>
              <a:t>Non-inflammatory</a:t>
            </a:r>
          </a:p>
          <a:p>
            <a:r>
              <a:rPr lang="en-US" dirty="0" smtClean="0"/>
              <a:t>Moderate or Severe Malnutrition</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39832824"/>
      </p:ext>
    </p:extLst>
  </p:cSld>
  <p:clrMapOvr>
    <a:masterClrMapping/>
  </p:clrMapOvr>
  <mc:AlternateContent xmlns:mc="http://schemas.openxmlformats.org/markup-compatibility/2006" xmlns:p14="http://schemas.microsoft.com/office/powerpoint/2010/main">
    <mc:Choice Requires="p14">
      <p:transition spd="slow" p14:dur="2000" advTm="46840"/>
    </mc:Choice>
    <mc:Fallback xmlns="">
      <p:transition spd="slow" advTm="46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a:t>
            </a:r>
            <a:endParaRPr lang="en-US" dirty="0"/>
          </a:p>
        </p:txBody>
      </p:sp>
      <p:sp>
        <p:nvSpPr>
          <p:cNvPr id="3" name="Content Placeholder 2"/>
          <p:cNvSpPr>
            <a:spLocks noGrp="1"/>
          </p:cNvSpPr>
          <p:nvPr>
            <p:ph idx="1"/>
          </p:nvPr>
        </p:nvSpPr>
        <p:spPr/>
        <p:txBody>
          <a:bodyPr>
            <a:normAutofit/>
          </a:bodyPr>
          <a:lstStyle/>
          <a:p>
            <a:r>
              <a:rPr lang="en-US" dirty="0" smtClean="0"/>
              <a:t>Why diagnose Malnutrition</a:t>
            </a:r>
          </a:p>
          <a:p>
            <a:r>
              <a:rPr lang="en-US" dirty="0" smtClean="0"/>
              <a:t>Pediatric Malnutrition Criteria	</a:t>
            </a:r>
          </a:p>
          <a:p>
            <a:r>
              <a:rPr lang="en-US" dirty="0" smtClean="0"/>
              <a:t>Adult Malnutrition Criteria </a:t>
            </a:r>
            <a:endParaRPr lang="en-US" dirty="0"/>
          </a:p>
          <a:p>
            <a:r>
              <a:rPr lang="en-US" dirty="0"/>
              <a:t>Case </a:t>
            </a:r>
            <a:r>
              <a:rPr lang="en-US" dirty="0" smtClean="0"/>
              <a:t>Studies</a:t>
            </a:r>
          </a:p>
          <a:p>
            <a:r>
              <a:rPr lang="en-US" dirty="0" smtClean="0"/>
              <a:t>Malnutrition PES Statements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2323100"/>
      </p:ext>
    </p:extLst>
  </p:cSld>
  <p:clrMapOvr>
    <a:masterClrMapping/>
  </p:clrMapOvr>
  <mc:AlternateContent xmlns:mc="http://schemas.openxmlformats.org/markup-compatibility/2006" xmlns:p14="http://schemas.microsoft.com/office/powerpoint/2010/main">
    <mc:Choice Requires="p14">
      <p:transition spd="slow" p14:dur="2000" advTm="16231"/>
    </mc:Choice>
    <mc:Fallback xmlns="">
      <p:transition spd="slow" advTm="16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Acute Injury/Inflammation Etiologies</a:t>
            </a:r>
            <a:endParaRPr lang="en-US" dirty="0"/>
          </a:p>
        </p:txBody>
      </p:sp>
      <p:sp>
        <p:nvSpPr>
          <p:cNvPr id="3" name="Content Placeholder 2"/>
          <p:cNvSpPr>
            <a:spLocks noGrp="1"/>
          </p:cNvSpPr>
          <p:nvPr>
            <p:ph sz="half" idx="1"/>
          </p:nvPr>
        </p:nvSpPr>
        <p:spPr/>
        <p:txBody>
          <a:bodyPr>
            <a:normAutofit/>
          </a:bodyPr>
          <a:lstStyle/>
          <a:p>
            <a:pPr marL="0" indent="0">
              <a:buNone/>
            </a:pPr>
            <a:r>
              <a:rPr lang="en-US" b="1" dirty="0"/>
              <a:t>Severe </a:t>
            </a:r>
            <a:r>
              <a:rPr lang="en-US" b="1" dirty="0" smtClean="0"/>
              <a:t>inflammation, </a:t>
            </a:r>
            <a:r>
              <a:rPr lang="en-US" b="1" dirty="0"/>
              <a:t>&lt;3 </a:t>
            </a:r>
            <a:r>
              <a:rPr lang="en-US" b="1" dirty="0" smtClean="0"/>
              <a:t>months</a:t>
            </a:r>
          </a:p>
          <a:p>
            <a:r>
              <a:rPr lang="en-US" dirty="0" smtClean="0"/>
              <a:t>Severe </a:t>
            </a:r>
            <a:r>
              <a:rPr lang="en-US" dirty="0"/>
              <a:t>sepsis/septic shock</a:t>
            </a:r>
          </a:p>
          <a:p>
            <a:r>
              <a:rPr lang="en-US" dirty="0"/>
              <a:t>Systemic inflammatory response syndrome (SIRS)</a:t>
            </a:r>
          </a:p>
          <a:p>
            <a:r>
              <a:rPr lang="en-US" dirty="0"/>
              <a:t>Adult respiratory distress syndrome (</a:t>
            </a:r>
            <a:r>
              <a:rPr lang="en-US" dirty="0" smtClean="0"/>
              <a:t>ARDS)</a:t>
            </a:r>
          </a:p>
          <a:p>
            <a:r>
              <a:rPr lang="en-US" dirty="0" smtClean="0"/>
              <a:t>Severe </a:t>
            </a:r>
            <a:r>
              <a:rPr lang="en-US" dirty="0"/>
              <a:t>burns</a:t>
            </a:r>
          </a:p>
          <a:p>
            <a:pPr marL="0" indent="0">
              <a:buNone/>
            </a:pPr>
            <a:endParaRPr lang="en-US" dirty="0"/>
          </a:p>
        </p:txBody>
      </p:sp>
      <p:sp>
        <p:nvSpPr>
          <p:cNvPr id="4" name="Content Placeholder 3"/>
          <p:cNvSpPr>
            <a:spLocks noGrp="1"/>
          </p:cNvSpPr>
          <p:nvPr>
            <p:ph sz="half" idx="2"/>
          </p:nvPr>
        </p:nvSpPr>
        <p:spPr/>
        <p:txBody>
          <a:bodyPr>
            <a:normAutofit/>
          </a:bodyPr>
          <a:lstStyle/>
          <a:p>
            <a:endParaRPr lang="en-US" dirty="0" smtClean="0"/>
          </a:p>
          <a:p>
            <a:endParaRPr lang="en-US" sz="1800" dirty="0"/>
          </a:p>
          <a:p>
            <a:r>
              <a:rPr lang="en-US" dirty="0" smtClean="0"/>
              <a:t>Multi-organ </a:t>
            </a:r>
            <a:r>
              <a:rPr lang="en-US" dirty="0"/>
              <a:t>system failure</a:t>
            </a:r>
          </a:p>
          <a:p>
            <a:r>
              <a:rPr lang="en-US" dirty="0"/>
              <a:t>Trauma/multi-trauma</a:t>
            </a:r>
          </a:p>
          <a:p>
            <a:r>
              <a:rPr lang="en-US" dirty="0"/>
              <a:t>Major abdominal surgery</a:t>
            </a:r>
          </a:p>
          <a:p>
            <a:r>
              <a:rPr lang="en-US" dirty="0"/>
              <a:t>Closed head injury</a:t>
            </a:r>
          </a:p>
          <a:p>
            <a:r>
              <a:rPr lang="en-US" dirty="0"/>
              <a:t>Severe acute pancreatitis</a:t>
            </a:r>
          </a:p>
          <a:p>
            <a:pPr marL="0" indent="0">
              <a:buNone/>
            </a:pP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064640745"/>
      </p:ext>
    </p:extLst>
  </p:cSld>
  <p:clrMapOvr>
    <a:masterClrMapping/>
  </p:clrMapOvr>
  <mc:AlternateContent xmlns:mc="http://schemas.openxmlformats.org/markup-compatibility/2006" xmlns:p14="http://schemas.microsoft.com/office/powerpoint/2010/main">
    <mc:Choice Requires="p14">
      <p:transition spd="slow" p14:dur="2000" advTm="24413"/>
    </mc:Choice>
    <mc:Fallback xmlns="">
      <p:transition spd="slow" advTm="24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Chronic Illness/Inflammation Etiologies</a:t>
            </a:r>
            <a:endParaRPr lang="en-US" dirty="0"/>
          </a:p>
        </p:txBody>
      </p:sp>
      <p:sp>
        <p:nvSpPr>
          <p:cNvPr id="3" name="Content Placeholder 2"/>
          <p:cNvSpPr>
            <a:spLocks noGrp="1"/>
          </p:cNvSpPr>
          <p:nvPr>
            <p:ph sz="half" idx="1"/>
          </p:nvPr>
        </p:nvSpPr>
        <p:spPr/>
        <p:txBody>
          <a:bodyPr>
            <a:normAutofit fontScale="47500" lnSpcReduction="20000"/>
          </a:bodyPr>
          <a:lstStyle/>
          <a:p>
            <a:pPr marL="0" indent="0">
              <a:buNone/>
            </a:pPr>
            <a:r>
              <a:rPr lang="en-US" sz="4400" b="1" dirty="0"/>
              <a:t>Mild-moderate </a:t>
            </a:r>
            <a:r>
              <a:rPr lang="en-US" sz="4400" b="1" dirty="0" smtClean="0"/>
              <a:t>inflammation</a:t>
            </a:r>
            <a:endParaRPr lang="en-US" sz="4400" b="1" dirty="0"/>
          </a:p>
          <a:p>
            <a:pPr>
              <a:lnSpc>
                <a:spcPct val="120000"/>
              </a:lnSpc>
            </a:pPr>
            <a:r>
              <a:rPr lang="en-US" sz="4400" dirty="0"/>
              <a:t>Cardiovascular disease/ Congestive heart failure 	</a:t>
            </a:r>
          </a:p>
          <a:p>
            <a:pPr>
              <a:lnSpc>
                <a:spcPct val="120000"/>
              </a:lnSpc>
            </a:pPr>
            <a:r>
              <a:rPr lang="en-US" sz="4400" dirty="0"/>
              <a:t>Cirrhosis / Hepatitis 	</a:t>
            </a:r>
          </a:p>
          <a:p>
            <a:pPr>
              <a:lnSpc>
                <a:spcPct val="120000"/>
              </a:lnSpc>
            </a:pPr>
            <a:r>
              <a:rPr lang="en-US" sz="4400" dirty="0"/>
              <a:t>Chronic kidney disease/ Chronic pancreatitis 		</a:t>
            </a:r>
          </a:p>
          <a:p>
            <a:pPr>
              <a:lnSpc>
                <a:spcPct val="120000"/>
              </a:lnSpc>
            </a:pPr>
            <a:r>
              <a:rPr lang="en-US" sz="4400" dirty="0"/>
              <a:t>Chronic obstructive pulmonary disease (COPD) </a:t>
            </a:r>
          </a:p>
          <a:p>
            <a:pPr>
              <a:lnSpc>
                <a:spcPct val="120000"/>
              </a:lnSpc>
            </a:pPr>
            <a:r>
              <a:rPr lang="en-US" sz="4400" dirty="0"/>
              <a:t>Cystic fibrosis </a:t>
            </a:r>
          </a:p>
          <a:p>
            <a:pPr>
              <a:lnSpc>
                <a:spcPct val="120000"/>
              </a:lnSpc>
            </a:pPr>
            <a:r>
              <a:rPr lang="en-US" sz="4400" dirty="0"/>
              <a:t>Inflammatory bowel disease </a:t>
            </a:r>
          </a:p>
          <a:p>
            <a:endParaRPr lang="en-US" dirty="0"/>
          </a:p>
        </p:txBody>
      </p:sp>
      <p:sp>
        <p:nvSpPr>
          <p:cNvPr id="4" name="Content Placeholder 3"/>
          <p:cNvSpPr>
            <a:spLocks noGrp="1"/>
          </p:cNvSpPr>
          <p:nvPr>
            <p:ph sz="half" idx="2"/>
          </p:nvPr>
        </p:nvSpPr>
        <p:spPr/>
        <p:txBody>
          <a:bodyPr>
            <a:normAutofit fontScale="47500" lnSpcReduction="20000"/>
          </a:bodyPr>
          <a:lstStyle/>
          <a:p>
            <a:pPr marL="0" indent="0">
              <a:buNone/>
            </a:pPr>
            <a:endParaRPr lang="en-US" sz="4200" dirty="0"/>
          </a:p>
          <a:p>
            <a:pPr>
              <a:lnSpc>
                <a:spcPct val="120000"/>
              </a:lnSpc>
            </a:pPr>
            <a:r>
              <a:rPr lang="en-US" sz="4400" dirty="0" smtClean="0"/>
              <a:t>Celiac </a:t>
            </a:r>
            <a:r>
              <a:rPr lang="en-US" sz="4400" dirty="0"/>
              <a:t>disease 	</a:t>
            </a:r>
          </a:p>
          <a:p>
            <a:pPr>
              <a:lnSpc>
                <a:spcPct val="120000"/>
              </a:lnSpc>
            </a:pPr>
            <a:r>
              <a:rPr lang="en-US" sz="4400" dirty="0"/>
              <a:t>Organ failure/transplant (kidney, liver, heart, lung, or gut)</a:t>
            </a:r>
          </a:p>
          <a:p>
            <a:pPr>
              <a:lnSpc>
                <a:spcPct val="120000"/>
              </a:lnSpc>
            </a:pPr>
            <a:r>
              <a:rPr lang="en-US" sz="4400" dirty="0"/>
              <a:t>Hematologic malignancies/Neuromuscular disease</a:t>
            </a:r>
          </a:p>
          <a:p>
            <a:pPr>
              <a:lnSpc>
                <a:spcPct val="120000"/>
              </a:lnSpc>
            </a:pPr>
            <a:r>
              <a:rPr lang="en-US" sz="4400" dirty="0"/>
              <a:t>Rheumatoid arthritis/ Dementia/ Solid tumor</a:t>
            </a:r>
          </a:p>
          <a:p>
            <a:pPr>
              <a:lnSpc>
                <a:spcPct val="120000"/>
              </a:lnSpc>
            </a:pPr>
            <a:r>
              <a:rPr lang="en-US" sz="4400" dirty="0"/>
              <a:t>Chronic wounds, pressure ulcers</a:t>
            </a:r>
          </a:p>
          <a:p>
            <a:pPr>
              <a:lnSpc>
                <a:spcPct val="120000"/>
              </a:lnSpc>
            </a:pPr>
            <a:r>
              <a:rPr lang="en-US" sz="4400" dirty="0" err="1"/>
              <a:t>Sarcopenic</a:t>
            </a:r>
            <a:r>
              <a:rPr lang="en-US" sz="4400" dirty="0"/>
              <a:t> obesity</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97643033"/>
      </p:ext>
    </p:extLst>
  </p:cSld>
  <p:clrMapOvr>
    <a:masterClrMapping/>
  </p:clrMapOvr>
  <mc:AlternateContent xmlns:mc="http://schemas.openxmlformats.org/markup-compatibility/2006" xmlns:p14="http://schemas.microsoft.com/office/powerpoint/2010/main">
    <mc:Choice Requires="p14">
      <p:transition spd="slow" p14:dur="2000" advTm="26083"/>
    </mc:Choice>
    <mc:Fallback xmlns="">
      <p:transition spd="slow" advTm="260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Non-inflammatory etiologies</a:t>
            </a:r>
            <a:endParaRPr lang="en-US" dirty="0"/>
          </a:p>
        </p:txBody>
      </p:sp>
      <p:sp>
        <p:nvSpPr>
          <p:cNvPr id="3" name="Content Placeholder 2"/>
          <p:cNvSpPr>
            <a:spLocks noGrp="1"/>
          </p:cNvSpPr>
          <p:nvPr>
            <p:ph idx="1"/>
          </p:nvPr>
        </p:nvSpPr>
        <p:spPr/>
        <p:txBody>
          <a:bodyPr>
            <a:normAutofit/>
          </a:bodyPr>
          <a:lstStyle/>
          <a:p>
            <a:r>
              <a:rPr lang="en-US" dirty="0" smtClean="0"/>
              <a:t>Pure </a:t>
            </a:r>
            <a:r>
              <a:rPr lang="en-US" dirty="0"/>
              <a:t>chronic starvation</a:t>
            </a:r>
          </a:p>
          <a:p>
            <a:r>
              <a:rPr lang="en-US" dirty="0"/>
              <a:t>Anorexia nervosa</a:t>
            </a:r>
          </a:p>
          <a:p>
            <a:r>
              <a:rPr lang="en-US" dirty="0"/>
              <a:t>Dysphagia* </a:t>
            </a:r>
          </a:p>
          <a:p>
            <a:r>
              <a:rPr lang="en-US" dirty="0"/>
              <a:t>Depression</a:t>
            </a:r>
          </a:p>
          <a:p>
            <a:r>
              <a:rPr lang="en-US" dirty="0"/>
              <a:t>Lack of resources</a:t>
            </a:r>
          </a:p>
          <a:p>
            <a:r>
              <a:rPr lang="en-US" dirty="0"/>
              <a:t>Prolonged ileus* </a:t>
            </a:r>
          </a:p>
          <a:p>
            <a:r>
              <a:rPr lang="en-US" dirty="0"/>
              <a:t>Bowel obstruction*</a:t>
            </a:r>
          </a:p>
          <a:p>
            <a:pPr marL="457200" lvl="1" indent="0">
              <a:buNone/>
            </a:pPr>
            <a:r>
              <a:rPr lang="en-US" dirty="0"/>
              <a:t>*= only if unrelated to inflammatory illness such as malignancy or solid tumor</a:t>
            </a:r>
          </a:p>
          <a:p>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31689997"/>
      </p:ext>
    </p:extLst>
  </p:cSld>
  <p:clrMapOvr>
    <a:masterClrMapping/>
  </p:clrMapOvr>
  <mc:AlternateContent xmlns:mc="http://schemas.openxmlformats.org/markup-compatibility/2006" xmlns:p14="http://schemas.microsoft.com/office/powerpoint/2010/main">
    <mc:Choice Requires="p14">
      <p:transition spd="slow" p14:dur="2000" advTm="20622"/>
    </mc:Choice>
    <mc:Fallback xmlns="">
      <p:transition spd="slow" advTm="20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schemeClr val="accent1"/>
                </a:solidFill>
              </a:rPr>
              <a:t>Adult Moderate </a:t>
            </a:r>
            <a:r>
              <a:rPr lang="en-US" sz="4000" dirty="0">
                <a:solidFill>
                  <a:schemeClr val="accent1"/>
                </a:solidFill>
              </a:rPr>
              <a:t>Malnutrition</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206618472"/>
              </p:ext>
            </p:extLst>
          </p:nvPr>
        </p:nvGraphicFramePr>
        <p:xfrm>
          <a:off x="397042" y="1576664"/>
          <a:ext cx="11562347" cy="5181945"/>
        </p:xfrm>
        <a:graphic>
          <a:graphicData uri="http://schemas.openxmlformats.org/drawingml/2006/table">
            <a:tbl>
              <a:tblPr firstRow="1" bandRow="1">
                <a:tableStyleId>{5C22544A-7EE6-4342-B048-85BDC9FD1C3A}</a:tableStyleId>
              </a:tblPr>
              <a:tblGrid>
                <a:gridCol w="4002680"/>
                <a:gridCol w="2464904"/>
                <a:gridCol w="2348705"/>
                <a:gridCol w="2746058"/>
              </a:tblGrid>
              <a:tr h="250685">
                <a:tc>
                  <a:txBody>
                    <a:bodyPr/>
                    <a:lstStyle/>
                    <a:p>
                      <a:r>
                        <a:rPr lang="en-US" sz="1400" dirty="0" smtClean="0"/>
                        <a:t>ICD-10 Code: E44</a:t>
                      </a:r>
                    </a:p>
                    <a:p>
                      <a:r>
                        <a:rPr lang="en-US" sz="1400" dirty="0" smtClean="0"/>
                        <a:t>Moderate</a:t>
                      </a:r>
                      <a:r>
                        <a:rPr lang="en-US" sz="1400" baseline="0" dirty="0" smtClean="0"/>
                        <a:t> protein-calorie malnutrition</a:t>
                      </a:r>
                      <a:endParaRPr lang="en-US" sz="1400" dirty="0"/>
                    </a:p>
                  </a:txBody>
                  <a:tcPr/>
                </a:tc>
                <a:tc>
                  <a:txBody>
                    <a:bodyPr/>
                    <a:lstStyle/>
                    <a:p>
                      <a:r>
                        <a:rPr lang="en-US" sz="1400" dirty="0" smtClean="0"/>
                        <a:t>Moderate</a:t>
                      </a:r>
                      <a:r>
                        <a:rPr lang="en-US" sz="1400" baseline="0" dirty="0" smtClean="0"/>
                        <a:t> Malnutrition in the context of Acute Illness/injury</a:t>
                      </a:r>
                      <a:endParaRPr lang="en-US" sz="1400" dirty="0"/>
                    </a:p>
                  </a:txBody>
                  <a:tcPr/>
                </a:tc>
                <a:tc>
                  <a:txBody>
                    <a:bodyPr/>
                    <a:lstStyle/>
                    <a:p>
                      <a:r>
                        <a:rPr lang="en-US" sz="1400" dirty="0" smtClean="0"/>
                        <a:t>Moderate Malnutrition</a:t>
                      </a:r>
                      <a:r>
                        <a:rPr lang="en-US" sz="1400" baseline="0" dirty="0" smtClean="0"/>
                        <a:t> in the context of Chronic Illness</a:t>
                      </a:r>
                      <a:endParaRPr lang="en-US" sz="1400" dirty="0"/>
                    </a:p>
                  </a:txBody>
                  <a:tcPr/>
                </a:tc>
                <a:tc>
                  <a:txBody>
                    <a:bodyPr/>
                    <a:lstStyle/>
                    <a:p>
                      <a:r>
                        <a:rPr lang="en-US" sz="1400" dirty="0" smtClean="0"/>
                        <a:t>Moderate Malnutrition in the context of Non-Inflammatory</a:t>
                      </a:r>
                      <a:r>
                        <a:rPr lang="en-US" sz="1400" baseline="0" dirty="0" smtClean="0"/>
                        <a:t> Condition</a:t>
                      </a:r>
                      <a:endParaRPr lang="en-US" sz="1400" dirty="0"/>
                    </a:p>
                  </a:txBody>
                  <a:tcPr/>
                </a:tc>
              </a:tr>
              <a:tr h="1022888">
                <a:tc>
                  <a:txBody>
                    <a:bodyPr/>
                    <a:lstStyle/>
                    <a:p>
                      <a:r>
                        <a:rPr lang="en-US" sz="1400" b="1" dirty="0" smtClean="0"/>
                        <a:t>Weight</a:t>
                      </a:r>
                      <a:r>
                        <a:rPr lang="en-US" sz="1400" b="1" baseline="0" dirty="0" smtClean="0"/>
                        <a:t> loss- </a:t>
                      </a:r>
                      <a:r>
                        <a:rPr lang="en-US" sz="1400" baseline="0" dirty="0" smtClean="0"/>
                        <a:t>is evaluated in light of other clinical findings including hydration. Weight change over time is reported as a percentage of weight loss from baseline</a:t>
                      </a:r>
                      <a:endParaRPr lang="en-US" sz="1400" dirty="0"/>
                    </a:p>
                  </a:txBody>
                  <a:tcPr/>
                </a:tc>
                <a:tc>
                  <a:txBody>
                    <a:bodyPr/>
                    <a:lstStyle/>
                    <a:p>
                      <a:r>
                        <a:rPr lang="en-US" sz="1400" dirty="0" smtClean="0"/>
                        <a:t>Weight loss</a:t>
                      </a:r>
                    </a:p>
                    <a:p>
                      <a:r>
                        <a:rPr lang="en-US" sz="1400" dirty="0" smtClean="0"/>
                        <a:t>1-2% in 1 week</a:t>
                      </a:r>
                    </a:p>
                    <a:p>
                      <a:r>
                        <a:rPr lang="en-US" sz="1400" dirty="0" smtClean="0"/>
                        <a:t>5% in 1 month</a:t>
                      </a:r>
                    </a:p>
                    <a:p>
                      <a:r>
                        <a:rPr lang="en-US" sz="1400" dirty="0" smtClean="0"/>
                        <a:t>7.5% in 3</a:t>
                      </a:r>
                      <a:r>
                        <a:rPr lang="en-US" sz="1400" baseline="0" dirty="0" smtClean="0"/>
                        <a:t> months</a:t>
                      </a:r>
                      <a:endParaRPr lang="en-US" sz="1400" dirty="0"/>
                    </a:p>
                  </a:txBody>
                  <a:tcPr/>
                </a:tc>
                <a:tc>
                  <a:txBody>
                    <a:bodyPr/>
                    <a:lstStyle/>
                    <a:p>
                      <a:r>
                        <a:rPr lang="en-US" sz="1400" dirty="0" smtClean="0"/>
                        <a:t>Weight loss</a:t>
                      </a:r>
                    </a:p>
                    <a:p>
                      <a:r>
                        <a:rPr lang="en-US" sz="1400" dirty="0" smtClean="0"/>
                        <a:t>5% in 1 month</a:t>
                      </a:r>
                    </a:p>
                    <a:p>
                      <a:r>
                        <a:rPr lang="en-US" sz="1400" dirty="0" smtClean="0"/>
                        <a:t>7.5% in 3 months</a:t>
                      </a:r>
                    </a:p>
                    <a:p>
                      <a:r>
                        <a:rPr lang="en-US" sz="1400" dirty="0" smtClean="0"/>
                        <a:t>10% in 6 months</a:t>
                      </a:r>
                    </a:p>
                    <a:p>
                      <a:r>
                        <a:rPr lang="en-US" sz="1400" dirty="0" smtClean="0"/>
                        <a:t>20% in 12 months</a:t>
                      </a:r>
                      <a:endParaRPr lang="en-US" sz="1400" dirty="0"/>
                    </a:p>
                  </a:txBody>
                  <a:tcPr/>
                </a:tc>
                <a:tc>
                  <a:txBody>
                    <a:bodyPr/>
                    <a:lstStyle/>
                    <a:p>
                      <a:r>
                        <a:rPr lang="en-US" sz="1400" dirty="0" smtClean="0"/>
                        <a:t>Weight loss</a:t>
                      </a:r>
                    </a:p>
                    <a:p>
                      <a:r>
                        <a:rPr lang="en-US" sz="1400" dirty="0" smtClean="0"/>
                        <a:t>5% in 1 month</a:t>
                      </a:r>
                    </a:p>
                    <a:p>
                      <a:r>
                        <a:rPr lang="en-US" sz="1400" dirty="0" smtClean="0"/>
                        <a:t>7.5% in 3 months</a:t>
                      </a:r>
                    </a:p>
                    <a:p>
                      <a:r>
                        <a:rPr lang="en-US" sz="1400" dirty="0" smtClean="0"/>
                        <a:t>10%</a:t>
                      </a:r>
                      <a:r>
                        <a:rPr lang="en-US" sz="1400" baseline="0" dirty="0" smtClean="0"/>
                        <a:t> in 6 months</a:t>
                      </a:r>
                    </a:p>
                    <a:p>
                      <a:r>
                        <a:rPr lang="en-US" sz="1400" baseline="0" dirty="0" smtClean="0"/>
                        <a:t>20% in 12 months</a:t>
                      </a:r>
                      <a:endParaRPr lang="en-US" sz="1400" dirty="0"/>
                    </a:p>
                  </a:txBody>
                  <a:tcPr/>
                </a:tc>
              </a:tr>
              <a:tr h="708011">
                <a:tc>
                  <a:txBody>
                    <a:bodyPr/>
                    <a:lstStyle/>
                    <a:p>
                      <a:r>
                        <a:rPr lang="en-US" sz="1400" b="1" dirty="0" smtClean="0"/>
                        <a:t>Intake</a:t>
                      </a:r>
                      <a:r>
                        <a:rPr lang="en-US" sz="1400" dirty="0" smtClean="0"/>
                        <a:t>- RD obtains diet history</a:t>
                      </a:r>
                      <a:r>
                        <a:rPr lang="en-US" sz="1400" baseline="0" dirty="0" smtClean="0"/>
                        <a:t> and estimates energy needs. Suboptimal intake is determined as a % of estimated needs over time</a:t>
                      </a:r>
                      <a:endParaRPr lang="en-US" sz="1400" dirty="0"/>
                    </a:p>
                  </a:txBody>
                  <a:tcPr/>
                </a:tc>
                <a:tc>
                  <a:txBody>
                    <a:bodyPr/>
                    <a:lstStyle/>
                    <a:p>
                      <a:r>
                        <a:rPr lang="en-US" sz="1400" dirty="0" smtClean="0"/>
                        <a:t>Energy Intake</a:t>
                      </a:r>
                    </a:p>
                    <a:p>
                      <a:r>
                        <a:rPr lang="en-US" sz="1400" dirty="0" smtClean="0"/>
                        <a:t>&lt;75%</a:t>
                      </a:r>
                      <a:r>
                        <a:rPr lang="en-US" sz="1400" baseline="0" dirty="0" smtClean="0"/>
                        <a:t> of estimated energy requirement for </a:t>
                      </a:r>
                      <a:r>
                        <a:rPr lang="en-US" sz="1400" b="1" baseline="0" dirty="0" smtClean="0"/>
                        <a:t>&gt;7 days</a:t>
                      </a:r>
                      <a:endParaRPr lang="en-US" sz="1400" b="1" dirty="0"/>
                    </a:p>
                  </a:txBody>
                  <a:tcPr/>
                </a:tc>
                <a:tc>
                  <a:txBody>
                    <a:bodyPr/>
                    <a:lstStyle/>
                    <a:p>
                      <a:r>
                        <a:rPr lang="en-US" sz="1400" dirty="0" smtClean="0"/>
                        <a:t>Energy Intake</a:t>
                      </a:r>
                    </a:p>
                    <a:p>
                      <a:r>
                        <a:rPr lang="en-US" sz="1400" dirty="0" smtClean="0"/>
                        <a:t>&lt;75%</a:t>
                      </a:r>
                      <a:r>
                        <a:rPr lang="en-US" sz="1400" baseline="0" dirty="0" smtClean="0"/>
                        <a:t> of estimated energy requirement for </a:t>
                      </a:r>
                      <a:r>
                        <a:rPr lang="en-US" sz="1400" b="1" baseline="0" dirty="0" smtClean="0"/>
                        <a:t>≥1 month</a:t>
                      </a:r>
                      <a:endParaRPr lang="en-US" sz="1400" b="1" dirty="0"/>
                    </a:p>
                  </a:txBody>
                  <a:tcPr/>
                </a:tc>
                <a:tc>
                  <a:txBody>
                    <a:bodyPr/>
                    <a:lstStyle/>
                    <a:p>
                      <a:r>
                        <a:rPr lang="en-US" sz="1400" dirty="0" smtClean="0"/>
                        <a:t>Energy Intake</a:t>
                      </a:r>
                    </a:p>
                    <a:p>
                      <a:r>
                        <a:rPr lang="en-US" sz="1400" dirty="0" smtClean="0"/>
                        <a:t>&lt;75% of estimated energy requirements for </a:t>
                      </a:r>
                      <a:r>
                        <a:rPr lang="en-US" sz="1400" b="1" dirty="0" smtClean="0"/>
                        <a:t>≥3 months</a:t>
                      </a:r>
                      <a:endParaRPr lang="en-US" sz="1400" b="1" dirty="0"/>
                    </a:p>
                  </a:txBody>
                  <a:tcPr/>
                </a:tc>
              </a:tr>
              <a:tr h="650929">
                <a:tc>
                  <a:txBody>
                    <a:bodyPr/>
                    <a:lstStyle/>
                    <a:p>
                      <a:r>
                        <a:rPr lang="en-US" sz="1400" b="1" dirty="0" smtClean="0"/>
                        <a:t>Physical</a:t>
                      </a:r>
                      <a:r>
                        <a:rPr lang="en-US" sz="1400" b="1" baseline="0" dirty="0" smtClean="0"/>
                        <a:t> Assessment (Body Fat)</a:t>
                      </a:r>
                      <a:r>
                        <a:rPr lang="en-US" sz="1400" baseline="0" dirty="0" smtClean="0"/>
                        <a:t>- loss of subcutaneous fat (i.e. orbital, triceps, fat overlying ribcage).</a:t>
                      </a:r>
                      <a:endParaRPr lang="en-US" sz="1400" dirty="0"/>
                    </a:p>
                  </a:txBody>
                  <a:tcPr/>
                </a:tc>
                <a:tc>
                  <a:txBody>
                    <a:bodyPr/>
                    <a:lstStyle/>
                    <a:p>
                      <a:r>
                        <a:rPr lang="en-US" sz="1400" dirty="0" smtClean="0"/>
                        <a:t>Body fat</a:t>
                      </a:r>
                    </a:p>
                    <a:p>
                      <a:r>
                        <a:rPr lang="en-US" sz="1400" dirty="0" smtClean="0"/>
                        <a:t>Mild</a:t>
                      </a:r>
                      <a:r>
                        <a:rPr lang="en-US" sz="1400" baseline="0" dirty="0" smtClean="0"/>
                        <a:t> depletion</a:t>
                      </a:r>
                      <a:endParaRPr lang="en-US" sz="1400" dirty="0"/>
                    </a:p>
                  </a:txBody>
                  <a:tcPr/>
                </a:tc>
                <a:tc>
                  <a:txBody>
                    <a:bodyPr/>
                    <a:lstStyle/>
                    <a:p>
                      <a:r>
                        <a:rPr lang="en-US" sz="1400" dirty="0" smtClean="0"/>
                        <a:t>Body fat</a:t>
                      </a:r>
                    </a:p>
                    <a:p>
                      <a:r>
                        <a:rPr lang="en-US" sz="1400" dirty="0" smtClean="0"/>
                        <a:t>Mild depletion</a:t>
                      </a:r>
                      <a:endParaRPr lang="en-US" sz="1400" dirty="0"/>
                    </a:p>
                  </a:txBody>
                  <a:tcPr/>
                </a:tc>
                <a:tc>
                  <a:txBody>
                    <a:bodyPr/>
                    <a:lstStyle/>
                    <a:p>
                      <a:r>
                        <a:rPr lang="en-US" sz="1400" dirty="0" smtClean="0"/>
                        <a:t>Body fat</a:t>
                      </a:r>
                    </a:p>
                    <a:p>
                      <a:r>
                        <a:rPr lang="en-US" sz="1400" dirty="0" smtClean="0"/>
                        <a:t>Mild depletion</a:t>
                      </a:r>
                      <a:endParaRPr lang="en-US" sz="1400" dirty="0"/>
                    </a:p>
                  </a:txBody>
                  <a:tcPr/>
                </a:tc>
              </a:tr>
              <a:tr h="769600">
                <a:tc>
                  <a:txBody>
                    <a:bodyPr/>
                    <a:lstStyle/>
                    <a:p>
                      <a:r>
                        <a:rPr lang="en-US" sz="1400" b="1" dirty="0" smtClean="0"/>
                        <a:t>Physical Assessment (Muscle Mass) </a:t>
                      </a:r>
                      <a:r>
                        <a:rPr lang="en-US" sz="1400" dirty="0" smtClean="0"/>
                        <a:t>– loss of muscle (i.e. wasting of the temples,</a:t>
                      </a:r>
                      <a:r>
                        <a:rPr lang="en-US" sz="1400" baseline="0" dirty="0" smtClean="0"/>
                        <a:t> clavicles, shoulders, interosseous muscles, scapula, thigh and calf)</a:t>
                      </a:r>
                      <a:endParaRPr lang="en-US" sz="1400" dirty="0"/>
                    </a:p>
                  </a:txBody>
                  <a:tcPr/>
                </a:tc>
                <a:tc>
                  <a:txBody>
                    <a:bodyPr/>
                    <a:lstStyle/>
                    <a:p>
                      <a:r>
                        <a:rPr lang="en-US" sz="1400" dirty="0" smtClean="0"/>
                        <a:t>Muscle</a:t>
                      </a:r>
                      <a:r>
                        <a:rPr lang="en-US" sz="1400" baseline="0" dirty="0" smtClean="0"/>
                        <a:t> Mass</a:t>
                      </a:r>
                    </a:p>
                    <a:p>
                      <a:r>
                        <a:rPr lang="en-US" sz="1400" baseline="0" dirty="0" smtClean="0"/>
                        <a:t>Mild depletion </a:t>
                      </a:r>
                      <a:endParaRPr lang="en-US" sz="1400" dirty="0"/>
                    </a:p>
                  </a:txBody>
                  <a:tcPr/>
                </a:tc>
                <a:tc>
                  <a:txBody>
                    <a:bodyPr/>
                    <a:lstStyle/>
                    <a:p>
                      <a:r>
                        <a:rPr lang="en-US" sz="1400" dirty="0" smtClean="0"/>
                        <a:t>Muscle</a:t>
                      </a:r>
                      <a:r>
                        <a:rPr lang="en-US" sz="1400" baseline="0" dirty="0" smtClean="0"/>
                        <a:t> Mass</a:t>
                      </a:r>
                    </a:p>
                    <a:p>
                      <a:r>
                        <a:rPr lang="en-US" sz="1400" baseline="0" dirty="0" smtClean="0"/>
                        <a:t>Mild depletion </a:t>
                      </a:r>
                      <a:endParaRPr lang="en-US" sz="1400" dirty="0" smtClean="0"/>
                    </a:p>
                    <a:p>
                      <a:endParaRPr lang="en-US" sz="1400" dirty="0"/>
                    </a:p>
                  </a:txBody>
                  <a:tcPr/>
                </a:tc>
                <a:tc>
                  <a:txBody>
                    <a:bodyPr/>
                    <a:lstStyle/>
                    <a:p>
                      <a:r>
                        <a:rPr lang="en-US" sz="1400" dirty="0" smtClean="0"/>
                        <a:t>Muscle</a:t>
                      </a:r>
                      <a:r>
                        <a:rPr lang="en-US" sz="1400" baseline="0" dirty="0" smtClean="0"/>
                        <a:t> Mass</a:t>
                      </a:r>
                    </a:p>
                    <a:p>
                      <a:r>
                        <a:rPr lang="en-US" sz="1400" baseline="0" dirty="0" smtClean="0"/>
                        <a:t>Mild depletion </a:t>
                      </a:r>
                      <a:endParaRPr lang="en-US" sz="1400" dirty="0" smtClean="0"/>
                    </a:p>
                    <a:p>
                      <a:endParaRPr lang="en-US" sz="1400" dirty="0"/>
                    </a:p>
                  </a:txBody>
                  <a:tcPr/>
                </a:tc>
              </a:tr>
              <a:tr h="688484">
                <a:tc>
                  <a:txBody>
                    <a:bodyPr/>
                    <a:lstStyle/>
                    <a:p>
                      <a:r>
                        <a:rPr lang="en-US" sz="1400" b="1" dirty="0" smtClean="0"/>
                        <a:t>Physical Assessment (Fluid Accumulation)</a:t>
                      </a:r>
                      <a:r>
                        <a:rPr lang="en-US" sz="1400" b="1" baseline="0" dirty="0" smtClean="0"/>
                        <a:t> </a:t>
                      </a:r>
                      <a:r>
                        <a:rPr lang="en-US" sz="1400" baseline="0" dirty="0" smtClean="0"/>
                        <a:t>– general or local fluid accumulation (i.e. extremity or vulvar/scrotal edema, ascites)</a:t>
                      </a:r>
                      <a:endParaRPr lang="en-US" sz="1400" dirty="0"/>
                    </a:p>
                  </a:txBody>
                  <a:tcPr/>
                </a:tc>
                <a:tc>
                  <a:txBody>
                    <a:bodyPr/>
                    <a:lstStyle/>
                    <a:p>
                      <a:r>
                        <a:rPr lang="en-US" sz="1400" dirty="0" smtClean="0"/>
                        <a:t>Fluid Accumulation</a:t>
                      </a:r>
                    </a:p>
                    <a:p>
                      <a:r>
                        <a:rPr lang="en-US" sz="1400" dirty="0" smtClean="0"/>
                        <a:t>Mild</a:t>
                      </a:r>
                      <a:endParaRPr lang="en-US" sz="1400" dirty="0"/>
                    </a:p>
                  </a:txBody>
                  <a:tcPr/>
                </a:tc>
                <a:tc>
                  <a:txBody>
                    <a:bodyPr/>
                    <a:lstStyle/>
                    <a:p>
                      <a:r>
                        <a:rPr lang="en-US" sz="1400" dirty="0" smtClean="0"/>
                        <a:t>Fluid Accumulation</a:t>
                      </a:r>
                    </a:p>
                    <a:p>
                      <a:r>
                        <a:rPr lang="en-US" sz="1400" dirty="0" smtClean="0"/>
                        <a:t>Mild</a:t>
                      </a:r>
                    </a:p>
                    <a:p>
                      <a:endParaRPr lang="en-US" sz="1400" dirty="0"/>
                    </a:p>
                  </a:txBody>
                  <a:tcPr/>
                </a:tc>
                <a:tc>
                  <a:txBody>
                    <a:bodyPr/>
                    <a:lstStyle/>
                    <a:p>
                      <a:r>
                        <a:rPr lang="en-US" sz="1400" dirty="0" smtClean="0"/>
                        <a:t>Fluid Accumulation</a:t>
                      </a:r>
                    </a:p>
                    <a:p>
                      <a:r>
                        <a:rPr lang="en-US" sz="1400" dirty="0" smtClean="0"/>
                        <a:t>Mild</a:t>
                      </a:r>
                    </a:p>
                    <a:p>
                      <a:endParaRPr lang="en-US" sz="1400" dirty="0"/>
                    </a:p>
                  </a:txBody>
                  <a:tcPr/>
                </a:tc>
              </a:tr>
              <a:tr h="328025">
                <a:tc>
                  <a:txBody>
                    <a:bodyPr/>
                    <a:lstStyle/>
                    <a:p>
                      <a:r>
                        <a:rPr lang="en-US" sz="1400" b="1" dirty="0" smtClean="0"/>
                        <a:t>Functional Assessment (Grip</a:t>
                      </a:r>
                      <a:r>
                        <a:rPr lang="en-US" sz="1400" b="1" baseline="0" dirty="0" smtClean="0"/>
                        <a:t> Strength)</a:t>
                      </a:r>
                      <a:endParaRPr lang="en-US" sz="1400" b="1" dirty="0"/>
                    </a:p>
                  </a:txBody>
                  <a:tcPr/>
                </a:tc>
                <a:tc>
                  <a:txBody>
                    <a:bodyPr/>
                    <a:lstStyle/>
                    <a:p>
                      <a:r>
                        <a:rPr lang="en-US" sz="1400" dirty="0" smtClean="0"/>
                        <a:t>Reduced Grip</a:t>
                      </a:r>
                      <a:r>
                        <a:rPr lang="en-US" sz="1400" baseline="0" dirty="0" smtClean="0"/>
                        <a:t> Strength: N/A</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Reduced Grip</a:t>
                      </a:r>
                      <a:r>
                        <a:rPr lang="en-US" sz="1400" baseline="0" dirty="0" smtClean="0"/>
                        <a:t> Strength: N/A</a:t>
                      </a:r>
                      <a:endParaRPr lang="en-US" sz="1400" dirty="0" smtClean="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Reduced Grip</a:t>
                      </a:r>
                      <a:r>
                        <a:rPr lang="en-US" sz="1400" baseline="0" dirty="0" smtClean="0"/>
                        <a:t> Strength: N/A</a:t>
                      </a:r>
                      <a:endParaRPr lang="en-US" sz="1400" dirty="0" smtClean="0"/>
                    </a:p>
                  </a:txBody>
                  <a:tcPr/>
                </a:tc>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634512641"/>
      </p:ext>
    </p:extLst>
  </p:cSld>
  <p:clrMapOvr>
    <a:masterClrMapping/>
  </p:clrMapOvr>
  <mc:AlternateContent xmlns:mc="http://schemas.openxmlformats.org/markup-compatibility/2006" xmlns:p14="http://schemas.microsoft.com/office/powerpoint/2010/main">
    <mc:Choice Requires="p14">
      <p:transition spd="slow" p14:dur="2000" advTm="49467"/>
    </mc:Choice>
    <mc:Fallback xmlns="">
      <p:transition spd="slow" advTm="49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8748" y="343854"/>
            <a:ext cx="8229600" cy="994728"/>
          </a:xfrm>
        </p:spPr>
        <p:txBody>
          <a:bodyPr/>
          <a:lstStyle/>
          <a:p>
            <a:r>
              <a:rPr lang="en-US" dirty="0" smtClean="0"/>
              <a:t>Adult Severe Malnutrition </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04020482"/>
              </p:ext>
            </p:extLst>
          </p:nvPr>
        </p:nvGraphicFramePr>
        <p:xfrm>
          <a:off x="276726" y="1162642"/>
          <a:ext cx="11622505" cy="5577840"/>
        </p:xfrm>
        <a:graphic>
          <a:graphicData uri="http://schemas.openxmlformats.org/drawingml/2006/table">
            <a:tbl>
              <a:tblPr firstRow="1" bandRow="1">
                <a:tableStyleId>{5C22544A-7EE6-4342-B048-85BDC9FD1C3A}</a:tableStyleId>
              </a:tblPr>
              <a:tblGrid>
                <a:gridCol w="4162752"/>
                <a:gridCol w="2438400"/>
                <a:gridCol w="2199861"/>
                <a:gridCol w="2821492"/>
              </a:tblGrid>
              <a:tr h="370840">
                <a:tc>
                  <a:txBody>
                    <a:bodyPr/>
                    <a:lstStyle/>
                    <a:p>
                      <a:r>
                        <a:rPr lang="en-US" sz="1400" dirty="0" smtClean="0"/>
                        <a:t>ICD- 10 Code: E43 Unspecified severe protein calorie malnutrition</a:t>
                      </a:r>
                      <a:r>
                        <a:rPr lang="en-US" sz="1400" baseline="0" dirty="0" smtClean="0"/>
                        <a:t> </a:t>
                      </a:r>
                      <a:endParaRPr lang="en-US" sz="1400" dirty="0"/>
                    </a:p>
                  </a:txBody>
                  <a:tcPr/>
                </a:tc>
                <a:tc>
                  <a:txBody>
                    <a:bodyPr/>
                    <a:lstStyle/>
                    <a:p>
                      <a:r>
                        <a:rPr lang="en-US" sz="1400" dirty="0" smtClean="0"/>
                        <a:t>Severe Malnutrition in the context of Acute Illness/Injury</a:t>
                      </a:r>
                      <a:endParaRPr lang="en-US" sz="1400" dirty="0"/>
                    </a:p>
                  </a:txBody>
                  <a:tcPr/>
                </a:tc>
                <a:tc>
                  <a:txBody>
                    <a:bodyPr/>
                    <a:lstStyle/>
                    <a:p>
                      <a:r>
                        <a:rPr lang="en-US" sz="1400" dirty="0" smtClean="0"/>
                        <a:t>Severe Malnutrition in the context</a:t>
                      </a:r>
                      <a:r>
                        <a:rPr lang="en-US" sz="1400" baseline="0" dirty="0" smtClean="0"/>
                        <a:t> of Chronic Illness</a:t>
                      </a:r>
                      <a:endParaRPr lang="en-US" sz="1400" dirty="0"/>
                    </a:p>
                  </a:txBody>
                  <a:tcPr/>
                </a:tc>
                <a:tc>
                  <a:txBody>
                    <a:bodyPr/>
                    <a:lstStyle/>
                    <a:p>
                      <a:r>
                        <a:rPr lang="en-US" sz="1400" dirty="0" smtClean="0"/>
                        <a:t>Severe Malnutrition in the context of Non-inflammatory condition</a:t>
                      </a:r>
                      <a:endParaRPr lang="en-US" sz="1400"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Weight</a:t>
                      </a:r>
                      <a:r>
                        <a:rPr lang="en-US" sz="1400" b="1" baseline="0" dirty="0" smtClean="0"/>
                        <a:t> loss- </a:t>
                      </a:r>
                      <a:r>
                        <a:rPr lang="en-US" sz="1400" baseline="0" dirty="0" smtClean="0"/>
                        <a:t>is evaluated in light of other clinical findings including hydration. Weight change over time is reported as a percentage of weight loss from baseline</a:t>
                      </a:r>
                      <a:endParaRPr lang="en-US" sz="1400" dirty="0" smtClean="0"/>
                    </a:p>
                  </a:txBody>
                  <a:tcPr/>
                </a:tc>
                <a:tc>
                  <a:txBody>
                    <a:bodyPr/>
                    <a:lstStyle/>
                    <a:p>
                      <a:r>
                        <a:rPr lang="en-US" sz="1400" dirty="0" smtClean="0"/>
                        <a:t>Weight loss</a:t>
                      </a:r>
                    </a:p>
                    <a:p>
                      <a:r>
                        <a:rPr lang="en-US" sz="1400" dirty="0" smtClean="0"/>
                        <a:t>&gt;2% in 1 week</a:t>
                      </a:r>
                    </a:p>
                    <a:p>
                      <a:r>
                        <a:rPr lang="en-US" sz="1400" dirty="0" smtClean="0"/>
                        <a:t>&gt;5% in 1 month</a:t>
                      </a:r>
                    </a:p>
                    <a:p>
                      <a:r>
                        <a:rPr lang="en-US" sz="1400" dirty="0" smtClean="0"/>
                        <a:t>&gt;7.5% in 3</a:t>
                      </a:r>
                      <a:r>
                        <a:rPr lang="en-US" sz="1400" baseline="0" dirty="0" smtClean="0"/>
                        <a:t> months</a:t>
                      </a:r>
                      <a:endParaRPr lang="en-US" sz="1400" dirty="0" smtClean="0"/>
                    </a:p>
                    <a:p>
                      <a:endParaRPr lang="en-US" sz="1400" dirty="0"/>
                    </a:p>
                  </a:txBody>
                  <a:tcPr/>
                </a:tc>
                <a:tc>
                  <a:txBody>
                    <a:bodyPr/>
                    <a:lstStyle/>
                    <a:p>
                      <a:r>
                        <a:rPr lang="en-US" sz="1400" dirty="0" smtClean="0"/>
                        <a:t>Weight loss</a:t>
                      </a:r>
                    </a:p>
                    <a:p>
                      <a:r>
                        <a:rPr lang="en-US" sz="1400" dirty="0" smtClean="0"/>
                        <a:t>&gt;5% in 1 month</a:t>
                      </a:r>
                    </a:p>
                    <a:p>
                      <a:r>
                        <a:rPr lang="en-US" sz="1400" dirty="0" smtClean="0"/>
                        <a:t>&gt;7.5% in 3 months</a:t>
                      </a:r>
                    </a:p>
                    <a:p>
                      <a:r>
                        <a:rPr lang="en-US" sz="1400" dirty="0" smtClean="0"/>
                        <a:t>&gt;10% in 6 months</a:t>
                      </a:r>
                    </a:p>
                    <a:p>
                      <a:r>
                        <a:rPr lang="en-US" sz="1400" dirty="0" smtClean="0"/>
                        <a:t>&gt;20% in 12 months</a:t>
                      </a:r>
                    </a:p>
                  </a:txBody>
                  <a:tcPr/>
                </a:tc>
                <a:tc>
                  <a:txBody>
                    <a:bodyPr/>
                    <a:lstStyle/>
                    <a:p>
                      <a:r>
                        <a:rPr lang="en-US" sz="1400" dirty="0" smtClean="0"/>
                        <a:t>Weight loss</a:t>
                      </a:r>
                    </a:p>
                    <a:p>
                      <a:r>
                        <a:rPr lang="en-US" sz="1400" dirty="0" smtClean="0"/>
                        <a:t>&gt;5% in 1 month</a:t>
                      </a:r>
                    </a:p>
                    <a:p>
                      <a:r>
                        <a:rPr lang="en-US" sz="1400" dirty="0" smtClean="0"/>
                        <a:t>&gt;7.5% in 3 months</a:t>
                      </a:r>
                    </a:p>
                    <a:p>
                      <a:r>
                        <a:rPr lang="en-US" sz="1400" dirty="0" smtClean="0"/>
                        <a:t>&gt;10%</a:t>
                      </a:r>
                      <a:r>
                        <a:rPr lang="en-US" sz="1400" baseline="0" dirty="0" smtClean="0"/>
                        <a:t> in 6 months</a:t>
                      </a:r>
                    </a:p>
                    <a:p>
                      <a:r>
                        <a:rPr lang="en-US" sz="1400" baseline="0" dirty="0" smtClean="0"/>
                        <a:t>&gt;20% in 12 months</a:t>
                      </a:r>
                      <a:endParaRPr lang="en-US" sz="1400" dirty="0" smtClean="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Intake</a:t>
                      </a:r>
                      <a:r>
                        <a:rPr lang="en-US" sz="1400" dirty="0" smtClean="0"/>
                        <a:t>- RD obtains diet history</a:t>
                      </a:r>
                      <a:r>
                        <a:rPr lang="en-US" sz="1400" baseline="0" dirty="0" smtClean="0"/>
                        <a:t> and estimates energy needs. Suboptimal intake is determined as a % of estimated needs over time</a:t>
                      </a:r>
                      <a:endParaRPr lang="en-US" sz="1400" dirty="0" smtClean="0"/>
                    </a:p>
                  </a:txBody>
                  <a:tcPr/>
                </a:tc>
                <a:tc>
                  <a:txBody>
                    <a:bodyPr/>
                    <a:lstStyle/>
                    <a:p>
                      <a:r>
                        <a:rPr lang="en-US" sz="1400" dirty="0" smtClean="0"/>
                        <a:t>Energy Intake</a:t>
                      </a:r>
                    </a:p>
                    <a:p>
                      <a:r>
                        <a:rPr lang="en-US" sz="1400" b="1" dirty="0" smtClean="0"/>
                        <a:t>≤50% of estimated energy requirement for ≥5 days</a:t>
                      </a:r>
                      <a:endParaRPr lang="en-US" sz="1400" dirty="0"/>
                    </a:p>
                  </a:txBody>
                  <a:tcPr/>
                </a:tc>
                <a:tc>
                  <a:txBody>
                    <a:bodyPr/>
                    <a:lstStyle/>
                    <a:p>
                      <a:r>
                        <a:rPr lang="en-US" sz="1400" dirty="0" smtClean="0"/>
                        <a:t>Energy Intake</a:t>
                      </a:r>
                    </a:p>
                    <a:p>
                      <a:r>
                        <a:rPr lang="en-US" sz="1400" b="1" dirty="0" smtClean="0"/>
                        <a:t>≤75% of estimated energy requirement for ≥1 month</a:t>
                      </a:r>
                    </a:p>
                  </a:txBody>
                  <a:tcPr/>
                </a:tc>
                <a:tc>
                  <a:txBody>
                    <a:bodyPr/>
                    <a:lstStyle/>
                    <a:p>
                      <a:r>
                        <a:rPr lang="en-US" sz="1400" dirty="0" smtClean="0"/>
                        <a:t>Energy Intake</a:t>
                      </a:r>
                    </a:p>
                    <a:p>
                      <a:r>
                        <a:rPr lang="en-US" sz="1400" b="1" dirty="0" smtClean="0"/>
                        <a:t>≤50% of estimated energy requirement for ≥1 month</a:t>
                      </a:r>
                      <a:endParaRPr lang="en-US" sz="1400"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a:t>
                      </a:r>
                      <a:r>
                        <a:rPr lang="en-US" sz="1400" b="1" baseline="0" dirty="0" smtClean="0"/>
                        <a:t> Assessment (Body Fat)</a:t>
                      </a:r>
                      <a:r>
                        <a:rPr lang="en-US" sz="1400" baseline="0" dirty="0" smtClean="0"/>
                        <a:t>- loss of subcutaneous fat (i.e. orbital, triceps, fat overlying ribcage).</a:t>
                      </a:r>
                      <a:endParaRPr lang="en-US" sz="1400" dirty="0" smtClean="0"/>
                    </a:p>
                  </a:txBody>
                  <a:tcPr/>
                </a:tc>
                <a:tc>
                  <a:txBody>
                    <a:bodyPr/>
                    <a:lstStyle/>
                    <a:p>
                      <a:r>
                        <a:rPr lang="en-US" sz="1400" dirty="0" smtClean="0"/>
                        <a:t>Body Fat</a:t>
                      </a:r>
                    </a:p>
                    <a:p>
                      <a:r>
                        <a:rPr lang="en-US" sz="1400" dirty="0" smtClean="0"/>
                        <a:t>Moderate depletion </a:t>
                      </a:r>
                      <a:endParaRPr lang="en-US" sz="1400" dirty="0"/>
                    </a:p>
                  </a:txBody>
                  <a:tcPr/>
                </a:tc>
                <a:tc>
                  <a:txBody>
                    <a:bodyPr/>
                    <a:lstStyle/>
                    <a:p>
                      <a:r>
                        <a:rPr lang="en-US" sz="1400" dirty="0" smtClean="0"/>
                        <a:t>Body Fat</a:t>
                      </a:r>
                    </a:p>
                    <a:p>
                      <a:r>
                        <a:rPr lang="en-US" sz="1400" dirty="0" smtClean="0"/>
                        <a:t>Severe depletion </a:t>
                      </a:r>
                    </a:p>
                  </a:txBody>
                  <a:tcPr/>
                </a:tc>
                <a:tc>
                  <a:txBody>
                    <a:bodyPr/>
                    <a:lstStyle/>
                    <a:p>
                      <a:r>
                        <a:rPr lang="en-US" sz="1400" dirty="0" smtClean="0"/>
                        <a:t>Body Fat</a:t>
                      </a:r>
                    </a:p>
                    <a:p>
                      <a:r>
                        <a:rPr lang="en-US" sz="1400" dirty="0" smtClean="0"/>
                        <a:t>Severe depletion </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 Assessment (Muscle Mass) </a:t>
                      </a:r>
                      <a:r>
                        <a:rPr lang="en-US" sz="1400" dirty="0" smtClean="0"/>
                        <a:t>– loss of muscle (i.e. wasting of the temples,</a:t>
                      </a:r>
                      <a:r>
                        <a:rPr lang="en-US" sz="1400" baseline="0" dirty="0" smtClean="0"/>
                        <a:t> clavicles, shoulders, interosseous muscles, scapula, thigh and calf)</a:t>
                      </a:r>
                      <a:endParaRPr lang="en-US" sz="1400" dirty="0" smtClean="0"/>
                    </a:p>
                  </a:txBody>
                  <a:tcPr/>
                </a:tc>
                <a:tc>
                  <a:txBody>
                    <a:bodyPr/>
                    <a:lstStyle/>
                    <a:p>
                      <a:r>
                        <a:rPr lang="en-US" sz="1400" dirty="0" smtClean="0"/>
                        <a:t>Muscle Mass</a:t>
                      </a:r>
                    </a:p>
                    <a:p>
                      <a:r>
                        <a:rPr lang="en-US" sz="1400" dirty="0" smtClean="0"/>
                        <a:t>Moderate depletion</a:t>
                      </a:r>
                      <a:endParaRPr lang="en-US" sz="1400" dirty="0"/>
                    </a:p>
                  </a:txBody>
                  <a:tcPr/>
                </a:tc>
                <a:tc>
                  <a:txBody>
                    <a:bodyPr/>
                    <a:lstStyle/>
                    <a:p>
                      <a:r>
                        <a:rPr lang="en-US" sz="1400" dirty="0" smtClean="0"/>
                        <a:t>Muscle Mass</a:t>
                      </a:r>
                    </a:p>
                    <a:p>
                      <a:r>
                        <a:rPr lang="en-US" sz="1400" dirty="0" smtClean="0"/>
                        <a:t>Severe depletion</a:t>
                      </a:r>
                      <a:endParaRPr lang="en-US" sz="1400" dirty="0"/>
                    </a:p>
                  </a:txBody>
                  <a:tcPr/>
                </a:tc>
                <a:tc>
                  <a:txBody>
                    <a:bodyPr/>
                    <a:lstStyle/>
                    <a:p>
                      <a:r>
                        <a:rPr lang="en-US" sz="1400" dirty="0" smtClean="0"/>
                        <a:t>Muscle Mass </a:t>
                      </a:r>
                    </a:p>
                    <a:p>
                      <a:r>
                        <a:rPr lang="en-US" sz="1400" dirty="0" smtClean="0"/>
                        <a:t>Severe depletion</a:t>
                      </a:r>
                      <a:endParaRPr lang="en-US" sz="1400"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 Assessment (Fluid Accumulation)</a:t>
                      </a:r>
                      <a:r>
                        <a:rPr lang="en-US" sz="1400" b="1" baseline="0" dirty="0" smtClean="0"/>
                        <a:t> </a:t>
                      </a:r>
                      <a:r>
                        <a:rPr lang="en-US" sz="1400" baseline="0" dirty="0" smtClean="0"/>
                        <a:t>– general or local fluid accumulation (i.e. extremity or vulvar/scrotal edema, ascites)</a:t>
                      </a:r>
                      <a:endParaRPr lang="en-US" sz="1400" dirty="0" smtClean="0"/>
                    </a:p>
                  </a:txBody>
                  <a:tcPr/>
                </a:tc>
                <a:tc>
                  <a:txBody>
                    <a:bodyPr/>
                    <a:lstStyle/>
                    <a:p>
                      <a:r>
                        <a:rPr lang="en-US" sz="1400" dirty="0" smtClean="0"/>
                        <a:t>Fluid Accumulation</a:t>
                      </a:r>
                    </a:p>
                    <a:p>
                      <a:r>
                        <a:rPr lang="en-US" sz="1400" dirty="0" smtClean="0"/>
                        <a:t>Moderate to Severe</a:t>
                      </a:r>
                      <a:endParaRPr lang="en-US" sz="1400" dirty="0"/>
                    </a:p>
                  </a:txBody>
                  <a:tcPr/>
                </a:tc>
                <a:tc>
                  <a:txBody>
                    <a:bodyPr/>
                    <a:lstStyle/>
                    <a:p>
                      <a:r>
                        <a:rPr lang="en-US" sz="1400" dirty="0" smtClean="0"/>
                        <a:t>Fluid Accumulation</a:t>
                      </a:r>
                    </a:p>
                    <a:p>
                      <a:r>
                        <a:rPr lang="en-US" sz="1400" dirty="0" smtClean="0"/>
                        <a:t>Severe</a:t>
                      </a:r>
                      <a:endParaRPr lang="en-US" sz="1400" dirty="0"/>
                    </a:p>
                  </a:txBody>
                  <a:tcPr/>
                </a:tc>
                <a:tc>
                  <a:txBody>
                    <a:bodyPr/>
                    <a:lstStyle/>
                    <a:p>
                      <a:r>
                        <a:rPr lang="en-US" sz="1400" dirty="0" smtClean="0"/>
                        <a:t>Fluid Accumulation</a:t>
                      </a:r>
                    </a:p>
                    <a:p>
                      <a:r>
                        <a:rPr lang="en-US" sz="1400" dirty="0" smtClean="0"/>
                        <a:t>Severe</a:t>
                      </a:r>
                      <a:endParaRPr lang="en-US" sz="1400" dirty="0"/>
                    </a:p>
                  </a:txBody>
                  <a:tcPr/>
                </a:tc>
              </a:tr>
              <a:tr h="703264">
                <a:tc>
                  <a:txBody>
                    <a:bodyPr/>
                    <a:lstStyle/>
                    <a:p>
                      <a:r>
                        <a:rPr lang="en-US" sz="1400" b="1" dirty="0" smtClean="0"/>
                        <a:t>Functional Assessment</a:t>
                      </a:r>
                      <a:r>
                        <a:rPr lang="en-US" sz="1400" b="1" baseline="0" dirty="0" smtClean="0"/>
                        <a:t> (Grip Strength) </a:t>
                      </a:r>
                      <a:r>
                        <a:rPr lang="en-US" sz="1400" baseline="0" dirty="0" smtClean="0"/>
                        <a:t>– Consult informative standards supplied by the manufacturer of measurement device.</a:t>
                      </a:r>
                      <a:endParaRPr lang="en-US" sz="1400" dirty="0"/>
                    </a:p>
                  </a:txBody>
                  <a:tcPr/>
                </a:tc>
                <a:tc>
                  <a:txBody>
                    <a:bodyPr/>
                    <a:lstStyle/>
                    <a:p>
                      <a:r>
                        <a:rPr lang="en-US" sz="1400" dirty="0" smtClean="0"/>
                        <a:t>Reduced Grip</a:t>
                      </a:r>
                      <a:r>
                        <a:rPr lang="en-US" sz="1400" baseline="0" dirty="0" smtClean="0"/>
                        <a:t> Strength</a:t>
                      </a:r>
                    </a:p>
                    <a:p>
                      <a:r>
                        <a:rPr lang="en-US" sz="1400" baseline="0" dirty="0" smtClean="0"/>
                        <a:t>Measurably reduced </a:t>
                      </a:r>
                      <a:endParaRPr lang="en-US" sz="1400" dirty="0"/>
                    </a:p>
                  </a:txBody>
                  <a:tcPr/>
                </a:tc>
                <a:tc>
                  <a:txBody>
                    <a:bodyPr/>
                    <a:lstStyle/>
                    <a:p>
                      <a:r>
                        <a:rPr lang="en-US" sz="1400" dirty="0" smtClean="0"/>
                        <a:t>Reduced Grip</a:t>
                      </a:r>
                      <a:r>
                        <a:rPr lang="en-US" sz="1400" baseline="0" dirty="0" smtClean="0"/>
                        <a:t> Strength</a:t>
                      </a:r>
                    </a:p>
                    <a:p>
                      <a:r>
                        <a:rPr lang="en-US" sz="1400" baseline="0" dirty="0" smtClean="0"/>
                        <a:t>Measurably reduced </a:t>
                      </a:r>
                    </a:p>
                  </a:txBody>
                  <a:tcPr/>
                </a:tc>
                <a:tc>
                  <a:txBody>
                    <a:bodyPr/>
                    <a:lstStyle/>
                    <a:p>
                      <a:r>
                        <a:rPr lang="en-US" sz="1400" dirty="0" smtClean="0"/>
                        <a:t>Reduced Grip</a:t>
                      </a:r>
                      <a:r>
                        <a:rPr lang="en-US" sz="1400" baseline="0" dirty="0" smtClean="0"/>
                        <a:t> Strength</a:t>
                      </a:r>
                    </a:p>
                    <a:p>
                      <a:r>
                        <a:rPr lang="en-US" sz="1400" baseline="0" dirty="0" smtClean="0"/>
                        <a:t>Measurably reduced </a:t>
                      </a:r>
                      <a:endParaRPr lang="en-US" sz="1400" dirty="0" smtClean="0"/>
                    </a:p>
                    <a:p>
                      <a:endParaRPr lang="en-US" sz="1400" dirty="0"/>
                    </a:p>
                  </a:txBody>
                  <a:tcPr/>
                </a:tc>
              </a:tr>
              <a:tr h="355886">
                <a:tc gridSpan="4">
                  <a:txBody>
                    <a:bodyPr/>
                    <a:lstStyle/>
                    <a:p>
                      <a:r>
                        <a:rPr lang="en-US" sz="1200" dirty="0" smtClean="0"/>
                        <a:t>ICD-10 Code: E44.1-</a:t>
                      </a:r>
                      <a:r>
                        <a:rPr lang="en-US" sz="1200" baseline="0" dirty="0" smtClean="0"/>
                        <a:t> </a:t>
                      </a:r>
                      <a:r>
                        <a:rPr lang="en-US" sz="1200" dirty="0" smtClean="0"/>
                        <a:t>The Academy</a:t>
                      </a:r>
                      <a:r>
                        <a:rPr lang="en-US" sz="1200" baseline="0" dirty="0" smtClean="0"/>
                        <a:t> and ASPEN experts agree that it is not possible to distinguish mild malnutrition from normal nutritional status and therefore did not develop definitions or criteria for mild malnutrition at this time. </a:t>
                      </a:r>
                      <a:endParaRPr lang="en-US" sz="1200" dirty="0"/>
                    </a:p>
                  </a:txBody>
                  <a:tcPr/>
                </a:tc>
                <a:tc hMerge="1">
                  <a:txBody>
                    <a:bodyPr/>
                    <a:lstStyle/>
                    <a:p>
                      <a:endParaRPr lang="en-US" sz="1200" dirty="0"/>
                    </a:p>
                  </a:txBody>
                  <a:tcPr/>
                </a:tc>
                <a:tc hMerge="1">
                  <a:txBody>
                    <a:bodyPr/>
                    <a:lstStyle/>
                    <a:p>
                      <a:endParaRPr lang="en-US" sz="1200"/>
                    </a:p>
                  </a:txBody>
                  <a:tcPr/>
                </a:tc>
                <a:tc hMerge="1">
                  <a:txBody>
                    <a:bodyPr/>
                    <a:lstStyle/>
                    <a:p>
                      <a:endParaRPr lang="en-US" sz="1200" dirty="0"/>
                    </a:p>
                  </a:txBody>
                  <a:tcPr/>
                </a:tc>
              </a:tr>
            </a:tbl>
          </a:graphicData>
        </a:graphic>
      </p:graphicFrame>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11139893"/>
      </p:ext>
    </p:extLst>
  </p:cSld>
  <p:clrMapOvr>
    <a:masterClrMapping/>
  </p:clrMapOvr>
  <mc:AlternateContent xmlns:mc="http://schemas.openxmlformats.org/markup-compatibility/2006" xmlns:p14="http://schemas.microsoft.com/office/powerpoint/2010/main">
    <mc:Choice Requires="p14">
      <p:transition spd="slow" p14:dur="2000" advTm="55679"/>
    </mc:Choice>
    <mc:Fallback xmlns="">
      <p:transition spd="slow" advTm="55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Deciding Between Moderate and Severe	</a:t>
            </a:r>
            <a:endParaRPr lang="en-US" dirty="0"/>
          </a:p>
        </p:txBody>
      </p:sp>
      <p:sp>
        <p:nvSpPr>
          <p:cNvPr id="3" name="Content Placeholder 2"/>
          <p:cNvSpPr>
            <a:spLocks noGrp="1"/>
          </p:cNvSpPr>
          <p:nvPr>
            <p:ph idx="1"/>
          </p:nvPr>
        </p:nvSpPr>
        <p:spPr/>
        <p:txBody>
          <a:bodyPr>
            <a:normAutofit/>
          </a:bodyPr>
          <a:lstStyle/>
          <a:p>
            <a:r>
              <a:rPr lang="en-US" dirty="0" smtClean="0"/>
              <a:t>Need at </a:t>
            </a:r>
            <a:r>
              <a:rPr lang="en-US" b="1" dirty="0" smtClean="0"/>
              <a:t>least 2 criteria </a:t>
            </a:r>
            <a:r>
              <a:rPr lang="en-US" dirty="0" smtClean="0"/>
              <a:t>to identify malnutrition</a:t>
            </a:r>
          </a:p>
          <a:p>
            <a:r>
              <a:rPr lang="en-US" dirty="0" smtClean="0"/>
              <a:t>If a patient meets one moderate and one severe criteria, diagnose with moderate malnutrition. </a:t>
            </a:r>
          </a:p>
          <a:p>
            <a:r>
              <a:rPr lang="en-US" dirty="0"/>
              <a:t>If a patient meets one </a:t>
            </a:r>
            <a:r>
              <a:rPr lang="en-US" dirty="0" smtClean="0"/>
              <a:t>moderate or more </a:t>
            </a:r>
            <a:r>
              <a:rPr lang="en-US" dirty="0"/>
              <a:t>and </a:t>
            </a:r>
            <a:r>
              <a:rPr lang="en-US" dirty="0" smtClean="0"/>
              <a:t>two or more severe </a:t>
            </a:r>
            <a:r>
              <a:rPr lang="en-US" dirty="0"/>
              <a:t>criteria, diagnose with </a:t>
            </a:r>
            <a:r>
              <a:rPr lang="en-US" dirty="0" smtClean="0"/>
              <a:t>moderate or severe malnutrition using clinical judgment.  </a:t>
            </a:r>
            <a:endParaRPr lang="en-US" dirty="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7337988"/>
      </p:ext>
    </p:extLst>
  </p:cSld>
  <p:clrMapOvr>
    <a:masterClrMapping/>
  </p:clrMapOvr>
  <mc:AlternateContent xmlns:mc="http://schemas.openxmlformats.org/markup-compatibility/2006" xmlns:p14="http://schemas.microsoft.com/office/powerpoint/2010/main">
    <mc:Choice Requires="p14">
      <p:transition spd="slow" p14:dur="2000" advTm="30780"/>
    </mc:Choice>
    <mc:Fallback xmlns="">
      <p:transition spd="slow" advTm="307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Nutrition Focused Physical Exam in the Adult Patient</a:t>
            </a:r>
            <a:endParaRPr lang="en-US" dirty="0"/>
          </a:p>
        </p:txBody>
      </p:sp>
      <p:sp>
        <p:nvSpPr>
          <p:cNvPr id="3" name="Content Placeholder 2"/>
          <p:cNvSpPr>
            <a:spLocks noGrp="1"/>
          </p:cNvSpPr>
          <p:nvPr>
            <p:ph idx="1"/>
          </p:nvPr>
        </p:nvSpPr>
        <p:spPr/>
        <p:txBody>
          <a:bodyPr>
            <a:normAutofit/>
          </a:bodyPr>
          <a:lstStyle/>
          <a:p>
            <a:r>
              <a:rPr lang="en-US" dirty="0"/>
              <a:t>S</a:t>
            </a:r>
            <a:r>
              <a:rPr lang="en-US" dirty="0" smtClean="0"/>
              <a:t>ame “landmarks” as pediatric patients</a:t>
            </a:r>
          </a:p>
          <a:p>
            <a:endParaRPr lang="en-US" dirty="0" smtClean="0"/>
          </a:p>
          <a:p>
            <a:r>
              <a:rPr lang="en-US" dirty="0" smtClean="0"/>
              <a:t>Additional context given for assessing obese adults</a:t>
            </a:r>
          </a:p>
          <a:p>
            <a:endParaRPr lang="en-US" dirty="0"/>
          </a:p>
          <a:p>
            <a:r>
              <a:rPr lang="en-US" dirty="0" smtClean="0"/>
              <a:t>Micronutrient exam is similar</a:t>
            </a:r>
          </a:p>
          <a:p>
            <a:endParaRPr lang="en-US" dirty="0"/>
          </a:p>
          <a:p>
            <a:r>
              <a:rPr lang="en-US" dirty="0" smtClean="0"/>
              <a:t>NFPE findings will likely determine moderate vs severe</a:t>
            </a:r>
            <a:endParaRPr lang="en-US" dirty="0"/>
          </a:p>
          <a:p>
            <a:endParaRPr lang="en-US" dirty="0" smtClean="0"/>
          </a:p>
          <a:p>
            <a:pPr>
              <a:buNone/>
            </a:pPr>
            <a:endParaRPr lang="en-US" dirty="0" smtClean="0"/>
          </a:p>
          <a:p>
            <a:pPr>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81746765"/>
      </p:ext>
    </p:extLst>
  </p:cSld>
  <p:clrMapOvr>
    <a:masterClrMapping/>
  </p:clrMapOvr>
  <mc:AlternateContent xmlns:mc="http://schemas.openxmlformats.org/markup-compatibility/2006" xmlns:p14="http://schemas.microsoft.com/office/powerpoint/2010/main">
    <mc:Choice Requires="p14">
      <p:transition spd="slow" p14:dur="2000" advTm="30512"/>
    </mc:Choice>
    <mc:Fallback xmlns="">
      <p:transition spd="slow" advTm="30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rotWithShape="1">
          <a:blip r:embed="rId4"/>
          <a:srcRect l="3401" t="19939" r="27526" b="13416"/>
          <a:stretch/>
        </p:blipFill>
        <p:spPr>
          <a:xfrm>
            <a:off x="700141" y="353301"/>
            <a:ext cx="9772650" cy="6249988"/>
          </a:xfrm>
          <a:prstGeom prst="rect">
            <a:avLst/>
          </a:prstGeom>
        </p:spPr>
      </p:pic>
      <p:sp>
        <p:nvSpPr>
          <p:cNvPr id="3" name="Rectangle 2"/>
          <p:cNvSpPr/>
          <p:nvPr/>
        </p:nvSpPr>
        <p:spPr>
          <a:xfrm>
            <a:off x="2722711" y="4181583"/>
            <a:ext cx="7556406" cy="441789"/>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2722711" y="5612169"/>
            <a:ext cx="7556406" cy="29880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6740111"/>
      </p:ext>
    </p:extLst>
  </p:cSld>
  <p:clrMapOvr>
    <a:masterClrMapping/>
  </p:clrMapOvr>
  <mc:AlternateContent xmlns:mc="http://schemas.openxmlformats.org/markup-compatibility/2006" xmlns:p14="http://schemas.microsoft.com/office/powerpoint/2010/main">
    <mc:Choice Requires="p14">
      <p:transition spd="slow" p14:dur="2000" advTm="21282"/>
    </mc:Choice>
    <mc:Fallback xmlns="">
      <p:transition spd="slow" advTm="21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4"/>
          <a:srcRect l="3948" t="23129" r="27807" b="14432"/>
          <a:stretch/>
        </p:blipFill>
        <p:spPr>
          <a:xfrm>
            <a:off x="606784" y="518139"/>
            <a:ext cx="10830465" cy="6275028"/>
          </a:xfrm>
          <a:prstGeom prst="rect">
            <a:avLst/>
          </a:prstGeom>
        </p:spPr>
      </p:pic>
      <p:sp>
        <p:nvSpPr>
          <p:cNvPr id="5" name="Rectangle 4"/>
          <p:cNvSpPr/>
          <p:nvPr/>
        </p:nvSpPr>
        <p:spPr>
          <a:xfrm>
            <a:off x="2850961" y="1072056"/>
            <a:ext cx="8421384" cy="597496"/>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119284384"/>
      </p:ext>
    </p:extLst>
  </p:cSld>
  <p:clrMapOvr>
    <a:masterClrMapping/>
  </p:clrMapOvr>
  <mc:AlternateContent xmlns:mc="http://schemas.openxmlformats.org/markup-compatibility/2006" xmlns:p14="http://schemas.microsoft.com/office/powerpoint/2010/main">
    <mc:Choice Requires="p14">
      <p:transition spd="slow" p14:dur="2000" advTm="2682"/>
    </mc:Choice>
    <mc:Fallback xmlns="">
      <p:transition spd="slow" advTm="2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 of Malnutrition</a:t>
            </a:r>
            <a:endParaRPr lang="en-US" dirty="0"/>
          </a:p>
        </p:txBody>
      </p:sp>
      <p:sp>
        <p:nvSpPr>
          <p:cNvPr id="3" name="Content Placeholder 2"/>
          <p:cNvSpPr>
            <a:spLocks noGrp="1"/>
          </p:cNvSpPr>
          <p:nvPr>
            <p:ph idx="1"/>
          </p:nvPr>
        </p:nvSpPr>
        <p:spPr>
          <a:xfrm>
            <a:off x="838200" y="1825625"/>
            <a:ext cx="4706566" cy="4351338"/>
          </a:xfrm>
        </p:spPr>
        <p:txBody>
          <a:bodyPr>
            <a:normAutofit/>
          </a:bodyPr>
          <a:lstStyle/>
          <a:p>
            <a:r>
              <a:rPr lang="en-US" dirty="0" smtClean="0"/>
              <a:t>Adult Malnutrition Summary</a:t>
            </a:r>
          </a:p>
          <a:p>
            <a:pPr lvl="1"/>
            <a:r>
              <a:rPr lang="en-US" dirty="0" smtClean="0"/>
              <a:t>Click “Select here to mark all N/A” if no criteria applies</a:t>
            </a:r>
          </a:p>
          <a:p>
            <a:pPr lvl="1"/>
            <a:r>
              <a:rPr lang="en-US" dirty="0" smtClean="0"/>
              <a:t>All rows must have documentation just like in pediatric malnutrition</a:t>
            </a:r>
          </a:p>
          <a:p>
            <a:pPr marL="914400" lvl="2" indent="0">
              <a:buNone/>
            </a:pPr>
            <a:endParaRPr lang="en-US" dirty="0" smtClean="0"/>
          </a:p>
          <a:p>
            <a:pPr lvl="2"/>
            <a:endParaRPr lang="en-US" dirty="0" smtClean="0"/>
          </a:p>
          <a:p>
            <a:pPr lvl="2"/>
            <a:endParaRPr lang="en-US" dirty="0"/>
          </a:p>
          <a:p>
            <a:pPr marL="914400" lvl="2" indent="0">
              <a:buNone/>
            </a:pPr>
            <a:endParaRPr lang="en-US" dirty="0" smtClean="0"/>
          </a:p>
        </p:txBody>
      </p:sp>
      <p:pic>
        <p:nvPicPr>
          <p:cNvPr id="4" name="Picture 3"/>
          <p:cNvPicPr>
            <a:picLocks noChangeAspect="1"/>
          </p:cNvPicPr>
          <p:nvPr/>
        </p:nvPicPr>
        <p:blipFill>
          <a:blip r:embed="rId4"/>
          <a:stretch>
            <a:fillRect/>
          </a:stretch>
        </p:blipFill>
        <p:spPr>
          <a:xfrm>
            <a:off x="5729849" y="1690687"/>
            <a:ext cx="6131911" cy="4865755"/>
          </a:xfrm>
          <a:prstGeom prst="rect">
            <a:avLst/>
          </a:prstGeom>
        </p:spPr>
      </p:pic>
      <p:cxnSp>
        <p:nvCxnSpPr>
          <p:cNvPr id="6" name="Straight Arrow Connector 5"/>
          <p:cNvCxnSpPr/>
          <p:nvPr/>
        </p:nvCxnSpPr>
        <p:spPr>
          <a:xfrm flipV="1">
            <a:off x="4455268" y="2432718"/>
            <a:ext cx="1274581" cy="19375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1726731"/>
      </p:ext>
    </p:extLst>
  </p:cSld>
  <p:clrMapOvr>
    <a:masterClrMapping/>
  </p:clrMapOvr>
  <mc:AlternateContent xmlns:mc="http://schemas.openxmlformats.org/markup-compatibility/2006" xmlns:p14="http://schemas.microsoft.com/office/powerpoint/2010/main">
    <mc:Choice Requires="p14">
      <p:transition spd="slow" p14:dur="2000" advTm="29562"/>
    </mc:Choice>
    <mc:Fallback xmlns="">
      <p:transition spd="slow" advTm="29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Diagnose Malnutrition?</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smtClean="0"/>
              <a:t>Developmental, Physical, Functional Outcomes:</a:t>
            </a:r>
          </a:p>
          <a:p>
            <a:pPr lvl="1"/>
            <a:r>
              <a:rPr lang="en-US" dirty="0" smtClean="0"/>
              <a:t>Decreased IQ</a:t>
            </a:r>
          </a:p>
          <a:p>
            <a:pPr lvl="1"/>
            <a:r>
              <a:rPr lang="en-US" dirty="0" smtClean="0"/>
              <a:t>Developmental delays</a:t>
            </a:r>
          </a:p>
          <a:p>
            <a:pPr lvl="1"/>
            <a:r>
              <a:rPr lang="en-US" dirty="0" smtClean="0"/>
              <a:t>Loss of LBM</a:t>
            </a:r>
          </a:p>
          <a:p>
            <a:pPr lvl="1"/>
            <a:r>
              <a:rPr lang="en-US" dirty="0" smtClean="0"/>
              <a:t>Decreased lung function</a:t>
            </a:r>
          </a:p>
          <a:p>
            <a:pPr lvl="1"/>
            <a:r>
              <a:rPr lang="en-US" dirty="0" smtClean="0"/>
              <a:t>Stunting</a:t>
            </a:r>
          </a:p>
          <a:p>
            <a:pPr lvl="1"/>
            <a:r>
              <a:rPr lang="en-US" dirty="0" smtClean="0"/>
              <a:t>Increased infections, decreased immune function</a:t>
            </a:r>
          </a:p>
          <a:p>
            <a:pPr lvl="1"/>
            <a:r>
              <a:rPr lang="en-US" dirty="0" smtClean="0"/>
              <a:t>Delayed wound healing</a:t>
            </a:r>
          </a:p>
          <a:p>
            <a:pPr lvl="1"/>
            <a:r>
              <a:rPr lang="en-US" dirty="0" smtClean="0"/>
              <a:t>Increased morbidity</a:t>
            </a:r>
          </a:p>
          <a:p>
            <a:pPr lvl="1"/>
            <a:r>
              <a:rPr lang="en-US" dirty="0" smtClean="0"/>
              <a:t>Increased LOS, cost, readmission rates</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Need for consistency and improvement in nutrition assessments from all disciplines</a:t>
            </a:r>
          </a:p>
          <a:p>
            <a:pPr lvl="1"/>
            <a:r>
              <a:rPr lang="en-US" dirty="0" smtClean="0"/>
              <a:t>Variable terminology: FTT, underweight, poor weight gain, </a:t>
            </a:r>
            <a:r>
              <a:rPr lang="en-US" dirty="0" err="1" smtClean="0"/>
              <a:t>undernutrition</a:t>
            </a:r>
            <a:endParaRPr lang="en-US" dirty="0" smtClean="0"/>
          </a:p>
          <a:p>
            <a:pPr lvl="1"/>
            <a:r>
              <a:rPr lang="en-US" dirty="0" smtClean="0"/>
              <a:t>Variable methods of assessment</a:t>
            </a:r>
          </a:p>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87248130"/>
      </p:ext>
    </p:extLst>
  </p:cSld>
  <p:clrMapOvr>
    <a:masterClrMapping/>
  </p:clrMapOvr>
  <mc:AlternateContent xmlns:mc="http://schemas.openxmlformats.org/markup-compatibility/2006" xmlns:p14="http://schemas.microsoft.com/office/powerpoint/2010/main">
    <mc:Choice Requires="p14">
      <p:transition spd="slow" p14:dur="2000" advTm="33436"/>
    </mc:Choice>
    <mc:Fallback xmlns="">
      <p:transition spd="slow" advTm="33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Adult Malnutrition Summary-Etiology</a:t>
            </a:r>
            <a:endParaRPr lang="en-US" dirty="0"/>
          </a:p>
        </p:txBody>
      </p:sp>
      <p:pic>
        <p:nvPicPr>
          <p:cNvPr id="3" name="Picture 2"/>
          <p:cNvPicPr>
            <a:picLocks noChangeAspect="1"/>
          </p:cNvPicPr>
          <p:nvPr/>
        </p:nvPicPr>
        <p:blipFill>
          <a:blip r:embed="rId5"/>
          <a:stretch>
            <a:fillRect/>
          </a:stretch>
        </p:blipFill>
        <p:spPr>
          <a:xfrm>
            <a:off x="1743075" y="1810824"/>
            <a:ext cx="9382302" cy="4823440"/>
          </a:xfrm>
          <a:prstGeom prst="rect">
            <a:avLst/>
          </a:prstGeom>
        </p:spPr>
      </p:pic>
      <p:cxnSp>
        <p:nvCxnSpPr>
          <p:cNvPr id="5" name="Straight Arrow Connector 4"/>
          <p:cNvCxnSpPr/>
          <p:nvPr/>
        </p:nvCxnSpPr>
        <p:spPr>
          <a:xfrm>
            <a:off x="838200" y="1952625"/>
            <a:ext cx="1000125" cy="514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7278074"/>
      </p:ext>
    </p:extLst>
  </p:cSld>
  <p:clrMapOvr>
    <a:masterClrMapping/>
  </p:clrMapOvr>
  <mc:AlternateContent xmlns:mc="http://schemas.openxmlformats.org/markup-compatibility/2006" xmlns:p14="http://schemas.microsoft.com/office/powerpoint/2010/main">
    <mc:Choice Requires="p14">
      <p:transition spd="slow" p14:dur="2000" advTm="21027"/>
    </mc:Choice>
    <mc:Fallback xmlns="">
      <p:transition spd="slow" advTm="21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Documentation of PES Statement</a:t>
            </a:r>
            <a:endParaRPr lang="en-US" dirty="0"/>
          </a:p>
        </p:txBody>
      </p:sp>
      <p:sp>
        <p:nvSpPr>
          <p:cNvPr id="3" name="Content Placeholder 2"/>
          <p:cNvSpPr>
            <a:spLocks noGrp="1"/>
          </p:cNvSpPr>
          <p:nvPr>
            <p:ph idx="1"/>
          </p:nvPr>
        </p:nvSpPr>
        <p:spPr>
          <a:xfrm>
            <a:off x="838200" y="1498601"/>
            <a:ext cx="9372600" cy="4525963"/>
          </a:xfrm>
        </p:spPr>
        <p:txBody>
          <a:bodyPr>
            <a:normAutofit fontScale="92500" lnSpcReduction="10000"/>
          </a:bodyPr>
          <a:lstStyle/>
          <a:p>
            <a:r>
              <a:rPr lang="en-US" dirty="0" smtClean="0"/>
              <a:t>Etiology</a:t>
            </a:r>
          </a:p>
          <a:p>
            <a:pPr lvl="1"/>
            <a:r>
              <a:rPr lang="en-US" dirty="0" smtClean="0"/>
              <a:t>Choose one of the 3 options</a:t>
            </a:r>
          </a:p>
          <a:p>
            <a:pPr lvl="1"/>
            <a:r>
              <a:rPr lang="en-US" dirty="0" smtClean="0"/>
              <a:t>Enter “Etiology Diagnosis” in free text box</a:t>
            </a:r>
          </a:p>
          <a:p>
            <a:r>
              <a:rPr lang="en-US" dirty="0" smtClean="0"/>
              <a:t>Overall Assessment of Malnutrition</a:t>
            </a:r>
          </a:p>
          <a:p>
            <a:pPr lvl="1"/>
            <a:r>
              <a:rPr lang="en-US" dirty="0" smtClean="0"/>
              <a:t>Choose option that fits with your assessment</a:t>
            </a:r>
          </a:p>
          <a:p>
            <a:pPr lvl="1"/>
            <a:r>
              <a:rPr lang="en-US" dirty="0" smtClean="0"/>
              <a:t>If no malnutrition document “Findings do not support a diagnosis of malnutrition”</a:t>
            </a:r>
          </a:p>
          <a:p>
            <a:r>
              <a:rPr lang="en-US" dirty="0" smtClean="0"/>
              <a:t>Malnutrition - Comment</a:t>
            </a:r>
          </a:p>
          <a:p>
            <a:pPr lvl="1"/>
            <a:r>
              <a:rPr lang="en-US" dirty="0" smtClean="0"/>
              <a:t>Free text for rational (optional)</a:t>
            </a:r>
          </a:p>
          <a:p>
            <a:pPr lvl="1"/>
            <a:r>
              <a:rPr lang="en-US" dirty="0" smtClean="0"/>
              <a:t>If included, end with “and” for New and Unresolved PES statement to minimize need for editing</a:t>
            </a:r>
          </a:p>
          <a:p>
            <a:pPr lvl="1"/>
            <a:r>
              <a:rPr lang="en-US" dirty="0" smtClean="0"/>
              <a:t>Include rational for Resolved PES statement</a:t>
            </a:r>
          </a:p>
          <a:p>
            <a:pPr lvl="2"/>
            <a:r>
              <a:rPr lang="en-US" dirty="0" smtClean="0"/>
              <a:t>The word “and” will automatically populate in your note</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5328831"/>
      </p:ext>
    </p:extLst>
  </p:cSld>
  <p:clrMapOvr>
    <a:masterClrMapping/>
  </p:clrMapOvr>
  <mc:AlternateContent xmlns:mc="http://schemas.openxmlformats.org/markup-compatibility/2006" xmlns:p14="http://schemas.microsoft.com/office/powerpoint/2010/main">
    <mc:Choice Requires="p14">
      <p:transition spd="slow" p14:dur="2000" advTm="61087"/>
    </mc:Choice>
    <mc:Fallback xmlns="">
      <p:transition spd="slow" advTm="61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	</a:t>
            </a:r>
            <a:endParaRPr lang="en-US" dirty="0"/>
          </a:p>
        </p:txBody>
      </p:sp>
      <p:sp>
        <p:nvSpPr>
          <p:cNvPr id="3" name="Content Placeholder 2"/>
          <p:cNvSpPr>
            <a:spLocks noGrp="1"/>
          </p:cNvSpPr>
          <p:nvPr>
            <p:ph idx="1"/>
          </p:nvPr>
        </p:nvSpPr>
        <p:spPr/>
        <p:txBody>
          <a:bodyPr>
            <a:normAutofit lnSpcReduction="10000"/>
          </a:bodyPr>
          <a:lstStyle/>
          <a:p>
            <a:r>
              <a:rPr lang="en-US" sz="2000" dirty="0"/>
              <a:t>C.M. is a 22 year old female who presents with a partial bowel obstruction in the setting of </a:t>
            </a:r>
            <a:r>
              <a:rPr lang="en-US" sz="2000" dirty="0" err="1"/>
              <a:t>Crohn’s</a:t>
            </a:r>
            <a:r>
              <a:rPr lang="en-US" sz="2000" dirty="0"/>
              <a:t> </a:t>
            </a:r>
            <a:r>
              <a:rPr lang="en-US" sz="2000" dirty="0" smtClean="0"/>
              <a:t>disease. She </a:t>
            </a:r>
            <a:r>
              <a:rPr lang="en-US" sz="2000" dirty="0"/>
              <a:t>reports a difficult time eating and vomiting with oral intake</a:t>
            </a:r>
          </a:p>
          <a:p>
            <a:r>
              <a:rPr lang="en-US" sz="2000" b="1" dirty="0" smtClean="0"/>
              <a:t>Assessment:</a:t>
            </a:r>
            <a:endParaRPr lang="en-US" sz="2000" b="1" dirty="0"/>
          </a:p>
          <a:p>
            <a:pPr marL="0" indent="0">
              <a:buNone/>
            </a:pPr>
            <a:r>
              <a:rPr lang="en-US" sz="2000" b="1" dirty="0"/>
              <a:t>	</a:t>
            </a:r>
            <a:r>
              <a:rPr lang="en-US" sz="2000" dirty="0" smtClean="0"/>
              <a:t>Height: </a:t>
            </a:r>
            <a:r>
              <a:rPr lang="en-US" sz="2000" dirty="0"/>
              <a:t>162.1 cm   	UBW: </a:t>
            </a:r>
            <a:r>
              <a:rPr lang="en-US" sz="2000" dirty="0" smtClean="0"/>
              <a:t>84.7 kg </a:t>
            </a:r>
            <a:r>
              <a:rPr lang="en-US" sz="2000" dirty="0"/>
              <a:t>(3 months ago)					</a:t>
            </a:r>
            <a:r>
              <a:rPr lang="en-US" sz="2000" dirty="0" smtClean="0"/>
              <a:t>Current weight: </a:t>
            </a:r>
            <a:r>
              <a:rPr lang="en-US" sz="2000" dirty="0"/>
              <a:t>76.2 kg (-10%)</a:t>
            </a:r>
          </a:p>
          <a:p>
            <a:r>
              <a:rPr lang="en-US" sz="2000" b="1" dirty="0"/>
              <a:t>NFPE:</a:t>
            </a:r>
          </a:p>
          <a:p>
            <a:pPr marL="0" indent="0">
              <a:buNone/>
            </a:pPr>
            <a:r>
              <a:rPr lang="en-US" sz="2000" dirty="0"/>
              <a:t>	Depressions and hollow look noted at orbital </a:t>
            </a:r>
          </a:p>
          <a:p>
            <a:pPr marL="0" indent="0">
              <a:buNone/>
            </a:pPr>
            <a:r>
              <a:rPr lang="en-US" sz="2000" dirty="0"/>
              <a:t>	Bones prominent at shoulder and scooping of clavicle is visible</a:t>
            </a:r>
          </a:p>
          <a:p>
            <a:pPr marL="0" indent="0">
              <a:buNone/>
            </a:pPr>
            <a:r>
              <a:rPr lang="en-US" sz="2000" dirty="0"/>
              <a:t>	No edema</a:t>
            </a:r>
          </a:p>
          <a:p>
            <a:pPr marL="0" indent="0">
              <a:buNone/>
            </a:pPr>
            <a:r>
              <a:rPr lang="en-US" sz="2000" dirty="0"/>
              <a:t>	HGS 17.9 kg right hand  (-2.12 SD)</a:t>
            </a:r>
          </a:p>
          <a:p>
            <a:r>
              <a:rPr lang="en-US" sz="2000" b="1" dirty="0"/>
              <a:t>Additional comments: </a:t>
            </a:r>
            <a:r>
              <a:rPr lang="en-US" sz="2000" dirty="0"/>
              <a:t>energy intake meets &lt;70% of estimated needs over the past 2 months.</a:t>
            </a:r>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14435496"/>
      </p:ext>
    </p:extLst>
  </p:cSld>
  <p:clrMapOvr>
    <a:masterClrMapping/>
  </p:clrMapOvr>
  <mc:AlternateContent xmlns:mc="http://schemas.openxmlformats.org/markup-compatibility/2006" xmlns:p14="http://schemas.microsoft.com/office/powerpoint/2010/main">
    <mc:Choice Requires="p14">
      <p:transition spd="slow" p14:dur="2000" advTm="69252"/>
    </mc:Choice>
    <mc:Fallback xmlns="">
      <p:transition spd="slow" advTm="69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a:t>
            </a:r>
            <a:endParaRPr lang="en-US" dirty="0"/>
          </a:p>
        </p:txBody>
      </p:sp>
      <p:sp>
        <p:nvSpPr>
          <p:cNvPr id="3" name="Content Placeholder 2"/>
          <p:cNvSpPr>
            <a:spLocks noGrp="1"/>
          </p:cNvSpPr>
          <p:nvPr>
            <p:ph idx="1"/>
          </p:nvPr>
        </p:nvSpPr>
        <p:spPr/>
        <p:txBody>
          <a:bodyPr/>
          <a:lstStyle/>
          <a:p>
            <a:r>
              <a:rPr lang="en-US" sz="3600" dirty="0" smtClean="0"/>
              <a:t>Questions to consider:</a:t>
            </a:r>
          </a:p>
          <a:p>
            <a:pPr lvl="1"/>
            <a:r>
              <a:rPr lang="en-US" sz="3200" dirty="0" smtClean="0"/>
              <a:t>Etiology: Chronic, acute, or non-inflammatory?</a:t>
            </a:r>
          </a:p>
          <a:p>
            <a:pPr lvl="1"/>
            <a:r>
              <a:rPr lang="en-US" sz="3200" dirty="0" smtClean="0"/>
              <a:t>Malnutrition Severity: Moderate or Severe?</a:t>
            </a:r>
          </a:p>
          <a:p>
            <a:pPr lvl="2"/>
            <a:r>
              <a:rPr lang="en-US" sz="2800" dirty="0" smtClean="0"/>
              <a:t>Indicators:</a:t>
            </a:r>
          </a:p>
          <a:p>
            <a:pPr lvl="3"/>
            <a:r>
              <a:rPr lang="en-US" sz="2400" dirty="0" smtClean="0"/>
              <a:t>Weight loss</a:t>
            </a:r>
          </a:p>
          <a:p>
            <a:pPr lvl="3"/>
            <a:r>
              <a:rPr lang="en-US" sz="2400" dirty="0" smtClean="0"/>
              <a:t>Energy intake</a:t>
            </a:r>
          </a:p>
          <a:p>
            <a:pPr lvl="3"/>
            <a:r>
              <a:rPr lang="en-US" sz="2400" dirty="0" smtClean="0"/>
              <a:t>NFPE</a:t>
            </a:r>
          </a:p>
          <a:p>
            <a:pPr lvl="3"/>
            <a:r>
              <a:rPr lang="en-US" sz="2400" dirty="0" smtClean="0"/>
              <a:t>HGS</a:t>
            </a:r>
          </a:p>
          <a:p>
            <a:endParaRPr lang="en-US" dirty="0"/>
          </a:p>
          <a:p>
            <a:endParaRPr lang="en-US" dirty="0" smtClean="0"/>
          </a:p>
          <a:p>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1628305"/>
      </p:ext>
    </p:extLst>
  </p:cSld>
  <p:clrMapOvr>
    <a:masterClrMapping/>
  </p:clrMapOvr>
  <mc:AlternateContent xmlns:mc="http://schemas.openxmlformats.org/markup-compatibility/2006" xmlns:p14="http://schemas.microsoft.com/office/powerpoint/2010/main">
    <mc:Choice Requires="p14">
      <p:transition spd="slow" p14:dur="2000" advTm="18486"/>
    </mc:Choice>
    <mc:Fallback xmlns="">
      <p:transition spd="slow" advTm="1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229" y="147411"/>
            <a:ext cx="10515600" cy="781504"/>
          </a:xfrm>
        </p:spPr>
        <p:txBody>
          <a:bodyPr>
            <a:normAutofit/>
          </a:bodyPr>
          <a:lstStyle/>
          <a:p>
            <a:pPr algn="ctr"/>
            <a:r>
              <a:rPr lang="en-US" sz="4000" dirty="0" smtClean="0">
                <a:solidFill>
                  <a:schemeClr val="accent1"/>
                </a:solidFill>
              </a:rPr>
              <a:t>Moderate vs Severe Malnutrition</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000316528"/>
              </p:ext>
            </p:extLst>
          </p:nvPr>
        </p:nvGraphicFramePr>
        <p:xfrm>
          <a:off x="130629" y="906056"/>
          <a:ext cx="5704114" cy="5828574"/>
        </p:xfrm>
        <a:graphic>
          <a:graphicData uri="http://schemas.openxmlformats.org/drawingml/2006/table">
            <a:tbl>
              <a:tblPr firstRow="1" bandRow="1">
                <a:tableStyleId>{5C22544A-7EE6-4342-B048-85BDC9FD1C3A}</a:tableStyleId>
              </a:tblPr>
              <a:tblGrid>
                <a:gridCol w="3411734"/>
                <a:gridCol w="2292380"/>
              </a:tblGrid>
              <a:tr h="453933">
                <a:tc>
                  <a:txBody>
                    <a:bodyPr/>
                    <a:lstStyle/>
                    <a:p>
                      <a:r>
                        <a:rPr lang="en-US" sz="1400" dirty="0" smtClean="0"/>
                        <a:t>ICD-10 Code: E44</a:t>
                      </a:r>
                    </a:p>
                    <a:p>
                      <a:r>
                        <a:rPr lang="en-US" sz="1600" dirty="0" smtClean="0"/>
                        <a:t>Moderate</a:t>
                      </a:r>
                      <a:r>
                        <a:rPr lang="en-US" sz="1600" baseline="0" dirty="0" smtClean="0"/>
                        <a:t> protein-calorie malnutrition</a:t>
                      </a:r>
                      <a:endParaRPr lang="en-US" sz="1600" dirty="0"/>
                    </a:p>
                  </a:txBody>
                  <a:tcPr/>
                </a:tc>
                <a:tc>
                  <a:txBody>
                    <a:bodyPr/>
                    <a:lstStyle/>
                    <a:p>
                      <a:r>
                        <a:rPr lang="en-US" sz="1400" dirty="0" smtClean="0"/>
                        <a:t>Moderate Malnutrition</a:t>
                      </a:r>
                      <a:r>
                        <a:rPr lang="en-US" sz="1400" baseline="0" dirty="0" smtClean="0"/>
                        <a:t> in the context of </a:t>
                      </a:r>
                      <a:r>
                        <a:rPr lang="en-US" sz="1400" baseline="0" dirty="0" smtClean="0">
                          <a:solidFill>
                            <a:schemeClr val="bg1"/>
                          </a:solidFill>
                        </a:rPr>
                        <a:t>Chronic Illness</a:t>
                      </a:r>
                      <a:endParaRPr lang="en-US" sz="1400" dirty="0">
                        <a:solidFill>
                          <a:schemeClr val="bg1"/>
                        </a:solidFill>
                      </a:endParaRPr>
                    </a:p>
                  </a:txBody>
                  <a:tcPr/>
                </a:tc>
              </a:tr>
              <a:tr h="1022888">
                <a:tc>
                  <a:txBody>
                    <a:bodyPr/>
                    <a:lstStyle/>
                    <a:p>
                      <a:r>
                        <a:rPr lang="en-US" sz="1400" b="1" dirty="0" smtClean="0"/>
                        <a:t>Weight</a:t>
                      </a:r>
                      <a:r>
                        <a:rPr lang="en-US" sz="1400" b="1" baseline="0" dirty="0" smtClean="0"/>
                        <a:t> loss- </a:t>
                      </a:r>
                      <a:r>
                        <a:rPr lang="en-US" sz="1400" baseline="0" dirty="0" smtClean="0"/>
                        <a:t>is evaluated in light of other clinical findings including hydration. Weight change over time is reported as a percentage of weight loss from baseline</a:t>
                      </a:r>
                      <a:endParaRPr lang="en-US" sz="1400" dirty="0"/>
                    </a:p>
                  </a:txBody>
                  <a:tcPr/>
                </a:tc>
                <a:tc>
                  <a:txBody>
                    <a:bodyPr/>
                    <a:lstStyle/>
                    <a:p>
                      <a:r>
                        <a:rPr lang="en-US" sz="1400" dirty="0" smtClean="0"/>
                        <a:t>Weight loss</a:t>
                      </a:r>
                    </a:p>
                    <a:p>
                      <a:r>
                        <a:rPr lang="en-US" sz="1400" dirty="0" smtClean="0"/>
                        <a:t>5% in 1 month</a:t>
                      </a:r>
                    </a:p>
                    <a:p>
                      <a:r>
                        <a:rPr lang="en-US" sz="1400" b="0" dirty="0" smtClean="0">
                          <a:solidFill>
                            <a:schemeClr val="tx1"/>
                          </a:solidFill>
                        </a:rPr>
                        <a:t>7.5% in 3 months</a:t>
                      </a:r>
                    </a:p>
                    <a:p>
                      <a:r>
                        <a:rPr lang="en-US" sz="1400" dirty="0" smtClean="0"/>
                        <a:t>10% in 6 months</a:t>
                      </a:r>
                    </a:p>
                    <a:p>
                      <a:r>
                        <a:rPr lang="en-US" sz="1400" dirty="0" smtClean="0"/>
                        <a:t>20% in 12 months</a:t>
                      </a:r>
                      <a:endParaRPr lang="en-US" sz="1400" dirty="0"/>
                    </a:p>
                  </a:txBody>
                  <a:tcPr/>
                </a:tc>
              </a:tr>
              <a:tr h="836908">
                <a:tc>
                  <a:txBody>
                    <a:bodyPr/>
                    <a:lstStyle/>
                    <a:p>
                      <a:r>
                        <a:rPr lang="en-US" sz="1400" b="1" dirty="0" smtClean="0"/>
                        <a:t>Intake</a:t>
                      </a:r>
                      <a:r>
                        <a:rPr lang="en-US" sz="1400" dirty="0" smtClean="0"/>
                        <a:t>- RD obtains diet history</a:t>
                      </a:r>
                      <a:r>
                        <a:rPr lang="en-US" sz="1400" baseline="0" dirty="0" smtClean="0"/>
                        <a:t> and estimates energy needs. Suboptimal intake is determined as a % of estimated needs over time</a:t>
                      </a:r>
                      <a:endParaRPr lang="en-US" sz="1400" dirty="0"/>
                    </a:p>
                  </a:txBody>
                  <a:tcPr/>
                </a:tc>
                <a:tc>
                  <a:txBody>
                    <a:bodyPr/>
                    <a:lstStyle/>
                    <a:p>
                      <a:r>
                        <a:rPr lang="en-US" sz="1400" dirty="0" smtClean="0"/>
                        <a:t>Energy Intake</a:t>
                      </a:r>
                    </a:p>
                    <a:p>
                      <a:r>
                        <a:rPr lang="en-US" sz="1400" b="0" dirty="0" smtClean="0">
                          <a:solidFill>
                            <a:schemeClr val="tx1"/>
                          </a:solidFill>
                        </a:rPr>
                        <a:t>&lt;75%</a:t>
                      </a:r>
                      <a:r>
                        <a:rPr lang="en-US" sz="1400" b="0" baseline="0" dirty="0" smtClean="0">
                          <a:solidFill>
                            <a:schemeClr val="tx1"/>
                          </a:solidFill>
                        </a:rPr>
                        <a:t> of estimated energy requirement for ≥1 month</a:t>
                      </a:r>
                      <a:endParaRPr lang="en-US" sz="1400" b="0" dirty="0">
                        <a:solidFill>
                          <a:schemeClr val="tx1"/>
                        </a:solidFill>
                      </a:endParaRPr>
                    </a:p>
                  </a:txBody>
                  <a:tcPr/>
                </a:tc>
              </a:tr>
              <a:tr h="650929">
                <a:tc>
                  <a:txBody>
                    <a:bodyPr/>
                    <a:lstStyle/>
                    <a:p>
                      <a:r>
                        <a:rPr lang="en-US" sz="1400" b="1" dirty="0" smtClean="0"/>
                        <a:t>Physical</a:t>
                      </a:r>
                      <a:r>
                        <a:rPr lang="en-US" sz="1400" b="1" baseline="0" dirty="0" smtClean="0"/>
                        <a:t> Assessment (Body Fat)</a:t>
                      </a:r>
                      <a:r>
                        <a:rPr lang="en-US" sz="1400" baseline="0" dirty="0" smtClean="0"/>
                        <a:t>- loss of subcutaneous fat (i.e. orbital, triceps, fat overlying ribcage).</a:t>
                      </a:r>
                      <a:endParaRPr lang="en-US" sz="1400" dirty="0"/>
                    </a:p>
                  </a:txBody>
                  <a:tcPr/>
                </a:tc>
                <a:tc>
                  <a:txBody>
                    <a:bodyPr/>
                    <a:lstStyle/>
                    <a:p>
                      <a:r>
                        <a:rPr lang="en-US" sz="1400" dirty="0" smtClean="0"/>
                        <a:t>Body fat</a:t>
                      </a:r>
                    </a:p>
                    <a:p>
                      <a:r>
                        <a:rPr lang="en-US" sz="1400" dirty="0" smtClean="0">
                          <a:solidFill>
                            <a:schemeClr val="tx1"/>
                          </a:solidFill>
                        </a:rPr>
                        <a:t>Mild depletion</a:t>
                      </a:r>
                      <a:endParaRPr lang="en-US" sz="1400" dirty="0">
                        <a:solidFill>
                          <a:schemeClr val="tx1"/>
                        </a:solidFill>
                      </a:endParaRPr>
                    </a:p>
                  </a:txBody>
                  <a:tcPr/>
                </a:tc>
              </a:tr>
              <a:tr h="1022888">
                <a:tc>
                  <a:txBody>
                    <a:bodyPr/>
                    <a:lstStyle/>
                    <a:p>
                      <a:r>
                        <a:rPr lang="en-US" sz="1400" b="1" dirty="0" smtClean="0"/>
                        <a:t>Physical Assessment (Muscle Mass) </a:t>
                      </a:r>
                      <a:r>
                        <a:rPr lang="en-US" sz="1400" dirty="0" smtClean="0"/>
                        <a:t>– loss of muscle (i.e. wasting of the temples,</a:t>
                      </a:r>
                      <a:r>
                        <a:rPr lang="en-US" sz="1400" baseline="0" dirty="0" smtClean="0"/>
                        <a:t> clavicles, shoulders, interosseous muscles, scapula, thigh and calf)</a:t>
                      </a:r>
                      <a:endParaRPr lang="en-US" sz="1400" dirty="0"/>
                    </a:p>
                  </a:txBody>
                  <a:tcPr/>
                </a:tc>
                <a:tc>
                  <a:txBody>
                    <a:bodyPr/>
                    <a:lstStyle/>
                    <a:p>
                      <a:r>
                        <a:rPr lang="en-US" sz="1400" dirty="0" smtClean="0"/>
                        <a:t>Muscle</a:t>
                      </a:r>
                      <a:r>
                        <a:rPr lang="en-US" sz="1400" baseline="0" dirty="0" smtClean="0"/>
                        <a:t> Mass</a:t>
                      </a:r>
                    </a:p>
                    <a:p>
                      <a:r>
                        <a:rPr lang="en-US" sz="1400" baseline="0" dirty="0" smtClean="0">
                          <a:solidFill>
                            <a:schemeClr val="tx1"/>
                          </a:solidFill>
                        </a:rPr>
                        <a:t>Mild depletion </a:t>
                      </a:r>
                      <a:endParaRPr lang="en-US" sz="1400" dirty="0" smtClean="0">
                        <a:solidFill>
                          <a:schemeClr val="tx1"/>
                        </a:solidFill>
                      </a:endParaRPr>
                    </a:p>
                    <a:p>
                      <a:endParaRPr lang="en-US" sz="1400" dirty="0"/>
                    </a:p>
                  </a:txBody>
                  <a:tcPr/>
                </a:tc>
              </a:tr>
              <a:tr h="836908">
                <a:tc>
                  <a:txBody>
                    <a:bodyPr/>
                    <a:lstStyle/>
                    <a:p>
                      <a:r>
                        <a:rPr lang="en-US" sz="1400" b="1" dirty="0" smtClean="0"/>
                        <a:t>Physical Assessment (Fluid Accumulation)</a:t>
                      </a:r>
                      <a:r>
                        <a:rPr lang="en-US" sz="1400" b="1" baseline="0" dirty="0" smtClean="0"/>
                        <a:t> </a:t>
                      </a:r>
                      <a:r>
                        <a:rPr lang="en-US" sz="1400" baseline="0" dirty="0" smtClean="0"/>
                        <a:t>– general or local fluid accumulation (i.e. extremity or vulvar/scrotal edema, ascites)</a:t>
                      </a:r>
                      <a:endParaRPr lang="en-US" sz="1400" dirty="0"/>
                    </a:p>
                  </a:txBody>
                  <a:tcPr/>
                </a:tc>
                <a:tc>
                  <a:txBody>
                    <a:bodyPr/>
                    <a:lstStyle/>
                    <a:p>
                      <a:r>
                        <a:rPr lang="en-US" sz="1400" dirty="0" smtClean="0"/>
                        <a:t>Fluid Accumulation</a:t>
                      </a:r>
                    </a:p>
                    <a:p>
                      <a:r>
                        <a:rPr lang="en-US" sz="1400" dirty="0" smtClean="0"/>
                        <a:t>Mild</a:t>
                      </a:r>
                    </a:p>
                    <a:p>
                      <a:endParaRPr lang="en-US" sz="1400" dirty="0"/>
                    </a:p>
                  </a:txBody>
                  <a:tcPr/>
                </a:tc>
              </a:tr>
              <a:tr h="341658">
                <a:tc>
                  <a:txBody>
                    <a:bodyPr/>
                    <a:lstStyle/>
                    <a:p>
                      <a:r>
                        <a:rPr lang="en-US" sz="1400" b="1" dirty="0" smtClean="0"/>
                        <a:t>Functional Assessment (Grip</a:t>
                      </a:r>
                      <a:r>
                        <a:rPr lang="en-US" sz="1400" b="1" baseline="0" dirty="0" smtClean="0"/>
                        <a:t> Strength)</a:t>
                      </a:r>
                      <a:endParaRPr lang="en-US" sz="14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t>Reduced Grip</a:t>
                      </a:r>
                      <a:r>
                        <a:rPr lang="en-US" sz="1400" baseline="0" dirty="0" smtClean="0"/>
                        <a:t> Strength: N/A</a:t>
                      </a:r>
                      <a:endParaRPr lang="en-US" sz="1400" dirty="0"/>
                    </a:p>
                  </a:txBody>
                  <a:tcPr/>
                </a:tc>
              </a:tr>
            </a:tbl>
          </a:graphicData>
        </a:graphic>
      </p:graphicFrame>
      <p:graphicFrame>
        <p:nvGraphicFramePr>
          <p:cNvPr id="4" name="Content Placeholder 5"/>
          <p:cNvGraphicFramePr>
            <a:graphicFrameLocks/>
          </p:cNvGraphicFramePr>
          <p:nvPr>
            <p:extLst>
              <p:ext uri="{D42A27DB-BD31-4B8C-83A1-F6EECF244321}">
                <p14:modId xmlns:p14="http://schemas.microsoft.com/office/powerpoint/2010/main" val="3530206159"/>
              </p:ext>
            </p:extLst>
          </p:nvPr>
        </p:nvGraphicFramePr>
        <p:xfrm>
          <a:off x="5950857" y="928915"/>
          <a:ext cx="6039056" cy="5760720"/>
        </p:xfrm>
        <a:graphic>
          <a:graphicData uri="http://schemas.openxmlformats.org/drawingml/2006/table">
            <a:tbl>
              <a:tblPr firstRow="1" bandRow="1">
                <a:tableStyleId>{5C22544A-7EE6-4342-B048-85BDC9FD1C3A}</a:tableStyleId>
              </a:tblPr>
              <a:tblGrid>
                <a:gridCol w="3926637"/>
                <a:gridCol w="2112419"/>
              </a:tblGrid>
              <a:tr h="370840">
                <a:tc>
                  <a:txBody>
                    <a:bodyPr/>
                    <a:lstStyle/>
                    <a:p>
                      <a:r>
                        <a:rPr lang="en-US" sz="1400" dirty="0" smtClean="0"/>
                        <a:t>ICD- 10 Code: E43 </a:t>
                      </a:r>
                      <a:r>
                        <a:rPr lang="en-US" sz="1600" dirty="0" smtClean="0"/>
                        <a:t>Unspecified severe protein calorie malnutrition</a:t>
                      </a:r>
                      <a:r>
                        <a:rPr lang="en-US" sz="1600" baseline="0" dirty="0" smtClean="0"/>
                        <a:t> </a:t>
                      </a:r>
                      <a:endParaRPr lang="en-US" sz="1600" dirty="0"/>
                    </a:p>
                  </a:txBody>
                  <a:tcPr/>
                </a:tc>
                <a:tc>
                  <a:txBody>
                    <a:bodyPr/>
                    <a:lstStyle/>
                    <a:p>
                      <a:r>
                        <a:rPr lang="en-US" sz="1400" dirty="0" smtClean="0"/>
                        <a:t>Severe Malnutrition in the context</a:t>
                      </a:r>
                      <a:r>
                        <a:rPr lang="en-US" sz="1400" baseline="0" dirty="0" smtClean="0"/>
                        <a:t> of </a:t>
                      </a:r>
                      <a:r>
                        <a:rPr lang="en-US" sz="1400" baseline="0" dirty="0" smtClean="0">
                          <a:solidFill>
                            <a:schemeClr val="bg1"/>
                          </a:solidFill>
                        </a:rPr>
                        <a:t>Chronic Illness</a:t>
                      </a:r>
                      <a:endParaRPr lang="en-US" sz="1400" dirty="0">
                        <a:solidFill>
                          <a:schemeClr val="bg1"/>
                        </a:solidFill>
                      </a:endParaRP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Weight</a:t>
                      </a:r>
                      <a:r>
                        <a:rPr lang="en-US" sz="1400" b="1" baseline="0" dirty="0" smtClean="0"/>
                        <a:t> loss- </a:t>
                      </a:r>
                      <a:r>
                        <a:rPr lang="en-US" sz="1400" baseline="0" dirty="0" smtClean="0"/>
                        <a:t>is evaluated in light of other clinical findings including hydration. Weight change over time is reported as a percentage of weight loss from baseline</a:t>
                      </a:r>
                      <a:endParaRPr lang="en-US" sz="1400" dirty="0" smtClean="0"/>
                    </a:p>
                  </a:txBody>
                  <a:tcPr/>
                </a:tc>
                <a:tc>
                  <a:txBody>
                    <a:bodyPr/>
                    <a:lstStyle/>
                    <a:p>
                      <a:r>
                        <a:rPr lang="en-US" sz="1400" dirty="0" smtClean="0">
                          <a:solidFill>
                            <a:schemeClr val="tx1"/>
                          </a:solidFill>
                        </a:rPr>
                        <a:t>Weight loss</a:t>
                      </a:r>
                    </a:p>
                    <a:p>
                      <a:r>
                        <a:rPr lang="en-US" sz="1400" dirty="0" smtClean="0">
                          <a:solidFill>
                            <a:schemeClr val="tx1"/>
                          </a:solidFill>
                        </a:rPr>
                        <a:t>&gt;5% in 1 month</a:t>
                      </a:r>
                    </a:p>
                    <a:p>
                      <a:r>
                        <a:rPr lang="en-US" sz="1400" b="1" dirty="0" smtClean="0">
                          <a:solidFill>
                            <a:schemeClr val="tx1"/>
                          </a:solidFill>
                        </a:rPr>
                        <a:t>&gt;7.5% in 3 months</a:t>
                      </a:r>
                    </a:p>
                    <a:p>
                      <a:r>
                        <a:rPr lang="en-US" sz="1400" dirty="0" smtClean="0">
                          <a:solidFill>
                            <a:schemeClr val="tx1"/>
                          </a:solidFill>
                        </a:rPr>
                        <a:t>&gt;10% in 6 months</a:t>
                      </a:r>
                    </a:p>
                    <a:p>
                      <a:r>
                        <a:rPr lang="en-US" sz="1400" dirty="0" smtClean="0">
                          <a:solidFill>
                            <a:schemeClr val="tx1"/>
                          </a:solidFill>
                        </a:rPr>
                        <a:t>&gt;20% in 12 months</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Intake</a:t>
                      </a:r>
                      <a:r>
                        <a:rPr lang="en-US" sz="1400" dirty="0" smtClean="0"/>
                        <a:t>- RD obtains diet history</a:t>
                      </a:r>
                      <a:r>
                        <a:rPr lang="en-US" sz="1400" baseline="0" dirty="0" smtClean="0"/>
                        <a:t> and estimates energy needs. Suboptimal intake is determined as a % of estimated needs over time</a:t>
                      </a:r>
                      <a:endParaRPr lang="en-US" sz="1400" dirty="0" smtClean="0"/>
                    </a:p>
                  </a:txBody>
                  <a:tcPr/>
                </a:tc>
                <a:tc>
                  <a:txBody>
                    <a:bodyPr/>
                    <a:lstStyle/>
                    <a:p>
                      <a:r>
                        <a:rPr lang="en-US" sz="1400" b="0" dirty="0" smtClean="0">
                          <a:solidFill>
                            <a:schemeClr val="tx1"/>
                          </a:solidFill>
                        </a:rPr>
                        <a:t>Energy Intake</a:t>
                      </a:r>
                    </a:p>
                    <a:p>
                      <a:r>
                        <a:rPr lang="en-US" sz="1400" b="0" dirty="0" smtClean="0">
                          <a:solidFill>
                            <a:schemeClr val="tx1"/>
                          </a:solidFill>
                        </a:rPr>
                        <a:t>≤75% of estimated energy requirement for ≥1 month</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a:t>
                      </a:r>
                      <a:r>
                        <a:rPr lang="en-US" sz="1400" b="1" baseline="0" dirty="0" smtClean="0"/>
                        <a:t> Assessment (Body Fat)</a:t>
                      </a:r>
                      <a:r>
                        <a:rPr lang="en-US" sz="1400" baseline="0" dirty="0" smtClean="0"/>
                        <a:t>- loss of subcutaneous fat (i.e. orbital, triceps, fat overlying ribcage).</a:t>
                      </a:r>
                      <a:endParaRPr lang="en-US" sz="1400" dirty="0" smtClean="0"/>
                    </a:p>
                  </a:txBody>
                  <a:tcPr/>
                </a:tc>
                <a:tc>
                  <a:txBody>
                    <a:bodyPr/>
                    <a:lstStyle/>
                    <a:p>
                      <a:r>
                        <a:rPr lang="en-US" sz="1400" dirty="0" smtClean="0">
                          <a:solidFill>
                            <a:schemeClr val="tx1"/>
                          </a:solidFill>
                        </a:rPr>
                        <a:t>Body Fat</a:t>
                      </a:r>
                    </a:p>
                    <a:p>
                      <a:r>
                        <a:rPr lang="en-US" sz="1400" b="0" dirty="0" smtClean="0">
                          <a:solidFill>
                            <a:schemeClr val="tx1"/>
                          </a:solidFill>
                        </a:rPr>
                        <a:t>Severe depletion </a:t>
                      </a:r>
                    </a:p>
                    <a:p>
                      <a:endParaRPr lang="en-US" sz="1400" dirty="0">
                        <a:solidFill>
                          <a:schemeClr val="tx1"/>
                        </a:solidFill>
                      </a:endParaRP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 Assessment (Muscle Mass) </a:t>
                      </a:r>
                      <a:r>
                        <a:rPr lang="en-US" sz="1400" dirty="0" smtClean="0"/>
                        <a:t>– loss of muscle (i.e. wasting of the temples,</a:t>
                      </a:r>
                      <a:r>
                        <a:rPr lang="en-US" sz="1400" baseline="0" dirty="0" smtClean="0"/>
                        <a:t> clavicles, shoulders, interosseous muscles, scapula, thigh and calf)</a:t>
                      </a:r>
                      <a:endParaRPr lang="en-US" sz="1400" dirty="0" smtClean="0"/>
                    </a:p>
                  </a:txBody>
                  <a:tcPr/>
                </a:tc>
                <a:tc>
                  <a:txBody>
                    <a:bodyPr/>
                    <a:lstStyle/>
                    <a:p>
                      <a:r>
                        <a:rPr lang="en-US" sz="1400" dirty="0" smtClean="0">
                          <a:solidFill>
                            <a:schemeClr val="tx1"/>
                          </a:solidFill>
                        </a:rPr>
                        <a:t>Muscle Mass</a:t>
                      </a:r>
                    </a:p>
                    <a:p>
                      <a:r>
                        <a:rPr lang="en-US" sz="1400" b="0" dirty="0" smtClean="0">
                          <a:solidFill>
                            <a:schemeClr val="tx1"/>
                          </a:solidFill>
                        </a:rPr>
                        <a:t>Severe depletion</a:t>
                      </a:r>
                      <a:endParaRPr lang="en-US" sz="1400" b="0" dirty="0">
                        <a:solidFill>
                          <a:schemeClr val="tx1"/>
                        </a:solidFill>
                      </a:endParaRP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 Assessment (Fluid Accumulation)</a:t>
                      </a:r>
                      <a:r>
                        <a:rPr lang="en-US" sz="1400" b="1" baseline="0" dirty="0" smtClean="0"/>
                        <a:t> </a:t>
                      </a:r>
                      <a:r>
                        <a:rPr lang="en-US" sz="1400" baseline="0" dirty="0" smtClean="0"/>
                        <a:t>– general or local fluid accumulation (i.e. extremity or vulvar/scrotal edema, ascites)</a:t>
                      </a:r>
                      <a:endParaRPr lang="en-US" sz="1400" dirty="0" smtClean="0"/>
                    </a:p>
                  </a:txBody>
                  <a:tcPr/>
                </a:tc>
                <a:tc>
                  <a:txBody>
                    <a:bodyPr/>
                    <a:lstStyle/>
                    <a:p>
                      <a:r>
                        <a:rPr lang="en-US" sz="1400" dirty="0" smtClean="0">
                          <a:solidFill>
                            <a:schemeClr val="tx1"/>
                          </a:solidFill>
                        </a:rPr>
                        <a:t>Fluid Accumulation</a:t>
                      </a:r>
                    </a:p>
                    <a:p>
                      <a:r>
                        <a:rPr lang="en-US" sz="1400" dirty="0" smtClean="0">
                          <a:solidFill>
                            <a:schemeClr val="tx1"/>
                          </a:solidFill>
                        </a:rPr>
                        <a:t>Severe</a:t>
                      </a:r>
                      <a:endParaRPr lang="en-US" sz="1400" dirty="0">
                        <a:solidFill>
                          <a:schemeClr val="tx1"/>
                        </a:solidFill>
                      </a:endParaRPr>
                    </a:p>
                  </a:txBody>
                  <a:tcPr/>
                </a:tc>
              </a:tr>
              <a:tr h="370840">
                <a:tc>
                  <a:txBody>
                    <a:bodyPr/>
                    <a:lstStyle/>
                    <a:p>
                      <a:r>
                        <a:rPr lang="en-US" sz="1400" b="1" dirty="0" smtClean="0"/>
                        <a:t>Functional Assessment</a:t>
                      </a:r>
                      <a:r>
                        <a:rPr lang="en-US" sz="1400" b="1" baseline="0" dirty="0" smtClean="0"/>
                        <a:t> (Grip Strength) </a:t>
                      </a:r>
                      <a:r>
                        <a:rPr lang="en-US" sz="1400" baseline="0" dirty="0" smtClean="0"/>
                        <a:t>– Consult informative standards supplied by the manufacturer of measurement device.</a:t>
                      </a:r>
                    </a:p>
                  </a:txBody>
                  <a:tcPr/>
                </a:tc>
                <a:tc>
                  <a:txBody>
                    <a:bodyPr/>
                    <a:lstStyle/>
                    <a:p>
                      <a:r>
                        <a:rPr lang="en-US" sz="1400" b="0" dirty="0" smtClean="0">
                          <a:solidFill>
                            <a:schemeClr val="tx1"/>
                          </a:solidFill>
                        </a:rPr>
                        <a:t>Reduced Grip</a:t>
                      </a:r>
                      <a:r>
                        <a:rPr lang="en-US" sz="1400" b="0" baseline="0" dirty="0" smtClean="0">
                          <a:solidFill>
                            <a:schemeClr val="tx1"/>
                          </a:solidFill>
                        </a:rPr>
                        <a:t> Strength</a:t>
                      </a:r>
                    </a:p>
                    <a:p>
                      <a:r>
                        <a:rPr lang="en-US" sz="1400" b="0" baseline="0" dirty="0" smtClean="0">
                          <a:solidFill>
                            <a:schemeClr val="tx1"/>
                          </a:solidFill>
                        </a:rPr>
                        <a:t>Measurably reduced </a:t>
                      </a:r>
                    </a:p>
                    <a:p>
                      <a:endParaRPr lang="en-US" sz="1400" dirty="0">
                        <a:solidFill>
                          <a:schemeClr val="tx1"/>
                        </a:solidFill>
                      </a:endParaRPr>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69948502"/>
      </p:ext>
    </p:extLst>
  </p:cSld>
  <p:clrMapOvr>
    <a:masterClrMapping/>
  </p:clrMapOvr>
  <mc:AlternateContent xmlns:mc="http://schemas.openxmlformats.org/markup-compatibility/2006" xmlns:p14="http://schemas.microsoft.com/office/powerpoint/2010/main">
    <mc:Choice Requires="p14">
      <p:transition spd="slow" p14:dur="2000" advTm="18132"/>
    </mc:Choice>
    <mc:Fallback xmlns="">
      <p:transition spd="slow" advTm="1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0229" y="147410"/>
            <a:ext cx="10515600" cy="1325563"/>
          </a:xfrm>
        </p:spPr>
        <p:txBody>
          <a:bodyPr>
            <a:normAutofit/>
          </a:bodyPr>
          <a:lstStyle/>
          <a:p>
            <a:pPr algn="ctr"/>
            <a:r>
              <a:rPr lang="en-US" sz="4000" dirty="0" smtClean="0">
                <a:solidFill>
                  <a:schemeClr val="accent1"/>
                </a:solidFill>
              </a:rPr>
              <a:t>Moderate vs Severe Malnutrition</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638787086"/>
              </p:ext>
            </p:extLst>
          </p:nvPr>
        </p:nvGraphicFramePr>
        <p:xfrm>
          <a:off x="326572" y="1353095"/>
          <a:ext cx="5399314" cy="5323150"/>
        </p:xfrm>
        <a:graphic>
          <a:graphicData uri="http://schemas.openxmlformats.org/drawingml/2006/table">
            <a:tbl>
              <a:tblPr firstRow="1" bandRow="1">
                <a:tableStyleId>{5C22544A-7EE6-4342-B048-85BDC9FD1C3A}</a:tableStyleId>
              </a:tblPr>
              <a:tblGrid>
                <a:gridCol w="3080657"/>
                <a:gridCol w="2318657"/>
              </a:tblGrid>
              <a:tr h="453933">
                <a:tc>
                  <a:txBody>
                    <a:bodyPr/>
                    <a:lstStyle/>
                    <a:p>
                      <a:r>
                        <a:rPr lang="en-US" sz="1200" dirty="0" smtClean="0"/>
                        <a:t>ICD-10 Code: E44</a:t>
                      </a:r>
                    </a:p>
                    <a:p>
                      <a:r>
                        <a:rPr lang="en-US" sz="1400" dirty="0" smtClean="0"/>
                        <a:t>Moderate</a:t>
                      </a:r>
                      <a:r>
                        <a:rPr lang="en-US" sz="1400" baseline="0" dirty="0" smtClean="0"/>
                        <a:t> protein-calorie malnutrition</a:t>
                      </a:r>
                      <a:endParaRPr lang="en-US" sz="1400" dirty="0"/>
                    </a:p>
                  </a:txBody>
                  <a:tcPr/>
                </a:tc>
                <a:tc>
                  <a:txBody>
                    <a:bodyPr/>
                    <a:lstStyle/>
                    <a:p>
                      <a:r>
                        <a:rPr lang="en-US" sz="1200" dirty="0" smtClean="0"/>
                        <a:t>Moderate Malnutrition</a:t>
                      </a:r>
                      <a:r>
                        <a:rPr lang="en-US" sz="1200" baseline="0" dirty="0" smtClean="0"/>
                        <a:t> in the context of </a:t>
                      </a:r>
                      <a:r>
                        <a:rPr lang="en-US" sz="1200" baseline="0" dirty="0" smtClean="0">
                          <a:solidFill>
                            <a:srgbClr val="C00000"/>
                          </a:solidFill>
                        </a:rPr>
                        <a:t>Chronic Illness</a:t>
                      </a:r>
                      <a:endParaRPr lang="en-US" sz="1200" dirty="0">
                        <a:solidFill>
                          <a:srgbClr val="C00000"/>
                        </a:solidFill>
                      </a:endParaRPr>
                    </a:p>
                  </a:txBody>
                  <a:tcPr/>
                </a:tc>
              </a:tr>
              <a:tr h="1022888">
                <a:tc>
                  <a:txBody>
                    <a:bodyPr/>
                    <a:lstStyle/>
                    <a:p>
                      <a:r>
                        <a:rPr lang="en-US" sz="1200" b="1" dirty="0" smtClean="0"/>
                        <a:t>Weight</a:t>
                      </a:r>
                      <a:r>
                        <a:rPr lang="en-US" sz="1200" b="1" baseline="0" dirty="0" smtClean="0"/>
                        <a:t> loss- </a:t>
                      </a:r>
                      <a:r>
                        <a:rPr lang="en-US" sz="1200" baseline="0" dirty="0" smtClean="0"/>
                        <a:t>is evaluated in light of other clinical findings including hydration. Weight change over time is reported as a percentage of weight loss from baseline</a:t>
                      </a:r>
                      <a:endParaRPr lang="en-US" sz="1200" dirty="0"/>
                    </a:p>
                  </a:txBody>
                  <a:tcPr/>
                </a:tc>
                <a:tc>
                  <a:txBody>
                    <a:bodyPr/>
                    <a:lstStyle/>
                    <a:p>
                      <a:r>
                        <a:rPr lang="en-US" sz="1200" dirty="0" smtClean="0"/>
                        <a:t>Weight loss</a:t>
                      </a:r>
                    </a:p>
                    <a:p>
                      <a:r>
                        <a:rPr lang="en-US" sz="1200" dirty="0" smtClean="0"/>
                        <a:t>5% in 1 month</a:t>
                      </a:r>
                    </a:p>
                    <a:p>
                      <a:r>
                        <a:rPr lang="en-US" sz="1200" b="1" dirty="0" smtClean="0">
                          <a:solidFill>
                            <a:srgbClr val="C00000"/>
                          </a:solidFill>
                        </a:rPr>
                        <a:t>7.5% in 3 months</a:t>
                      </a:r>
                    </a:p>
                    <a:p>
                      <a:r>
                        <a:rPr lang="en-US" sz="1200" dirty="0" smtClean="0"/>
                        <a:t>10% in 6 months</a:t>
                      </a:r>
                    </a:p>
                    <a:p>
                      <a:r>
                        <a:rPr lang="en-US" sz="1200" dirty="0" smtClean="0"/>
                        <a:t>20% in 12 months</a:t>
                      </a:r>
                      <a:endParaRPr lang="en-US" sz="1200" dirty="0"/>
                    </a:p>
                  </a:txBody>
                  <a:tcPr/>
                </a:tc>
              </a:tr>
              <a:tr h="836908">
                <a:tc>
                  <a:txBody>
                    <a:bodyPr/>
                    <a:lstStyle/>
                    <a:p>
                      <a:r>
                        <a:rPr lang="en-US" sz="1200" b="1" dirty="0" smtClean="0"/>
                        <a:t>Intake</a:t>
                      </a:r>
                      <a:r>
                        <a:rPr lang="en-US" sz="1200" dirty="0" smtClean="0"/>
                        <a:t>- RD obtains diet history</a:t>
                      </a:r>
                      <a:r>
                        <a:rPr lang="en-US" sz="1200" baseline="0" dirty="0" smtClean="0"/>
                        <a:t> and estimates energy needs. Suboptimal intake is determined as a % of estimated needs over time</a:t>
                      </a:r>
                      <a:endParaRPr lang="en-US" sz="1200" dirty="0"/>
                    </a:p>
                  </a:txBody>
                  <a:tcPr/>
                </a:tc>
                <a:tc>
                  <a:txBody>
                    <a:bodyPr/>
                    <a:lstStyle/>
                    <a:p>
                      <a:r>
                        <a:rPr lang="en-US" sz="1200" dirty="0" smtClean="0"/>
                        <a:t>Energy Intake</a:t>
                      </a:r>
                    </a:p>
                    <a:p>
                      <a:r>
                        <a:rPr lang="en-US" sz="1200" b="1" dirty="0" smtClean="0">
                          <a:solidFill>
                            <a:srgbClr val="C00000"/>
                          </a:solidFill>
                        </a:rPr>
                        <a:t>&lt;75%</a:t>
                      </a:r>
                      <a:r>
                        <a:rPr lang="en-US" sz="1200" b="1" baseline="0" dirty="0" smtClean="0">
                          <a:solidFill>
                            <a:srgbClr val="C00000"/>
                          </a:solidFill>
                        </a:rPr>
                        <a:t> of estimated energy requirement for ≥1 month</a:t>
                      </a:r>
                      <a:endParaRPr lang="en-US" sz="1200" b="1" dirty="0">
                        <a:solidFill>
                          <a:srgbClr val="C00000"/>
                        </a:solidFill>
                      </a:endParaRPr>
                    </a:p>
                  </a:txBody>
                  <a:tcPr/>
                </a:tc>
              </a:tr>
              <a:tr h="650929">
                <a:tc>
                  <a:txBody>
                    <a:bodyPr/>
                    <a:lstStyle/>
                    <a:p>
                      <a:r>
                        <a:rPr lang="en-US" sz="1200" b="1" dirty="0" smtClean="0"/>
                        <a:t>Physical</a:t>
                      </a:r>
                      <a:r>
                        <a:rPr lang="en-US" sz="1200" b="1" baseline="0" dirty="0" smtClean="0"/>
                        <a:t> Assessment (Body Fat)</a:t>
                      </a:r>
                      <a:r>
                        <a:rPr lang="en-US" sz="1200" baseline="0" dirty="0" smtClean="0"/>
                        <a:t>- loss of subcutaneous fat (i.e. orbital, triceps, fat overlying ribcage).</a:t>
                      </a:r>
                      <a:endParaRPr lang="en-US" sz="1200" dirty="0"/>
                    </a:p>
                  </a:txBody>
                  <a:tcPr/>
                </a:tc>
                <a:tc>
                  <a:txBody>
                    <a:bodyPr/>
                    <a:lstStyle/>
                    <a:p>
                      <a:r>
                        <a:rPr lang="en-US" sz="1200" dirty="0" smtClean="0"/>
                        <a:t>Body fat</a:t>
                      </a:r>
                    </a:p>
                    <a:p>
                      <a:r>
                        <a:rPr lang="en-US" sz="1200" dirty="0" smtClean="0">
                          <a:solidFill>
                            <a:schemeClr val="tx1"/>
                          </a:solidFill>
                        </a:rPr>
                        <a:t>Mild depletion</a:t>
                      </a:r>
                      <a:endParaRPr lang="en-US" sz="1200" dirty="0">
                        <a:solidFill>
                          <a:schemeClr val="tx1"/>
                        </a:solidFill>
                      </a:endParaRPr>
                    </a:p>
                  </a:txBody>
                  <a:tcPr/>
                </a:tc>
              </a:tr>
              <a:tr h="1022888">
                <a:tc>
                  <a:txBody>
                    <a:bodyPr/>
                    <a:lstStyle/>
                    <a:p>
                      <a:r>
                        <a:rPr lang="en-US" sz="1200" b="1" dirty="0" smtClean="0"/>
                        <a:t>Physical Assessment (Muscle Mass) </a:t>
                      </a:r>
                      <a:r>
                        <a:rPr lang="en-US" sz="1200" dirty="0" smtClean="0"/>
                        <a:t>– loss of muscle (i.e. wasting of the temples,</a:t>
                      </a:r>
                      <a:r>
                        <a:rPr lang="en-US" sz="1200" baseline="0" dirty="0" smtClean="0"/>
                        <a:t> clavicles, shoulders, interosseous muscles, scapula, thigh and calf)</a:t>
                      </a:r>
                      <a:endParaRPr lang="en-US" sz="1200" dirty="0"/>
                    </a:p>
                  </a:txBody>
                  <a:tcPr/>
                </a:tc>
                <a:tc>
                  <a:txBody>
                    <a:bodyPr/>
                    <a:lstStyle/>
                    <a:p>
                      <a:r>
                        <a:rPr lang="en-US" sz="1200" dirty="0" smtClean="0"/>
                        <a:t>Muscle</a:t>
                      </a:r>
                      <a:r>
                        <a:rPr lang="en-US" sz="1200" baseline="0" dirty="0" smtClean="0"/>
                        <a:t> Mass</a:t>
                      </a:r>
                    </a:p>
                    <a:p>
                      <a:r>
                        <a:rPr lang="en-US" sz="1200" baseline="0" dirty="0" smtClean="0">
                          <a:solidFill>
                            <a:schemeClr val="tx1"/>
                          </a:solidFill>
                        </a:rPr>
                        <a:t>Mild depletion </a:t>
                      </a:r>
                      <a:endParaRPr lang="en-US" sz="1200" dirty="0" smtClean="0">
                        <a:solidFill>
                          <a:schemeClr val="tx1"/>
                        </a:solidFill>
                      </a:endParaRPr>
                    </a:p>
                    <a:p>
                      <a:endParaRPr lang="en-US" sz="1200" dirty="0"/>
                    </a:p>
                  </a:txBody>
                  <a:tcPr/>
                </a:tc>
              </a:tr>
              <a:tr h="836908">
                <a:tc>
                  <a:txBody>
                    <a:bodyPr/>
                    <a:lstStyle/>
                    <a:p>
                      <a:r>
                        <a:rPr lang="en-US" sz="1200" b="1" dirty="0" smtClean="0"/>
                        <a:t>Physical Assessment (Fluid Accumulation)</a:t>
                      </a:r>
                      <a:r>
                        <a:rPr lang="en-US" sz="1200" b="1" baseline="0" dirty="0" smtClean="0"/>
                        <a:t> </a:t>
                      </a:r>
                      <a:r>
                        <a:rPr lang="en-US" sz="1200" baseline="0" dirty="0" smtClean="0"/>
                        <a:t>– general or local fluid accumulation (i.e. extremity or vulvar/scrotal edema, ascites)</a:t>
                      </a:r>
                      <a:endParaRPr lang="en-US" sz="1200" dirty="0"/>
                    </a:p>
                  </a:txBody>
                  <a:tcPr/>
                </a:tc>
                <a:tc>
                  <a:txBody>
                    <a:bodyPr/>
                    <a:lstStyle/>
                    <a:p>
                      <a:r>
                        <a:rPr lang="en-US" sz="1200" dirty="0" smtClean="0"/>
                        <a:t>Fluid Accumulation</a:t>
                      </a:r>
                    </a:p>
                    <a:p>
                      <a:r>
                        <a:rPr lang="en-US" sz="1200" dirty="0" smtClean="0"/>
                        <a:t>Mild</a:t>
                      </a:r>
                    </a:p>
                    <a:p>
                      <a:endParaRPr lang="en-US" sz="1200" dirty="0"/>
                    </a:p>
                  </a:txBody>
                  <a:tcPr/>
                </a:tc>
              </a:tr>
              <a:tr h="464949">
                <a:tc>
                  <a:txBody>
                    <a:bodyPr/>
                    <a:lstStyle/>
                    <a:p>
                      <a:r>
                        <a:rPr lang="en-US" sz="1200" b="1" dirty="0" smtClean="0"/>
                        <a:t>Functional Assessment (Grip</a:t>
                      </a:r>
                      <a:r>
                        <a:rPr lang="en-US" sz="1200" b="1" baseline="0" dirty="0" smtClean="0"/>
                        <a:t> Strength)</a:t>
                      </a:r>
                      <a:endParaRPr lang="en-US" sz="1200" b="1"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Reduced Grip</a:t>
                      </a:r>
                      <a:r>
                        <a:rPr lang="en-US" sz="1200" baseline="0" dirty="0" smtClean="0"/>
                        <a:t> Strength: N/A</a:t>
                      </a:r>
                      <a:endParaRPr lang="en-US" sz="1200" dirty="0" smtClean="0"/>
                    </a:p>
                    <a:p>
                      <a:endParaRPr lang="en-US" sz="1200" dirty="0"/>
                    </a:p>
                  </a:txBody>
                  <a:tcPr/>
                </a:tc>
              </a:tr>
            </a:tbl>
          </a:graphicData>
        </a:graphic>
      </p:graphicFrame>
      <p:graphicFrame>
        <p:nvGraphicFramePr>
          <p:cNvPr id="4" name="Content Placeholder 5"/>
          <p:cNvGraphicFramePr>
            <a:graphicFrameLocks/>
          </p:cNvGraphicFramePr>
          <p:nvPr>
            <p:extLst>
              <p:ext uri="{D42A27DB-BD31-4B8C-83A1-F6EECF244321}">
                <p14:modId xmlns:p14="http://schemas.microsoft.com/office/powerpoint/2010/main" val="1946398936"/>
              </p:ext>
            </p:extLst>
          </p:nvPr>
        </p:nvGraphicFramePr>
        <p:xfrm>
          <a:off x="5845630" y="1353095"/>
          <a:ext cx="6144283" cy="5364480"/>
        </p:xfrm>
        <a:graphic>
          <a:graphicData uri="http://schemas.openxmlformats.org/drawingml/2006/table">
            <a:tbl>
              <a:tblPr firstRow="1" bandRow="1">
                <a:tableStyleId>{5C22544A-7EE6-4342-B048-85BDC9FD1C3A}</a:tableStyleId>
              </a:tblPr>
              <a:tblGrid>
                <a:gridCol w="3707001"/>
                <a:gridCol w="2437282"/>
              </a:tblGrid>
              <a:tr h="370840">
                <a:tc>
                  <a:txBody>
                    <a:bodyPr/>
                    <a:lstStyle/>
                    <a:p>
                      <a:r>
                        <a:rPr lang="en-US" sz="1200" dirty="0" smtClean="0"/>
                        <a:t>ICD- 10 Code: E43 </a:t>
                      </a:r>
                      <a:r>
                        <a:rPr lang="en-US" sz="1400" dirty="0" smtClean="0"/>
                        <a:t>Unspecified severe protein calorie malnutrition</a:t>
                      </a:r>
                      <a:r>
                        <a:rPr lang="en-US" sz="1400" baseline="0" dirty="0" smtClean="0"/>
                        <a:t> </a:t>
                      </a:r>
                      <a:endParaRPr lang="en-US" sz="1400" dirty="0"/>
                    </a:p>
                  </a:txBody>
                  <a:tcPr/>
                </a:tc>
                <a:tc>
                  <a:txBody>
                    <a:bodyPr/>
                    <a:lstStyle/>
                    <a:p>
                      <a:r>
                        <a:rPr lang="en-US" sz="1200" dirty="0" smtClean="0"/>
                        <a:t>Severe Malnutrition in the context</a:t>
                      </a:r>
                      <a:r>
                        <a:rPr lang="en-US" sz="1200" baseline="0" dirty="0" smtClean="0"/>
                        <a:t> of </a:t>
                      </a:r>
                      <a:r>
                        <a:rPr lang="en-US" sz="1200" baseline="0" dirty="0" smtClean="0">
                          <a:solidFill>
                            <a:srgbClr val="C00000"/>
                          </a:solidFill>
                        </a:rPr>
                        <a:t>Chronic Illness</a:t>
                      </a:r>
                      <a:endParaRPr lang="en-US" sz="1200" dirty="0">
                        <a:solidFill>
                          <a:srgbClr val="C00000"/>
                        </a:solidFill>
                      </a:endParaRP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t>Weight</a:t>
                      </a:r>
                      <a:r>
                        <a:rPr lang="en-US" sz="1200" b="1" baseline="0" dirty="0" smtClean="0"/>
                        <a:t> loss- </a:t>
                      </a:r>
                      <a:r>
                        <a:rPr lang="en-US" sz="1200" baseline="0" dirty="0" smtClean="0"/>
                        <a:t>is evaluated in light of other clinical findings including hydration. Weight change over time is reported as a percentage of weight loss from baseline</a:t>
                      </a:r>
                      <a:endParaRPr lang="en-US" sz="1200" dirty="0" smtClean="0"/>
                    </a:p>
                  </a:txBody>
                  <a:tcPr/>
                </a:tc>
                <a:tc>
                  <a:txBody>
                    <a:bodyPr/>
                    <a:lstStyle/>
                    <a:p>
                      <a:r>
                        <a:rPr lang="en-US" sz="1200" dirty="0" smtClean="0"/>
                        <a:t>Weight loss</a:t>
                      </a:r>
                    </a:p>
                    <a:p>
                      <a:r>
                        <a:rPr lang="en-US" sz="1200" dirty="0" smtClean="0"/>
                        <a:t>&gt;5% in 1 month</a:t>
                      </a:r>
                    </a:p>
                    <a:p>
                      <a:r>
                        <a:rPr lang="en-US" sz="1200" b="1" dirty="0" smtClean="0">
                          <a:solidFill>
                            <a:srgbClr val="C00000"/>
                          </a:solidFill>
                        </a:rPr>
                        <a:t>&gt;7.5% in 3 months</a:t>
                      </a:r>
                    </a:p>
                    <a:p>
                      <a:r>
                        <a:rPr lang="en-US" sz="1200" dirty="0" smtClean="0"/>
                        <a:t>&gt;10% in 6 months</a:t>
                      </a:r>
                    </a:p>
                    <a:p>
                      <a:r>
                        <a:rPr lang="en-US" sz="1200" dirty="0" smtClean="0"/>
                        <a:t>&gt;20% in 12 months</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t>Intake</a:t>
                      </a:r>
                      <a:r>
                        <a:rPr lang="en-US" sz="1200" dirty="0" smtClean="0"/>
                        <a:t>- RD obtains diet history</a:t>
                      </a:r>
                      <a:r>
                        <a:rPr lang="en-US" sz="1200" baseline="0" dirty="0" smtClean="0"/>
                        <a:t> and estimates energy needs. Suboptimal intake is determined as a % of estimated needs over time</a:t>
                      </a:r>
                      <a:endParaRPr lang="en-US" sz="1200" dirty="0" smtClean="0"/>
                    </a:p>
                  </a:txBody>
                  <a:tcPr/>
                </a:tc>
                <a:tc>
                  <a:txBody>
                    <a:bodyPr/>
                    <a:lstStyle/>
                    <a:p>
                      <a:r>
                        <a:rPr lang="en-US" sz="1200" dirty="0" smtClean="0"/>
                        <a:t>Energy Intake</a:t>
                      </a:r>
                    </a:p>
                    <a:p>
                      <a:r>
                        <a:rPr lang="en-US" sz="1200" b="1" dirty="0" smtClean="0">
                          <a:solidFill>
                            <a:srgbClr val="C00000"/>
                          </a:solidFill>
                        </a:rPr>
                        <a:t>≤75% of estimated energy requirement for ≥1 month</a:t>
                      </a: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t>Physical</a:t>
                      </a:r>
                      <a:r>
                        <a:rPr lang="en-US" sz="1200" b="1" baseline="0" dirty="0" smtClean="0"/>
                        <a:t> Assessment (Body Fat)</a:t>
                      </a:r>
                      <a:r>
                        <a:rPr lang="en-US" sz="1200" baseline="0" dirty="0" smtClean="0"/>
                        <a:t>- loss of subcutaneous fat (i.e. orbital, triceps, fat overlying ribcage).</a:t>
                      </a:r>
                      <a:endParaRPr lang="en-US" sz="1200" dirty="0" smtClean="0"/>
                    </a:p>
                  </a:txBody>
                  <a:tcPr/>
                </a:tc>
                <a:tc>
                  <a:txBody>
                    <a:bodyPr/>
                    <a:lstStyle/>
                    <a:p>
                      <a:r>
                        <a:rPr lang="en-US" sz="1200" dirty="0" smtClean="0"/>
                        <a:t>Body Fat</a:t>
                      </a:r>
                    </a:p>
                    <a:p>
                      <a:r>
                        <a:rPr lang="en-US" sz="1200" b="1" dirty="0" smtClean="0">
                          <a:solidFill>
                            <a:srgbClr val="C00000"/>
                          </a:solidFill>
                        </a:rPr>
                        <a:t>Severe depletion </a:t>
                      </a:r>
                    </a:p>
                    <a:p>
                      <a:endParaRPr lang="en-US" sz="1200"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t>Physical Assessment (Muscle Mass) </a:t>
                      </a:r>
                      <a:r>
                        <a:rPr lang="en-US" sz="1200" dirty="0" smtClean="0"/>
                        <a:t>– loss of muscle (i.e. wasting of the temples,</a:t>
                      </a:r>
                      <a:r>
                        <a:rPr lang="en-US" sz="1200" baseline="0" dirty="0" smtClean="0"/>
                        <a:t> clavicles, shoulders, interosseous muscles, scapula, thigh and calf)</a:t>
                      </a:r>
                      <a:endParaRPr lang="en-US" sz="1200" dirty="0" smtClean="0"/>
                    </a:p>
                  </a:txBody>
                  <a:tcPr/>
                </a:tc>
                <a:tc>
                  <a:txBody>
                    <a:bodyPr/>
                    <a:lstStyle/>
                    <a:p>
                      <a:r>
                        <a:rPr lang="en-US" sz="1200" dirty="0" smtClean="0"/>
                        <a:t>Muscle Mass</a:t>
                      </a:r>
                    </a:p>
                    <a:p>
                      <a:r>
                        <a:rPr lang="en-US" sz="1200" b="1" dirty="0" smtClean="0">
                          <a:solidFill>
                            <a:srgbClr val="C00000"/>
                          </a:solidFill>
                        </a:rPr>
                        <a:t>Severe depletion</a:t>
                      </a:r>
                      <a:endParaRPr lang="en-US" sz="1200" b="1" dirty="0">
                        <a:solidFill>
                          <a:srgbClr val="C00000"/>
                        </a:solidFill>
                      </a:endParaRP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dirty="0" smtClean="0"/>
                        <a:t>Physical Assessment (Fluid Accumulation)</a:t>
                      </a:r>
                      <a:r>
                        <a:rPr lang="en-US" sz="1200" b="1" baseline="0" dirty="0" smtClean="0"/>
                        <a:t> </a:t>
                      </a:r>
                      <a:r>
                        <a:rPr lang="en-US" sz="1200" baseline="0" dirty="0" smtClean="0"/>
                        <a:t>– general or local fluid accumulation (i.e. extremity or vulvar/scrotal edema, ascites)</a:t>
                      </a:r>
                      <a:endParaRPr lang="en-US" sz="1200" dirty="0" smtClean="0"/>
                    </a:p>
                  </a:txBody>
                  <a:tcPr/>
                </a:tc>
                <a:tc>
                  <a:txBody>
                    <a:bodyPr/>
                    <a:lstStyle/>
                    <a:p>
                      <a:r>
                        <a:rPr lang="en-US" sz="1200" dirty="0" smtClean="0"/>
                        <a:t>Fluid Accumulation</a:t>
                      </a:r>
                    </a:p>
                    <a:p>
                      <a:r>
                        <a:rPr lang="en-US" sz="1200" dirty="0" smtClean="0"/>
                        <a:t>Severe</a:t>
                      </a:r>
                      <a:endParaRPr lang="en-US" sz="1200" dirty="0"/>
                    </a:p>
                  </a:txBody>
                  <a:tcPr/>
                </a:tc>
              </a:tr>
              <a:tr h="370840">
                <a:tc>
                  <a:txBody>
                    <a:bodyPr/>
                    <a:lstStyle/>
                    <a:p>
                      <a:r>
                        <a:rPr lang="en-US" sz="1200" b="1" dirty="0" smtClean="0"/>
                        <a:t>Functional Assessment</a:t>
                      </a:r>
                      <a:r>
                        <a:rPr lang="en-US" sz="1200" b="1" baseline="0" dirty="0" smtClean="0"/>
                        <a:t> (Grip Strength) </a:t>
                      </a:r>
                      <a:r>
                        <a:rPr lang="en-US" sz="1200" baseline="0" dirty="0" smtClean="0"/>
                        <a:t>– Consult informative standards supplied by the manufacturer of measurement device.</a:t>
                      </a:r>
                      <a:endParaRPr lang="en-US" sz="1200" dirty="0"/>
                    </a:p>
                  </a:txBody>
                  <a:tcPr/>
                </a:tc>
                <a:tc>
                  <a:txBody>
                    <a:bodyPr/>
                    <a:lstStyle/>
                    <a:p>
                      <a:r>
                        <a:rPr lang="en-US" sz="1200" b="1" dirty="0" smtClean="0">
                          <a:solidFill>
                            <a:srgbClr val="C00000"/>
                          </a:solidFill>
                        </a:rPr>
                        <a:t>Reduced Grip</a:t>
                      </a:r>
                      <a:r>
                        <a:rPr lang="en-US" sz="1200" b="1" baseline="0" dirty="0" smtClean="0">
                          <a:solidFill>
                            <a:srgbClr val="C00000"/>
                          </a:solidFill>
                        </a:rPr>
                        <a:t> Strength</a:t>
                      </a:r>
                    </a:p>
                    <a:p>
                      <a:r>
                        <a:rPr lang="en-US" sz="1200" b="1" baseline="0" dirty="0" smtClean="0">
                          <a:solidFill>
                            <a:srgbClr val="C00000"/>
                          </a:solidFill>
                        </a:rPr>
                        <a:t>Measurably reduced </a:t>
                      </a:r>
                    </a:p>
                    <a:p>
                      <a:endParaRPr lang="en-US" sz="1200" dirty="0"/>
                    </a:p>
                  </a:txBody>
                  <a:tcPr/>
                </a:tc>
              </a:tr>
              <a:tr h="370840">
                <a:tc gridSpan="2">
                  <a:txBody>
                    <a:bodyPr/>
                    <a:lstStyle/>
                    <a:p>
                      <a:r>
                        <a:rPr lang="en-US" sz="1200" dirty="0" smtClean="0"/>
                        <a:t>ICD-10 Code: E44.1-</a:t>
                      </a:r>
                      <a:r>
                        <a:rPr lang="en-US" sz="1200" baseline="0" dirty="0" smtClean="0"/>
                        <a:t> </a:t>
                      </a:r>
                      <a:r>
                        <a:rPr lang="en-US" sz="1200" dirty="0" smtClean="0"/>
                        <a:t>The Academy</a:t>
                      </a:r>
                      <a:r>
                        <a:rPr lang="en-US" sz="1200" baseline="0" dirty="0" smtClean="0"/>
                        <a:t> and ASPEN experts agree that it is not possible to distinguish mild malnutrition from normal nutritional status and therefore did not develop definitions or criteria for mild malnutrition at this time. </a:t>
                      </a:r>
                      <a:endParaRPr lang="en-US" sz="1200" dirty="0"/>
                    </a:p>
                  </a:txBody>
                  <a:tcPr/>
                </a:tc>
                <a:tc hMerge="1">
                  <a:txBody>
                    <a:bodyPr/>
                    <a:lstStyle/>
                    <a:p>
                      <a:endParaRPr lang="en-US" sz="120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0709479"/>
      </p:ext>
    </p:extLst>
  </p:cSld>
  <p:clrMapOvr>
    <a:masterClrMapping/>
  </p:clrMapOvr>
  <mc:AlternateContent xmlns:mc="http://schemas.openxmlformats.org/markup-compatibility/2006" xmlns:p14="http://schemas.microsoft.com/office/powerpoint/2010/main">
    <mc:Choice Requires="p14">
      <p:transition spd="slow" p14:dur="2000" advTm="20295"/>
    </mc:Choice>
    <mc:Fallback xmlns="">
      <p:transition spd="slow" advTm="20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a:t>
            </a:r>
            <a:endParaRPr lang="en-US" dirty="0"/>
          </a:p>
        </p:txBody>
      </p:sp>
      <p:sp>
        <p:nvSpPr>
          <p:cNvPr id="3" name="Content Placeholder 2"/>
          <p:cNvSpPr>
            <a:spLocks noGrp="1"/>
          </p:cNvSpPr>
          <p:nvPr>
            <p:ph idx="1"/>
          </p:nvPr>
        </p:nvSpPr>
        <p:spPr/>
        <p:txBody>
          <a:bodyPr/>
          <a:lstStyle/>
          <a:p>
            <a:r>
              <a:rPr lang="en-US" dirty="0" smtClean="0"/>
              <a:t>Is this patient’s malnutrition Chronic, Acute, or Non-inflammatory?</a:t>
            </a:r>
          </a:p>
          <a:p>
            <a:pPr lvl="1"/>
            <a:r>
              <a:rPr lang="en-US" dirty="0" smtClean="0"/>
              <a:t>Chronic due to </a:t>
            </a:r>
            <a:r>
              <a:rPr lang="en-US" dirty="0" err="1" smtClean="0"/>
              <a:t>Chron’s</a:t>
            </a:r>
            <a:endParaRPr lang="en-US" dirty="0" smtClean="0"/>
          </a:p>
          <a:p>
            <a:r>
              <a:rPr lang="en-US" dirty="0" smtClean="0"/>
              <a:t>Is the malnutrition Moderate or Severe?</a:t>
            </a:r>
          </a:p>
          <a:p>
            <a:pPr lvl="1"/>
            <a:r>
              <a:rPr lang="en-US" dirty="0" smtClean="0"/>
              <a:t>Severe due to:	</a:t>
            </a:r>
          </a:p>
          <a:p>
            <a:pPr lvl="2"/>
            <a:r>
              <a:rPr lang="en-US" dirty="0" smtClean="0"/>
              <a:t>Weight loss: 10% over 3 months (severe)</a:t>
            </a:r>
          </a:p>
          <a:p>
            <a:pPr lvl="2"/>
            <a:r>
              <a:rPr lang="en-US" dirty="0" smtClean="0"/>
              <a:t>Energy intake: &lt;70% of estimated needs over the past 2 months (moderate or severe)</a:t>
            </a:r>
          </a:p>
          <a:p>
            <a:pPr lvl="2"/>
            <a:r>
              <a:rPr lang="en-US" dirty="0" smtClean="0"/>
              <a:t>NFPE: muscle mass and body fat both severe depletion (severe)</a:t>
            </a:r>
          </a:p>
          <a:p>
            <a:pPr lvl="2"/>
            <a:r>
              <a:rPr lang="en-US" dirty="0" smtClean="0"/>
              <a:t>HGS: measurably reduced (severe)</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258740614"/>
      </p:ext>
    </p:extLst>
  </p:cSld>
  <p:clrMapOvr>
    <a:masterClrMapping/>
  </p:clrMapOvr>
  <mc:AlternateContent xmlns:mc="http://schemas.openxmlformats.org/markup-compatibility/2006" xmlns:p14="http://schemas.microsoft.com/office/powerpoint/2010/main">
    <mc:Choice Requires="p14">
      <p:transition spd="slow" p14:dur="2000" advTm="51708"/>
    </mc:Choice>
    <mc:Fallback xmlns="">
      <p:transition spd="slow" advTm="51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2 </a:t>
            </a:r>
            <a:endParaRPr lang="en-US" dirty="0"/>
          </a:p>
        </p:txBody>
      </p:sp>
      <p:sp>
        <p:nvSpPr>
          <p:cNvPr id="3" name="Content Placeholder 2"/>
          <p:cNvSpPr>
            <a:spLocks noGrp="1"/>
          </p:cNvSpPr>
          <p:nvPr>
            <p:ph idx="1"/>
          </p:nvPr>
        </p:nvSpPr>
        <p:spPr/>
        <p:txBody>
          <a:bodyPr/>
          <a:lstStyle/>
          <a:p>
            <a:pPr marL="0" indent="0">
              <a:buNone/>
            </a:pPr>
            <a:r>
              <a:rPr lang="en-US" dirty="0" smtClean="0"/>
              <a:t>PES Statement</a:t>
            </a:r>
          </a:p>
          <a:p>
            <a:pPr lvl="1"/>
            <a:endParaRPr lang="en-US" dirty="0"/>
          </a:p>
          <a:p>
            <a:pPr lvl="1"/>
            <a:endParaRPr lang="en-US" dirty="0" smtClean="0"/>
          </a:p>
          <a:p>
            <a:pPr lvl="1"/>
            <a:endParaRPr lang="en-US" dirty="0"/>
          </a:p>
          <a:p>
            <a:pPr lvl="1"/>
            <a:endParaRPr lang="en-US" dirty="0" smtClean="0"/>
          </a:p>
          <a:p>
            <a:r>
              <a:rPr lang="en-US" dirty="0"/>
              <a:t>Malnutrition summary table includes information regarding the criteria:</a:t>
            </a:r>
          </a:p>
          <a:p>
            <a:pPr lvl="2"/>
            <a:r>
              <a:rPr lang="en-US" dirty="0"/>
              <a:t>10% weight loss over 3 months and intake less than 70% of estimated energy needs.</a:t>
            </a:r>
          </a:p>
          <a:p>
            <a:pPr lvl="1"/>
            <a:endParaRPr lang="en-US" dirty="0" smtClean="0"/>
          </a:p>
          <a:p>
            <a:endParaRPr lang="en-US" dirty="0"/>
          </a:p>
        </p:txBody>
      </p:sp>
      <p:pic>
        <p:nvPicPr>
          <p:cNvPr id="4" name="Picture 3"/>
          <p:cNvPicPr>
            <a:picLocks noChangeAspect="1"/>
          </p:cNvPicPr>
          <p:nvPr/>
        </p:nvPicPr>
        <p:blipFill>
          <a:blip r:embed="rId5"/>
          <a:stretch>
            <a:fillRect/>
          </a:stretch>
        </p:blipFill>
        <p:spPr>
          <a:xfrm>
            <a:off x="838200" y="2506489"/>
            <a:ext cx="10804067" cy="1088571"/>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61161139"/>
      </p:ext>
    </p:extLst>
  </p:cSld>
  <p:clrMapOvr>
    <a:masterClrMapping/>
  </p:clrMapOvr>
  <mc:AlternateContent xmlns:mc="http://schemas.openxmlformats.org/markup-compatibility/2006" xmlns:p14="http://schemas.microsoft.com/office/powerpoint/2010/main">
    <mc:Choice Requires="p14">
      <p:transition spd="slow" p14:dur="2000" advTm="31474"/>
    </mc:Choice>
    <mc:Fallback xmlns="">
      <p:transition spd="slow" advTm="31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3</a:t>
            </a:r>
            <a:endParaRPr lang="en-US" dirty="0"/>
          </a:p>
        </p:txBody>
      </p:sp>
      <p:sp>
        <p:nvSpPr>
          <p:cNvPr id="3" name="Content Placeholder 2"/>
          <p:cNvSpPr>
            <a:spLocks noGrp="1"/>
          </p:cNvSpPr>
          <p:nvPr>
            <p:ph idx="1"/>
          </p:nvPr>
        </p:nvSpPr>
        <p:spPr>
          <a:xfrm>
            <a:off x="838200" y="1564368"/>
            <a:ext cx="10515600" cy="4351338"/>
          </a:xfrm>
        </p:spPr>
        <p:txBody>
          <a:bodyPr>
            <a:noAutofit/>
          </a:bodyPr>
          <a:lstStyle/>
          <a:p>
            <a:pPr marL="0" indent="0">
              <a:buNone/>
            </a:pPr>
            <a:r>
              <a:rPr lang="en-US" sz="2000" dirty="0"/>
              <a:t>K</a:t>
            </a:r>
            <a:r>
              <a:rPr lang="en-US" sz="2000" dirty="0" smtClean="0"/>
              <a:t>P </a:t>
            </a:r>
            <a:r>
              <a:rPr lang="en-US" sz="2000" dirty="0"/>
              <a:t>is a 21 year female who has been inpatient x 8 days with 15%TBSA burn. She is receiving NJ feedings. PMH significant for obesity and HTN</a:t>
            </a:r>
            <a:r>
              <a:rPr lang="en-US" sz="2000" dirty="0" smtClean="0"/>
              <a:t>.</a:t>
            </a:r>
            <a:endParaRPr lang="en-US" sz="2000" dirty="0"/>
          </a:p>
          <a:p>
            <a:pPr marL="0" indent="0">
              <a:buNone/>
            </a:pPr>
            <a:r>
              <a:rPr lang="en-US" sz="1800" b="1" dirty="0" smtClean="0"/>
              <a:t>Assessment:</a:t>
            </a:r>
            <a:endParaRPr lang="en-US" sz="1800" b="1" dirty="0"/>
          </a:p>
          <a:p>
            <a:pPr marL="0" indent="0">
              <a:buNone/>
            </a:pPr>
            <a:r>
              <a:rPr lang="en-US" sz="1800" dirty="0"/>
              <a:t>       </a:t>
            </a:r>
            <a:r>
              <a:rPr lang="en-US" sz="1800" dirty="0" err="1"/>
              <a:t>Ht</a:t>
            </a:r>
            <a:r>
              <a:rPr lang="en-US" sz="1800" dirty="0"/>
              <a:t>: 157.6 cm    </a:t>
            </a:r>
            <a:r>
              <a:rPr lang="en-US" sz="1800" dirty="0" err="1"/>
              <a:t>Wt</a:t>
            </a:r>
            <a:r>
              <a:rPr lang="en-US" sz="1800" dirty="0"/>
              <a:t>: (2/2/20): 84 kg     </a:t>
            </a:r>
            <a:r>
              <a:rPr lang="en-US" sz="1800" dirty="0" err="1"/>
              <a:t>Wt</a:t>
            </a:r>
            <a:r>
              <a:rPr lang="en-US" sz="1800" dirty="0"/>
              <a:t> (2/10/20): 80.6 kg (-4%) </a:t>
            </a:r>
          </a:p>
          <a:p>
            <a:pPr marL="0" indent="0">
              <a:buNone/>
            </a:pPr>
            <a:r>
              <a:rPr lang="en-US" sz="1800" b="1" dirty="0" smtClean="0"/>
              <a:t>NFPE:</a:t>
            </a:r>
            <a:endParaRPr lang="en-US" sz="1800" b="1" dirty="0"/>
          </a:p>
          <a:p>
            <a:r>
              <a:rPr lang="en-US" sz="1800" dirty="0" smtClean="0"/>
              <a:t>Orbital</a:t>
            </a:r>
            <a:r>
              <a:rPr lang="en-US" sz="1800" dirty="0"/>
              <a:t>: slightly dark circles, somewhat hollow look 	</a:t>
            </a:r>
          </a:p>
          <a:p>
            <a:r>
              <a:rPr lang="en-US" sz="1800" dirty="0" smtClean="0"/>
              <a:t>Upper </a:t>
            </a:r>
            <a:r>
              <a:rPr lang="en-US" sz="1800" dirty="0"/>
              <a:t>arm: ample fat </a:t>
            </a:r>
            <a:r>
              <a:rPr lang="en-US" sz="1800" dirty="0" smtClean="0"/>
              <a:t>tissue</a:t>
            </a:r>
          </a:p>
          <a:p>
            <a:r>
              <a:rPr lang="en-US" sz="1800" dirty="0" smtClean="0"/>
              <a:t>Clavicle </a:t>
            </a:r>
            <a:r>
              <a:rPr lang="en-US" sz="1800" dirty="0"/>
              <a:t>and acromion: rounded curves at </a:t>
            </a:r>
            <a:r>
              <a:rPr lang="en-US" sz="1800" dirty="0" smtClean="0"/>
              <a:t>arm/shoulder/neck</a:t>
            </a:r>
          </a:p>
          <a:p>
            <a:endParaRPr lang="en-US" sz="1200" dirty="0"/>
          </a:p>
          <a:p>
            <a:pPr marL="0" indent="0">
              <a:buNone/>
            </a:pPr>
            <a:r>
              <a:rPr lang="en-US" sz="1800" b="1" dirty="0"/>
              <a:t>Additional </a:t>
            </a:r>
            <a:r>
              <a:rPr lang="en-US" sz="1800" b="1" dirty="0" smtClean="0"/>
              <a:t>comments:</a:t>
            </a:r>
          </a:p>
          <a:p>
            <a:pPr marL="0" indent="0">
              <a:buNone/>
            </a:pPr>
            <a:r>
              <a:rPr lang="en-US" sz="1800" dirty="0" smtClean="0"/>
              <a:t>Pt </a:t>
            </a:r>
            <a:r>
              <a:rPr lang="en-US" sz="1800" dirty="0"/>
              <a:t>has been NPO frequently for wound care. Over the admission, </a:t>
            </a:r>
            <a:r>
              <a:rPr lang="en-US" sz="1800" dirty="0" smtClean="0"/>
              <a:t>she </a:t>
            </a:r>
            <a:r>
              <a:rPr lang="en-US" sz="1800" dirty="0"/>
              <a:t>has only been receiving ~70% of prescribed tube feeding.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0292352"/>
      </p:ext>
    </p:extLst>
  </p:cSld>
  <p:clrMapOvr>
    <a:masterClrMapping/>
  </p:clrMapOvr>
  <mc:AlternateContent xmlns:mc="http://schemas.openxmlformats.org/markup-compatibility/2006" xmlns:p14="http://schemas.microsoft.com/office/powerpoint/2010/main">
    <mc:Choice Requires="p14">
      <p:transition spd="slow" p14:dur="2000" advTm="61029"/>
    </mc:Choice>
    <mc:Fallback xmlns="">
      <p:transition spd="slow" advTm="61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954"/>
            <a:ext cx="10515600" cy="781503"/>
          </a:xfrm>
        </p:spPr>
        <p:txBody>
          <a:bodyPr>
            <a:normAutofit/>
          </a:bodyPr>
          <a:lstStyle/>
          <a:p>
            <a:pPr algn="ctr"/>
            <a:r>
              <a:rPr lang="en-US" sz="4000" dirty="0">
                <a:solidFill>
                  <a:schemeClr val="accent1"/>
                </a:solidFill>
              </a:rPr>
              <a:t>Moderate </a:t>
            </a:r>
            <a:r>
              <a:rPr lang="en-US" sz="4000" dirty="0" smtClean="0">
                <a:solidFill>
                  <a:schemeClr val="accent1"/>
                </a:solidFill>
              </a:rPr>
              <a:t>vs Severe Malnutrition</a:t>
            </a:r>
            <a:endParaRPr lang="en-US" dirty="0"/>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028323609"/>
              </p:ext>
            </p:extLst>
          </p:nvPr>
        </p:nvGraphicFramePr>
        <p:xfrm>
          <a:off x="174171" y="961584"/>
          <a:ext cx="5736773" cy="5615635"/>
        </p:xfrm>
        <a:graphic>
          <a:graphicData uri="http://schemas.openxmlformats.org/drawingml/2006/table">
            <a:tbl>
              <a:tblPr firstRow="1" bandRow="1">
                <a:tableStyleId>{5C22544A-7EE6-4342-B048-85BDC9FD1C3A}</a:tableStyleId>
              </a:tblPr>
              <a:tblGrid>
                <a:gridCol w="3280229"/>
                <a:gridCol w="2456544"/>
              </a:tblGrid>
              <a:tr h="538391">
                <a:tc>
                  <a:txBody>
                    <a:bodyPr/>
                    <a:lstStyle/>
                    <a:p>
                      <a:r>
                        <a:rPr lang="en-US" sz="1400" dirty="0" smtClean="0"/>
                        <a:t>ICD-10 Code: E44</a:t>
                      </a:r>
                    </a:p>
                    <a:p>
                      <a:r>
                        <a:rPr lang="en-US" sz="1400" b="1" dirty="0" smtClean="0"/>
                        <a:t>Moderate</a:t>
                      </a:r>
                      <a:r>
                        <a:rPr lang="en-US" sz="1400" b="1" baseline="0" dirty="0" smtClean="0"/>
                        <a:t> protein-calorie malnutrition</a:t>
                      </a:r>
                      <a:endParaRPr lang="en-US" sz="1400" b="1" dirty="0"/>
                    </a:p>
                  </a:txBody>
                  <a:tcPr/>
                </a:tc>
                <a:tc>
                  <a:txBody>
                    <a:bodyPr/>
                    <a:lstStyle/>
                    <a:p>
                      <a:r>
                        <a:rPr lang="en-US" sz="1400" dirty="0" smtClean="0"/>
                        <a:t>Moderate</a:t>
                      </a:r>
                      <a:r>
                        <a:rPr lang="en-US" sz="1400" baseline="0" dirty="0" smtClean="0"/>
                        <a:t> Malnutrition in the context </a:t>
                      </a:r>
                      <a:r>
                        <a:rPr lang="en-US" sz="1400" baseline="0" dirty="0" smtClean="0">
                          <a:solidFill>
                            <a:srgbClr val="C00000"/>
                          </a:solidFill>
                        </a:rPr>
                        <a:t>of Acute Illness/injury</a:t>
                      </a:r>
                      <a:endParaRPr lang="en-US" sz="1400" dirty="0">
                        <a:solidFill>
                          <a:srgbClr val="C00000"/>
                        </a:solidFill>
                      </a:endParaRPr>
                    </a:p>
                  </a:txBody>
                  <a:tcPr/>
                </a:tc>
              </a:tr>
              <a:tr h="1022888">
                <a:tc>
                  <a:txBody>
                    <a:bodyPr/>
                    <a:lstStyle/>
                    <a:p>
                      <a:r>
                        <a:rPr lang="en-US" sz="1400" b="1" dirty="0" smtClean="0"/>
                        <a:t>Weight</a:t>
                      </a:r>
                      <a:r>
                        <a:rPr lang="en-US" sz="1400" b="1" baseline="0" dirty="0" smtClean="0"/>
                        <a:t> loss- </a:t>
                      </a:r>
                      <a:r>
                        <a:rPr lang="en-US" sz="1400" baseline="0" dirty="0" smtClean="0"/>
                        <a:t>is evaluated in light of other clinical findings including hydration. Weight change over time is reported as a percentage of weight loss from baseline</a:t>
                      </a:r>
                      <a:endParaRPr lang="en-US" sz="1400" dirty="0"/>
                    </a:p>
                  </a:txBody>
                  <a:tcPr/>
                </a:tc>
                <a:tc>
                  <a:txBody>
                    <a:bodyPr/>
                    <a:lstStyle/>
                    <a:p>
                      <a:r>
                        <a:rPr lang="en-US" sz="1400" dirty="0" smtClean="0"/>
                        <a:t>Weight loss</a:t>
                      </a:r>
                    </a:p>
                    <a:p>
                      <a:r>
                        <a:rPr lang="en-US" sz="1400" dirty="0" smtClean="0">
                          <a:solidFill>
                            <a:schemeClr val="tx1"/>
                          </a:solidFill>
                        </a:rPr>
                        <a:t>1-2% in 1 week</a:t>
                      </a:r>
                    </a:p>
                    <a:p>
                      <a:r>
                        <a:rPr lang="en-US" sz="1400" dirty="0" smtClean="0"/>
                        <a:t>5% in 1 month</a:t>
                      </a:r>
                    </a:p>
                    <a:p>
                      <a:r>
                        <a:rPr lang="en-US" sz="1400" dirty="0" smtClean="0"/>
                        <a:t>7.5% in 3</a:t>
                      </a:r>
                      <a:r>
                        <a:rPr lang="en-US" sz="1400" baseline="0" dirty="0" smtClean="0"/>
                        <a:t> months</a:t>
                      </a:r>
                      <a:endParaRPr lang="en-US" sz="1400" dirty="0"/>
                    </a:p>
                  </a:txBody>
                  <a:tcPr/>
                </a:tc>
              </a:tr>
              <a:tr h="836908">
                <a:tc>
                  <a:txBody>
                    <a:bodyPr/>
                    <a:lstStyle/>
                    <a:p>
                      <a:r>
                        <a:rPr lang="en-US" sz="1400" b="1" dirty="0" smtClean="0"/>
                        <a:t>Intake</a:t>
                      </a:r>
                      <a:r>
                        <a:rPr lang="en-US" sz="1400" dirty="0" smtClean="0"/>
                        <a:t>- RD obtains diet history</a:t>
                      </a:r>
                      <a:r>
                        <a:rPr lang="en-US" sz="1400" baseline="0" dirty="0" smtClean="0"/>
                        <a:t> and estimates energy needs. Suboptimal intake is determined as a % of estimated needs over time</a:t>
                      </a:r>
                      <a:endParaRPr lang="en-US" sz="1400" dirty="0"/>
                    </a:p>
                  </a:txBody>
                  <a:tcPr/>
                </a:tc>
                <a:tc>
                  <a:txBody>
                    <a:bodyPr/>
                    <a:lstStyle/>
                    <a:p>
                      <a:r>
                        <a:rPr lang="en-US" sz="1400" dirty="0" smtClean="0"/>
                        <a:t>Energy Intake</a:t>
                      </a:r>
                    </a:p>
                    <a:p>
                      <a:r>
                        <a:rPr lang="en-US" sz="1400" dirty="0" smtClean="0">
                          <a:solidFill>
                            <a:srgbClr val="C00000"/>
                          </a:solidFill>
                        </a:rPr>
                        <a:t>&lt;75%</a:t>
                      </a:r>
                      <a:r>
                        <a:rPr lang="en-US" sz="1400" baseline="0" dirty="0" smtClean="0">
                          <a:solidFill>
                            <a:srgbClr val="C00000"/>
                          </a:solidFill>
                        </a:rPr>
                        <a:t> of estimated energy requirement for </a:t>
                      </a:r>
                      <a:r>
                        <a:rPr lang="en-US" sz="1400" b="1" baseline="0" dirty="0" smtClean="0">
                          <a:solidFill>
                            <a:srgbClr val="C00000"/>
                          </a:solidFill>
                        </a:rPr>
                        <a:t>&gt;7 days</a:t>
                      </a:r>
                      <a:endParaRPr lang="en-US" sz="1400" b="1" dirty="0">
                        <a:solidFill>
                          <a:srgbClr val="C00000"/>
                        </a:solidFill>
                      </a:endParaRPr>
                    </a:p>
                  </a:txBody>
                  <a:tcPr/>
                </a:tc>
              </a:tr>
              <a:tr h="650929">
                <a:tc>
                  <a:txBody>
                    <a:bodyPr/>
                    <a:lstStyle/>
                    <a:p>
                      <a:r>
                        <a:rPr lang="en-US" sz="1400" b="1" dirty="0" smtClean="0"/>
                        <a:t>Physical</a:t>
                      </a:r>
                      <a:r>
                        <a:rPr lang="en-US" sz="1400" b="1" baseline="0" dirty="0" smtClean="0"/>
                        <a:t> Assessment (Body Fat)</a:t>
                      </a:r>
                      <a:r>
                        <a:rPr lang="en-US" sz="1400" baseline="0" dirty="0" smtClean="0"/>
                        <a:t>- loss of subcutaneous fat (i.e. orbital, triceps, fat overlying ribcage).</a:t>
                      </a:r>
                      <a:endParaRPr lang="en-US" sz="1400" dirty="0"/>
                    </a:p>
                  </a:txBody>
                  <a:tcPr/>
                </a:tc>
                <a:tc>
                  <a:txBody>
                    <a:bodyPr/>
                    <a:lstStyle/>
                    <a:p>
                      <a:r>
                        <a:rPr lang="en-US" sz="1400" dirty="0" smtClean="0"/>
                        <a:t>Body fat</a:t>
                      </a:r>
                    </a:p>
                    <a:p>
                      <a:r>
                        <a:rPr lang="en-US" sz="1400" dirty="0" smtClean="0">
                          <a:solidFill>
                            <a:srgbClr val="C00000"/>
                          </a:solidFill>
                        </a:rPr>
                        <a:t>Mild</a:t>
                      </a:r>
                      <a:r>
                        <a:rPr lang="en-US" sz="1400" baseline="0" dirty="0" smtClean="0">
                          <a:solidFill>
                            <a:srgbClr val="C00000"/>
                          </a:solidFill>
                        </a:rPr>
                        <a:t> depletion</a:t>
                      </a:r>
                      <a:endParaRPr lang="en-US" sz="1400" dirty="0">
                        <a:solidFill>
                          <a:srgbClr val="C00000"/>
                        </a:solidFill>
                      </a:endParaRPr>
                    </a:p>
                  </a:txBody>
                  <a:tcPr/>
                </a:tc>
              </a:tr>
              <a:tr h="1022888">
                <a:tc>
                  <a:txBody>
                    <a:bodyPr/>
                    <a:lstStyle/>
                    <a:p>
                      <a:r>
                        <a:rPr lang="en-US" sz="1400" b="1" dirty="0" smtClean="0"/>
                        <a:t>Physical Assessment (Muscle Mass) </a:t>
                      </a:r>
                      <a:r>
                        <a:rPr lang="en-US" sz="1400" dirty="0" smtClean="0"/>
                        <a:t>– loss of muscle (i.e. wasting of the temples,</a:t>
                      </a:r>
                      <a:r>
                        <a:rPr lang="en-US" sz="1400" baseline="0" dirty="0" smtClean="0"/>
                        <a:t> clavicles, shoulders, interosseous muscles, scapula, thigh and calf)</a:t>
                      </a:r>
                      <a:endParaRPr lang="en-US" sz="1400" dirty="0"/>
                    </a:p>
                  </a:txBody>
                  <a:tcPr/>
                </a:tc>
                <a:tc>
                  <a:txBody>
                    <a:bodyPr/>
                    <a:lstStyle/>
                    <a:p>
                      <a:r>
                        <a:rPr lang="en-US" sz="1400" dirty="0" smtClean="0"/>
                        <a:t>Muscle</a:t>
                      </a:r>
                      <a:r>
                        <a:rPr lang="en-US" sz="1400" baseline="0" dirty="0" smtClean="0"/>
                        <a:t> Mass</a:t>
                      </a:r>
                    </a:p>
                    <a:p>
                      <a:r>
                        <a:rPr lang="en-US" sz="1400" baseline="0" dirty="0" smtClean="0"/>
                        <a:t>Mild depletion </a:t>
                      </a:r>
                      <a:endParaRPr lang="en-US" sz="1400" dirty="0"/>
                    </a:p>
                  </a:txBody>
                  <a:tcPr/>
                </a:tc>
              </a:tr>
              <a:tr h="836908">
                <a:tc>
                  <a:txBody>
                    <a:bodyPr/>
                    <a:lstStyle/>
                    <a:p>
                      <a:r>
                        <a:rPr lang="en-US" sz="1400" b="1" dirty="0" smtClean="0"/>
                        <a:t>Physical Assessment (Fluid Accumulation)</a:t>
                      </a:r>
                      <a:r>
                        <a:rPr lang="en-US" sz="1400" b="1" baseline="0" dirty="0" smtClean="0"/>
                        <a:t> </a:t>
                      </a:r>
                      <a:r>
                        <a:rPr lang="en-US" sz="1400" baseline="0" dirty="0" smtClean="0"/>
                        <a:t>– general or local fluid accumulation (i.e. extremity or vulvar/scrotal edema, ascites)</a:t>
                      </a:r>
                      <a:endParaRPr lang="en-US" sz="1400" dirty="0"/>
                    </a:p>
                  </a:txBody>
                  <a:tcPr/>
                </a:tc>
                <a:tc>
                  <a:txBody>
                    <a:bodyPr/>
                    <a:lstStyle/>
                    <a:p>
                      <a:r>
                        <a:rPr lang="en-US" sz="1400" dirty="0" smtClean="0"/>
                        <a:t>Fluid Accumulation</a:t>
                      </a:r>
                    </a:p>
                    <a:p>
                      <a:r>
                        <a:rPr lang="en-US" sz="1400" dirty="0" smtClean="0"/>
                        <a:t>Mild</a:t>
                      </a:r>
                      <a:endParaRPr lang="en-US" sz="1400" dirty="0"/>
                    </a:p>
                  </a:txBody>
                  <a:tcPr/>
                </a:tc>
              </a:tr>
              <a:tr h="289547">
                <a:tc>
                  <a:txBody>
                    <a:bodyPr/>
                    <a:lstStyle/>
                    <a:p>
                      <a:r>
                        <a:rPr lang="en-US" sz="1400" b="1" dirty="0" smtClean="0"/>
                        <a:t>Functional Assessment (Grip</a:t>
                      </a:r>
                      <a:r>
                        <a:rPr lang="en-US" sz="1400" b="1" baseline="0" dirty="0" smtClean="0"/>
                        <a:t> Strength)</a:t>
                      </a:r>
                    </a:p>
                    <a:p>
                      <a:endParaRPr lang="en-US" sz="1400" b="1" dirty="0"/>
                    </a:p>
                  </a:txBody>
                  <a:tcPr/>
                </a:tc>
                <a:tc>
                  <a:txBody>
                    <a:bodyPr/>
                    <a:lstStyle/>
                    <a:p>
                      <a:r>
                        <a:rPr lang="en-US" sz="1400" dirty="0" smtClean="0"/>
                        <a:t>Reduced Grip</a:t>
                      </a:r>
                      <a:r>
                        <a:rPr lang="en-US" sz="1400" baseline="0" dirty="0" smtClean="0"/>
                        <a:t> Strength: N/A</a:t>
                      </a:r>
                      <a:endParaRPr lang="en-US" sz="1400" dirty="0"/>
                    </a:p>
                  </a:txBody>
                  <a:tcPr/>
                </a:tc>
              </a:tr>
            </a:tbl>
          </a:graphicData>
        </a:graphic>
      </p:graphicFrame>
      <p:graphicFrame>
        <p:nvGraphicFramePr>
          <p:cNvPr id="4" name="Content Placeholder 5"/>
          <p:cNvGraphicFramePr>
            <a:graphicFrameLocks/>
          </p:cNvGraphicFramePr>
          <p:nvPr>
            <p:extLst>
              <p:ext uri="{D42A27DB-BD31-4B8C-83A1-F6EECF244321}">
                <p14:modId xmlns:p14="http://schemas.microsoft.com/office/powerpoint/2010/main" val="1296648672"/>
              </p:ext>
            </p:extLst>
          </p:nvPr>
        </p:nvGraphicFramePr>
        <p:xfrm>
          <a:off x="6074228" y="947070"/>
          <a:ext cx="5943601" cy="5760720"/>
        </p:xfrm>
        <a:graphic>
          <a:graphicData uri="http://schemas.openxmlformats.org/drawingml/2006/table">
            <a:tbl>
              <a:tblPr firstRow="1" bandRow="1">
                <a:tableStyleId>{5C22544A-7EE6-4342-B048-85BDC9FD1C3A}</a:tableStyleId>
              </a:tblPr>
              <a:tblGrid>
                <a:gridCol w="3535537"/>
                <a:gridCol w="2408064"/>
              </a:tblGrid>
              <a:tr h="370840">
                <a:tc>
                  <a:txBody>
                    <a:bodyPr/>
                    <a:lstStyle/>
                    <a:p>
                      <a:r>
                        <a:rPr lang="en-US" sz="1400" dirty="0" smtClean="0"/>
                        <a:t>ICD- 10 Code: E43 Unspecified severe protein calorie malnutrition</a:t>
                      </a:r>
                      <a:r>
                        <a:rPr lang="en-US" sz="1400" baseline="0" dirty="0" smtClean="0"/>
                        <a:t> </a:t>
                      </a:r>
                      <a:endParaRPr lang="en-US" sz="1400" dirty="0"/>
                    </a:p>
                  </a:txBody>
                  <a:tcPr/>
                </a:tc>
                <a:tc>
                  <a:txBody>
                    <a:bodyPr/>
                    <a:lstStyle/>
                    <a:p>
                      <a:r>
                        <a:rPr lang="en-US" sz="1400" dirty="0" smtClean="0"/>
                        <a:t>Severe Malnutrition in the context of </a:t>
                      </a:r>
                      <a:r>
                        <a:rPr lang="en-US" sz="1400" dirty="0" smtClean="0">
                          <a:solidFill>
                            <a:srgbClr val="C00000"/>
                          </a:solidFill>
                        </a:rPr>
                        <a:t>Acute Illness/Injury</a:t>
                      </a:r>
                      <a:endParaRPr lang="en-US" sz="1400" dirty="0">
                        <a:solidFill>
                          <a:srgbClr val="C00000"/>
                        </a:solidFill>
                      </a:endParaRPr>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Weight</a:t>
                      </a:r>
                      <a:r>
                        <a:rPr lang="en-US" sz="1400" b="1" baseline="0" dirty="0" smtClean="0"/>
                        <a:t> loss- </a:t>
                      </a:r>
                      <a:r>
                        <a:rPr lang="en-US" sz="1400" baseline="0" dirty="0" smtClean="0"/>
                        <a:t>is evaluated in light of other clinical findings including hydration. Weight change over time is reported as a percentage of weight loss from baseline</a:t>
                      </a:r>
                      <a:endParaRPr lang="en-US" sz="1400" dirty="0" smtClean="0"/>
                    </a:p>
                  </a:txBody>
                  <a:tcPr/>
                </a:tc>
                <a:tc>
                  <a:txBody>
                    <a:bodyPr/>
                    <a:lstStyle/>
                    <a:p>
                      <a:r>
                        <a:rPr lang="en-US" sz="1400" dirty="0" smtClean="0"/>
                        <a:t>Weight loss</a:t>
                      </a:r>
                    </a:p>
                    <a:p>
                      <a:r>
                        <a:rPr lang="en-US" sz="1400" dirty="0" smtClean="0">
                          <a:solidFill>
                            <a:srgbClr val="C00000"/>
                          </a:solidFill>
                        </a:rPr>
                        <a:t>&gt;2% in 1 week</a:t>
                      </a:r>
                    </a:p>
                    <a:p>
                      <a:r>
                        <a:rPr lang="en-US" sz="1400" dirty="0" smtClean="0"/>
                        <a:t>&gt;5% in 1 month</a:t>
                      </a:r>
                    </a:p>
                    <a:p>
                      <a:r>
                        <a:rPr lang="en-US" sz="1400" dirty="0" smtClean="0"/>
                        <a:t>&gt;7.5% in 3</a:t>
                      </a:r>
                      <a:r>
                        <a:rPr lang="en-US" sz="1400" baseline="0" dirty="0" smtClean="0"/>
                        <a:t> months</a:t>
                      </a:r>
                      <a:endParaRPr lang="en-US" sz="1400" dirty="0" smtClean="0"/>
                    </a:p>
                    <a:p>
                      <a:endParaRPr lang="en-US" sz="1400"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Intake</a:t>
                      </a:r>
                      <a:r>
                        <a:rPr lang="en-US" sz="1400" dirty="0" smtClean="0"/>
                        <a:t>- RD obtains diet history</a:t>
                      </a:r>
                      <a:r>
                        <a:rPr lang="en-US" sz="1400" baseline="0" dirty="0" smtClean="0"/>
                        <a:t> and estimates energy needs. Suboptimal intake is determined as a % of estimated needs over time</a:t>
                      </a:r>
                      <a:endParaRPr lang="en-US" sz="1400" dirty="0" smtClean="0"/>
                    </a:p>
                  </a:txBody>
                  <a:tcPr/>
                </a:tc>
                <a:tc>
                  <a:txBody>
                    <a:bodyPr/>
                    <a:lstStyle/>
                    <a:p>
                      <a:r>
                        <a:rPr lang="en-US" sz="1400" dirty="0" smtClean="0"/>
                        <a:t>Energy Intake</a:t>
                      </a:r>
                    </a:p>
                    <a:p>
                      <a:r>
                        <a:rPr lang="en-US" sz="1400" b="1" dirty="0" smtClean="0"/>
                        <a:t>≤50% of estimated energy requirement for ≥5 days</a:t>
                      </a:r>
                      <a:endParaRPr lang="en-US" sz="1400"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a:t>
                      </a:r>
                      <a:r>
                        <a:rPr lang="en-US" sz="1400" b="1" baseline="0" dirty="0" smtClean="0"/>
                        <a:t> Assessment (Body Fat)</a:t>
                      </a:r>
                      <a:r>
                        <a:rPr lang="en-US" sz="1400" baseline="0" dirty="0" smtClean="0"/>
                        <a:t>- loss of subcutaneous fat (i.e. orbital, triceps, fat overlying ribcage).</a:t>
                      </a:r>
                      <a:endParaRPr lang="en-US" sz="1400" dirty="0" smtClean="0"/>
                    </a:p>
                  </a:txBody>
                  <a:tcPr/>
                </a:tc>
                <a:tc>
                  <a:txBody>
                    <a:bodyPr/>
                    <a:lstStyle/>
                    <a:p>
                      <a:r>
                        <a:rPr lang="en-US" sz="1400" dirty="0" smtClean="0"/>
                        <a:t>Body Fat</a:t>
                      </a:r>
                    </a:p>
                    <a:p>
                      <a:r>
                        <a:rPr lang="en-US" sz="1400" dirty="0" smtClean="0"/>
                        <a:t>Moderate depletion </a:t>
                      </a:r>
                      <a:endParaRPr lang="en-US" sz="1400"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 Assessment (Muscle Mass) </a:t>
                      </a:r>
                      <a:r>
                        <a:rPr lang="en-US" sz="1400" dirty="0" smtClean="0"/>
                        <a:t>– loss of muscle (i.e. wasting of the temples,</a:t>
                      </a:r>
                      <a:r>
                        <a:rPr lang="en-US" sz="1400" baseline="0" dirty="0" smtClean="0"/>
                        <a:t> clavicles, shoulders, interosseous muscles, scapula, thigh and calf)</a:t>
                      </a:r>
                      <a:endParaRPr lang="en-US" sz="1400" dirty="0" smtClean="0"/>
                    </a:p>
                  </a:txBody>
                  <a:tcPr/>
                </a:tc>
                <a:tc>
                  <a:txBody>
                    <a:bodyPr/>
                    <a:lstStyle/>
                    <a:p>
                      <a:r>
                        <a:rPr lang="en-US" sz="1400" dirty="0" smtClean="0"/>
                        <a:t>Muscle Mass</a:t>
                      </a:r>
                    </a:p>
                    <a:p>
                      <a:r>
                        <a:rPr lang="en-US" sz="1400" dirty="0" smtClean="0"/>
                        <a:t>Moderate depletion</a:t>
                      </a:r>
                      <a:endParaRPr lang="en-US" sz="1400" dirty="0"/>
                    </a:p>
                  </a:txBody>
                  <a:tcPr/>
                </a:tc>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b="1" dirty="0" smtClean="0"/>
                        <a:t>Physical Assessment (Fluid Accumulation)</a:t>
                      </a:r>
                      <a:r>
                        <a:rPr lang="en-US" sz="1400" b="1" baseline="0" dirty="0" smtClean="0"/>
                        <a:t> </a:t>
                      </a:r>
                      <a:r>
                        <a:rPr lang="en-US" sz="1400" baseline="0" dirty="0" smtClean="0"/>
                        <a:t>– general or local fluid accumulation (i.e. extremity or vulvar/scrotal edema, ascites)</a:t>
                      </a:r>
                      <a:endParaRPr lang="en-US" sz="1400" dirty="0" smtClean="0"/>
                    </a:p>
                  </a:txBody>
                  <a:tcPr/>
                </a:tc>
                <a:tc>
                  <a:txBody>
                    <a:bodyPr/>
                    <a:lstStyle/>
                    <a:p>
                      <a:r>
                        <a:rPr lang="en-US" sz="1400" dirty="0" smtClean="0"/>
                        <a:t>Fluid Accumulation</a:t>
                      </a:r>
                    </a:p>
                    <a:p>
                      <a:r>
                        <a:rPr lang="en-US" sz="1400" dirty="0" smtClean="0"/>
                        <a:t>Moderate to Severe</a:t>
                      </a:r>
                      <a:endParaRPr lang="en-US" sz="1400" dirty="0"/>
                    </a:p>
                  </a:txBody>
                  <a:tcPr/>
                </a:tc>
              </a:tr>
              <a:tr h="370840">
                <a:tc>
                  <a:txBody>
                    <a:bodyPr/>
                    <a:lstStyle/>
                    <a:p>
                      <a:r>
                        <a:rPr lang="en-US" sz="1400" b="1" dirty="0" smtClean="0"/>
                        <a:t>Functional Assessment</a:t>
                      </a:r>
                      <a:r>
                        <a:rPr lang="en-US" sz="1400" b="1" baseline="0" dirty="0" smtClean="0"/>
                        <a:t> (Grip Strength) </a:t>
                      </a:r>
                      <a:r>
                        <a:rPr lang="en-US" sz="1400" baseline="0" dirty="0" smtClean="0"/>
                        <a:t>– Consult informative standards supplied by the manufacturer of measurement device.</a:t>
                      </a:r>
                    </a:p>
                  </a:txBody>
                  <a:tcPr/>
                </a:tc>
                <a:tc>
                  <a:txBody>
                    <a:bodyPr/>
                    <a:lstStyle/>
                    <a:p>
                      <a:r>
                        <a:rPr lang="en-US" sz="1400" dirty="0" smtClean="0"/>
                        <a:t>Reduced Grip</a:t>
                      </a:r>
                      <a:r>
                        <a:rPr lang="en-US" sz="1400" baseline="0" dirty="0" smtClean="0"/>
                        <a:t> Strength</a:t>
                      </a:r>
                    </a:p>
                    <a:p>
                      <a:r>
                        <a:rPr lang="en-US" sz="1400" baseline="0" dirty="0" smtClean="0"/>
                        <a:t>Measurably reduced</a:t>
                      </a:r>
                      <a:endParaRPr lang="en-US" sz="1400" dirty="0"/>
                    </a:p>
                  </a:txBody>
                  <a:tcPr/>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6782691"/>
      </p:ext>
    </p:extLst>
  </p:cSld>
  <p:clrMapOvr>
    <a:masterClrMapping/>
  </p:clrMapOvr>
  <mc:AlternateContent xmlns:mc="http://schemas.openxmlformats.org/markup-compatibility/2006" xmlns:p14="http://schemas.microsoft.com/office/powerpoint/2010/main">
    <mc:Choice Requires="p14">
      <p:transition spd="slow" p14:dur="2000" advTm="28358"/>
    </mc:Choice>
    <mc:Fallback xmlns="">
      <p:transition spd="slow" advTm="28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6393" y="309372"/>
            <a:ext cx="9310607" cy="1252728"/>
          </a:xfrm>
        </p:spPr>
        <p:txBody>
          <a:bodyPr>
            <a:normAutofit/>
          </a:bodyPr>
          <a:lstStyle/>
          <a:p>
            <a:r>
              <a:rPr lang="en-US" sz="3600" dirty="0"/>
              <a:t>Difficult to determine:</a:t>
            </a:r>
            <a:br>
              <a:rPr lang="en-US" sz="3600" dirty="0"/>
            </a:br>
            <a:r>
              <a:rPr lang="en-US" sz="3600" dirty="0"/>
              <a:t>Prevalence of Malnutrition in Hospitals</a:t>
            </a:r>
          </a:p>
        </p:txBody>
      </p:sp>
      <p:sp>
        <p:nvSpPr>
          <p:cNvPr id="8" name="Flowchart: Connector 7"/>
          <p:cNvSpPr/>
          <p:nvPr/>
        </p:nvSpPr>
        <p:spPr>
          <a:xfrm>
            <a:off x="976393" y="1836549"/>
            <a:ext cx="4056681" cy="365760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Connector 9"/>
          <p:cNvCxnSpPr>
            <a:stCxn id="8" idx="0"/>
          </p:cNvCxnSpPr>
          <p:nvPr/>
        </p:nvCxnSpPr>
        <p:spPr>
          <a:xfrm>
            <a:off x="3004734" y="1836549"/>
            <a:ext cx="199540" cy="3352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8" idx="0"/>
            <a:endCxn id="8" idx="4"/>
          </p:cNvCxnSpPr>
          <p:nvPr/>
        </p:nvCxnSpPr>
        <p:spPr>
          <a:xfrm>
            <a:off x="3004734" y="1836549"/>
            <a:ext cx="0" cy="3657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67009" y="3200400"/>
            <a:ext cx="1676400" cy="738664"/>
          </a:xfrm>
          <a:prstGeom prst="rect">
            <a:avLst/>
          </a:prstGeom>
          <a:noFill/>
        </p:spPr>
        <p:txBody>
          <a:bodyPr wrap="square" rtlCol="0">
            <a:spAutoFit/>
          </a:bodyPr>
          <a:lstStyle/>
          <a:p>
            <a:r>
              <a:rPr lang="en-US" dirty="0"/>
              <a:t>Up to </a:t>
            </a:r>
            <a:r>
              <a:rPr lang="en-US" sz="2400" b="1" dirty="0"/>
              <a:t>50% </a:t>
            </a:r>
            <a:r>
              <a:rPr lang="en-US" dirty="0"/>
              <a:t>Malnourished</a:t>
            </a:r>
          </a:p>
        </p:txBody>
      </p:sp>
      <p:sp>
        <p:nvSpPr>
          <p:cNvPr id="15" name="TextBox 14"/>
          <p:cNvSpPr txBox="1"/>
          <p:nvPr/>
        </p:nvSpPr>
        <p:spPr>
          <a:xfrm>
            <a:off x="1409701" y="3200400"/>
            <a:ext cx="1524000" cy="646331"/>
          </a:xfrm>
          <a:prstGeom prst="rect">
            <a:avLst/>
          </a:prstGeom>
          <a:noFill/>
        </p:spPr>
        <p:txBody>
          <a:bodyPr wrap="square" rtlCol="0">
            <a:spAutoFit/>
          </a:bodyPr>
          <a:lstStyle/>
          <a:p>
            <a:r>
              <a:rPr lang="en-US" dirty="0"/>
              <a:t>Not Malnourished</a:t>
            </a:r>
          </a:p>
        </p:txBody>
      </p:sp>
      <p:sp>
        <p:nvSpPr>
          <p:cNvPr id="18" name="TextBox 17"/>
          <p:cNvSpPr txBox="1"/>
          <p:nvPr/>
        </p:nvSpPr>
        <p:spPr>
          <a:xfrm>
            <a:off x="5232615" y="1524000"/>
            <a:ext cx="6794069" cy="4401205"/>
          </a:xfrm>
          <a:prstGeom prst="rect">
            <a:avLst/>
          </a:prstGeom>
          <a:noFill/>
        </p:spPr>
        <p:txBody>
          <a:bodyPr wrap="square" rtlCol="0">
            <a:spAutoFit/>
          </a:bodyPr>
          <a:lstStyle/>
          <a:p>
            <a:r>
              <a:rPr lang="en-US" sz="2400" dirty="0"/>
              <a:t>• 30-50% of patients are malnourished upon hospital admission</a:t>
            </a:r>
            <a:r>
              <a:rPr lang="en-US" sz="2400" baseline="30000" dirty="0"/>
              <a:t>1</a:t>
            </a:r>
            <a:endParaRPr lang="en-US" sz="2400" dirty="0"/>
          </a:p>
          <a:p>
            <a:endParaRPr lang="en-US" sz="2400" dirty="0"/>
          </a:p>
          <a:p>
            <a:r>
              <a:rPr lang="en-US" sz="2400" dirty="0"/>
              <a:t>• A 2011 Johns Hopkins study showed that 53% of patients are malnourished</a:t>
            </a:r>
            <a:r>
              <a:rPr lang="en-US" sz="2400" baseline="30000" dirty="0"/>
              <a:t>2</a:t>
            </a:r>
            <a:endParaRPr lang="en-US" sz="2400" dirty="0"/>
          </a:p>
          <a:p>
            <a:endParaRPr lang="en-US" sz="2400" dirty="0"/>
          </a:p>
          <a:p>
            <a:r>
              <a:rPr lang="en-US" sz="2400" dirty="0"/>
              <a:t>• 38% of patients with normal nutrition status experience decline during hospitalization</a:t>
            </a:r>
            <a:r>
              <a:rPr lang="en-US" sz="2400" baseline="30000" dirty="0"/>
              <a:t>3</a:t>
            </a:r>
          </a:p>
          <a:p>
            <a:endParaRPr lang="en-US" sz="2400" baseline="30000" dirty="0"/>
          </a:p>
          <a:p>
            <a:pPr marL="342900" indent="-342900">
              <a:buFont typeface="Arial"/>
              <a:buChar char="•"/>
            </a:pPr>
            <a:r>
              <a:rPr lang="en-US" sz="2400" dirty="0"/>
              <a:t>Prevalence ranges for 15-60%</a:t>
            </a:r>
          </a:p>
          <a:p>
            <a:endParaRPr lang="en-US" sz="2000" dirty="0"/>
          </a:p>
          <a:p>
            <a:pPr marL="342900" indent="-342900">
              <a:buFont typeface="Arial"/>
              <a:buChar char="•"/>
            </a:pPr>
            <a:r>
              <a:rPr lang="en-US" sz="2400" dirty="0"/>
              <a:t>Many definitions of malnutrition</a:t>
            </a:r>
          </a:p>
        </p:txBody>
      </p:sp>
      <p:sp>
        <p:nvSpPr>
          <p:cNvPr id="20" name="TextBox 19"/>
          <p:cNvSpPr txBox="1"/>
          <p:nvPr/>
        </p:nvSpPr>
        <p:spPr>
          <a:xfrm>
            <a:off x="179845" y="5722203"/>
            <a:ext cx="4038600" cy="830997"/>
          </a:xfrm>
          <a:prstGeom prst="rect">
            <a:avLst/>
          </a:prstGeom>
          <a:noFill/>
        </p:spPr>
        <p:txBody>
          <a:bodyPr wrap="square" rtlCol="0">
            <a:spAutoFit/>
          </a:bodyPr>
          <a:lstStyle/>
          <a:p>
            <a:pPr marL="228600" indent="-228600">
              <a:buAutoNum type="arabicPeriod"/>
            </a:pPr>
            <a:r>
              <a:rPr lang="en-US" sz="1200" dirty="0"/>
              <a:t>Correia and Campos. Nutrition 2003; 19:823-825</a:t>
            </a:r>
          </a:p>
          <a:p>
            <a:pPr marL="228600" indent="-228600">
              <a:buAutoNum type="arabicPeriod"/>
            </a:pPr>
            <a:r>
              <a:rPr lang="en-US" sz="1200" dirty="0"/>
              <a:t>Somanchi. JPEN 2011; 35: 209-216</a:t>
            </a:r>
          </a:p>
          <a:p>
            <a:pPr marL="228600" indent="-228600">
              <a:buAutoNum type="arabicPeriod"/>
            </a:pPr>
            <a:r>
              <a:rPr lang="en-US" sz="1200" dirty="0"/>
              <a:t>Braunschweig et al. JADA 2000; 100: 1316-1322</a:t>
            </a:r>
          </a:p>
          <a:p>
            <a:pPr marL="228600" indent="-228600">
              <a:buAutoNum type="arabicPeriod"/>
            </a:pPr>
            <a:endParaRPr lang="en-US" sz="12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5194452"/>
      </p:ext>
    </p:extLst>
  </p:cSld>
  <p:clrMapOvr>
    <a:masterClrMapping/>
  </p:clrMapOvr>
  <mc:AlternateContent xmlns:mc="http://schemas.openxmlformats.org/markup-compatibility/2006" xmlns:p14="http://schemas.microsoft.com/office/powerpoint/2010/main">
    <mc:Choice Requires="p14">
      <p:transition spd="slow" p14:dur="2000" advTm="25832"/>
    </mc:Choice>
    <mc:Fallback xmlns="">
      <p:transition spd="slow" advTm="25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Discussion</a:t>
            </a:r>
            <a:endParaRPr lang="en-US" dirty="0"/>
          </a:p>
        </p:txBody>
      </p:sp>
      <p:sp>
        <p:nvSpPr>
          <p:cNvPr id="3" name="Content Placeholder 2"/>
          <p:cNvSpPr>
            <a:spLocks noGrp="1"/>
          </p:cNvSpPr>
          <p:nvPr>
            <p:ph idx="1"/>
          </p:nvPr>
        </p:nvSpPr>
        <p:spPr/>
        <p:txBody>
          <a:bodyPr>
            <a:normAutofit/>
          </a:bodyPr>
          <a:lstStyle/>
          <a:p>
            <a:r>
              <a:rPr lang="en-US" dirty="0"/>
              <a:t>Chronic, acute or non-inflammatory?</a:t>
            </a:r>
          </a:p>
          <a:p>
            <a:pPr lvl="1"/>
            <a:r>
              <a:rPr lang="en-US" dirty="0" smtClean="0"/>
              <a:t>Acute due to severe inflammation (burn), &lt;3 months</a:t>
            </a:r>
            <a:endParaRPr lang="en-US" dirty="0"/>
          </a:p>
          <a:p>
            <a:r>
              <a:rPr lang="en-US" dirty="0"/>
              <a:t>Moderate or severe?</a:t>
            </a:r>
          </a:p>
          <a:p>
            <a:pPr lvl="1"/>
            <a:r>
              <a:rPr lang="en-US" dirty="0" smtClean="0"/>
              <a:t>Moderate due to:</a:t>
            </a:r>
          </a:p>
          <a:p>
            <a:pPr marL="457200" lvl="1" indent="0">
              <a:buNone/>
            </a:pPr>
            <a:r>
              <a:rPr lang="en-US" dirty="0" smtClean="0"/>
              <a:t>       Weight loss: 4% (meets &gt;2% in 1 week= severe)   </a:t>
            </a:r>
          </a:p>
          <a:p>
            <a:pPr marL="457200" lvl="1" indent="0">
              <a:buNone/>
            </a:pPr>
            <a:r>
              <a:rPr lang="en-US" dirty="0" smtClean="0"/>
              <a:t>       Intake: &lt;75% needs &gt;7 days </a:t>
            </a:r>
            <a:r>
              <a:rPr lang="en-US" sz="2000" dirty="0" smtClean="0"/>
              <a:t>(</a:t>
            </a:r>
            <a:r>
              <a:rPr lang="en-US" dirty="0" smtClean="0"/>
              <a:t>moderate)</a:t>
            </a:r>
          </a:p>
          <a:p>
            <a:pPr marL="457200" lvl="1" indent="0">
              <a:buNone/>
            </a:pPr>
            <a:r>
              <a:rPr lang="en-US" dirty="0" smtClean="0"/>
              <a:t>       NFPE: body fat mild depletion (moderate)</a:t>
            </a:r>
          </a:p>
          <a:p>
            <a:pPr marL="457200" lvl="1" indent="0">
              <a:buNone/>
            </a:pPr>
            <a:endParaRPr lang="en-US" dirty="0" smtClean="0"/>
          </a:p>
          <a:p>
            <a:pPr marL="457200" lvl="1" indent="0">
              <a:buNone/>
            </a:pPr>
            <a:endParaRPr lang="en-US" dirty="0"/>
          </a:p>
          <a:p>
            <a:endParaRPr lang="en-US" dirty="0"/>
          </a:p>
        </p:txBody>
      </p:sp>
    </p:spTree>
    <p:custDataLst>
      <p:tags r:id="rId1"/>
    </p:custDataLst>
    <p:extLst>
      <p:ext uri="{BB962C8B-B14F-4D97-AF65-F5344CB8AC3E}">
        <p14:creationId xmlns:p14="http://schemas.microsoft.com/office/powerpoint/2010/main" val="708214774"/>
      </p:ext>
    </p:extLst>
  </p:cSld>
  <p:clrMapOvr>
    <a:masterClrMapping/>
  </p:clrMapOvr>
  <mc:AlternateContent xmlns:mc="http://schemas.openxmlformats.org/markup-compatibility/2006" xmlns:p14="http://schemas.microsoft.com/office/powerpoint/2010/main">
    <mc:Choice Requires="p14">
      <p:transition spd="slow" p14:dur="2000" advTm="28050"/>
    </mc:Choice>
    <mc:Fallback xmlns="">
      <p:transition spd="slow" advTm="280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ipe(down)">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3 </a:t>
            </a:r>
            <a:endParaRPr lang="en-US" dirty="0"/>
          </a:p>
        </p:txBody>
      </p:sp>
      <p:sp>
        <p:nvSpPr>
          <p:cNvPr id="3" name="Content Placeholder 2"/>
          <p:cNvSpPr>
            <a:spLocks noGrp="1"/>
          </p:cNvSpPr>
          <p:nvPr>
            <p:ph idx="1"/>
          </p:nvPr>
        </p:nvSpPr>
        <p:spPr/>
        <p:txBody>
          <a:bodyPr/>
          <a:lstStyle/>
          <a:p>
            <a:pPr marL="0" indent="0">
              <a:buNone/>
            </a:pPr>
            <a:r>
              <a:rPr lang="en-US" dirty="0" smtClean="0"/>
              <a:t>PES Statement</a:t>
            </a:r>
          </a:p>
          <a:p>
            <a:pPr marL="0" indent="0">
              <a:buNone/>
            </a:pPr>
            <a:endParaRPr lang="en-US" dirty="0"/>
          </a:p>
          <a:p>
            <a:pPr marL="0" indent="0">
              <a:buNone/>
            </a:pPr>
            <a:endParaRPr lang="en-US" dirty="0" smtClean="0"/>
          </a:p>
          <a:p>
            <a:pPr marL="0" indent="0">
              <a:buNone/>
            </a:pPr>
            <a:endParaRPr lang="en-US" dirty="0"/>
          </a:p>
          <a:p>
            <a:pPr lvl="1"/>
            <a:endParaRPr lang="en-US" dirty="0" smtClean="0"/>
          </a:p>
          <a:p>
            <a:r>
              <a:rPr lang="en-US" dirty="0" smtClean="0"/>
              <a:t>Malnutrition </a:t>
            </a:r>
            <a:r>
              <a:rPr lang="en-US" dirty="0"/>
              <a:t>Summary Table includes information regarding the criteria:</a:t>
            </a:r>
          </a:p>
          <a:p>
            <a:pPr lvl="2"/>
            <a:r>
              <a:rPr lang="en-US" dirty="0"/>
              <a:t> significant weight loss of 4% in 1 week and depletion of fat mass</a:t>
            </a:r>
            <a:endParaRPr lang="en-US" dirty="0" smtClean="0"/>
          </a:p>
          <a:p>
            <a:pPr lvl="1"/>
            <a:endParaRPr lang="en-US" dirty="0"/>
          </a:p>
          <a:p>
            <a:pPr marL="457200" lvl="1" indent="0">
              <a:buNone/>
            </a:pPr>
            <a:endParaRPr lang="en-US" dirty="0"/>
          </a:p>
        </p:txBody>
      </p:sp>
      <p:pic>
        <p:nvPicPr>
          <p:cNvPr id="4" name="Picture 3"/>
          <p:cNvPicPr>
            <a:picLocks noChangeAspect="1"/>
          </p:cNvPicPr>
          <p:nvPr/>
        </p:nvPicPr>
        <p:blipFill>
          <a:blip r:embed="rId5"/>
          <a:stretch>
            <a:fillRect/>
          </a:stretch>
        </p:blipFill>
        <p:spPr>
          <a:xfrm>
            <a:off x="838200" y="2545650"/>
            <a:ext cx="9647677" cy="1140546"/>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29000657"/>
      </p:ext>
    </p:extLst>
  </p:cSld>
  <p:clrMapOvr>
    <a:masterClrMapping/>
  </p:clrMapOvr>
  <mc:AlternateContent xmlns:mc="http://schemas.openxmlformats.org/markup-compatibility/2006" xmlns:p14="http://schemas.microsoft.com/office/powerpoint/2010/main">
    <mc:Choice Requires="p14">
      <p:transition spd="slow" p14:dur="2000" advTm="35530"/>
    </mc:Choice>
    <mc:Fallback xmlns="">
      <p:transition spd="slow" advTm="35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Collaboration with Providers</a:t>
            </a:r>
            <a:endParaRPr lang="en-US" dirty="0">
              <a:solidFill>
                <a:schemeClr val="accent1"/>
              </a:solidFill>
            </a:endParaRPr>
          </a:p>
        </p:txBody>
      </p:sp>
      <p:sp>
        <p:nvSpPr>
          <p:cNvPr id="3" name="Content Placeholder 2"/>
          <p:cNvSpPr>
            <a:spLocks noGrp="1"/>
          </p:cNvSpPr>
          <p:nvPr>
            <p:ph idx="1"/>
          </p:nvPr>
        </p:nvSpPr>
        <p:spPr/>
        <p:txBody>
          <a:bodyPr>
            <a:normAutofit/>
          </a:bodyPr>
          <a:lstStyle/>
          <a:p>
            <a:r>
              <a:rPr lang="en-US" dirty="0" smtClean="0"/>
              <a:t>Talk with your provider partners about your diagnosis as you normally would regarding your malnutrition findings in all areas (Hospital and Ambulatory encounters)</a:t>
            </a:r>
          </a:p>
          <a:p>
            <a:r>
              <a:rPr lang="en-US" dirty="0" smtClean="0"/>
              <a:t>Hospital Encounters:</a:t>
            </a:r>
          </a:p>
          <a:p>
            <a:pPr lvl="1"/>
            <a:r>
              <a:rPr lang="en-US" dirty="0" smtClean="0"/>
              <a:t>Your diagnosis will pull into providers documentation to assist them with diagnosis malnutrition</a:t>
            </a:r>
          </a:p>
          <a:p>
            <a:pPr lvl="1"/>
            <a:r>
              <a:rPr lang="en-US" dirty="0" smtClean="0"/>
              <a:t>The provider must include it in their diagnosis in order for it be recognized as a current problem for billing and coding</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5110905"/>
      </p:ext>
    </p:extLst>
  </p:cSld>
  <p:clrMapOvr>
    <a:masterClrMapping/>
  </p:clrMapOvr>
  <mc:AlternateContent xmlns:mc="http://schemas.openxmlformats.org/markup-compatibility/2006" xmlns:p14="http://schemas.microsoft.com/office/powerpoint/2010/main">
    <mc:Choice Requires="p14">
      <p:transition spd="slow" p14:dur="2000" advTm="31488"/>
    </mc:Choice>
    <mc:Fallback xmlns="">
      <p:transition spd="slow" advTm="3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Diagnostic Criteria: Key Differences between adult and pediatric criteria</a:t>
            </a:r>
          </a:p>
        </p:txBody>
      </p:sp>
      <p:sp>
        <p:nvSpPr>
          <p:cNvPr id="5" name="Content Placeholder 4"/>
          <p:cNvSpPr>
            <a:spLocks noGrp="1"/>
          </p:cNvSpPr>
          <p:nvPr>
            <p:ph sz="half" idx="1"/>
          </p:nvPr>
        </p:nvSpPr>
        <p:spPr/>
        <p:txBody>
          <a:bodyPr>
            <a:normAutofit fontScale="85000" lnSpcReduction="10000"/>
          </a:bodyPr>
          <a:lstStyle/>
          <a:p>
            <a:pPr marL="0" indent="0" algn="ctr">
              <a:buNone/>
            </a:pPr>
            <a:r>
              <a:rPr lang="en-US" b="1" dirty="0" smtClean="0"/>
              <a:t>Adult</a:t>
            </a:r>
          </a:p>
          <a:p>
            <a:pPr>
              <a:buFontTx/>
              <a:buChar char="-"/>
            </a:pPr>
            <a:r>
              <a:rPr lang="en-US" dirty="0" smtClean="0"/>
              <a:t>Only moderate and severe malnutrition diagnoses </a:t>
            </a:r>
          </a:p>
          <a:p>
            <a:pPr>
              <a:buFontTx/>
              <a:buChar char="-"/>
            </a:pPr>
            <a:r>
              <a:rPr lang="en-US" dirty="0" smtClean="0"/>
              <a:t>Must meet 2 or more criteria for diagnosis</a:t>
            </a:r>
          </a:p>
          <a:p>
            <a:pPr>
              <a:buFontTx/>
              <a:buChar char="-"/>
            </a:pPr>
            <a:r>
              <a:rPr lang="en-US" dirty="0" smtClean="0"/>
              <a:t>NFPE can be used as diagnostic criteria </a:t>
            </a:r>
          </a:p>
          <a:p>
            <a:pPr>
              <a:buFontTx/>
              <a:buChar char="-"/>
            </a:pPr>
            <a:r>
              <a:rPr lang="en-US" dirty="0" smtClean="0"/>
              <a:t>Hand-grip </a:t>
            </a:r>
            <a:r>
              <a:rPr lang="en-US" dirty="0"/>
              <a:t>can be used as criteria to diagnose severe malnutrition</a:t>
            </a:r>
          </a:p>
          <a:p>
            <a:pPr lvl="1"/>
            <a:r>
              <a:rPr lang="en-US" dirty="0"/>
              <a:t>To classify as measurably reduced, HGS must be more than 2 standard deviations below the </a:t>
            </a:r>
            <a:r>
              <a:rPr lang="en-US" dirty="0" smtClean="0"/>
              <a:t>mean</a:t>
            </a:r>
            <a:endParaRPr lang="en-US" dirty="0"/>
          </a:p>
        </p:txBody>
      </p:sp>
      <p:sp>
        <p:nvSpPr>
          <p:cNvPr id="6" name="Content Placeholder 5"/>
          <p:cNvSpPr>
            <a:spLocks noGrp="1"/>
          </p:cNvSpPr>
          <p:nvPr>
            <p:ph sz="half" idx="2"/>
          </p:nvPr>
        </p:nvSpPr>
        <p:spPr/>
        <p:txBody>
          <a:bodyPr>
            <a:normAutofit fontScale="85000" lnSpcReduction="10000"/>
          </a:bodyPr>
          <a:lstStyle/>
          <a:p>
            <a:pPr marL="0" indent="0" algn="ctr">
              <a:buNone/>
            </a:pPr>
            <a:r>
              <a:rPr lang="en-US" b="1" dirty="0" smtClean="0"/>
              <a:t>Pediatric</a:t>
            </a:r>
          </a:p>
          <a:p>
            <a:pPr>
              <a:buFontTx/>
              <a:buChar char="-"/>
            </a:pPr>
            <a:r>
              <a:rPr lang="en-US" dirty="0" smtClean="0"/>
              <a:t>Can have mild, moderate, or severe malnutrition</a:t>
            </a:r>
          </a:p>
          <a:p>
            <a:pPr>
              <a:buFontTx/>
              <a:buChar char="-"/>
            </a:pPr>
            <a:r>
              <a:rPr lang="en-US" dirty="0" smtClean="0"/>
              <a:t>Can be diagnosed with 1 met criteria</a:t>
            </a:r>
          </a:p>
          <a:p>
            <a:pPr>
              <a:buFontTx/>
              <a:buChar char="-"/>
            </a:pPr>
            <a:r>
              <a:rPr lang="en-US" dirty="0" smtClean="0"/>
              <a:t>NFPE cannot be used as diagnostic criteria, but will support diagnosis </a:t>
            </a:r>
          </a:p>
          <a:p>
            <a:pPr>
              <a:buFontTx/>
              <a:buChar char="-"/>
            </a:pPr>
            <a:r>
              <a:rPr lang="en-US" dirty="0" smtClean="0"/>
              <a:t>Hand-grip is not a diagnostic criteria</a:t>
            </a:r>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28980251"/>
      </p:ext>
    </p:extLst>
  </p:cSld>
  <p:clrMapOvr>
    <a:masterClrMapping/>
  </p:clrMapOvr>
  <mc:AlternateContent xmlns:mc="http://schemas.openxmlformats.org/markup-compatibility/2006" xmlns:p14="http://schemas.microsoft.com/office/powerpoint/2010/main">
    <mc:Choice Requires="p14">
      <p:transition spd="slow" p14:dur="2000" advTm="61987"/>
    </mc:Choice>
    <mc:Fallback xmlns="">
      <p:transition spd="slow" advTm="61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normAutofit/>
          </a:bodyPr>
          <a:lstStyle/>
          <a:p>
            <a:r>
              <a:rPr lang="en-US" dirty="0" smtClean="0"/>
              <a:t>Please write down any questions you have</a:t>
            </a:r>
            <a:endParaRPr lang="en-US" dirty="0"/>
          </a:p>
        </p:txBody>
      </p:sp>
      <p:sp>
        <p:nvSpPr>
          <p:cNvPr id="6" name="Subtitle 5"/>
          <p:cNvSpPr>
            <a:spLocks noGrp="1"/>
          </p:cNvSpPr>
          <p:nvPr>
            <p:ph type="subTitle" idx="1"/>
          </p:nvPr>
        </p:nvSpPr>
        <p:spPr/>
        <p:txBody>
          <a:bodyPr/>
          <a:lstStyle/>
          <a:p>
            <a:endParaRPr lang="en-US"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52548181"/>
      </p:ext>
    </p:extLst>
  </p:cSld>
  <p:clrMapOvr>
    <a:masterClrMapping/>
  </p:clrMapOvr>
  <mc:AlternateContent xmlns:mc="http://schemas.openxmlformats.org/markup-compatibility/2006" xmlns:p14="http://schemas.microsoft.com/office/powerpoint/2010/main">
    <mc:Choice Requires="p14">
      <p:transition spd="slow" p14:dur="2000" advTm="12250"/>
    </mc:Choice>
    <mc:Fallback xmlns="">
      <p:transition spd="slow" advTm="12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800" dirty="0"/>
              <a:t>Consequences of Unrecognized Malnutrition</a:t>
            </a:r>
          </a:p>
        </p:txBody>
      </p:sp>
      <p:sp>
        <p:nvSpPr>
          <p:cNvPr id="5" name="Content Placeholder 4"/>
          <p:cNvSpPr>
            <a:spLocks noGrp="1"/>
          </p:cNvSpPr>
          <p:nvPr>
            <p:ph sz="half" idx="1"/>
          </p:nvPr>
        </p:nvSpPr>
        <p:spPr/>
        <p:txBody>
          <a:bodyPr>
            <a:normAutofit fontScale="92500"/>
          </a:bodyPr>
          <a:lstStyle/>
          <a:p>
            <a:r>
              <a:rPr lang="en-US" dirty="0" smtClean="0"/>
              <a:t>Increased </a:t>
            </a:r>
            <a:r>
              <a:rPr lang="en-US" dirty="0"/>
              <a:t>morbidity and mortality </a:t>
            </a:r>
          </a:p>
          <a:p>
            <a:r>
              <a:rPr lang="en-US" dirty="0"/>
              <a:t>Decreased </a:t>
            </a:r>
            <a:r>
              <a:rPr lang="en-US" dirty="0" smtClean="0"/>
              <a:t>quality </a:t>
            </a:r>
            <a:r>
              <a:rPr lang="en-US" dirty="0"/>
              <a:t>of life</a:t>
            </a:r>
          </a:p>
          <a:p>
            <a:r>
              <a:rPr lang="en-US" dirty="0"/>
              <a:t>Increased frequency </a:t>
            </a:r>
            <a:r>
              <a:rPr lang="en-US" dirty="0" smtClean="0"/>
              <a:t>of </a:t>
            </a:r>
            <a:r>
              <a:rPr lang="en-US" dirty="0"/>
              <a:t>hospital </a:t>
            </a:r>
            <a:r>
              <a:rPr lang="en-US" dirty="0" smtClean="0"/>
              <a:t>admissions and readmissions</a:t>
            </a:r>
          </a:p>
          <a:p>
            <a:pPr>
              <a:buNone/>
            </a:pPr>
            <a:endParaRPr lang="en-US" b="1" dirty="0"/>
          </a:p>
          <a:p>
            <a:endParaRPr lang="en-US" b="1" dirty="0"/>
          </a:p>
          <a:p>
            <a:pPr lvl="1">
              <a:buNone/>
            </a:pPr>
            <a:r>
              <a:rPr lang="en-US" b="1" dirty="0"/>
              <a:t>                           </a:t>
            </a:r>
          </a:p>
          <a:p>
            <a:pPr lvl="1">
              <a:buNone/>
            </a:pPr>
            <a:r>
              <a:rPr lang="en-US" b="1" dirty="0"/>
              <a:t>                    </a:t>
            </a:r>
          </a:p>
          <a:p>
            <a:pPr lvl="1">
              <a:buNone/>
            </a:pPr>
            <a:r>
              <a:rPr lang="en-US" b="1" dirty="0"/>
              <a:t>                      </a:t>
            </a:r>
            <a:endParaRPr lang="en-US" b="1" dirty="0" smtClean="0"/>
          </a:p>
        </p:txBody>
      </p:sp>
      <p:sp>
        <p:nvSpPr>
          <p:cNvPr id="3" name="Content Placeholder 2"/>
          <p:cNvSpPr>
            <a:spLocks noGrp="1"/>
          </p:cNvSpPr>
          <p:nvPr>
            <p:ph sz="half" idx="2"/>
          </p:nvPr>
        </p:nvSpPr>
        <p:spPr/>
        <p:txBody>
          <a:bodyPr>
            <a:normAutofit fontScale="92500"/>
          </a:bodyPr>
          <a:lstStyle/>
          <a:p>
            <a:r>
              <a:rPr lang="en-US" dirty="0" smtClean="0"/>
              <a:t>Increased </a:t>
            </a:r>
            <a:r>
              <a:rPr lang="en-US" dirty="0"/>
              <a:t>muscle </a:t>
            </a:r>
            <a:r>
              <a:rPr lang="en-US" dirty="0" smtClean="0"/>
              <a:t>loss/functional </a:t>
            </a:r>
            <a:r>
              <a:rPr lang="en-US" dirty="0"/>
              <a:t>loss</a:t>
            </a:r>
            <a:endParaRPr lang="en-US" baseline="30000" dirty="0"/>
          </a:p>
          <a:p>
            <a:pPr lvl="1"/>
            <a:r>
              <a:rPr lang="en-US" dirty="0"/>
              <a:t>45% of patients who had fallen in an acute care setting were </a:t>
            </a:r>
            <a:r>
              <a:rPr lang="en-US" dirty="0" smtClean="0"/>
              <a:t>malnourished</a:t>
            </a:r>
          </a:p>
          <a:p>
            <a:r>
              <a:rPr lang="en-US" dirty="0"/>
              <a:t>Impaired wound healing</a:t>
            </a:r>
          </a:p>
          <a:p>
            <a:pPr lvl="1"/>
            <a:r>
              <a:rPr lang="en-US" dirty="0"/>
              <a:t>2x more likely to develop pressure ulcer</a:t>
            </a:r>
          </a:p>
          <a:p>
            <a:pPr lvl="1"/>
            <a:endParaRPr lang="en-US" baseline="30000" dirty="0"/>
          </a:p>
          <a:p>
            <a:pPr marL="0" indent="0">
              <a:buNone/>
            </a:pPr>
            <a:endParaRPr lang="en-US" dirty="0"/>
          </a:p>
        </p:txBody>
      </p:sp>
      <p:pic>
        <p:nvPicPr>
          <p:cNvPr id="1027" name="Picture 3" descr="C:\Users\Kari\AppData\Local\Microsoft\Windows\Temporary Internet Files\Content.IE5\4BX60CUV\MP900315542[1].jpg"/>
          <p:cNvPicPr>
            <a:picLocks noChangeAspect="1" noChangeArrowheads="1"/>
          </p:cNvPicPr>
          <p:nvPr/>
        </p:nvPicPr>
        <p:blipFill>
          <a:blip r:embed="rId5" cstate="print"/>
          <a:srcRect/>
          <a:stretch>
            <a:fillRect/>
          </a:stretch>
        </p:blipFill>
        <p:spPr bwMode="auto">
          <a:xfrm>
            <a:off x="7543800" y="4876800"/>
            <a:ext cx="1802524" cy="1306830"/>
          </a:xfrm>
          <a:prstGeom prst="rect">
            <a:avLst/>
          </a:prstGeom>
          <a:noFill/>
        </p:spPr>
      </p:pic>
      <p:sp>
        <p:nvSpPr>
          <p:cNvPr id="6" name="Down Arrow 5"/>
          <p:cNvSpPr/>
          <p:nvPr/>
        </p:nvSpPr>
        <p:spPr>
          <a:xfrm>
            <a:off x="5486400" y="4495800"/>
            <a:ext cx="1524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886200" y="5257801"/>
            <a:ext cx="3581400" cy="461665"/>
          </a:xfrm>
          <a:prstGeom prst="rect">
            <a:avLst/>
          </a:prstGeom>
          <a:noFill/>
        </p:spPr>
        <p:txBody>
          <a:bodyPr wrap="square" rtlCol="0">
            <a:spAutoFit/>
          </a:bodyPr>
          <a:lstStyle/>
          <a:p>
            <a:r>
              <a:rPr lang="en-US" sz="2400" dirty="0">
                <a:solidFill>
                  <a:srgbClr val="FF0000"/>
                </a:solidFill>
              </a:rPr>
              <a:t>Increased healthcare costs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6184502"/>
      </p:ext>
    </p:extLst>
  </p:cSld>
  <p:clrMapOvr>
    <a:masterClrMapping/>
  </p:clrMapOvr>
  <mc:AlternateContent xmlns:mc="http://schemas.openxmlformats.org/markup-compatibility/2006" xmlns:p14="http://schemas.microsoft.com/office/powerpoint/2010/main">
    <mc:Choice Requires="p14">
      <p:transition spd="slow" p14:dur="2000" advTm="27389"/>
    </mc:Choice>
    <mc:Fallback xmlns="">
      <p:transition spd="slow" advTm="27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Pediatric Malnutrition</a:t>
            </a:r>
            <a:endParaRPr lang="en-US" dirty="0"/>
          </a:p>
        </p:txBody>
      </p:sp>
      <p:sp>
        <p:nvSpPr>
          <p:cNvPr id="3" name="Subtitle 2"/>
          <p:cNvSpPr>
            <a:spLocks noGrp="1"/>
          </p:cNvSpPr>
          <p:nvPr>
            <p:ph type="subTitle" idx="1"/>
          </p:nvPr>
        </p:nvSpPr>
        <p:spPr/>
        <p:txBody>
          <a:bodyPr/>
          <a:lstStyle/>
          <a:p>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9717339"/>
      </p:ext>
    </p:extLst>
  </p:cSld>
  <p:clrMapOvr>
    <a:masterClrMapping/>
  </p:clrMapOvr>
  <mc:AlternateContent xmlns:mc="http://schemas.openxmlformats.org/markup-compatibility/2006" xmlns:p14="http://schemas.microsoft.com/office/powerpoint/2010/main">
    <mc:Choice Requires="p14">
      <p:transition spd="slow" p14:dur="2000" advTm="5944"/>
    </mc:Choice>
    <mc:Fallback xmlns="">
      <p:transition spd="slow" advTm="5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Pediatric Malnutrition	</a:t>
            </a:r>
            <a:endParaRPr lang="en-US" dirty="0"/>
          </a:p>
        </p:txBody>
      </p:sp>
      <p:sp>
        <p:nvSpPr>
          <p:cNvPr id="3" name="Content Placeholder 2"/>
          <p:cNvSpPr>
            <a:spLocks noGrp="1"/>
          </p:cNvSpPr>
          <p:nvPr>
            <p:ph idx="1"/>
          </p:nvPr>
        </p:nvSpPr>
        <p:spPr/>
        <p:txBody>
          <a:bodyPr/>
          <a:lstStyle/>
          <a:p>
            <a:r>
              <a:rPr lang="en-US" dirty="0" smtClean="0"/>
              <a:t>Ages 30 days (CGA) through 17 years </a:t>
            </a:r>
          </a:p>
          <a:p>
            <a:r>
              <a:rPr lang="en-US" dirty="0" smtClean="0"/>
              <a:t>Classifications: </a:t>
            </a:r>
          </a:p>
          <a:p>
            <a:pPr lvl="1"/>
            <a:r>
              <a:rPr lang="en-US" dirty="0" smtClean="0"/>
              <a:t>Acute </a:t>
            </a:r>
            <a:r>
              <a:rPr lang="en-US" dirty="0" smtClean="0"/>
              <a:t>(≤3 </a:t>
            </a:r>
            <a:r>
              <a:rPr lang="en-US" dirty="0" smtClean="0"/>
              <a:t>months) vs Chronic (&gt;3 months)</a:t>
            </a:r>
          </a:p>
          <a:p>
            <a:pPr lvl="1"/>
            <a:r>
              <a:rPr lang="en-US" dirty="0" smtClean="0"/>
              <a:t>Illness (disease or trauma related) </a:t>
            </a:r>
            <a:r>
              <a:rPr lang="en-US" dirty="0"/>
              <a:t>vs Non-illness-related (environmental, social, behavioral</a:t>
            </a:r>
            <a:r>
              <a:rPr lang="en-US" dirty="0" smtClean="0"/>
              <a:t>)</a:t>
            </a:r>
            <a:endParaRPr lang="en-US" dirty="0"/>
          </a:p>
          <a:p>
            <a:pPr lvl="1"/>
            <a:r>
              <a:rPr lang="en-US" dirty="0"/>
              <a:t>Mild, </a:t>
            </a:r>
            <a:r>
              <a:rPr lang="en-US" dirty="0" smtClean="0"/>
              <a:t>Moderate </a:t>
            </a:r>
            <a:r>
              <a:rPr lang="en-US" dirty="0"/>
              <a:t>or S</a:t>
            </a:r>
            <a:r>
              <a:rPr lang="en-US" dirty="0" smtClean="0"/>
              <a:t>evere </a:t>
            </a:r>
            <a:r>
              <a:rPr lang="en-US" dirty="0" smtClean="0"/>
              <a:t>malnutrition</a:t>
            </a:r>
          </a:p>
          <a:p>
            <a:r>
              <a:rPr lang="en-US" dirty="0" smtClean="0"/>
              <a:t>You will learn about assessing and diagnosing neonatal malnutrition in a future education, it is not addressed in this module</a:t>
            </a:r>
            <a:endParaRPr lang="en-US" dirty="0"/>
          </a:p>
          <a:p>
            <a:pPr marL="457200" lvl="1" indent="0">
              <a:buNone/>
            </a:pP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42580854"/>
      </p:ext>
    </p:extLst>
  </p:cSld>
  <p:clrMapOvr>
    <a:masterClrMapping/>
  </p:clrMapOvr>
  <mc:AlternateContent xmlns:mc="http://schemas.openxmlformats.org/markup-compatibility/2006" xmlns:p14="http://schemas.microsoft.com/office/powerpoint/2010/main">
    <mc:Choice Requires="p14">
      <p:transition spd="slow" p14:dur="2000" advTm="39140"/>
    </mc:Choice>
    <mc:Fallback xmlns="">
      <p:transition spd="slow" advTm="3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Primary Indicators for Pediatric Malnutrition</a:t>
            </a:r>
            <a:endParaRPr lang="en-US" dirty="0"/>
          </a:p>
        </p:txBody>
      </p:sp>
      <p:sp>
        <p:nvSpPr>
          <p:cNvPr id="3" name="Content Placeholder 2"/>
          <p:cNvSpPr>
            <a:spLocks noGrp="1"/>
          </p:cNvSpPr>
          <p:nvPr>
            <p:ph idx="1"/>
          </p:nvPr>
        </p:nvSpPr>
        <p:spPr/>
        <p:txBody>
          <a:bodyPr/>
          <a:lstStyle/>
          <a:p>
            <a:pPr marL="0" indent="0">
              <a:buNone/>
            </a:pPr>
            <a:r>
              <a:rPr lang="en-US" dirty="0" smtClean="0"/>
              <a:t>Single data point available for diagnosis</a:t>
            </a:r>
            <a:endParaRPr lang="en-US" dirty="0"/>
          </a:p>
        </p:txBody>
      </p:sp>
      <p:graphicFrame>
        <p:nvGraphicFramePr>
          <p:cNvPr id="4" name="Content Placeholder 3"/>
          <p:cNvGraphicFramePr>
            <a:graphicFrameLocks/>
          </p:cNvGraphicFramePr>
          <p:nvPr>
            <p:extLst>
              <p:ext uri="{D42A27DB-BD31-4B8C-83A1-F6EECF244321}">
                <p14:modId xmlns:p14="http://schemas.microsoft.com/office/powerpoint/2010/main" val="3265182860"/>
              </p:ext>
            </p:extLst>
          </p:nvPr>
        </p:nvGraphicFramePr>
        <p:xfrm>
          <a:off x="653143" y="2507511"/>
          <a:ext cx="11212288" cy="4004454"/>
        </p:xfrm>
        <a:graphic>
          <a:graphicData uri="http://schemas.openxmlformats.org/drawingml/2006/table">
            <a:tbl>
              <a:tblPr firstRow="1" bandRow="1">
                <a:tableStyleId>{5C22544A-7EE6-4342-B048-85BDC9FD1C3A}</a:tableStyleId>
              </a:tblPr>
              <a:tblGrid>
                <a:gridCol w="2931886"/>
                <a:gridCol w="2674258"/>
                <a:gridCol w="2942770"/>
                <a:gridCol w="2663374"/>
              </a:tblGrid>
              <a:tr h="624215">
                <a:tc>
                  <a:txBody>
                    <a:bodyPr/>
                    <a:lstStyle/>
                    <a:p>
                      <a:r>
                        <a:rPr lang="en-US" sz="2200" dirty="0" smtClean="0"/>
                        <a:t>Primary Indicators</a:t>
                      </a:r>
                      <a:endParaRPr lang="en-US" sz="2200" dirty="0"/>
                    </a:p>
                  </a:txBody>
                  <a:tcPr marL="68580" marR="68580" marT="34290" marB="34290"/>
                </a:tc>
                <a:tc>
                  <a:txBody>
                    <a:bodyPr/>
                    <a:lstStyle/>
                    <a:p>
                      <a:r>
                        <a:rPr lang="en-US" sz="2200" dirty="0" smtClean="0"/>
                        <a:t>Mild Malnutrition</a:t>
                      </a:r>
                      <a:endParaRPr lang="en-US" sz="2200" dirty="0"/>
                    </a:p>
                  </a:txBody>
                  <a:tcPr marL="68580" marR="68580" marT="34290" marB="34290"/>
                </a:tc>
                <a:tc>
                  <a:txBody>
                    <a:bodyPr/>
                    <a:lstStyle/>
                    <a:p>
                      <a:r>
                        <a:rPr lang="en-US" sz="2200" dirty="0" smtClean="0"/>
                        <a:t>Moderate Malnutrition</a:t>
                      </a:r>
                      <a:endParaRPr lang="en-US" sz="2200" dirty="0"/>
                    </a:p>
                  </a:txBody>
                  <a:tcPr marL="68580" marR="68580" marT="34290" marB="34290"/>
                </a:tc>
                <a:tc>
                  <a:txBody>
                    <a:bodyPr/>
                    <a:lstStyle/>
                    <a:p>
                      <a:r>
                        <a:rPr lang="en-US" sz="2200" dirty="0" smtClean="0"/>
                        <a:t>Severe Malnutrition</a:t>
                      </a:r>
                      <a:endParaRPr lang="en-US" sz="2200" dirty="0"/>
                    </a:p>
                  </a:txBody>
                  <a:tcPr marL="68580" marR="68580" marT="34290" marB="34290"/>
                </a:tc>
              </a:tr>
              <a:tr h="801645">
                <a:tc>
                  <a:txBody>
                    <a:bodyPr/>
                    <a:lstStyle/>
                    <a:p>
                      <a:r>
                        <a:rPr lang="en-US" sz="2200" dirty="0" smtClean="0"/>
                        <a:t>Weight for length z score</a:t>
                      </a:r>
                      <a:endParaRPr lang="en-US" sz="2200" dirty="0"/>
                    </a:p>
                  </a:txBody>
                  <a:tcPr marL="68580" marR="68580" marT="34290" marB="34290"/>
                </a:tc>
                <a:tc>
                  <a:txBody>
                    <a:bodyPr/>
                    <a:lstStyle/>
                    <a:p>
                      <a:r>
                        <a:rPr lang="en-US" sz="2200" dirty="0" smtClean="0"/>
                        <a:t>-1 to -1.9 z score</a:t>
                      </a:r>
                      <a:endParaRPr lang="en-US" sz="2200" dirty="0"/>
                    </a:p>
                  </a:txBody>
                  <a:tcPr marL="68580" marR="68580" marT="34290" marB="34290"/>
                </a:tc>
                <a:tc>
                  <a:txBody>
                    <a:bodyPr/>
                    <a:lstStyle/>
                    <a:p>
                      <a:r>
                        <a:rPr lang="en-US" sz="2200" dirty="0" smtClean="0"/>
                        <a:t>-2 to -2.9 z score</a:t>
                      </a:r>
                      <a:endParaRPr lang="en-US" sz="2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t>-3 or less z score</a:t>
                      </a:r>
                    </a:p>
                  </a:txBody>
                  <a:tcPr marL="68580" marR="68580" marT="34290" marB="34290"/>
                </a:tc>
              </a:tr>
              <a:tr h="537205">
                <a:tc>
                  <a:txBody>
                    <a:bodyPr/>
                    <a:lstStyle/>
                    <a:p>
                      <a:r>
                        <a:rPr lang="en-US" sz="2200" dirty="0" smtClean="0"/>
                        <a:t>BMI for age z score</a:t>
                      </a:r>
                      <a:endParaRPr lang="en-US" sz="2200" dirty="0"/>
                    </a:p>
                  </a:txBody>
                  <a:tcPr marL="68580" marR="68580" marT="34290" marB="34290"/>
                </a:tc>
                <a:tc>
                  <a:txBody>
                    <a:bodyPr/>
                    <a:lstStyle/>
                    <a:p>
                      <a:r>
                        <a:rPr lang="en-US" sz="2200" dirty="0" smtClean="0"/>
                        <a:t>-1 to -1.9 z score</a:t>
                      </a:r>
                      <a:endParaRPr lang="en-US" sz="2200" dirty="0"/>
                    </a:p>
                  </a:txBody>
                  <a:tcPr marL="68580" marR="68580" marT="34290" marB="34290"/>
                </a:tc>
                <a:tc>
                  <a:txBody>
                    <a:bodyPr/>
                    <a:lstStyle/>
                    <a:p>
                      <a:r>
                        <a:rPr lang="en-US" sz="2200" dirty="0" smtClean="0"/>
                        <a:t>-2 to -2.9 z score</a:t>
                      </a:r>
                      <a:endParaRPr lang="en-US" sz="2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t>-3 or less z score</a:t>
                      </a:r>
                    </a:p>
                  </a:txBody>
                  <a:tcPr marL="68580" marR="68580" marT="34290" marB="34290"/>
                </a:tc>
              </a:tr>
              <a:tr h="966969">
                <a:tc>
                  <a:txBody>
                    <a:bodyPr/>
                    <a:lstStyle/>
                    <a:p>
                      <a:r>
                        <a:rPr lang="en-US" sz="2200" dirty="0" smtClean="0"/>
                        <a:t>Length/height for age z score</a:t>
                      </a:r>
                      <a:endParaRPr lang="en-US" sz="2200" dirty="0"/>
                    </a:p>
                  </a:txBody>
                  <a:tcPr marL="68580" marR="68580" marT="34290" marB="34290"/>
                </a:tc>
                <a:tc>
                  <a:txBody>
                    <a:bodyPr/>
                    <a:lstStyle/>
                    <a:p>
                      <a:r>
                        <a:rPr lang="en-US" sz="2200" dirty="0" smtClean="0"/>
                        <a:t>No data</a:t>
                      </a:r>
                      <a:endParaRPr lang="en-US" sz="2200" dirty="0"/>
                    </a:p>
                  </a:txBody>
                  <a:tcPr marL="68580" marR="68580" marT="34290" marB="34290"/>
                </a:tc>
                <a:tc>
                  <a:txBody>
                    <a:bodyPr/>
                    <a:lstStyle/>
                    <a:p>
                      <a:r>
                        <a:rPr lang="en-US" sz="2200" dirty="0" smtClean="0"/>
                        <a:t>No data</a:t>
                      </a:r>
                      <a:endParaRPr lang="en-US" sz="2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t>-3 or less z score</a:t>
                      </a:r>
                    </a:p>
                  </a:txBody>
                  <a:tcPr marL="68580" marR="68580" marT="34290" marB="34290"/>
                </a:tc>
              </a:tr>
              <a:tr h="966969">
                <a:tc>
                  <a:txBody>
                    <a:bodyPr/>
                    <a:lstStyle/>
                    <a:p>
                      <a:r>
                        <a:rPr lang="en-US" sz="2200" dirty="0" smtClean="0"/>
                        <a:t>Mid-upper arm circumference (6-59 months)</a:t>
                      </a:r>
                      <a:endParaRPr lang="en-US" sz="2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t>-1 to -1.9 z score</a:t>
                      </a:r>
                    </a:p>
                    <a:p>
                      <a:endParaRPr lang="en-US" sz="2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t>-2 to -2.9 z score</a:t>
                      </a:r>
                    </a:p>
                    <a:p>
                      <a:endParaRPr lang="en-US" sz="2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smtClean="0"/>
                        <a:t>-3 or less z score</a:t>
                      </a:r>
                    </a:p>
                    <a:p>
                      <a:endParaRPr lang="en-US" sz="2200" dirty="0"/>
                    </a:p>
                  </a:txBody>
                  <a:tcPr marL="68580" marR="68580" marT="34290" marB="34290"/>
                </a:tc>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6551939"/>
      </p:ext>
    </p:extLst>
  </p:cSld>
  <p:clrMapOvr>
    <a:masterClrMapping/>
  </p:clrMapOvr>
  <mc:AlternateContent xmlns:mc="http://schemas.openxmlformats.org/markup-compatibility/2006" xmlns:p14="http://schemas.microsoft.com/office/powerpoint/2010/main">
    <mc:Choice Requires="p14">
      <p:transition spd="slow" p14:dur="2000" advTm="46984"/>
    </mc:Choice>
    <mc:Fallback xmlns="">
      <p:transition spd="slow" advTm="46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Primary Indicators for Pediatric Malnutrition</a:t>
            </a:r>
          </a:p>
        </p:txBody>
      </p:sp>
      <p:sp>
        <p:nvSpPr>
          <p:cNvPr id="4" name="Content Placeholder 2"/>
          <p:cNvSpPr>
            <a:spLocks noGrp="1"/>
          </p:cNvSpPr>
          <p:nvPr>
            <p:ph idx="1"/>
          </p:nvPr>
        </p:nvSpPr>
        <p:spPr/>
        <p:txBody>
          <a:bodyPr>
            <a:normAutofit/>
          </a:bodyPr>
          <a:lstStyle/>
          <a:p>
            <a:pPr marL="0" indent="0">
              <a:buNone/>
            </a:pPr>
            <a:r>
              <a:rPr lang="en-US" sz="2400" dirty="0" smtClean="0"/>
              <a:t>≥ 2 data points available for </a:t>
            </a:r>
            <a:r>
              <a:rPr lang="en-US" sz="2400" dirty="0"/>
              <a:t>diagnosis (indicate a </a:t>
            </a:r>
            <a:r>
              <a:rPr lang="en-US" sz="2400" b="1" i="1" dirty="0"/>
              <a:t>change</a:t>
            </a:r>
            <a:r>
              <a:rPr lang="en-US" sz="2400" dirty="0"/>
              <a:t> over a period of </a:t>
            </a:r>
            <a:r>
              <a:rPr lang="en-US" sz="2400" dirty="0" smtClean="0"/>
              <a:t>time)</a:t>
            </a:r>
            <a:endParaRPr lang="en-US" sz="2400" dirty="0"/>
          </a:p>
        </p:txBody>
      </p:sp>
      <p:graphicFrame>
        <p:nvGraphicFramePr>
          <p:cNvPr id="5" name="Content Placeholder 3"/>
          <p:cNvGraphicFramePr>
            <a:graphicFrameLocks/>
          </p:cNvGraphicFramePr>
          <p:nvPr>
            <p:extLst>
              <p:ext uri="{D42A27DB-BD31-4B8C-83A1-F6EECF244321}">
                <p14:modId xmlns:p14="http://schemas.microsoft.com/office/powerpoint/2010/main" val="3098092158"/>
              </p:ext>
            </p:extLst>
          </p:nvPr>
        </p:nvGraphicFramePr>
        <p:xfrm>
          <a:off x="838200" y="2613869"/>
          <a:ext cx="11059886" cy="3977025"/>
        </p:xfrm>
        <a:graphic>
          <a:graphicData uri="http://schemas.openxmlformats.org/drawingml/2006/table">
            <a:tbl>
              <a:tblPr firstRow="1" bandRow="1">
                <a:tableStyleId>{5C22544A-7EE6-4342-B048-85BDC9FD1C3A}</a:tableStyleId>
              </a:tblPr>
              <a:tblGrid>
                <a:gridCol w="2735128"/>
                <a:gridCol w="2735128"/>
                <a:gridCol w="2735128"/>
                <a:gridCol w="2854502"/>
              </a:tblGrid>
              <a:tr h="454795">
                <a:tc>
                  <a:txBody>
                    <a:bodyPr/>
                    <a:lstStyle/>
                    <a:p>
                      <a:r>
                        <a:rPr lang="en-US" sz="1800" dirty="0" smtClean="0"/>
                        <a:t>Primary</a:t>
                      </a:r>
                      <a:r>
                        <a:rPr lang="en-US" sz="1800" baseline="0" dirty="0" smtClean="0"/>
                        <a:t> Indicators</a:t>
                      </a:r>
                      <a:endParaRPr lang="en-US" sz="1800" dirty="0"/>
                    </a:p>
                  </a:txBody>
                  <a:tcPr marL="68580" marR="68580" marT="34290" marB="34290"/>
                </a:tc>
                <a:tc>
                  <a:txBody>
                    <a:bodyPr/>
                    <a:lstStyle/>
                    <a:p>
                      <a:r>
                        <a:rPr lang="en-US" sz="1800" dirty="0" smtClean="0"/>
                        <a:t>Mild Malnutrition</a:t>
                      </a:r>
                      <a:endParaRPr lang="en-US" sz="1800" dirty="0"/>
                    </a:p>
                  </a:txBody>
                  <a:tcPr marL="68580" marR="68580" marT="34290" marB="34290"/>
                </a:tc>
                <a:tc>
                  <a:txBody>
                    <a:bodyPr/>
                    <a:lstStyle/>
                    <a:p>
                      <a:r>
                        <a:rPr lang="en-US" sz="1800" dirty="0" smtClean="0"/>
                        <a:t>Moderate Malnutrition</a:t>
                      </a:r>
                      <a:endParaRPr lang="en-US" sz="1800" dirty="0"/>
                    </a:p>
                  </a:txBody>
                  <a:tcPr marL="68580" marR="68580" marT="34290" marB="34290"/>
                </a:tc>
                <a:tc>
                  <a:txBody>
                    <a:bodyPr/>
                    <a:lstStyle/>
                    <a:p>
                      <a:r>
                        <a:rPr lang="en-US" sz="1800" dirty="0" smtClean="0"/>
                        <a:t>Severe Malnutrition</a:t>
                      </a:r>
                      <a:endParaRPr lang="en-US" sz="1800" dirty="0"/>
                    </a:p>
                  </a:txBody>
                  <a:tcPr marL="68580" marR="68580" marT="34290" marB="34290"/>
                </a:tc>
              </a:tr>
              <a:tr h="898505">
                <a:tc>
                  <a:txBody>
                    <a:bodyPr/>
                    <a:lstStyle/>
                    <a:p>
                      <a:r>
                        <a:rPr lang="en-US" sz="1800" dirty="0" smtClean="0"/>
                        <a:t>Weight gain velocity</a:t>
                      </a:r>
                      <a:r>
                        <a:rPr lang="en-US" sz="1800" baseline="0" dirty="0" smtClean="0"/>
                        <a:t> </a:t>
                      </a:r>
                    </a:p>
                    <a:p>
                      <a:r>
                        <a:rPr lang="en-US" sz="1800" baseline="0" dirty="0" smtClean="0"/>
                        <a:t>(&lt; 2 y of age)</a:t>
                      </a:r>
                      <a:endParaRPr lang="en-US" sz="1800" dirty="0"/>
                    </a:p>
                  </a:txBody>
                  <a:tcPr marL="68580" marR="68580" marT="34290" marB="34290"/>
                </a:tc>
                <a:tc>
                  <a:txBody>
                    <a:bodyPr/>
                    <a:lstStyle/>
                    <a:p>
                      <a:r>
                        <a:rPr lang="en-US" sz="1800" dirty="0" smtClean="0">
                          <a:solidFill>
                            <a:schemeClr val="tx1"/>
                          </a:solidFill>
                        </a:rPr>
                        <a:t>&lt; 75% of the norm for expected weight gain</a:t>
                      </a:r>
                      <a:endParaRPr lang="en-US" sz="1800" dirty="0">
                        <a:solidFill>
                          <a:schemeClr val="tx1"/>
                        </a:solidFill>
                      </a:endParaRPr>
                    </a:p>
                  </a:txBody>
                  <a:tcPr marL="68580" marR="68580" marT="34290" marB="34290"/>
                </a:tc>
                <a:tc>
                  <a:txBody>
                    <a:bodyPr/>
                    <a:lstStyle/>
                    <a:p>
                      <a:r>
                        <a:rPr lang="en-US" sz="1800" dirty="0" smtClean="0">
                          <a:solidFill>
                            <a:schemeClr val="tx1"/>
                          </a:solidFill>
                        </a:rPr>
                        <a:t>&lt; 50% of the norm for expected weight</a:t>
                      </a:r>
                      <a:r>
                        <a:rPr lang="en-US" sz="1800" baseline="0" dirty="0" smtClean="0">
                          <a:solidFill>
                            <a:schemeClr val="tx1"/>
                          </a:solidFill>
                        </a:rPr>
                        <a:t> gain</a:t>
                      </a:r>
                      <a:endParaRPr lang="en-US" sz="1800" dirty="0">
                        <a:solidFill>
                          <a:schemeClr val="tx1"/>
                        </a:solidFill>
                      </a:endParaRPr>
                    </a:p>
                  </a:txBody>
                  <a:tcPr marL="68580" marR="68580" marT="34290" marB="34290"/>
                </a:tc>
                <a:tc>
                  <a:txBody>
                    <a:bodyPr/>
                    <a:lstStyle/>
                    <a:p>
                      <a:r>
                        <a:rPr lang="en-US" sz="1800" dirty="0" smtClean="0">
                          <a:solidFill>
                            <a:schemeClr val="tx1"/>
                          </a:solidFill>
                        </a:rPr>
                        <a:t>&lt; 25% of the norm</a:t>
                      </a:r>
                      <a:r>
                        <a:rPr lang="en-US" sz="1800" baseline="0" dirty="0" smtClean="0">
                          <a:solidFill>
                            <a:schemeClr val="tx1"/>
                          </a:solidFill>
                        </a:rPr>
                        <a:t> for expected weight gain</a:t>
                      </a:r>
                      <a:endParaRPr lang="en-US" sz="1800" dirty="0">
                        <a:solidFill>
                          <a:schemeClr val="tx1"/>
                        </a:solidFill>
                      </a:endParaRPr>
                    </a:p>
                  </a:txBody>
                  <a:tcPr marL="68580" marR="68580" marT="34290" marB="34290"/>
                </a:tc>
              </a:tr>
              <a:tr h="628653">
                <a:tc>
                  <a:txBody>
                    <a:bodyPr/>
                    <a:lstStyle/>
                    <a:p>
                      <a:r>
                        <a:rPr lang="en-US" sz="1800" dirty="0" smtClean="0"/>
                        <a:t>Weight loss</a:t>
                      </a:r>
                    </a:p>
                    <a:p>
                      <a:r>
                        <a:rPr lang="en-US" sz="1800" dirty="0" smtClean="0"/>
                        <a:t>(2 to 20 y</a:t>
                      </a:r>
                      <a:r>
                        <a:rPr lang="en-US" sz="1800" baseline="0" dirty="0" smtClean="0"/>
                        <a:t> of age)</a:t>
                      </a:r>
                      <a:endParaRPr lang="en-US" sz="1800" dirty="0"/>
                    </a:p>
                  </a:txBody>
                  <a:tcPr marL="68580" marR="68580" marT="34290" marB="34290"/>
                </a:tc>
                <a:tc>
                  <a:txBody>
                    <a:bodyPr/>
                    <a:lstStyle/>
                    <a:p>
                      <a:r>
                        <a:rPr lang="en-US" sz="1800" dirty="0" smtClean="0">
                          <a:solidFill>
                            <a:schemeClr val="tx1"/>
                          </a:solidFill>
                        </a:rPr>
                        <a:t>5% usual body weight</a:t>
                      </a:r>
                      <a:endParaRPr lang="en-US" sz="1800" dirty="0">
                        <a:solidFill>
                          <a:schemeClr val="tx1"/>
                        </a:solidFill>
                      </a:endParaRPr>
                    </a:p>
                  </a:txBody>
                  <a:tcPr marL="68580" marR="68580" marT="34290" marB="34290"/>
                </a:tc>
                <a:tc>
                  <a:txBody>
                    <a:bodyPr/>
                    <a:lstStyle/>
                    <a:p>
                      <a:r>
                        <a:rPr lang="en-US" sz="1800" dirty="0" smtClean="0">
                          <a:solidFill>
                            <a:schemeClr val="tx1"/>
                          </a:solidFill>
                        </a:rPr>
                        <a:t>7.5%</a:t>
                      </a:r>
                      <a:r>
                        <a:rPr lang="en-US" sz="1800" baseline="0" dirty="0" smtClean="0">
                          <a:solidFill>
                            <a:schemeClr val="tx1"/>
                          </a:solidFill>
                        </a:rPr>
                        <a:t> usual body weight</a:t>
                      </a:r>
                      <a:endParaRPr lang="en-US" sz="1800" dirty="0">
                        <a:solidFill>
                          <a:schemeClr val="tx1"/>
                        </a:solidFill>
                      </a:endParaRPr>
                    </a:p>
                  </a:txBody>
                  <a:tcPr marL="68580" marR="68580" marT="34290" marB="34290"/>
                </a:tc>
                <a:tc>
                  <a:txBody>
                    <a:bodyPr/>
                    <a:lstStyle/>
                    <a:p>
                      <a:r>
                        <a:rPr lang="en-US" sz="1800" dirty="0" smtClean="0">
                          <a:solidFill>
                            <a:schemeClr val="tx1"/>
                          </a:solidFill>
                        </a:rPr>
                        <a:t>10% usual</a:t>
                      </a:r>
                      <a:r>
                        <a:rPr lang="en-US" sz="1800" baseline="0" dirty="0" smtClean="0">
                          <a:solidFill>
                            <a:schemeClr val="tx1"/>
                          </a:solidFill>
                        </a:rPr>
                        <a:t> body weight</a:t>
                      </a:r>
                      <a:endParaRPr lang="en-US" sz="1800" dirty="0">
                        <a:solidFill>
                          <a:schemeClr val="tx1"/>
                        </a:solidFill>
                      </a:endParaRPr>
                    </a:p>
                  </a:txBody>
                  <a:tcPr marL="68580" marR="68580" marT="34290" marB="34290"/>
                </a:tc>
              </a:tr>
              <a:tr h="997536">
                <a:tc>
                  <a:txBody>
                    <a:bodyPr/>
                    <a:lstStyle/>
                    <a:p>
                      <a:r>
                        <a:rPr lang="en-US" sz="1800" dirty="0" smtClean="0"/>
                        <a:t>Deceleration in weight for length/height z score</a:t>
                      </a:r>
                      <a:endParaRPr lang="en-US" sz="1800" dirty="0"/>
                    </a:p>
                  </a:txBody>
                  <a:tcPr marL="68580" marR="68580" marT="34290" marB="34290"/>
                </a:tc>
                <a:tc>
                  <a:txBody>
                    <a:bodyPr/>
                    <a:lstStyle/>
                    <a:p>
                      <a:r>
                        <a:rPr lang="en-US" sz="1800" dirty="0" smtClean="0">
                          <a:solidFill>
                            <a:schemeClr val="tx1"/>
                          </a:solidFill>
                        </a:rPr>
                        <a:t>Decline of</a:t>
                      </a:r>
                      <a:r>
                        <a:rPr lang="en-US" sz="1800" baseline="0" dirty="0" smtClean="0">
                          <a:solidFill>
                            <a:schemeClr val="tx1"/>
                          </a:solidFill>
                        </a:rPr>
                        <a:t> 1 z score</a:t>
                      </a:r>
                      <a:endParaRPr lang="en-US" sz="1800" dirty="0">
                        <a:solidFill>
                          <a:schemeClr val="tx1"/>
                        </a:solidFill>
                      </a:endParaRPr>
                    </a:p>
                  </a:txBody>
                  <a:tcPr marL="68580" marR="68580" marT="34290" marB="34290"/>
                </a:tc>
                <a:tc>
                  <a:txBody>
                    <a:bodyPr/>
                    <a:lstStyle/>
                    <a:p>
                      <a:r>
                        <a:rPr lang="en-US" sz="1800" dirty="0" smtClean="0">
                          <a:solidFill>
                            <a:schemeClr val="tx1"/>
                          </a:solidFill>
                        </a:rPr>
                        <a:t>Decline of 2 z score</a:t>
                      </a:r>
                      <a:endParaRPr lang="en-US" sz="1800" dirty="0">
                        <a:solidFill>
                          <a:schemeClr val="tx1"/>
                        </a:solidFill>
                      </a:endParaRPr>
                    </a:p>
                  </a:txBody>
                  <a:tcPr marL="68580" marR="68580" marT="34290" marB="34290"/>
                </a:tc>
                <a:tc>
                  <a:txBody>
                    <a:bodyPr/>
                    <a:lstStyle/>
                    <a:p>
                      <a:r>
                        <a:rPr lang="en-US" sz="1800" dirty="0" smtClean="0">
                          <a:solidFill>
                            <a:schemeClr val="tx1"/>
                          </a:solidFill>
                        </a:rPr>
                        <a:t>Decline of 3 z score</a:t>
                      </a:r>
                      <a:endParaRPr lang="en-US" sz="1800" dirty="0">
                        <a:solidFill>
                          <a:schemeClr val="tx1"/>
                        </a:solidFill>
                      </a:endParaRPr>
                    </a:p>
                  </a:txBody>
                  <a:tcPr marL="68580" marR="68580" marT="34290" marB="34290"/>
                </a:tc>
              </a:tr>
              <a:tr h="997536">
                <a:tc>
                  <a:txBody>
                    <a:bodyPr/>
                    <a:lstStyle/>
                    <a:p>
                      <a:r>
                        <a:rPr lang="en-US" sz="1800" dirty="0" smtClean="0"/>
                        <a:t>Inadequate</a:t>
                      </a:r>
                      <a:r>
                        <a:rPr lang="en-US" sz="1800" baseline="0" dirty="0" smtClean="0"/>
                        <a:t> nutrient intake</a:t>
                      </a:r>
                      <a:endParaRPr lang="en-US" sz="1800" dirty="0"/>
                    </a:p>
                  </a:txBody>
                  <a:tcPr marL="68580" marR="68580" marT="34290" marB="34290"/>
                </a:tc>
                <a:tc>
                  <a:txBody>
                    <a:bodyPr/>
                    <a:lstStyle/>
                    <a:p>
                      <a:r>
                        <a:rPr lang="en-US" sz="1800" dirty="0" smtClean="0">
                          <a:solidFill>
                            <a:schemeClr val="tx1"/>
                          </a:solidFill>
                        </a:rPr>
                        <a:t>51% to 75% estimated energy/protein intake</a:t>
                      </a:r>
                      <a:endParaRPr lang="en-US" sz="1800" dirty="0">
                        <a:solidFill>
                          <a:schemeClr val="tx1"/>
                        </a:solidFill>
                      </a:endParaRPr>
                    </a:p>
                  </a:txBody>
                  <a:tcPr marL="68580" marR="68580" marT="34290" marB="34290"/>
                </a:tc>
                <a:tc>
                  <a:txBody>
                    <a:bodyPr/>
                    <a:lstStyle/>
                    <a:p>
                      <a:r>
                        <a:rPr lang="en-US" sz="1800" dirty="0" smtClean="0">
                          <a:solidFill>
                            <a:schemeClr val="tx1"/>
                          </a:solidFill>
                        </a:rPr>
                        <a:t>26% to 50% estimated energy/protein intake</a:t>
                      </a:r>
                      <a:endParaRPr lang="en-US" sz="1800" dirty="0">
                        <a:solidFill>
                          <a:schemeClr val="tx1"/>
                        </a:solidFill>
                      </a:endParaRPr>
                    </a:p>
                  </a:txBody>
                  <a:tcPr marL="68580" marR="68580" marT="34290" marB="34290"/>
                </a:tc>
                <a:tc>
                  <a:txBody>
                    <a:bodyPr/>
                    <a:lstStyle/>
                    <a:p>
                      <a:r>
                        <a:rPr lang="en-US" sz="1800" dirty="0" smtClean="0">
                          <a:solidFill>
                            <a:schemeClr val="tx1"/>
                          </a:solidFill>
                        </a:rPr>
                        <a:t>≤ 25% estimated energy/protein intake</a:t>
                      </a:r>
                      <a:endParaRPr lang="en-US" sz="1800" dirty="0">
                        <a:solidFill>
                          <a:schemeClr val="tx1"/>
                        </a:solidFill>
                      </a:endParaRPr>
                    </a:p>
                  </a:txBody>
                  <a:tcPr marL="68580" marR="68580" marT="34290" marB="34290"/>
                </a:tc>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31971106"/>
      </p:ext>
    </p:extLst>
  </p:cSld>
  <p:clrMapOvr>
    <a:masterClrMapping/>
  </p:clrMapOvr>
  <mc:AlternateContent xmlns:mc="http://schemas.openxmlformats.org/markup-compatibility/2006" xmlns:p14="http://schemas.microsoft.com/office/powerpoint/2010/main">
    <mc:Choice Requires="p14">
      <p:transition spd="slow" p14:dur="2000" advTm="87071"/>
    </mc:Choice>
    <mc:Fallback xmlns="">
      <p:transition spd="slow" advTm="870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1.6|5.9|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1755</TotalTime>
  <Words>4158</Words>
  <Application>Microsoft Office PowerPoint</Application>
  <PresentationFormat>Widescreen</PresentationFormat>
  <Paragraphs>762</Paragraphs>
  <Slides>44</Slides>
  <Notes>20</Notes>
  <HiddenSlides>0</HiddenSlides>
  <MMClips>43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Century Gothic</vt:lpstr>
      <vt:lpstr>Times New Roman</vt:lpstr>
      <vt:lpstr>Office Theme</vt:lpstr>
      <vt:lpstr>Malnutrition</vt:lpstr>
      <vt:lpstr>Outline </vt:lpstr>
      <vt:lpstr>Why Diagnose Malnutrition?</vt:lpstr>
      <vt:lpstr>Difficult to determine: Prevalence of Malnutrition in Hospitals</vt:lpstr>
      <vt:lpstr>Consequences of Unrecognized Malnutrition</vt:lpstr>
      <vt:lpstr>Pediatric Malnutrition</vt:lpstr>
      <vt:lpstr>Pediatric Malnutrition </vt:lpstr>
      <vt:lpstr>Primary Indicators for Pediatric Malnutrition</vt:lpstr>
      <vt:lpstr>Primary Indicators for Pediatric Malnutrition</vt:lpstr>
      <vt:lpstr>Supporting the Data</vt:lpstr>
      <vt:lpstr>Documentation</vt:lpstr>
      <vt:lpstr>PES statements</vt:lpstr>
      <vt:lpstr>Case Study 1</vt:lpstr>
      <vt:lpstr>Case Study 1</vt:lpstr>
      <vt:lpstr>Case Study 1</vt:lpstr>
      <vt:lpstr>Case Study 1</vt:lpstr>
      <vt:lpstr>PES Statement</vt:lpstr>
      <vt:lpstr>Adult Malnutrition</vt:lpstr>
      <vt:lpstr>Adult Malnutrition</vt:lpstr>
      <vt:lpstr>Acute Injury/Inflammation Etiologies</vt:lpstr>
      <vt:lpstr>Chronic Illness/Inflammation Etiologies</vt:lpstr>
      <vt:lpstr>Non-inflammatory etiologies</vt:lpstr>
      <vt:lpstr>Adult Moderate Malnutrition</vt:lpstr>
      <vt:lpstr>Adult Severe Malnutrition </vt:lpstr>
      <vt:lpstr>Deciding Between Moderate and Severe </vt:lpstr>
      <vt:lpstr>Nutrition Focused Physical Exam in the Adult Patient</vt:lpstr>
      <vt:lpstr>PowerPoint Presentation</vt:lpstr>
      <vt:lpstr>PowerPoint Presentation</vt:lpstr>
      <vt:lpstr>Documentation of Malnutrition</vt:lpstr>
      <vt:lpstr>Adult Malnutrition Summary-Etiology</vt:lpstr>
      <vt:lpstr>Documentation of PES Statement</vt:lpstr>
      <vt:lpstr>Case Study 2 </vt:lpstr>
      <vt:lpstr>Case Study 2</vt:lpstr>
      <vt:lpstr>Moderate vs Severe Malnutrition</vt:lpstr>
      <vt:lpstr>Moderate vs Severe Malnutrition</vt:lpstr>
      <vt:lpstr>Case Study 2</vt:lpstr>
      <vt:lpstr>Case Study 2 </vt:lpstr>
      <vt:lpstr>Case Study 3</vt:lpstr>
      <vt:lpstr>Moderate vs Severe Malnutrition</vt:lpstr>
      <vt:lpstr>Discussion</vt:lpstr>
      <vt:lpstr>Case Study 3 </vt:lpstr>
      <vt:lpstr>Collaboration with Providers</vt:lpstr>
      <vt:lpstr>Diagnostic Criteria: Key Differences between adult and pediatric criteria</vt:lpstr>
      <vt:lpstr>Please write down any questions you have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Hettich, Kyndal</cp:lastModifiedBy>
  <cp:revision>137</cp:revision>
  <dcterms:created xsi:type="dcterms:W3CDTF">2019-09-16T12:56:25Z</dcterms:created>
  <dcterms:modified xsi:type="dcterms:W3CDTF">2023-10-11T16:02:42Z</dcterms:modified>
</cp:coreProperties>
</file>