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30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309" r:id="rId29"/>
    <p:sldId id="310" r:id="rId30"/>
    <p:sldId id="311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yer, Nicole" initials="BN" lastIdx="1" clrIdx="0">
    <p:extLst>
      <p:ext uri="{19B8F6BF-5375-455C-9EA6-DF929625EA0E}">
        <p15:presenceInfo xmlns:p15="http://schemas.microsoft.com/office/powerpoint/2012/main" userId="S-1-5-21-1106761166-651487977-1343923553-79992" providerId="AD"/>
      </p:ext>
    </p:extLst>
  </p:cmAuthor>
  <p:cmAuthor id="2" name="Hettich, Kyndal" initials="HK" lastIdx="1" clrIdx="1">
    <p:extLst>
      <p:ext uri="{19B8F6BF-5375-455C-9EA6-DF929625EA0E}">
        <p15:presenceInfo xmlns:p15="http://schemas.microsoft.com/office/powerpoint/2012/main" userId="S-1-5-21-1106761166-651487977-1343923553-512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13"/>
    <p:restoredTop sz="89662" autoAdjust="0"/>
  </p:normalViewPr>
  <p:slideViewPr>
    <p:cSldViewPr snapToGrid="0" snapToObjects="1">
      <p:cViewPr varScale="1">
        <p:scale>
          <a:sx n="119" d="100"/>
          <a:sy n="119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2AF8E7-C798-4EA5-A9D4-34B627E22BB0}" type="doc">
      <dgm:prSet loTypeId="urn:microsoft.com/office/officeart/2005/8/layout/vList5" loCatId="list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F6F40162-7445-4F9A-B8BC-47D2216F8E1A}">
      <dgm:prSet phldrT="[Text]"/>
      <dgm:spPr/>
      <dgm:t>
        <a:bodyPr/>
        <a:lstStyle/>
        <a:p>
          <a:r>
            <a:rPr lang="en-US" dirty="0"/>
            <a:t>Orbital Fat Pads</a:t>
          </a:r>
        </a:p>
      </dgm:t>
    </dgm:pt>
    <dgm:pt modelId="{EE060C5E-B336-4550-AE82-AAE7F1C137BE}" type="parTrans" cxnId="{EB32B3B8-3474-4CDA-9223-609F77CEBDAE}">
      <dgm:prSet/>
      <dgm:spPr/>
      <dgm:t>
        <a:bodyPr/>
        <a:lstStyle/>
        <a:p>
          <a:endParaRPr lang="en-US"/>
        </a:p>
      </dgm:t>
    </dgm:pt>
    <dgm:pt modelId="{A2DC0888-9846-48B0-A16B-7F9429426518}" type="sibTrans" cxnId="{EB32B3B8-3474-4CDA-9223-609F77CEBDAE}">
      <dgm:prSet/>
      <dgm:spPr/>
      <dgm:t>
        <a:bodyPr/>
        <a:lstStyle/>
        <a:p>
          <a:endParaRPr lang="en-US"/>
        </a:p>
      </dgm:t>
    </dgm:pt>
    <dgm:pt modelId="{ED5748D6-C21F-45AD-957A-243BB494934A}">
      <dgm:prSet phldrT="[Text]"/>
      <dgm:spPr/>
      <dgm:t>
        <a:bodyPr/>
        <a:lstStyle/>
        <a:p>
          <a:r>
            <a:rPr lang="en-US" dirty="0"/>
            <a:t>Inspect  for fat loss under eyes</a:t>
          </a:r>
        </a:p>
      </dgm:t>
    </dgm:pt>
    <dgm:pt modelId="{763F3E3C-0790-4327-A2F4-D37555AE1CD4}" type="parTrans" cxnId="{D0F16A9C-06FD-4D23-9C20-656F9AC20C85}">
      <dgm:prSet/>
      <dgm:spPr/>
      <dgm:t>
        <a:bodyPr/>
        <a:lstStyle/>
        <a:p>
          <a:endParaRPr lang="en-US"/>
        </a:p>
      </dgm:t>
    </dgm:pt>
    <dgm:pt modelId="{856515D5-3C7B-4A12-B9C2-E8D30A792130}" type="sibTrans" cxnId="{D0F16A9C-06FD-4D23-9C20-656F9AC20C85}">
      <dgm:prSet/>
      <dgm:spPr/>
      <dgm:t>
        <a:bodyPr/>
        <a:lstStyle/>
        <a:p>
          <a:endParaRPr lang="en-US"/>
        </a:p>
      </dgm:t>
    </dgm:pt>
    <dgm:pt modelId="{4C25CB2E-07F9-46BC-8D6C-DC15BD62D1DD}">
      <dgm:prSet phldrT="[Text]"/>
      <dgm:spPr/>
      <dgm:t>
        <a:bodyPr/>
        <a:lstStyle/>
        <a:p>
          <a:r>
            <a:rPr lang="en-US" dirty="0"/>
            <a:t>Look for dark circles and loose skin</a:t>
          </a:r>
        </a:p>
      </dgm:t>
    </dgm:pt>
    <dgm:pt modelId="{5612988C-03AE-4D94-944F-2E6367164A54}" type="parTrans" cxnId="{F5E9F822-C5D1-4069-AC2F-275D051CD17D}">
      <dgm:prSet/>
      <dgm:spPr/>
      <dgm:t>
        <a:bodyPr/>
        <a:lstStyle/>
        <a:p>
          <a:endParaRPr lang="en-US"/>
        </a:p>
      </dgm:t>
    </dgm:pt>
    <dgm:pt modelId="{65DC23E6-6131-4E49-B6D9-E50BD8FA0272}" type="sibTrans" cxnId="{F5E9F822-C5D1-4069-AC2F-275D051CD17D}">
      <dgm:prSet/>
      <dgm:spPr/>
      <dgm:t>
        <a:bodyPr/>
        <a:lstStyle/>
        <a:p>
          <a:endParaRPr lang="en-US"/>
        </a:p>
      </dgm:t>
    </dgm:pt>
    <dgm:pt modelId="{7A0ED1B9-1B5C-40BF-81B8-BC9414E21D24}">
      <dgm:prSet phldrT="[Text]"/>
      <dgm:spPr/>
      <dgm:t>
        <a:bodyPr/>
        <a:lstStyle/>
        <a:p>
          <a:r>
            <a:rPr lang="en-US" dirty="0"/>
            <a:t>Triceps</a:t>
          </a:r>
        </a:p>
      </dgm:t>
    </dgm:pt>
    <dgm:pt modelId="{DA089544-F8B5-4156-B8F3-54F2BDA5B36E}" type="parTrans" cxnId="{035D95D0-4C75-489D-8873-730F14403871}">
      <dgm:prSet/>
      <dgm:spPr/>
      <dgm:t>
        <a:bodyPr/>
        <a:lstStyle/>
        <a:p>
          <a:endParaRPr lang="en-US"/>
        </a:p>
      </dgm:t>
    </dgm:pt>
    <dgm:pt modelId="{99FB2E41-E173-4B6E-A853-E8E5FA865C95}" type="sibTrans" cxnId="{035D95D0-4C75-489D-8873-730F14403871}">
      <dgm:prSet/>
      <dgm:spPr/>
      <dgm:t>
        <a:bodyPr/>
        <a:lstStyle/>
        <a:p>
          <a:endParaRPr lang="en-US"/>
        </a:p>
      </dgm:t>
    </dgm:pt>
    <dgm:pt modelId="{1AE0E899-8384-49B3-894E-375B055C66A3}">
      <dgm:prSet phldrT="[Text]"/>
      <dgm:spPr/>
      <dgm:t>
        <a:bodyPr/>
        <a:lstStyle/>
        <a:p>
          <a:r>
            <a:rPr lang="en-US" dirty="0"/>
            <a:t>Bend arm to 90</a:t>
          </a:r>
          <a:r>
            <a:rPr lang="en-US" dirty="0">
              <a:latin typeface="Calibri"/>
            </a:rPr>
            <a:t>° (goal post arms)</a:t>
          </a:r>
          <a:endParaRPr lang="en-US" dirty="0"/>
        </a:p>
      </dgm:t>
    </dgm:pt>
    <dgm:pt modelId="{56CA1403-F46C-4498-ADE9-A89E7AB4BF08}" type="parTrans" cxnId="{7FD11316-3BDD-4709-941E-009E14CEE050}">
      <dgm:prSet/>
      <dgm:spPr/>
      <dgm:t>
        <a:bodyPr/>
        <a:lstStyle/>
        <a:p>
          <a:endParaRPr lang="en-US"/>
        </a:p>
      </dgm:t>
    </dgm:pt>
    <dgm:pt modelId="{C4AA6146-4F8F-48F4-8071-11F546DF1531}" type="sibTrans" cxnId="{7FD11316-3BDD-4709-941E-009E14CEE050}">
      <dgm:prSet/>
      <dgm:spPr/>
      <dgm:t>
        <a:bodyPr/>
        <a:lstStyle/>
        <a:p>
          <a:endParaRPr lang="en-US"/>
        </a:p>
      </dgm:t>
    </dgm:pt>
    <dgm:pt modelId="{E426EEC1-B0B5-4760-B92E-02625B1B790F}">
      <dgm:prSet phldrT="[Text]"/>
      <dgm:spPr/>
      <dgm:t>
        <a:bodyPr/>
        <a:lstStyle/>
        <a:p>
          <a:r>
            <a:rPr lang="en-US" dirty="0"/>
            <a:t>Pinch fat roll between fingers </a:t>
          </a:r>
        </a:p>
      </dgm:t>
    </dgm:pt>
    <dgm:pt modelId="{9177FE69-39FF-4E79-B387-B5622609AD0D}" type="parTrans" cxnId="{FEDE5F84-87F4-4ED1-A486-7D3A3231D91C}">
      <dgm:prSet/>
      <dgm:spPr/>
      <dgm:t>
        <a:bodyPr/>
        <a:lstStyle/>
        <a:p>
          <a:endParaRPr lang="en-US"/>
        </a:p>
      </dgm:t>
    </dgm:pt>
    <dgm:pt modelId="{D5664F2A-CA90-4739-B6E0-349E3E97C6DF}" type="sibTrans" cxnId="{FEDE5F84-87F4-4ED1-A486-7D3A3231D91C}">
      <dgm:prSet/>
      <dgm:spPr/>
      <dgm:t>
        <a:bodyPr/>
        <a:lstStyle/>
        <a:p>
          <a:endParaRPr lang="en-US"/>
        </a:p>
      </dgm:t>
    </dgm:pt>
    <dgm:pt modelId="{E8C9D49D-04FD-4453-956C-854867FE3146}">
      <dgm:prSet phldrT="[Text]"/>
      <dgm:spPr/>
      <dgm:t>
        <a:bodyPr/>
        <a:lstStyle/>
        <a:p>
          <a:r>
            <a:rPr lang="en-US" dirty="0"/>
            <a:t>Ribs</a:t>
          </a:r>
        </a:p>
      </dgm:t>
    </dgm:pt>
    <dgm:pt modelId="{5CDAC853-CEB8-454C-AEB1-610EC3E9E8AD}" type="parTrans" cxnId="{9A02EE08-8326-460D-BDB1-C3AC4556AF80}">
      <dgm:prSet/>
      <dgm:spPr/>
      <dgm:t>
        <a:bodyPr/>
        <a:lstStyle/>
        <a:p>
          <a:endParaRPr lang="en-US"/>
        </a:p>
      </dgm:t>
    </dgm:pt>
    <dgm:pt modelId="{C38A386B-6483-4B3D-A10D-4596432511D8}" type="sibTrans" cxnId="{9A02EE08-8326-460D-BDB1-C3AC4556AF80}">
      <dgm:prSet/>
      <dgm:spPr/>
      <dgm:t>
        <a:bodyPr/>
        <a:lstStyle/>
        <a:p>
          <a:endParaRPr lang="en-US"/>
        </a:p>
      </dgm:t>
    </dgm:pt>
    <dgm:pt modelId="{032692E9-F829-47D2-A619-D1FCFB249F35}">
      <dgm:prSet phldrT="[Text]"/>
      <dgm:spPr/>
      <dgm:t>
        <a:bodyPr/>
        <a:lstStyle/>
        <a:p>
          <a:r>
            <a:rPr lang="en-US" dirty="0"/>
            <a:t>Mid-</a:t>
          </a:r>
          <a:r>
            <a:rPr lang="en-US" dirty="0" err="1"/>
            <a:t>axillary</a:t>
          </a:r>
          <a:r>
            <a:rPr lang="en-US" dirty="0"/>
            <a:t> line, look for separation between ribs</a:t>
          </a:r>
        </a:p>
      </dgm:t>
    </dgm:pt>
    <dgm:pt modelId="{7D1B2853-45C7-4E20-A352-01F962D4E126}" type="parTrans" cxnId="{87C629AA-6C27-45FF-85DE-7E94180C4C1F}">
      <dgm:prSet/>
      <dgm:spPr/>
      <dgm:t>
        <a:bodyPr/>
        <a:lstStyle/>
        <a:p>
          <a:endParaRPr lang="en-US"/>
        </a:p>
      </dgm:t>
    </dgm:pt>
    <dgm:pt modelId="{51C8CFF3-AF16-4F2F-B1A1-918FA5A22DED}" type="sibTrans" cxnId="{87C629AA-6C27-45FF-85DE-7E94180C4C1F}">
      <dgm:prSet/>
      <dgm:spPr/>
      <dgm:t>
        <a:bodyPr/>
        <a:lstStyle/>
        <a:p>
          <a:endParaRPr lang="en-US"/>
        </a:p>
      </dgm:t>
    </dgm:pt>
    <dgm:pt modelId="{3E8D417B-B86F-4F92-BEE3-1201E265655D}">
      <dgm:prSet/>
      <dgm:spPr/>
      <dgm:t>
        <a:bodyPr/>
        <a:lstStyle/>
        <a:p>
          <a:r>
            <a:rPr lang="en-US" dirty="0" err="1"/>
            <a:t>Buccal</a:t>
          </a:r>
          <a:r>
            <a:rPr lang="en-US" dirty="0"/>
            <a:t> Fat</a:t>
          </a:r>
        </a:p>
      </dgm:t>
    </dgm:pt>
    <dgm:pt modelId="{AD95E374-FC68-4886-9395-28A133DBE8F8}" type="parTrans" cxnId="{F17A8AB5-28EF-4969-AF7F-D8324C119027}">
      <dgm:prSet/>
      <dgm:spPr/>
      <dgm:t>
        <a:bodyPr/>
        <a:lstStyle/>
        <a:p>
          <a:endParaRPr lang="en-US"/>
        </a:p>
      </dgm:t>
    </dgm:pt>
    <dgm:pt modelId="{04F09587-E8AC-4DF1-9EA0-68E8A62CB660}" type="sibTrans" cxnId="{F17A8AB5-28EF-4969-AF7F-D8324C119027}">
      <dgm:prSet/>
      <dgm:spPr/>
      <dgm:t>
        <a:bodyPr/>
        <a:lstStyle/>
        <a:p>
          <a:endParaRPr lang="en-US"/>
        </a:p>
      </dgm:t>
    </dgm:pt>
    <dgm:pt modelId="{83477B85-280A-4FC4-9434-084DD563E6BA}">
      <dgm:prSet/>
      <dgm:spPr/>
      <dgm:t>
        <a:bodyPr/>
        <a:lstStyle/>
        <a:p>
          <a:r>
            <a:rPr lang="en-US" dirty="0"/>
            <a:t>Examine below cheek bone for hollow or sunken appearance</a:t>
          </a:r>
        </a:p>
      </dgm:t>
    </dgm:pt>
    <dgm:pt modelId="{C9D88F8F-4793-4466-9C1C-355740C2EA8B}" type="parTrans" cxnId="{17ADDAD1-CFBD-49A5-9093-36BDD16B04FF}">
      <dgm:prSet/>
      <dgm:spPr/>
      <dgm:t>
        <a:bodyPr/>
        <a:lstStyle/>
        <a:p>
          <a:endParaRPr lang="en-US"/>
        </a:p>
      </dgm:t>
    </dgm:pt>
    <dgm:pt modelId="{A4FAE144-3722-41BC-9302-887AB62F87CF}" type="sibTrans" cxnId="{17ADDAD1-CFBD-49A5-9093-36BDD16B04FF}">
      <dgm:prSet/>
      <dgm:spPr/>
      <dgm:t>
        <a:bodyPr/>
        <a:lstStyle/>
        <a:p>
          <a:endParaRPr lang="en-US"/>
        </a:p>
      </dgm:t>
    </dgm:pt>
    <dgm:pt modelId="{8F45FFD2-BFE3-4ACA-9E58-7D5E65FD9EA3}">
      <dgm:prSet phldrT="[Text]"/>
      <dgm:spPr/>
      <dgm:t>
        <a:bodyPr/>
        <a:lstStyle/>
        <a:p>
          <a:r>
            <a:rPr lang="en-US" dirty="0"/>
            <a:t>Grasp fat stores above the iliac crest</a:t>
          </a:r>
        </a:p>
      </dgm:t>
    </dgm:pt>
    <dgm:pt modelId="{F58FB839-A370-408B-9203-C0CCD78B0FD2}" type="parTrans" cxnId="{3B5F2298-20C3-4597-ABB2-47E509E6B6A0}">
      <dgm:prSet/>
      <dgm:spPr/>
      <dgm:t>
        <a:bodyPr/>
        <a:lstStyle/>
        <a:p>
          <a:endParaRPr lang="en-US"/>
        </a:p>
      </dgm:t>
    </dgm:pt>
    <dgm:pt modelId="{57242C58-1CC5-4314-8500-F0AA7E5DEC45}" type="sibTrans" cxnId="{3B5F2298-20C3-4597-ABB2-47E509E6B6A0}">
      <dgm:prSet/>
      <dgm:spPr/>
      <dgm:t>
        <a:bodyPr/>
        <a:lstStyle/>
        <a:p>
          <a:endParaRPr lang="en-US"/>
        </a:p>
      </dgm:t>
    </dgm:pt>
    <dgm:pt modelId="{4EECDA5C-5084-4188-9F89-31F10B80C231}" type="pres">
      <dgm:prSet presAssocID="{F92AF8E7-C798-4EA5-A9D4-34B627E22B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045E03-73B4-4D83-8625-64D0B8163B86}" type="pres">
      <dgm:prSet presAssocID="{F6F40162-7445-4F9A-B8BC-47D2216F8E1A}" presName="linNode" presStyleCnt="0"/>
      <dgm:spPr/>
    </dgm:pt>
    <dgm:pt modelId="{09430E84-D1F6-46F1-8C6D-627E6E05646B}" type="pres">
      <dgm:prSet presAssocID="{F6F40162-7445-4F9A-B8BC-47D2216F8E1A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00D80E-E42F-4FB3-AB30-788DAA2C0262}" type="pres">
      <dgm:prSet presAssocID="{F6F40162-7445-4F9A-B8BC-47D2216F8E1A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D9806C-0ED6-4714-8267-B9DBC7356A0F}" type="pres">
      <dgm:prSet presAssocID="{A2DC0888-9846-48B0-A16B-7F9429426518}" presName="sp" presStyleCnt="0"/>
      <dgm:spPr/>
    </dgm:pt>
    <dgm:pt modelId="{D7CBF9E0-FE5D-440D-A4DD-3D636F3A9D63}" type="pres">
      <dgm:prSet presAssocID="{3E8D417B-B86F-4F92-BEE3-1201E265655D}" presName="linNode" presStyleCnt="0"/>
      <dgm:spPr/>
    </dgm:pt>
    <dgm:pt modelId="{ACE1F179-97C7-4D23-AB7F-805FB004592A}" type="pres">
      <dgm:prSet presAssocID="{3E8D417B-B86F-4F92-BEE3-1201E265655D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C59861-6996-452C-B337-B7AE46D56077}" type="pres">
      <dgm:prSet presAssocID="{3E8D417B-B86F-4F92-BEE3-1201E265655D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A6ABBF-6D7E-41C7-8EF6-2A5AAA74A9FF}" type="pres">
      <dgm:prSet presAssocID="{04F09587-E8AC-4DF1-9EA0-68E8A62CB660}" presName="sp" presStyleCnt="0"/>
      <dgm:spPr/>
    </dgm:pt>
    <dgm:pt modelId="{4D1821C3-5761-450D-8F95-8C60ED638AFD}" type="pres">
      <dgm:prSet presAssocID="{7A0ED1B9-1B5C-40BF-81B8-BC9414E21D24}" presName="linNode" presStyleCnt="0"/>
      <dgm:spPr/>
    </dgm:pt>
    <dgm:pt modelId="{CE4A87C8-5DB1-475E-90AF-C9F09AD5592C}" type="pres">
      <dgm:prSet presAssocID="{7A0ED1B9-1B5C-40BF-81B8-BC9414E21D24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716F8C-27A9-45FA-AF16-286BD3BCAC31}" type="pres">
      <dgm:prSet presAssocID="{7A0ED1B9-1B5C-40BF-81B8-BC9414E21D24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62D90C-41D8-43F7-A67E-3561386E6973}" type="pres">
      <dgm:prSet presAssocID="{99FB2E41-E173-4B6E-A853-E8E5FA865C95}" presName="sp" presStyleCnt="0"/>
      <dgm:spPr/>
    </dgm:pt>
    <dgm:pt modelId="{39E59C58-79E3-4B29-A454-2DC88E3FA938}" type="pres">
      <dgm:prSet presAssocID="{E8C9D49D-04FD-4453-956C-854867FE3146}" presName="linNode" presStyleCnt="0"/>
      <dgm:spPr/>
    </dgm:pt>
    <dgm:pt modelId="{0A23386C-BD7D-4E94-AD39-86998DAE4D83}" type="pres">
      <dgm:prSet presAssocID="{E8C9D49D-04FD-4453-956C-854867FE3146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AFE9B0-D727-441E-83A0-A326E2927870}" type="pres">
      <dgm:prSet presAssocID="{E8C9D49D-04FD-4453-956C-854867FE3146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5D95D0-4C75-489D-8873-730F14403871}" srcId="{F92AF8E7-C798-4EA5-A9D4-34B627E22BB0}" destId="{7A0ED1B9-1B5C-40BF-81B8-BC9414E21D24}" srcOrd="2" destOrd="0" parTransId="{DA089544-F8B5-4156-B8F3-54F2BDA5B36E}" sibTransId="{99FB2E41-E173-4B6E-A853-E8E5FA865C95}"/>
    <dgm:cxn modelId="{FEDE5F84-87F4-4ED1-A486-7D3A3231D91C}" srcId="{7A0ED1B9-1B5C-40BF-81B8-BC9414E21D24}" destId="{E426EEC1-B0B5-4760-B92E-02625B1B790F}" srcOrd="1" destOrd="0" parTransId="{9177FE69-39FF-4E79-B387-B5622609AD0D}" sibTransId="{D5664F2A-CA90-4739-B6E0-349E3E97C6DF}"/>
    <dgm:cxn modelId="{B4DFCCB9-08E0-4413-8744-0EAD99FF2029}" type="presOf" srcId="{3E8D417B-B86F-4F92-BEE3-1201E265655D}" destId="{ACE1F179-97C7-4D23-AB7F-805FB004592A}" srcOrd="0" destOrd="0" presId="urn:microsoft.com/office/officeart/2005/8/layout/vList5"/>
    <dgm:cxn modelId="{61FD98F6-430C-4607-97CA-27B27C51FB27}" type="presOf" srcId="{E426EEC1-B0B5-4760-B92E-02625B1B790F}" destId="{13716F8C-27A9-45FA-AF16-286BD3BCAC31}" srcOrd="0" destOrd="1" presId="urn:microsoft.com/office/officeart/2005/8/layout/vList5"/>
    <dgm:cxn modelId="{88630139-973F-4855-BC0F-AEF65966712D}" type="presOf" srcId="{032692E9-F829-47D2-A619-D1FCFB249F35}" destId="{DCAFE9B0-D727-441E-83A0-A326E2927870}" srcOrd="0" destOrd="0" presId="urn:microsoft.com/office/officeart/2005/8/layout/vList5"/>
    <dgm:cxn modelId="{D30E7822-22AE-41CC-A383-7F94DBDD429E}" type="presOf" srcId="{4C25CB2E-07F9-46BC-8D6C-DC15BD62D1DD}" destId="{DF00D80E-E42F-4FB3-AB30-788DAA2C0262}" srcOrd="0" destOrd="1" presId="urn:microsoft.com/office/officeart/2005/8/layout/vList5"/>
    <dgm:cxn modelId="{F17A8AB5-28EF-4969-AF7F-D8324C119027}" srcId="{F92AF8E7-C798-4EA5-A9D4-34B627E22BB0}" destId="{3E8D417B-B86F-4F92-BEE3-1201E265655D}" srcOrd="1" destOrd="0" parTransId="{AD95E374-FC68-4886-9395-28A133DBE8F8}" sibTransId="{04F09587-E8AC-4DF1-9EA0-68E8A62CB660}"/>
    <dgm:cxn modelId="{089C2D3C-4542-44D5-8B3B-6FAC03BA6D2B}" type="presOf" srcId="{83477B85-280A-4FC4-9434-084DD563E6BA}" destId="{5FC59861-6996-452C-B337-B7AE46D56077}" srcOrd="0" destOrd="0" presId="urn:microsoft.com/office/officeart/2005/8/layout/vList5"/>
    <dgm:cxn modelId="{F5E9F822-C5D1-4069-AC2F-275D051CD17D}" srcId="{F6F40162-7445-4F9A-B8BC-47D2216F8E1A}" destId="{4C25CB2E-07F9-46BC-8D6C-DC15BD62D1DD}" srcOrd="1" destOrd="0" parTransId="{5612988C-03AE-4D94-944F-2E6367164A54}" sibTransId="{65DC23E6-6131-4E49-B6D9-E50BD8FA0272}"/>
    <dgm:cxn modelId="{87C629AA-6C27-45FF-85DE-7E94180C4C1F}" srcId="{E8C9D49D-04FD-4453-956C-854867FE3146}" destId="{032692E9-F829-47D2-A619-D1FCFB249F35}" srcOrd="0" destOrd="0" parTransId="{7D1B2853-45C7-4E20-A352-01F962D4E126}" sibTransId="{51C8CFF3-AF16-4F2F-B1A1-918FA5A22DED}"/>
    <dgm:cxn modelId="{C8147D6D-6D56-4986-BBE6-87E55C85B367}" type="presOf" srcId="{7A0ED1B9-1B5C-40BF-81B8-BC9414E21D24}" destId="{CE4A87C8-5DB1-475E-90AF-C9F09AD5592C}" srcOrd="0" destOrd="0" presId="urn:microsoft.com/office/officeart/2005/8/layout/vList5"/>
    <dgm:cxn modelId="{85EBB0EB-0938-4720-A7B4-A12E7ADADB63}" type="presOf" srcId="{ED5748D6-C21F-45AD-957A-243BB494934A}" destId="{DF00D80E-E42F-4FB3-AB30-788DAA2C0262}" srcOrd="0" destOrd="0" presId="urn:microsoft.com/office/officeart/2005/8/layout/vList5"/>
    <dgm:cxn modelId="{D0F16A9C-06FD-4D23-9C20-656F9AC20C85}" srcId="{F6F40162-7445-4F9A-B8BC-47D2216F8E1A}" destId="{ED5748D6-C21F-45AD-957A-243BB494934A}" srcOrd="0" destOrd="0" parTransId="{763F3E3C-0790-4327-A2F4-D37555AE1CD4}" sibTransId="{856515D5-3C7B-4A12-B9C2-E8D30A792130}"/>
    <dgm:cxn modelId="{7DD58B39-DD25-48D2-82EB-707A59298847}" type="presOf" srcId="{8F45FFD2-BFE3-4ACA-9E58-7D5E65FD9EA3}" destId="{DCAFE9B0-D727-441E-83A0-A326E2927870}" srcOrd="0" destOrd="1" presId="urn:microsoft.com/office/officeart/2005/8/layout/vList5"/>
    <dgm:cxn modelId="{7FD11316-3BDD-4709-941E-009E14CEE050}" srcId="{7A0ED1B9-1B5C-40BF-81B8-BC9414E21D24}" destId="{1AE0E899-8384-49B3-894E-375B055C66A3}" srcOrd="0" destOrd="0" parTransId="{56CA1403-F46C-4498-ADE9-A89E7AB4BF08}" sibTransId="{C4AA6146-4F8F-48F4-8071-11F546DF1531}"/>
    <dgm:cxn modelId="{17ADDAD1-CFBD-49A5-9093-36BDD16B04FF}" srcId="{3E8D417B-B86F-4F92-BEE3-1201E265655D}" destId="{83477B85-280A-4FC4-9434-084DD563E6BA}" srcOrd="0" destOrd="0" parTransId="{C9D88F8F-4793-4466-9C1C-355740C2EA8B}" sibTransId="{A4FAE144-3722-41BC-9302-887AB62F87CF}"/>
    <dgm:cxn modelId="{8146C22E-C303-4421-B4AC-703ACDE350A6}" type="presOf" srcId="{F6F40162-7445-4F9A-B8BC-47D2216F8E1A}" destId="{09430E84-D1F6-46F1-8C6D-627E6E05646B}" srcOrd="0" destOrd="0" presId="urn:microsoft.com/office/officeart/2005/8/layout/vList5"/>
    <dgm:cxn modelId="{9A02EE08-8326-460D-BDB1-C3AC4556AF80}" srcId="{F92AF8E7-C798-4EA5-A9D4-34B627E22BB0}" destId="{E8C9D49D-04FD-4453-956C-854867FE3146}" srcOrd="3" destOrd="0" parTransId="{5CDAC853-CEB8-454C-AEB1-610EC3E9E8AD}" sibTransId="{C38A386B-6483-4B3D-A10D-4596432511D8}"/>
    <dgm:cxn modelId="{32B0BD6A-AFC6-41BB-A8F0-8C5536670AED}" type="presOf" srcId="{1AE0E899-8384-49B3-894E-375B055C66A3}" destId="{13716F8C-27A9-45FA-AF16-286BD3BCAC31}" srcOrd="0" destOrd="0" presId="urn:microsoft.com/office/officeart/2005/8/layout/vList5"/>
    <dgm:cxn modelId="{B78AAC82-4D26-4ADA-A9A8-A1D6FB4AADFA}" type="presOf" srcId="{E8C9D49D-04FD-4453-956C-854867FE3146}" destId="{0A23386C-BD7D-4E94-AD39-86998DAE4D83}" srcOrd="0" destOrd="0" presId="urn:microsoft.com/office/officeart/2005/8/layout/vList5"/>
    <dgm:cxn modelId="{3B5F2298-20C3-4597-ABB2-47E509E6B6A0}" srcId="{E8C9D49D-04FD-4453-956C-854867FE3146}" destId="{8F45FFD2-BFE3-4ACA-9E58-7D5E65FD9EA3}" srcOrd="1" destOrd="0" parTransId="{F58FB839-A370-408B-9203-C0CCD78B0FD2}" sibTransId="{57242C58-1CC5-4314-8500-F0AA7E5DEC45}"/>
    <dgm:cxn modelId="{EB32B3B8-3474-4CDA-9223-609F77CEBDAE}" srcId="{F92AF8E7-C798-4EA5-A9D4-34B627E22BB0}" destId="{F6F40162-7445-4F9A-B8BC-47D2216F8E1A}" srcOrd="0" destOrd="0" parTransId="{EE060C5E-B336-4550-AE82-AAE7F1C137BE}" sibTransId="{A2DC0888-9846-48B0-A16B-7F9429426518}"/>
    <dgm:cxn modelId="{2A3CD9E3-CC18-4CF9-8A7C-058B63504729}" type="presOf" srcId="{F92AF8E7-C798-4EA5-A9D4-34B627E22BB0}" destId="{4EECDA5C-5084-4188-9F89-31F10B80C231}" srcOrd="0" destOrd="0" presId="urn:microsoft.com/office/officeart/2005/8/layout/vList5"/>
    <dgm:cxn modelId="{4F3ADEF9-BAEF-499D-B5EA-D98302A9C235}" type="presParOf" srcId="{4EECDA5C-5084-4188-9F89-31F10B80C231}" destId="{F1045E03-73B4-4D83-8625-64D0B8163B86}" srcOrd="0" destOrd="0" presId="urn:microsoft.com/office/officeart/2005/8/layout/vList5"/>
    <dgm:cxn modelId="{0EFBDA7A-D867-47E8-9AC9-1B1BA1F18D24}" type="presParOf" srcId="{F1045E03-73B4-4D83-8625-64D0B8163B86}" destId="{09430E84-D1F6-46F1-8C6D-627E6E05646B}" srcOrd="0" destOrd="0" presId="urn:microsoft.com/office/officeart/2005/8/layout/vList5"/>
    <dgm:cxn modelId="{13430927-4F66-49D7-B640-5230CDA2EECA}" type="presParOf" srcId="{F1045E03-73B4-4D83-8625-64D0B8163B86}" destId="{DF00D80E-E42F-4FB3-AB30-788DAA2C0262}" srcOrd="1" destOrd="0" presId="urn:microsoft.com/office/officeart/2005/8/layout/vList5"/>
    <dgm:cxn modelId="{E558D687-F96C-4A8A-A856-FFA4D6CA366B}" type="presParOf" srcId="{4EECDA5C-5084-4188-9F89-31F10B80C231}" destId="{02D9806C-0ED6-4714-8267-B9DBC7356A0F}" srcOrd="1" destOrd="0" presId="urn:microsoft.com/office/officeart/2005/8/layout/vList5"/>
    <dgm:cxn modelId="{BCEB6E17-C72A-4DD3-84E3-E4F1E0A8CB4C}" type="presParOf" srcId="{4EECDA5C-5084-4188-9F89-31F10B80C231}" destId="{D7CBF9E0-FE5D-440D-A4DD-3D636F3A9D63}" srcOrd="2" destOrd="0" presId="urn:microsoft.com/office/officeart/2005/8/layout/vList5"/>
    <dgm:cxn modelId="{578EF604-3547-498C-ACE4-B5BEEE80C4F6}" type="presParOf" srcId="{D7CBF9E0-FE5D-440D-A4DD-3D636F3A9D63}" destId="{ACE1F179-97C7-4D23-AB7F-805FB004592A}" srcOrd="0" destOrd="0" presId="urn:microsoft.com/office/officeart/2005/8/layout/vList5"/>
    <dgm:cxn modelId="{A43A072E-81F6-4F4D-9627-AE5AEABD390C}" type="presParOf" srcId="{D7CBF9E0-FE5D-440D-A4DD-3D636F3A9D63}" destId="{5FC59861-6996-452C-B337-B7AE46D56077}" srcOrd="1" destOrd="0" presId="urn:microsoft.com/office/officeart/2005/8/layout/vList5"/>
    <dgm:cxn modelId="{CE81A934-9224-40D3-801F-270DB78B62FD}" type="presParOf" srcId="{4EECDA5C-5084-4188-9F89-31F10B80C231}" destId="{A4A6ABBF-6D7E-41C7-8EF6-2A5AAA74A9FF}" srcOrd="3" destOrd="0" presId="urn:microsoft.com/office/officeart/2005/8/layout/vList5"/>
    <dgm:cxn modelId="{1652D37F-3C1C-41AF-B7B1-FAFC33111788}" type="presParOf" srcId="{4EECDA5C-5084-4188-9F89-31F10B80C231}" destId="{4D1821C3-5761-450D-8F95-8C60ED638AFD}" srcOrd="4" destOrd="0" presId="urn:microsoft.com/office/officeart/2005/8/layout/vList5"/>
    <dgm:cxn modelId="{0E404DBD-2BDF-4302-BFE6-CCB546397E58}" type="presParOf" srcId="{4D1821C3-5761-450D-8F95-8C60ED638AFD}" destId="{CE4A87C8-5DB1-475E-90AF-C9F09AD5592C}" srcOrd="0" destOrd="0" presId="urn:microsoft.com/office/officeart/2005/8/layout/vList5"/>
    <dgm:cxn modelId="{39619F12-ECE3-4FBE-AA01-3C0CBF55BB49}" type="presParOf" srcId="{4D1821C3-5761-450D-8F95-8C60ED638AFD}" destId="{13716F8C-27A9-45FA-AF16-286BD3BCAC31}" srcOrd="1" destOrd="0" presId="urn:microsoft.com/office/officeart/2005/8/layout/vList5"/>
    <dgm:cxn modelId="{5FAF0602-9E9F-479A-A771-8217AF0A850F}" type="presParOf" srcId="{4EECDA5C-5084-4188-9F89-31F10B80C231}" destId="{C962D90C-41D8-43F7-A67E-3561386E6973}" srcOrd="5" destOrd="0" presId="urn:microsoft.com/office/officeart/2005/8/layout/vList5"/>
    <dgm:cxn modelId="{975036EF-87BF-4696-B4D6-39287AE08829}" type="presParOf" srcId="{4EECDA5C-5084-4188-9F89-31F10B80C231}" destId="{39E59C58-79E3-4B29-A454-2DC88E3FA938}" srcOrd="6" destOrd="0" presId="urn:microsoft.com/office/officeart/2005/8/layout/vList5"/>
    <dgm:cxn modelId="{DA3B2C1C-AD0A-4F9B-9264-515391AD69EA}" type="presParOf" srcId="{39E59C58-79E3-4B29-A454-2DC88E3FA938}" destId="{0A23386C-BD7D-4E94-AD39-86998DAE4D83}" srcOrd="0" destOrd="0" presId="urn:microsoft.com/office/officeart/2005/8/layout/vList5"/>
    <dgm:cxn modelId="{9D2F2F48-739F-410A-970E-79A75484AC32}" type="presParOf" srcId="{39E59C58-79E3-4B29-A454-2DC88E3FA938}" destId="{DCAFE9B0-D727-441E-83A0-A326E292787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952982-0EB0-4C91-8665-09C138C0AFC8}" type="doc">
      <dgm:prSet loTypeId="urn:microsoft.com/office/officeart/2005/8/layout/hList1" loCatId="list" qsTypeId="urn:microsoft.com/office/officeart/2005/8/quickstyle/3d3" qsCatId="3D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3D2C37D1-A6A1-499E-A483-501E36FE178B}">
      <dgm:prSet phldrT="[Text]" custT="1"/>
      <dgm:spPr/>
      <dgm:t>
        <a:bodyPr/>
        <a:lstStyle/>
        <a:p>
          <a:r>
            <a:rPr lang="en-US" sz="2000" dirty="0" err="1"/>
            <a:t>Temporalis</a:t>
          </a:r>
          <a:r>
            <a:rPr lang="en-US" sz="1500" dirty="0"/>
            <a:t> </a:t>
          </a:r>
        </a:p>
      </dgm:t>
    </dgm:pt>
    <dgm:pt modelId="{86240CCE-7AE2-46A8-8BE0-21F7FA2358D3}" type="parTrans" cxnId="{035F92E7-ACF1-4A88-82C6-31D93C085A67}">
      <dgm:prSet/>
      <dgm:spPr/>
      <dgm:t>
        <a:bodyPr/>
        <a:lstStyle/>
        <a:p>
          <a:endParaRPr lang="en-US"/>
        </a:p>
      </dgm:t>
    </dgm:pt>
    <dgm:pt modelId="{006680AC-A97A-4119-9FCA-2073228C035F}" type="sibTrans" cxnId="{035F92E7-ACF1-4A88-82C6-31D93C085A67}">
      <dgm:prSet/>
      <dgm:spPr/>
      <dgm:t>
        <a:bodyPr/>
        <a:lstStyle/>
        <a:p>
          <a:endParaRPr lang="en-US"/>
        </a:p>
      </dgm:t>
    </dgm:pt>
    <dgm:pt modelId="{B2962D9A-735F-407B-9780-DD62B5BD36E1}">
      <dgm:prSet phldrT="[Text]" custT="1"/>
      <dgm:spPr/>
      <dgm:t>
        <a:bodyPr/>
        <a:lstStyle/>
        <a:p>
          <a:r>
            <a:rPr lang="en-US" sz="1800" dirty="0"/>
            <a:t>Thinning muscle of temporal bone</a:t>
          </a:r>
        </a:p>
      </dgm:t>
    </dgm:pt>
    <dgm:pt modelId="{441D6DBC-A526-46C3-9555-B487B96D6FAE}" type="parTrans" cxnId="{51D84205-97AA-4067-A569-85FE2B8AF414}">
      <dgm:prSet/>
      <dgm:spPr/>
      <dgm:t>
        <a:bodyPr/>
        <a:lstStyle/>
        <a:p>
          <a:endParaRPr lang="en-US"/>
        </a:p>
      </dgm:t>
    </dgm:pt>
    <dgm:pt modelId="{A7150315-158C-424E-989C-865EF395F87C}" type="sibTrans" cxnId="{51D84205-97AA-4067-A569-85FE2B8AF414}">
      <dgm:prSet/>
      <dgm:spPr/>
      <dgm:t>
        <a:bodyPr/>
        <a:lstStyle/>
        <a:p>
          <a:endParaRPr lang="en-US"/>
        </a:p>
      </dgm:t>
    </dgm:pt>
    <dgm:pt modelId="{92715B0E-D5ED-4F9E-9D40-D022BA96AD3F}">
      <dgm:prSet phldrT="[Text]" custT="1"/>
      <dgm:spPr/>
      <dgm:t>
        <a:bodyPr/>
        <a:lstStyle/>
        <a:p>
          <a:r>
            <a:rPr lang="en-US" sz="1800" dirty="0"/>
            <a:t>Palpate  with scooping motion</a:t>
          </a:r>
        </a:p>
      </dgm:t>
    </dgm:pt>
    <dgm:pt modelId="{5DCE3B22-4E03-4126-85C3-8DEF5F0D5051}" type="parTrans" cxnId="{5B8CAE31-1889-41D7-8F27-AD38CC844BB2}">
      <dgm:prSet/>
      <dgm:spPr/>
      <dgm:t>
        <a:bodyPr/>
        <a:lstStyle/>
        <a:p>
          <a:endParaRPr lang="en-US"/>
        </a:p>
      </dgm:t>
    </dgm:pt>
    <dgm:pt modelId="{A552D320-1B5C-4055-81FB-E77E7E82DA2C}" type="sibTrans" cxnId="{5B8CAE31-1889-41D7-8F27-AD38CC844BB2}">
      <dgm:prSet/>
      <dgm:spPr/>
      <dgm:t>
        <a:bodyPr/>
        <a:lstStyle/>
        <a:p>
          <a:endParaRPr lang="en-US"/>
        </a:p>
      </dgm:t>
    </dgm:pt>
    <dgm:pt modelId="{15B54AA8-D1AA-4702-A236-00B259CC0EB7}">
      <dgm:prSet phldrT="[Text]" custT="1"/>
      <dgm:spPr/>
      <dgm:t>
        <a:bodyPr/>
        <a:lstStyle/>
        <a:p>
          <a:r>
            <a:rPr lang="en-US" sz="1800" dirty="0"/>
            <a:t>Deltoid</a:t>
          </a:r>
        </a:p>
      </dgm:t>
    </dgm:pt>
    <dgm:pt modelId="{7D09393A-2780-4226-B9F3-0C1842A04A33}" type="parTrans" cxnId="{88E329F7-8350-4A70-9BE9-5316786E7832}">
      <dgm:prSet/>
      <dgm:spPr/>
      <dgm:t>
        <a:bodyPr/>
        <a:lstStyle/>
        <a:p>
          <a:endParaRPr lang="en-US"/>
        </a:p>
      </dgm:t>
    </dgm:pt>
    <dgm:pt modelId="{C439D09B-CDAD-4EC1-B8C6-F295E152A9EF}" type="sibTrans" cxnId="{88E329F7-8350-4A70-9BE9-5316786E7832}">
      <dgm:prSet/>
      <dgm:spPr/>
      <dgm:t>
        <a:bodyPr/>
        <a:lstStyle/>
        <a:p>
          <a:endParaRPr lang="en-US"/>
        </a:p>
      </dgm:t>
    </dgm:pt>
    <dgm:pt modelId="{333E8F78-234B-4BD2-A551-098D27CFD0FD}">
      <dgm:prSet phldrT="[Text]" custT="1"/>
      <dgm:spPr/>
      <dgm:t>
        <a:bodyPr/>
        <a:lstStyle/>
        <a:p>
          <a:r>
            <a:rPr lang="en-US" sz="1800" dirty="0"/>
            <a:t>Arms at side, grasp muscle at shoulder</a:t>
          </a:r>
        </a:p>
      </dgm:t>
    </dgm:pt>
    <dgm:pt modelId="{D7870FC9-7FCC-4821-9648-B6E9A62CA76F}" type="parTrans" cxnId="{12EC2A7B-CE88-4E9B-9B25-DAF2CEB97E34}">
      <dgm:prSet/>
      <dgm:spPr/>
      <dgm:t>
        <a:bodyPr/>
        <a:lstStyle/>
        <a:p>
          <a:endParaRPr lang="en-US"/>
        </a:p>
      </dgm:t>
    </dgm:pt>
    <dgm:pt modelId="{3057855D-39A2-4F95-9C50-F48227884E81}" type="sibTrans" cxnId="{12EC2A7B-CE88-4E9B-9B25-DAF2CEB97E34}">
      <dgm:prSet/>
      <dgm:spPr/>
      <dgm:t>
        <a:bodyPr/>
        <a:lstStyle/>
        <a:p>
          <a:endParaRPr lang="en-US"/>
        </a:p>
      </dgm:t>
    </dgm:pt>
    <dgm:pt modelId="{AD8D814E-8A18-4FFC-885C-E759265F0CAF}">
      <dgm:prSet phldrT="[Text]" custT="1"/>
      <dgm:spPr/>
      <dgm:t>
        <a:bodyPr/>
        <a:lstStyle/>
        <a:p>
          <a:r>
            <a:rPr lang="en-US" sz="1800" dirty="0"/>
            <a:t>Squared </a:t>
          </a:r>
          <a:r>
            <a:rPr lang="en-US" sz="1800" dirty="0" err="1"/>
            <a:t>vs</a:t>
          </a:r>
          <a:r>
            <a:rPr lang="en-US" sz="1800" dirty="0"/>
            <a:t> round shoulder</a:t>
          </a:r>
        </a:p>
      </dgm:t>
    </dgm:pt>
    <dgm:pt modelId="{BCFEE960-B81A-4709-BEF9-F44A3B67926E}" type="parTrans" cxnId="{553152AE-B7B8-4570-917D-7EB1D47784B1}">
      <dgm:prSet/>
      <dgm:spPr/>
      <dgm:t>
        <a:bodyPr/>
        <a:lstStyle/>
        <a:p>
          <a:endParaRPr lang="en-US"/>
        </a:p>
      </dgm:t>
    </dgm:pt>
    <dgm:pt modelId="{1C9D956A-98A7-45DB-B706-8B0B58CBF4F4}" type="sibTrans" cxnId="{553152AE-B7B8-4570-917D-7EB1D47784B1}">
      <dgm:prSet/>
      <dgm:spPr/>
      <dgm:t>
        <a:bodyPr/>
        <a:lstStyle/>
        <a:p>
          <a:endParaRPr lang="en-US"/>
        </a:p>
      </dgm:t>
    </dgm:pt>
    <dgm:pt modelId="{36B51EE0-9E19-4521-83DC-58674616A41A}">
      <dgm:prSet phldrT="[Text]" custT="1"/>
      <dgm:spPr/>
      <dgm:t>
        <a:bodyPr/>
        <a:lstStyle/>
        <a:p>
          <a:r>
            <a:rPr lang="en-US" sz="1600" dirty="0"/>
            <a:t>Scapula</a:t>
          </a:r>
        </a:p>
        <a:p>
          <a:r>
            <a:rPr lang="en-US" sz="1600" dirty="0"/>
            <a:t>(</a:t>
          </a:r>
          <a:r>
            <a:rPr lang="en-US" sz="1600" dirty="0" err="1"/>
            <a:t>Trapezius</a:t>
          </a:r>
          <a:r>
            <a:rPr lang="en-US" sz="1600" dirty="0"/>
            <a:t>/Lat </a:t>
          </a:r>
          <a:r>
            <a:rPr lang="en-US" sz="1600" dirty="0" err="1"/>
            <a:t>Dorsi</a:t>
          </a:r>
          <a:r>
            <a:rPr lang="en-US" sz="1600" dirty="0"/>
            <a:t>)</a:t>
          </a:r>
        </a:p>
      </dgm:t>
    </dgm:pt>
    <dgm:pt modelId="{7783CF4F-8000-4032-A291-AE4D6E2C6C57}" type="parTrans" cxnId="{A3AF0FB6-1962-495F-9784-0ED3DB0477E6}">
      <dgm:prSet/>
      <dgm:spPr/>
      <dgm:t>
        <a:bodyPr/>
        <a:lstStyle/>
        <a:p>
          <a:endParaRPr lang="en-US"/>
        </a:p>
      </dgm:t>
    </dgm:pt>
    <dgm:pt modelId="{4853E061-F338-4716-A178-4F9FF8198005}" type="sibTrans" cxnId="{A3AF0FB6-1962-495F-9784-0ED3DB0477E6}">
      <dgm:prSet/>
      <dgm:spPr/>
      <dgm:t>
        <a:bodyPr/>
        <a:lstStyle/>
        <a:p>
          <a:endParaRPr lang="en-US"/>
        </a:p>
      </dgm:t>
    </dgm:pt>
    <dgm:pt modelId="{18096F6C-04BE-49A7-8AD5-1682225F5DF6}">
      <dgm:prSet phldrT="[Text]" custT="1"/>
      <dgm:spPr/>
      <dgm:t>
        <a:bodyPr/>
        <a:lstStyle/>
        <a:p>
          <a:r>
            <a:rPr lang="en-US" sz="1800" dirty="0"/>
            <a:t>Prominent scapula/protruding</a:t>
          </a:r>
        </a:p>
      </dgm:t>
    </dgm:pt>
    <dgm:pt modelId="{BCDAD280-6BFB-433A-8895-12245688B737}" type="parTrans" cxnId="{589099D5-2031-4FC2-8A26-6FE329472F7C}">
      <dgm:prSet/>
      <dgm:spPr/>
      <dgm:t>
        <a:bodyPr/>
        <a:lstStyle/>
        <a:p>
          <a:endParaRPr lang="en-US"/>
        </a:p>
      </dgm:t>
    </dgm:pt>
    <dgm:pt modelId="{9E0E84DC-12CF-463B-A59A-3C395DB2058A}" type="sibTrans" cxnId="{589099D5-2031-4FC2-8A26-6FE329472F7C}">
      <dgm:prSet/>
      <dgm:spPr/>
      <dgm:t>
        <a:bodyPr/>
        <a:lstStyle/>
        <a:p>
          <a:endParaRPr lang="en-US"/>
        </a:p>
      </dgm:t>
    </dgm:pt>
    <dgm:pt modelId="{1BC79A8D-82E2-44E7-B4C3-C94BC08E6ACD}">
      <dgm:prSet custT="1"/>
      <dgm:spPr/>
      <dgm:t>
        <a:bodyPr/>
        <a:lstStyle/>
        <a:p>
          <a:r>
            <a:rPr lang="en-US" sz="2000" dirty="0"/>
            <a:t>Clavicle  (</a:t>
          </a:r>
          <a:r>
            <a:rPr lang="en-US" sz="2000" dirty="0" err="1"/>
            <a:t>Pectoralis</a:t>
          </a:r>
          <a:r>
            <a:rPr lang="en-US" sz="2000" dirty="0"/>
            <a:t>)</a:t>
          </a:r>
        </a:p>
      </dgm:t>
    </dgm:pt>
    <dgm:pt modelId="{EBF00905-6696-480E-8F65-53A7D1742B0A}" type="parTrans" cxnId="{70D7C334-7744-47A8-A926-96805DE08763}">
      <dgm:prSet/>
      <dgm:spPr/>
      <dgm:t>
        <a:bodyPr/>
        <a:lstStyle/>
        <a:p>
          <a:endParaRPr lang="en-US"/>
        </a:p>
      </dgm:t>
    </dgm:pt>
    <dgm:pt modelId="{5A81B6CA-E970-4110-B019-F796D7B62F66}" type="sibTrans" cxnId="{70D7C334-7744-47A8-A926-96805DE08763}">
      <dgm:prSet/>
      <dgm:spPr/>
      <dgm:t>
        <a:bodyPr/>
        <a:lstStyle/>
        <a:p>
          <a:endParaRPr lang="en-US"/>
        </a:p>
      </dgm:t>
    </dgm:pt>
    <dgm:pt modelId="{AFE6AFEC-1B31-4F14-BD99-0C8E75324990}">
      <dgm:prSet custT="1"/>
      <dgm:spPr/>
      <dgm:t>
        <a:bodyPr/>
        <a:lstStyle/>
        <a:p>
          <a:r>
            <a:rPr lang="en-US" sz="1800" dirty="0"/>
            <a:t>Observe for prominence of clavicle </a:t>
          </a:r>
        </a:p>
      </dgm:t>
    </dgm:pt>
    <dgm:pt modelId="{1262F991-419E-4C7E-854F-145ABD38D507}" type="parTrans" cxnId="{140FCF5B-A11B-4440-A9E4-E6DBACD29259}">
      <dgm:prSet/>
      <dgm:spPr/>
      <dgm:t>
        <a:bodyPr/>
        <a:lstStyle/>
        <a:p>
          <a:endParaRPr lang="en-US"/>
        </a:p>
      </dgm:t>
    </dgm:pt>
    <dgm:pt modelId="{8D87626B-41CA-428E-B4F0-B556C01B5550}" type="sibTrans" cxnId="{140FCF5B-A11B-4440-A9E4-E6DBACD29259}">
      <dgm:prSet/>
      <dgm:spPr/>
      <dgm:t>
        <a:bodyPr/>
        <a:lstStyle/>
        <a:p>
          <a:endParaRPr lang="en-US"/>
        </a:p>
      </dgm:t>
    </dgm:pt>
    <dgm:pt modelId="{AC0C1D38-4805-41B7-9C37-CCFC221AF63B}">
      <dgm:prSet custT="1"/>
      <dgm:spPr/>
      <dgm:t>
        <a:bodyPr/>
        <a:lstStyle/>
        <a:p>
          <a:r>
            <a:rPr lang="en-US" sz="1800" dirty="0"/>
            <a:t>Palpate muscle under clavicle</a:t>
          </a:r>
        </a:p>
      </dgm:t>
    </dgm:pt>
    <dgm:pt modelId="{2D277024-059A-4AC5-AEA0-CAC5771B774E}" type="parTrans" cxnId="{5402DB73-F0E8-44D0-B1C8-3B7258C908C1}">
      <dgm:prSet/>
      <dgm:spPr/>
      <dgm:t>
        <a:bodyPr/>
        <a:lstStyle/>
        <a:p>
          <a:endParaRPr lang="en-US"/>
        </a:p>
      </dgm:t>
    </dgm:pt>
    <dgm:pt modelId="{411F8585-FEDE-400C-A104-C7EBB34CC1A4}" type="sibTrans" cxnId="{5402DB73-F0E8-44D0-B1C8-3B7258C908C1}">
      <dgm:prSet/>
      <dgm:spPr/>
      <dgm:t>
        <a:bodyPr/>
        <a:lstStyle/>
        <a:p>
          <a:endParaRPr lang="en-US"/>
        </a:p>
      </dgm:t>
    </dgm:pt>
    <dgm:pt modelId="{254A8571-A93B-4974-8F50-E0C4BB41EFF0}">
      <dgm:prSet phldrT="[Text]" custT="1"/>
      <dgm:spPr/>
      <dgm:t>
        <a:bodyPr/>
        <a:lstStyle/>
        <a:p>
          <a:r>
            <a:rPr lang="en-US" sz="1800" dirty="0"/>
            <a:t>Observe prominent </a:t>
          </a:r>
          <a:r>
            <a:rPr lang="en-US" sz="1800" dirty="0" err="1"/>
            <a:t>acromion</a:t>
          </a:r>
          <a:r>
            <a:rPr lang="en-US" sz="1800" dirty="0"/>
            <a:t> process</a:t>
          </a:r>
        </a:p>
      </dgm:t>
    </dgm:pt>
    <dgm:pt modelId="{781D5060-419F-4AFA-A43F-20D9FF7AD24A}" type="parTrans" cxnId="{FBC2A399-B606-461A-8838-20A8307A559B}">
      <dgm:prSet/>
      <dgm:spPr/>
      <dgm:t>
        <a:bodyPr/>
        <a:lstStyle/>
        <a:p>
          <a:endParaRPr lang="en-US"/>
        </a:p>
      </dgm:t>
    </dgm:pt>
    <dgm:pt modelId="{24925649-2F84-4E40-85BA-1B649EA75507}" type="sibTrans" cxnId="{FBC2A399-B606-461A-8838-20A8307A559B}">
      <dgm:prSet/>
      <dgm:spPr/>
      <dgm:t>
        <a:bodyPr/>
        <a:lstStyle/>
        <a:p>
          <a:endParaRPr lang="en-US"/>
        </a:p>
      </dgm:t>
    </dgm:pt>
    <dgm:pt modelId="{71CB6C93-C3C2-4FEF-BE93-FFE2F99D7BDB}">
      <dgm:prSet phldrT="[Text]" custT="1"/>
      <dgm:spPr/>
      <dgm:t>
        <a:bodyPr/>
        <a:lstStyle/>
        <a:p>
          <a:r>
            <a:rPr lang="en-US" sz="1800" dirty="0"/>
            <a:t>Ask pt to chew</a:t>
          </a:r>
        </a:p>
      </dgm:t>
    </dgm:pt>
    <dgm:pt modelId="{F5928925-08D2-44DF-857F-38FE44233992}" type="parTrans" cxnId="{0FE5F338-55A3-40B2-9E40-7A2C11A08985}">
      <dgm:prSet/>
      <dgm:spPr/>
      <dgm:t>
        <a:bodyPr/>
        <a:lstStyle/>
        <a:p>
          <a:endParaRPr lang="en-US"/>
        </a:p>
      </dgm:t>
    </dgm:pt>
    <dgm:pt modelId="{DDC99BC8-A7FC-4F0F-8220-3AC5A988BADA}" type="sibTrans" cxnId="{0FE5F338-55A3-40B2-9E40-7A2C11A08985}">
      <dgm:prSet/>
      <dgm:spPr/>
      <dgm:t>
        <a:bodyPr/>
        <a:lstStyle/>
        <a:p>
          <a:endParaRPr lang="en-US"/>
        </a:p>
      </dgm:t>
    </dgm:pt>
    <dgm:pt modelId="{64845C11-82CC-4846-A945-D317737958FD}">
      <dgm:prSet phldrT="[Text]" custT="1"/>
      <dgm:spPr/>
      <dgm:t>
        <a:bodyPr/>
        <a:lstStyle/>
        <a:p>
          <a:r>
            <a:rPr lang="en-US" sz="1800" dirty="0"/>
            <a:t>Well rounded back</a:t>
          </a:r>
        </a:p>
      </dgm:t>
    </dgm:pt>
    <dgm:pt modelId="{E4D342D7-4441-4C6E-BC0E-D156BCB64ADB}" type="parTrans" cxnId="{51A8E3C2-D2F8-451B-9468-BA63F0E81AD9}">
      <dgm:prSet/>
      <dgm:spPr/>
      <dgm:t>
        <a:bodyPr/>
        <a:lstStyle/>
        <a:p>
          <a:endParaRPr lang="en-US"/>
        </a:p>
      </dgm:t>
    </dgm:pt>
    <dgm:pt modelId="{3A91E644-2903-41AD-874A-3456CEF21FF5}" type="sibTrans" cxnId="{51A8E3C2-D2F8-451B-9468-BA63F0E81AD9}">
      <dgm:prSet/>
      <dgm:spPr/>
      <dgm:t>
        <a:bodyPr/>
        <a:lstStyle/>
        <a:p>
          <a:endParaRPr lang="en-US"/>
        </a:p>
      </dgm:t>
    </dgm:pt>
    <dgm:pt modelId="{766707E0-3F5D-4CA5-90FE-5DEF0BA2442D}">
      <dgm:prSet phldrT="[Text]" custT="1"/>
      <dgm:spPr/>
      <dgm:t>
        <a:bodyPr/>
        <a:lstStyle/>
        <a:p>
          <a:r>
            <a:rPr lang="en-US" sz="1800" dirty="0"/>
            <a:t>“deep drop off” from scapula</a:t>
          </a:r>
        </a:p>
      </dgm:t>
    </dgm:pt>
    <dgm:pt modelId="{0BEEC242-B652-47D8-8DE8-CAA23EC4565F}" type="parTrans" cxnId="{D1D94C83-F0AC-40C9-9785-9236432A4345}">
      <dgm:prSet/>
      <dgm:spPr/>
      <dgm:t>
        <a:bodyPr/>
        <a:lstStyle/>
        <a:p>
          <a:endParaRPr lang="en-US"/>
        </a:p>
      </dgm:t>
    </dgm:pt>
    <dgm:pt modelId="{D06A1637-D3FD-4391-BE0A-DD3C56A7C5DE}" type="sibTrans" cxnId="{D1D94C83-F0AC-40C9-9785-9236432A4345}">
      <dgm:prSet/>
      <dgm:spPr/>
      <dgm:t>
        <a:bodyPr/>
        <a:lstStyle/>
        <a:p>
          <a:endParaRPr lang="en-US"/>
        </a:p>
      </dgm:t>
    </dgm:pt>
    <dgm:pt modelId="{4EDE3B3A-2C77-4970-BAE4-FD30F6DE1F1A}" type="pres">
      <dgm:prSet presAssocID="{3B952982-0EB0-4C91-8665-09C138C0AFC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DC195B-F615-476E-92AC-EE0F8AB4A677}" type="pres">
      <dgm:prSet presAssocID="{3D2C37D1-A6A1-499E-A483-501E36FE178B}" presName="composite" presStyleCnt="0"/>
      <dgm:spPr/>
    </dgm:pt>
    <dgm:pt modelId="{371AB43A-2695-4272-B444-F81E5BEF49AB}" type="pres">
      <dgm:prSet presAssocID="{3D2C37D1-A6A1-499E-A483-501E36FE178B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E788E8-84AB-459A-ADCE-6CBA230B12EE}" type="pres">
      <dgm:prSet presAssocID="{3D2C37D1-A6A1-499E-A483-501E36FE178B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D9CBDA-727A-4ED7-850B-7270A621DFF3}" type="pres">
      <dgm:prSet presAssocID="{006680AC-A97A-4119-9FCA-2073228C035F}" presName="space" presStyleCnt="0"/>
      <dgm:spPr/>
    </dgm:pt>
    <dgm:pt modelId="{B0855EBF-E367-450E-91B2-94E386C61E65}" type="pres">
      <dgm:prSet presAssocID="{1BC79A8D-82E2-44E7-B4C3-C94BC08E6ACD}" presName="composite" presStyleCnt="0"/>
      <dgm:spPr/>
    </dgm:pt>
    <dgm:pt modelId="{607F16F8-B374-4C9F-996F-BF6134C5841E}" type="pres">
      <dgm:prSet presAssocID="{1BC79A8D-82E2-44E7-B4C3-C94BC08E6ACD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3E013E-7254-4A2A-A579-0FB51CF0EB29}" type="pres">
      <dgm:prSet presAssocID="{1BC79A8D-82E2-44E7-B4C3-C94BC08E6ACD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EB165B-CE7C-4FD7-80F0-DF5DB60B828E}" type="pres">
      <dgm:prSet presAssocID="{5A81B6CA-E970-4110-B019-F796D7B62F66}" presName="space" presStyleCnt="0"/>
      <dgm:spPr/>
    </dgm:pt>
    <dgm:pt modelId="{71A575B7-CD3D-4DEE-8FFC-439A92A1D5D7}" type="pres">
      <dgm:prSet presAssocID="{15B54AA8-D1AA-4702-A236-00B259CC0EB7}" presName="composite" presStyleCnt="0"/>
      <dgm:spPr/>
    </dgm:pt>
    <dgm:pt modelId="{C0998C23-1237-494D-BC00-882B95BA45BC}" type="pres">
      <dgm:prSet presAssocID="{15B54AA8-D1AA-4702-A236-00B259CC0EB7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5C2D7E-4458-4DCB-8D55-137AE4359315}" type="pres">
      <dgm:prSet presAssocID="{15B54AA8-D1AA-4702-A236-00B259CC0EB7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6222D7-DBA6-4606-AB8E-B4997A6D0913}" type="pres">
      <dgm:prSet presAssocID="{C439D09B-CDAD-4EC1-B8C6-F295E152A9EF}" presName="space" presStyleCnt="0"/>
      <dgm:spPr/>
    </dgm:pt>
    <dgm:pt modelId="{9F4F5B1A-5043-4600-938C-E9C9F32E1B0F}" type="pres">
      <dgm:prSet presAssocID="{36B51EE0-9E19-4521-83DC-58674616A41A}" presName="composite" presStyleCnt="0"/>
      <dgm:spPr/>
    </dgm:pt>
    <dgm:pt modelId="{C6C84EF8-E59F-4654-99E6-32710DA9778E}" type="pres">
      <dgm:prSet presAssocID="{36B51EE0-9E19-4521-83DC-58674616A41A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E8D5C-9BF3-400A-B67E-5123C711FE12}" type="pres">
      <dgm:prSet presAssocID="{36B51EE0-9E19-4521-83DC-58674616A41A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94C719-A53C-4F69-A080-6C1D67384B48}" type="presOf" srcId="{766707E0-3F5D-4CA5-90FE-5DEF0BA2442D}" destId="{656E8D5C-9BF3-400A-B67E-5123C711FE12}" srcOrd="0" destOrd="1" presId="urn:microsoft.com/office/officeart/2005/8/layout/hList1"/>
    <dgm:cxn modelId="{5B8CAE31-1889-41D7-8F27-AD38CC844BB2}" srcId="{3D2C37D1-A6A1-499E-A483-501E36FE178B}" destId="{92715B0E-D5ED-4F9E-9D40-D022BA96AD3F}" srcOrd="1" destOrd="0" parTransId="{5DCE3B22-4E03-4126-85C3-8DEF5F0D5051}" sibTransId="{A552D320-1B5C-4055-81FB-E77E7E82DA2C}"/>
    <dgm:cxn modelId="{FBC2A399-B606-461A-8838-20A8307A559B}" srcId="{15B54AA8-D1AA-4702-A236-00B259CC0EB7}" destId="{254A8571-A93B-4974-8F50-E0C4BB41EFF0}" srcOrd="1" destOrd="0" parTransId="{781D5060-419F-4AFA-A43F-20D9FF7AD24A}" sibTransId="{24925649-2F84-4E40-85BA-1B649EA75507}"/>
    <dgm:cxn modelId="{70D7C334-7744-47A8-A926-96805DE08763}" srcId="{3B952982-0EB0-4C91-8665-09C138C0AFC8}" destId="{1BC79A8D-82E2-44E7-B4C3-C94BC08E6ACD}" srcOrd="1" destOrd="0" parTransId="{EBF00905-6696-480E-8F65-53A7D1742B0A}" sibTransId="{5A81B6CA-E970-4110-B019-F796D7B62F66}"/>
    <dgm:cxn modelId="{88E329F7-8350-4A70-9BE9-5316786E7832}" srcId="{3B952982-0EB0-4C91-8665-09C138C0AFC8}" destId="{15B54AA8-D1AA-4702-A236-00B259CC0EB7}" srcOrd="2" destOrd="0" parTransId="{7D09393A-2780-4226-B9F3-0C1842A04A33}" sibTransId="{C439D09B-CDAD-4EC1-B8C6-F295E152A9EF}"/>
    <dgm:cxn modelId="{A2966511-DC5E-4BA8-9223-0D006E8C781C}" type="presOf" srcId="{92715B0E-D5ED-4F9E-9D40-D022BA96AD3F}" destId="{DDE788E8-84AB-459A-ADCE-6CBA230B12EE}" srcOrd="0" destOrd="1" presId="urn:microsoft.com/office/officeart/2005/8/layout/hList1"/>
    <dgm:cxn modelId="{B376D355-FAD7-4C73-8539-DA82E1C8095A}" type="presOf" srcId="{3B952982-0EB0-4C91-8665-09C138C0AFC8}" destId="{4EDE3B3A-2C77-4970-BAE4-FD30F6DE1F1A}" srcOrd="0" destOrd="0" presId="urn:microsoft.com/office/officeart/2005/8/layout/hList1"/>
    <dgm:cxn modelId="{BF03EDC3-F46F-45F2-B57D-B4F5CA4F1CCB}" type="presOf" srcId="{333E8F78-234B-4BD2-A551-098D27CFD0FD}" destId="{E45C2D7E-4458-4DCB-8D55-137AE4359315}" srcOrd="0" destOrd="0" presId="urn:microsoft.com/office/officeart/2005/8/layout/hList1"/>
    <dgm:cxn modelId="{4484D778-0F29-4B86-AB8E-109F79AA6DBB}" type="presOf" srcId="{3D2C37D1-A6A1-499E-A483-501E36FE178B}" destId="{371AB43A-2695-4272-B444-F81E5BEF49AB}" srcOrd="0" destOrd="0" presId="urn:microsoft.com/office/officeart/2005/8/layout/hList1"/>
    <dgm:cxn modelId="{38992C7C-2619-41A4-B247-33CAD0E4FA88}" type="presOf" srcId="{254A8571-A93B-4974-8F50-E0C4BB41EFF0}" destId="{E45C2D7E-4458-4DCB-8D55-137AE4359315}" srcOrd="0" destOrd="1" presId="urn:microsoft.com/office/officeart/2005/8/layout/hList1"/>
    <dgm:cxn modelId="{5402DB73-F0E8-44D0-B1C8-3B7258C908C1}" srcId="{1BC79A8D-82E2-44E7-B4C3-C94BC08E6ACD}" destId="{AC0C1D38-4805-41B7-9C37-CCFC221AF63B}" srcOrd="1" destOrd="0" parTransId="{2D277024-059A-4AC5-AEA0-CAC5771B774E}" sibTransId="{411F8585-FEDE-400C-A104-C7EBB34CC1A4}"/>
    <dgm:cxn modelId="{51A8E3C2-D2F8-451B-9468-BA63F0E81AD9}" srcId="{36B51EE0-9E19-4521-83DC-58674616A41A}" destId="{64845C11-82CC-4846-A945-D317737958FD}" srcOrd="2" destOrd="0" parTransId="{E4D342D7-4441-4C6E-BC0E-D156BCB64ADB}" sibTransId="{3A91E644-2903-41AD-874A-3456CEF21FF5}"/>
    <dgm:cxn modelId="{DD175C1C-03D7-44D3-8327-4E0A1591118D}" type="presOf" srcId="{AC0C1D38-4805-41B7-9C37-CCFC221AF63B}" destId="{C73E013E-7254-4A2A-A579-0FB51CF0EB29}" srcOrd="0" destOrd="1" presId="urn:microsoft.com/office/officeart/2005/8/layout/hList1"/>
    <dgm:cxn modelId="{D6C57817-CA91-4DCE-A489-65F7ADC1F8C2}" type="presOf" srcId="{15B54AA8-D1AA-4702-A236-00B259CC0EB7}" destId="{C0998C23-1237-494D-BC00-882B95BA45BC}" srcOrd="0" destOrd="0" presId="urn:microsoft.com/office/officeart/2005/8/layout/hList1"/>
    <dgm:cxn modelId="{653181C0-71C6-437A-B6CC-2265B3883A7B}" type="presOf" srcId="{AD8D814E-8A18-4FFC-885C-E759265F0CAF}" destId="{E45C2D7E-4458-4DCB-8D55-137AE4359315}" srcOrd="0" destOrd="2" presId="urn:microsoft.com/office/officeart/2005/8/layout/hList1"/>
    <dgm:cxn modelId="{EE13CB03-237A-4A70-A9A1-856516A73F9D}" type="presOf" srcId="{71CB6C93-C3C2-4FEF-BE93-FFE2F99D7BDB}" destId="{DDE788E8-84AB-459A-ADCE-6CBA230B12EE}" srcOrd="0" destOrd="2" presId="urn:microsoft.com/office/officeart/2005/8/layout/hList1"/>
    <dgm:cxn modelId="{D1D94C83-F0AC-40C9-9785-9236432A4345}" srcId="{36B51EE0-9E19-4521-83DC-58674616A41A}" destId="{766707E0-3F5D-4CA5-90FE-5DEF0BA2442D}" srcOrd="1" destOrd="0" parTransId="{0BEEC242-B652-47D8-8DE8-CAA23EC4565F}" sibTransId="{D06A1637-D3FD-4391-BE0A-DD3C56A7C5DE}"/>
    <dgm:cxn modelId="{F5DF6A25-CF76-47FB-AD46-917982E6E659}" type="presOf" srcId="{AFE6AFEC-1B31-4F14-BD99-0C8E75324990}" destId="{C73E013E-7254-4A2A-A579-0FB51CF0EB29}" srcOrd="0" destOrd="0" presId="urn:microsoft.com/office/officeart/2005/8/layout/hList1"/>
    <dgm:cxn modelId="{6F9F32D4-CAFC-47F8-903E-C99DA4B9242C}" type="presOf" srcId="{B2962D9A-735F-407B-9780-DD62B5BD36E1}" destId="{DDE788E8-84AB-459A-ADCE-6CBA230B12EE}" srcOrd="0" destOrd="0" presId="urn:microsoft.com/office/officeart/2005/8/layout/hList1"/>
    <dgm:cxn modelId="{8914921E-3CB7-4FAB-8B71-F16D422A5B67}" type="presOf" srcId="{64845C11-82CC-4846-A945-D317737958FD}" destId="{656E8D5C-9BF3-400A-B67E-5123C711FE12}" srcOrd="0" destOrd="2" presId="urn:microsoft.com/office/officeart/2005/8/layout/hList1"/>
    <dgm:cxn modelId="{51D84205-97AA-4067-A569-85FE2B8AF414}" srcId="{3D2C37D1-A6A1-499E-A483-501E36FE178B}" destId="{B2962D9A-735F-407B-9780-DD62B5BD36E1}" srcOrd="0" destOrd="0" parTransId="{441D6DBC-A526-46C3-9555-B487B96D6FAE}" sibTransId="{A7150315-158C-424E-989C-865EF395F87C}"/>
    <dgm:cxn modelId="{035F92E7-ACF1-4A88-82C6-31D93C085A67}" srcId="{3B952982-0EB0-4C91-8665-09C138C0AFC8}" destId="{3D2C37D1-A6A1-499E-A483-501E36FE178B}" srcOrd="0" destOrd="0" parTransId="{86240CCE-7AE2-46A8-8BE0-21F7FA2358D3}" sibTransId="{006680AC-A97A-4119-9FCA-2073228C035F}"/>
    <dgm:cxn modelId="{A3AF0FB6-1962-495F-9784-0ED3DB0477E6}" srcId="{3B952982-0EB0-4C91-8665-09C138C0AFC8}" destId="{36B51EE0-9E19-4521-83DC-58674616A41A}" srcOrd="3" destOrd="0" parTransId="{7783CF4F-8000-4032-A291-AE4D6E2C6C57}" sibTransId="{4853E061-F338-4716-A178-4F9FF8198005}"/>
    <dgm:cxn modelId="{0A0DC499-EB0E-4E47-BE2A-9AA8F66D11C5}" type="presOf" srcId="{18096F6C-04BE-49A7-8AD5-1682225F5DF6}" destId="{656E8D5C-9BF3-400A-B67E-5123C711FE12}" srcOrd="0" destOrd="0" presId="urn:microsoft.com/office/officeart/2005/8/layout/hList1"/>
    <dgm:cxn modelId="{FA86E1CB-98F7-409B-9833-27F4FAE36B7B}" type="presOf" srcId="{1BC79A8D-82E2-44E7-B4C3-C94BC08E6ACD}" destId="{607F16F8-B374-4C9F-996F-BF6134C5841E}" srcOrd="0" destOrd="0" presId="urn:microsoft.com/office/officeart/2005/8/layout/hList1"/>
    <dgm:cxn modelId="{4B93E387-23DA-4CE5-9B05-9B406338CED1}" type="presOf" srcId="{36B51EE0-9E19-4521-83DC-58674616A41A}" destId="{C6C84EF8-E59F-4654-99E6-32710DA9778E}" srcOrd="0" destOrd="0" presId="urn:microsoft.com/office/officeart/2005/8/layout/hList1"/>
    <dgm:cxn modelId="{553152AE-B7B8-4570-917D-7EB1D47784B1}" srcId="{15B54AA8-D1AA-4702-A236-00B259CC0EB7}" destId="{AD8D814E-8A18-4FFC-885C-E759265F0CAF}" srcOrd="2" destOrd="0" parTransId="{BCFEE960-B81A-4709-BEF9-F44A3B67926E}" sibTransId="{1C9D956A-98A7-45DB-B706-8B0B58CBF4F4}"/>
    <dgm:cxn modelId="{12EC2A7B-CE88-4E9B-9B25-DAF2CEB97E34}" srcId="{15B54AA8-D1AA-4702-A236-00B259CC0EB7}" destId="{333E8F78-234B-4BD2-A551-098D27CFD0FD}" srcOrd="0" destOrd="0" parTransId="{D7870FC9-7FCC-4821-9648-B6E9A62CA76F}" sibTransId="{3057855D-39A2-4F95-9C50-F48227884E81}"/>
    <dgm:cxn modelId="{589099D5-2031-4FC2-8A26-6FE329472F7C}" srcId="{36B51EE0-9E19-4521-83DC-58674616A41A}" destId="{18096F6C-04BE-49A7-8AD5-1682225F5DF6}" srcOrd="0" destOrd="0" parTransId="{BCDAD280-6BFB-433A-8895-12245688B737}" sibTransId="{9E0E84DC-12CF-463B-A59A-3C395DB2058A}"/>
    <dgm:cxn modelId="{140FCF5B-A11B-4440-A9E4-E6DBACD29259}" srcId="{1BC79A8D-82E2-44E7-B4C3-C94BC08E6ACD}" destId="{AFE6AFEC-1B31-4F14-BD99-0C8E75324990}" srcOrd="0" destOrd="0" parTransId="{1262F991-419E-4C7E-854F-145ABD38D507}" sibTransId="{8D87626B-41CA-428E-B4F0-B556C01B5550}"/>
    <dgm:cxn modelId="{0FE5F338-55A3-40B2-9E40-7A2C11A08985}" srcId="{3D2C37D1-A6A1-499E-A483-501E36FE178B}" destId="{71CB6C93-C3C2-4FEF-BE93-FFE2F99D7BDB}" srcOrd="2" destOrd="0" parTransId="{F5928925-08D2-44DF-857F-38FE44233992}" sibTransId="{DDC99BC8-A7FC-4F0F-8220-3AC5A988BADA}"/>
    <dgm:cxn modelId="{D04DABE7-1CDA-4697-8F45-6F3092904D9A}" type="presParOf" srcId="{4EDE3B3A-2C77-4970-BAE4-FD30F6DE1F1A}" destId="{E3DC195B-F615-476E-92AC-EE0F8AB4A677}" srcOrd="0" destOrd="0" presId="urn:microsoft.com/office/officeart/2005/8/layout/hList1"/>
    <dgm:cxn modelId="{C2CF99E8-CDF5-48F9-9151-2D56C095D685}" type="presParOf" srcId="{E3DC195B-F615-476E-92AC-EE0F8AB4A677}" destId="{371AB43A-2695-4272-B444-F81E5BEF49AB}" srcOrd="0" destOrd="0" presId="urn:microsoft.com/office/officeart/2005/8/layout/hList1"/>
    <dgm:cxn modelId="{CC5990D5-C6C8-4BC8-B9DD-F50441E72DCE}" type="presParOf" srcId="{E3DC195B-F615-476E-92AC-EE0F8AB4A677}" destId="{DDE788E8-84AB-459A-ADCE-6CBA230B12EE}" srcOrd="1" destOrd="0" presId="urn:microsoft.com/office/officeart/2005/8/layout/hList1"/>
    <dgm:cxn modelId="{52902409-A570-49F9-B4D7-68A4462BE1DC}" type="presParOf" srcId="{4EDE3B3A-2C77-4970-BAE4-FD30F6DE1F1A}" destId="{D6D9CBDA-727A-4ED7-850B-7270A621DFF3}" srcOrd="1" destOrd="0" presId="urn:microsoft.com/office/officeart/2005/8/layout/hList1"/>
    <dgm:cxn modelId="{36EF85FA-3039-4D94-AB51-4EA06A5B9DE5}" type="presParOf" srcId="{4EDE3B3A-2C77-4970-BAE4-FD30F6DE1F1A}" destId="{B0855EBF-E367-450E-91B2-94E386C61E65}" srcOrd="2" destOrd="0" presId="urn:microsoft.com/office/officeart/2005/8/layout/hList1"/>
    <dgm:cxn modelId="{43D8F6B5-D747-4154-B895-478A47FC1438}" type="presParOf" srcId="{B0855EBF-E367-450E-91B2-94E386C61E65}" destId="{607F16F8-B374-4C9F-996F-BF6134C5841E}" srcOrd="0" destOrd="0" presId="urn:microsoft.com/office/officeart/2005/8/layout/hList1"/>
    <dgm:cxn modelId="{1501EBB5-3534-4B61-9D6B-CE163C487780}" type="presParOf" srcId="{B0855EBF-E367-450E-91B2-94E386C61E65}" destId="{C73E013E-7254-4A2A-A579-0FB51CF0EB29}" srcOrd="1" destOrd="0" presId="urn:microsoft.com/office/officeart/2005/8/layout/hList1"/>
    <dgm:cxn modelId="{1E04B8FB-9A88-455C-AF6C-E2278ED1FBF3}" type="presParOf" srcId="{4EDE3B3A-2C77-4970-BAE4-FD30F6DE1F1A}" destId="{EDEB165B-CE7C-4FD7-80F0-DF5DB60B828E}" srcOrd="3" destOrd="0" presId="urn:microsoft.com/office/officeart/2005/8/layout/hList1"/>
    <dgm:cxn modelId="{1351627F-C63A-4D64-926C-6DA7BBB01E1C}" type="presParOf" srcId="{4EDE3B3A-2C77-4970-BAE4-FD30F6DE1F1A}" destId="{71A575B7-CD3D-4DEE-8FFC-439A92A1D5D7}" srcOrd="4" destOrd="0" presId="urn:microsoft.com/office/officeart/2005/8/layout/hList1"/>
    <dgm:cxn modelId="{81F2D561-22F3-485C-8B0B-79609EF209AA}" type="presParOf" srcId="{71A575B7-CD3D-4DEE-8FFC-439A92A1D5D7}" destId="{C0998C23-1237-494D-BC00-882B95BA45BC}" srcOrd="0" destOrd="0" presId="urn:microsoft.com/office/officeart/2005/8/layout/hList1"/>
    <dgm:cxn modelId="{A2A797D5-3A76-4850-BD99-ABAFCD9F820D}" type="presParOf" srcId="{71A575B7-CD3D-4DEE-8FFC-439A92A1D5D7}" destId="{E45C2D7E-4458-4DCB-8D55-137AE4359315}" srcOrd="1" destOrd="0" presId="urn:microsoft.com/office/officeart/2005/8/layout/hList1"/>
    <dgm:cxn modelId="{15FA9C40-A91A-4960-AFEB-2EE78D1FED00}" type="presParOf" srcId="{4EDE3B3A-2C77-4970-BAE4-FD30F6DE1F1A}" destId="{BB6222D7-DBA6-4606-AB8E-B4997A6D0913}" srcOrd="5" destOrd="0" presId="urn:microsoft.com/office/officeart/2005/8/layout/hList1"/>
    <dgm:cxn modelId="{88383B5E-D8DE-40AB-AA1E-3203474EF602}" type="presParOf" srcId="{4EDE3B3A-2C77-4970-BAE4-FD30F6DE1F1A}" destId="{9F4F5B1A-5043-4600-938C-E9C9F32E1B0F}" srcOrd="6" destOrd="0" presId="urn:microsoft.com/office/officeart/2005/8/layout/hList1"/>
    <dgm:cxn modelId="{95E580A3-CE28-4840-ACCD-87B008258F51}" type="presParOf" srcId="{9F4F5B1A-5043-4600-938C-E9C9F32E1B0F}" destId="{C6C84EF8-E59F-4654-99E6-32710DA9778E}" srcOrd="0" destOrd="0" presId="urn:microsoft.com/office/officeart/2005/8/layout/hList1"/>
    <dgm:cxn modelId="{BE1D64A9-F8B5-4A73-9649-EE831637C6E1}" type="presParOf" srcId="{9F4F5B1A-5043-4600-938C-E9C9F32E1B0F}" destId="{656E8D5C-9BF3-400A-B67E-5123C711FE1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31AE74-CF3C-4AD0-B533-74AE28EBB919}" type="doc">
      <dgm:prSet loTypeId="urn:microsoft.com/office/officeart/2005/8/layout/hList1" loCatId="list" qsTypeId="urn:microsoft.com/office/officeart/2005/8/quickstyle/3d3" qsCatId="3D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7E68CA10-0CAE-4129-9949-C7757AEB94D0}">
      <dgm:prSet phldrT="[Text]"/>
      <dgm:spPr/>
      <dgm:t>
        <a:bodyPr/>
        <a:lstStyle/>
        <a:p>
          <a:r>
            <a:rPr lang="en-US" dirty="0"/>
            <a:t>Quadriceps</a:t>
          </a:r>
        </a:p>
      </dgm:t>
    </dgm:pt>
    <dgm:pt modelId="{690C9086-6479-414A-84F7-50D5D95E81D0}" type="parTrans" cxnId="{0923198A-60E9-4571-A0BA-14F0DA6E3875}">
      <dgm:prSet/>
      <dgm:spPr/>
      <dgm:t>
        <a:bodyPr/>
        <a:lstStyle/>
        <a:p>
          <a:endParaRPr lang="en-US"/>
        </a:p>
      </dgm:t>
    </dgm:pt>
    <dgm:pt modelId="{06E06FA0-360B-4502-959D-43CC41476954}" type="sibTrans" cxnId="{0923198A-60E9-4571-A0BA-14F0DA6E3875}">
      <dgm:prSet/>
      <dgm:spPr/>
      <dgm:t>
        <a:bodyPr/>
        <a:lstStyle/>
        <a:p>
          <a:endParaRPr lang="en-US"/>
        </a:p>
      </dgm:t>
    </dgm:pt>
    <dgm:pt modelId="{C71F638D-8691-43E8-AC48-0D2107E952A2}">
      <dgm:prSet phldrT="[Text]" custT="1"/>
      <dgm:spPr/>
      <dgm:t>
        <a:bodyPr/>
        <a:lstStyle/>
        <a:p>
          <a:r>
            <a:rPr lang="en-US" sz="1800" dirty="0"/>
            <a:t>Seated, leg propped</a:t>
          </a:r>
        </a:p>
      </dgm:t>
    </dgm:pt>
    <dgm:pt modelId="{1E1F03B9-137D-40B0-B789-928684B10F2D}" type="parTrans" cxnId="{CE9EF219-3804-4275-B087-7BA106175A82}">
      <dgm:prSet/>
      <dgm:spPr/>
      <dgm:t>
        <a:bodyPr/>
        <a:lstStyle/>
        <a:p>
          <a:endParaRPr lang="en-US"/>
        </a:p>
      </dgm:t>
    </dgm:pt>
    <dgm:pt modelId="{CCBFCFD2-6115-453A-ABBB-D213D584999B}" type="sibTrans" cxnId="{CE9EF219-3804-4275-B087-7BA106175A82}">
      <dgm:prSet/>
      <dgm:spPr/>
      <dgm:t>
        <a:bodyPr/>
        <a:lstStyle/>
        <a:p>
          <a:endParaRPr lang="en-US"/>
        </a:p>
      </dgm:t>
    </dgm:pt>
    <dgm:pt modelId="{C4D1904F-7487-48B9-92E9-9DF5042DCAF7}">
      <dgm:prSet phldrT="[Text]" custT="1"/>
      <dgm:spPr/>
      <dgm:t>
        <a:bodyPr/>
        <a:lstStyle/>
        <a:p>
          <a:r>
            <a:rPr lang="en-US" sz="1800" dirty="0"/>
            <a:t>Squeeze quadriceps</a:t>
          </a:r>
        </a:p>
      </dgm:t>
    </dgm:pt>
    <dgm:pt modelId="{A4AD9311-D537-4EC4-83F0-C6E85AAF2569}" type="parTrans" cxnId="{A94476C2-5304-4311-89F0-F55F85843C67}">
      <dgm:prSet/>
      <dgm:spPr/>
      <dgm:t>
        <a:bodyPr/>
        <a:lstStyle/>
        <a:p>
          <a:endParaRPr lang="en-US"/>
        </a:p>
      </dgm:t>
    </dgm:pt>
    <dgm:pt modelId="{18F5397F-F2DE-415D-818C-07F3ADB62D20}" type="sibTrans" cxnId="{A94476C2-5304-4311-89F0-F55F85843C67}">
      <dgm:prSet/>
      <dgm:spPr/>
      <dgm:t>
        <a:bodyPr/>
        <a:lstStyle/>
        <a:p>
          <a:endParaRPr lang="en-US"/>
        </a:p>
      </dgm:t>
    </dgm:pt>
    <dgm:pt modelId="{C8A0AA6C-A5C3-44EA-9502-8DEEBF217067}">
      <dgm:prSet phldrT="[Text]"/>
      <dgm:spPr/>
      <dgm:t>
        <a:bodyPr/>
        <a:lstStyle/>
        <a:p>
          <a:r>
            <a:rPr lang="en-US" dirty="0"/>
            <a:t>Knees </a:t>
          </a:r>
        </a:p>
      </dgm:t>
    </dgm:pt>
    <dgm:pt modelId="{4DA570F5-C5AF-4FB0-8CC1-02A8F2DD75C2}" type="parTrans" cxnId="{F62EB7CD-4AC5-422F-877C-85509CADBC4F}">
      <dgm:prSet/>
      <dgm:spPr/>
      <dgm:t>
        <a:bodyPr/>
        <a:lstStyle/>
        <a:p>
          <a:endParaRPr lang="en-US"/>
        </a:p>
      </dgm:t>
    </dgm:pt>
    <dgm:pt modelId="{B3F6F282-2C65-4F8C-9A44-158DE73D5C6B}" type="sibTrans" cxnId="{F62EB7CD-4AC5-422F-877C-85509CADBC4F}">
      <dgm:prSet/>
      <dgm:spPr/>
      <dgm:t>
        <a:bodyPr/>
        <a:lstStyle/>
        <a:p>
          <a:endParaRPr lang="en-US"/>
        </a:p>
      </dgm:t>
    </dgm:pt>
    <dgm:pt modelId="{5BC709E8-5FD2-432F-B4F7-5AFDC96247E0}">
      <dgm:prSet phldrT="[Text]" custT="1"/>
      <dgm:spPr/>
      <dgm:t>
        <a:bodyPr/>
        <a:lstStyle/>
        <a:p>
          <a:r>
            <a:rPr lang="en-US" sz="1800" dirty="0"/>
            <a:t>Seated position, leg propped</a:t>
          </a:r>
        </a:p>
      </dgm:t>
    </dgm:pt>
    <dgm:pt modelId="{9A1DF04E-AED3-45DC-B55F-EA860E898C76}" type="parTrans" cxnId="{89C69683-749D-486E-A9BB-B1B47AC3B179}">
      <dgm:prSet/>
      <dgm:spPr/>
      <dgm:t>
        <a:bodyPr/>
        <a:lstStyle/>
        <a:p>
          <a:endParaRPr lang="en-US"/>
        </a:p>
      </dgm:t>
    </dgm:pt>
    <dgm:pt modelId="{A3CC0E66-B53A-482B-A2CE-A4172A9B1522}" type="sibTrans" cxnId="{89C69683-749D-486E-A9BB-B1B47AC3B179}">
      <dgm:prSet/>
      <dgm:spPr/>
      <dgm:t>
        <a:bodyPr/>
        <a:lstStyle/>
        <a:p>
          <a:endParaRPr lang="en-US"/>
        </a:p>
      </dgm:t>
    </dgm:pt>
    <dgm:pt modelId="{B18D4A49-DD4B-4BEA-BA80-14BE6276D705}">
      <dgm:prSet phldrT="[Text]"/>
      <dgm:spPr/>
      <dgm:t>
        <a:bodyPr/>
        <a:lstStyle/>
        <a:p>
          <a:r>
            <a:rPr lang="en-US" dirty="0"/>
            <a:t>Calf</a:t>
          </a:r>
        </a:p>
      </dgm:t>
    </dgm:pt>
    <dgm:pt modelId="{B2D693C2-1C24-4405-B622-48B2E80BA94E}" type="parTrans" cxnId="{E2C8C3CF-D408-464D-B90C-4B31B9F2F377}">
      <dgm:prSet/>
      <dgm:spPr/>
      <dgm:t>
        <a:bodyPr/>
        <a:lstStyle/>
        <a:p>
          <a:endParaRPr lang="en-US"/>
        </a:p>
      </dgm:t>
    </dgm:pt>
    <dgm:pt modelId="{B077D452-397D-426F-9432-6C686489411B}" type="sibTrans" cxnId="{E2C8C3CF-D408-464D-B90C-4B31B9F2F377}">
      <dgm:prSet/>
      <dgm:spPr/>
      <dgm:t>
        <a:bodyPr/>
        <a:lstStyle/>
        <a:p>
          <a:endParaRPr lang="en-US"/>
        </a:p>
      </dgm:t>
    </dgm:pt>
    <dgm:pt modelId="{D9F0A317-C089-4C34-ADEE-F2A3D95C68C7}">
      <dgm:prSet phldrT="[Text]" custT="1"/>
      <dgm:spPr/>
      <dgm:t>
        <a:bodyPr/>
        <a:lstStyle/>
        <a:p>
          <a:r>
            <a:rPr lang="en-US" sz="1800" dirty="0"/>
            <a:t>Foot planted firmly on floor</a:t>
          </a:r>
        </a:p>
      </dgm:t>
    </dgm:pt>
    <dgm:pt modelId="{66575187-CB8A-4CE6-A32E-E2580A473FF4}" type="parTrans" cxnId="{1B044447-30BD-4FBC-BCB2-49526B864816}">
      <dgm:prSet/>
      <dgm:spPr/>
      <dgm:t>
        <a:bodyPr/>
        <a:lstStyle/>
        <a:p>
          <a:endParaRPr lang="en-US"/>
        </a:p>
      </dgm:t>
    </dgm:pt>
    <dgm:pt modelId="{C944E669-F738-499D-A800-DD40EFE71408}" type="sibTrans" cxnId="{1B044447-30BD-4FBC-BCB2-49526B864816}">
      <dgm:prSet/>
      <dgm:spPr/>
      <dgm:t>
        <a:bodyPr/>
        <a:lstStyle/>
        <a:p>
          <a:endParaRPr lang="en-US"/>
        </a:p>
      </dgm:t>
    </dgm:pt>
    <dgm:pt modelId="{783A4CA8-8FD8-4ACB-9412-F3C8BBB0F1F6}">
      <dgm:prSet phldrT="[Text]" custT="1"/>
      <dgm:spPr/>
      <dgm:t>
        <a:bodyPr/>
        <a:lstStyle/>
        <a:p>
          <a:r>
            <a:rPr lang="en-US" sz="1800" dirty="0"/>
            <a:t>Quadriceps should be larger than knee cap</a:t>
          </a:r>
        </a:p>
      </dgm:t>
    </dgm:pt>
    <dgm:pt modelId="{6B50CB70-2742-46C5-9915-9991EC466A5B}" type="parTrans" cxnId="{6F53901E-1B6B-4240-B865-9B203CC602C0}">
      <dgm:prSet/>
      <dgm:spPr/>
      <dgm:t>
        <a:bodyPr/>
        <a:lstStyle/>
        <a:p>
          <a:endParaRPr lang="en-US"/>
        </a:p>
      </dgm:t>
    </dgm:pt>
    <dgm:pt modelId="{57C427C3-5C96-4BA1-9ABF-9913FEA0BE2D}" type="sibTrans" cxnId="{6F53901E-1B6B-4240-B865-9B203CC602C0}">
      <dgm:prSet/>
      <dgm:spPr/>
      <dgm:t>
        <a:bodyPr/>
        <a:lstStyle/>
        <a:p>
          <a:endParaRPr lang="en-US"/>
        </a:p>
      </dgm:t>
    </dgm:pt>
    <dgm:pt modelId="{A682E535-5966-46BE-BE20-F5EE9BD04B7A}">
      <dgm:prSet phldrT="[Text]" custT="1"/>
      <dgm:spPr/>
      <dgm:t>
        <a:bodyPr/>
        <a:lstStyle/>
        <a:p>
          <a:r>
            <a:rPr lang="en-US" sz="1800" dirty="0"/>
            <a:t>Look for depressions between muscles </a:t>
          </a:r>
        </a:p>
      </dgm:t>
    </dgm:pt>
    <dgm:pt modelId="{4E6CAEEC-4CCE-4712-AFDE-4905E44F6ABB}" type="parTrans" cxnId="{95CA3435-21B5-4879-9B95-F144226F0B66}">
      <dgm:prSet/>
      <dgm:spPr/>
      <dgm:t>
        <a:bodyPr/>
        <a:lstStyle/>
        <a:p>
          <a:endParaRPr lang="en-US"/>
        </a:p>
      </dgm:t>
    </dgm:pt>
    <dgm:pt modelId="{186C0014-BC0A-4668-BF86-BED89E3B80BB}" type="sibTrans" cxnId="{95CA3435-21B5-4879-9B95-F144226F0B66}">
      <dgm:prSet/>
      <dgm:spPr/>
      <dgm:t>
        <a:bodyPr/>
        <a:lstStyle/>
        <a:p>
          <a:endParaRPr lang="en-US"/>
        </a:p>
      </dgm:t>
    </dgm:pt>
    <dgm:pt modelId="{7B80A2C7-1F00-45BE-B0BF-26BC6395DD0F}">
      <dgm:prSet phldrT="[Text]" custT="1"/>
      <dgm:spPr/>
      <dgm:t>
        <a:bodyPr/>
        <a:lstStyle/>
        <a:p>
          <a:r>
            <a:rPr lang="en-US" sz="1800" dirty="0"/>
            <a:t>Muscle or bone more prominent?</a:t>
          </a:r>
        </a:p>
      </dgm:t>
    </dgm:pt>
    <dgm:pt modelId="{394CEF0B-C45B-4F1D-879F-9CFBE4E77329}" type="parTrans" cxnId="{A1F1DF5A-D5DC-4BF4-8B46-47E9FFA5F858}">
      <dgm:prSet/>
      <dgm:spPr/>
      <dgm:t>
        <a:bodyPr/>
        <a:lstStyle/>
        <a:p>
          <a:endParaRPr lang="en-US"/>
        </a:p>
      </dgm:t>
    </dgm:pt>
    <dgm:pt modelId="{B563B05C-F5C9-41C1-9C0C-754ADDB3ED0F}" type="sibTrans" cxnId="{A1F1DF5A-D5DC-4BF4-8B46-47E9FFA5F858}">
      <dgm:prSet/>
      <dgm:spPr/>
      <dgm:t>
        <a:bodyPr/>
        <a:lstStyle/>
        <a:p>
          <a:endParaRPr lang="en-US"/>
        </a:p>
      </dgm:t>
    </dgm:pt>
    <dgm:pt modelId="{0FF16557-39DA-473A-AF69-D9CA1AF2BB08}">
      <dgm:prSet phldrT="[Text]" custT="1"/>
      <dgm:spPr/>
      <dgm:t>
        <a:bodyPr/>
        <a:lstStyle/>
        <a:p>
          <a:r>
            <a:rPr lang="en-US" sz="1800" dirty="0"/>
            <a:t>Grasp calf muscle to determine tone</a:t>
          </a:r>
        </a:p>
      </dgm:t>
    </dgm:pt>
    <dgm:pt modelId="{7AD19F14-DD28-4015-830E-4263CF8105D1}" type="parTrans" cxnId="{B70F6A58-A1E2-4A59-87D1-ACBADD21541F}">
      <dgm:prSet/>
      <dgm:spPr/>
      <dgm:t>
        <a:bodyPr/>
        <a:lstStyle/>
        <a:p>
          <a:endParaRPr lang="en-US"/>
        </a:p>
      </dgm:t>
    </dgm:pt>
    <dgm:pt modelId="{D96400E9-620E-4A8D-B3F1-A719A1262C50}" type="sibTrans" cxnId="{B70F6A58-A1E2-4A59-87D1-ACBADD21541F}">
      <dgm:prSet/>
      <dgm:spPr/>
      <dgm:t>
        <a:bodyPr/>
        <a:lstStyle/>
        <a:p>
          <a:endParaRPr lang="en-US"/>
        </a:p>
      </dgm:t>
    </dgm:pt>
    <dgm:pt modelId="{407729C6-40E1-4404-9CB4-2BC6634AC0E5}">
      <dgm:prSet phldrT="[Text]" custT="1"/>
      <dgm:spPr/>
      <dgm:t>
        <a:bodyPr/>
        <a:lstStyle/>
        <a:p>
          <a:r>
            <a:rPr lang="en-US" sz="1800" dirty="0"/>
            <a:t>Should feel “bulb” muscle at calf</a:t>
          </a:r>
        </a:p>
      </dgm:t>
    </dgm:pt>
    <dgm:pt modelId="{7B673AC4-397A-4CF1-9995-CAE3FE013727}" type="parTrans" cxnId="{560AD8A0-31D4-4AF8-8261-99219C964374}">
      <dgm:prSet/>
      <dgm:spPr/>
      <dgm:t>
        <a:bodyPr/>
        <a:lstStyle/>
        <a:p>
          <a:endParaRPr lang="en-US"/>
        </a:p>
      </dgm:t>
    </dgm:pt>
    <dgm:pt modelId="{98E4550F-7DDE-400F-97A9-785ABAD65A6B}" type="sibTrans" cxnId="{560AD8A0-31D4-4AF8-8261-99219C964374}">
      <dgm:prSet/>
      <dgm:spPr/>
      <dgm:t>
        <a:bodyPr/>
        <a:lstStyle/>
        <a:p>
          <a:endParaRPr lang="en-US"/>
        </a:p>
      </dgm:t>
    </dgm:pt>
    <dgm:pt modelId="{25AF4828-67F0-4C53-935E-74BA1053B91B}" type="pres">
      <dgm:prSet presAssocID="{5331AE74-CF3C-4AD0-B533-74AE28EBB91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1D5227-EFCC-45B3-ACE7-7A745791FD78}" type="pres">
      <dgm:prSet presAssocID="{7E68CA10-0CAE-4129-9949-C7757AEB94D0}" presName="composite" presStyleCnt="0"/>
      <dgm:spPr/>
    </dgm:pt>
    <dgm:pt modelId="{D966BA75-C514-413B-AD31-48F6AEEADA9C}" type="pres">
      <dgm:prSet presAssocID="{7E68CA10-0CAE-4129-9949-C7757AEB94D0}" presName="parTx" presStyleLbl="alignNode1" presStyleIdx="0" presStyleCnt="3" custLinFactNeighborX="-103" custLinFactNeighborY="-157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9484DE-8836-43DD-9DC1-CE04A6C0FAFF}" type="pres">
      <dgm:prSet presAssocID="{7E68CA10-0CAE-4129-9949-C7757AEB94D0}" presName="desTx" presStyleLbl="alignAccFollowNode1" presStyleIdx="0" presStyleCnt="3" custLinFactNeighborX="-103" custLinFactNeighborY="-104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B7EC42-0B8F-4167-9B20-C730C04F83AF}" type="pres">
      <dgm:prSet presAssocID="{06E06FA0-360B-4502-959D-43CC41476954}" presName="space" presStyleCnt="0"/>
      <dgm:spPr/>
    </dgm:pt>
    <dgm:pt modelId="{AF7FE537-4E70-4B12-AA2A-CED661E7BB31}" type="pres">
      <dgm:prSet presAssocID="{C8A0AA6C-A5C3-44EA-9502-8DEEBF217067}" presName="composite" presStyleCnt="0"/>
      <dgm:spPr/>
    </dgm:pt>
    <dgm:pt modelId="{89835EF0-EDD9-48E3-A87D-0E041A3A728F}" type="pres">
      <dgm:prSet presAssocID="{C8A0AA6C-A5C3-44EA-9502-8DEEBF217067}" presName="parTx" presStyleLbl="alignNode1" presStyleIdx="1" presStyleCnt="3" custLinFactNeighborX="494" custLinFactNeighborY="-182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CBBA65-DEE1-4682-85F0-FC663B3919A7}" type="pres">
      <dgm:prSet presAssocID="{C8A0AA6C-A5C3-44EA-9502-8DEEBF217067}" presName="desTx" presStyleLbl="alignAccFollowNode1" presStyleIdx="1" presStyleCnt="3" custLinFactNeighborX="494" custLinFactNeighborY="-99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797897-CE58-4AAF-A29B-A55613DB6D7A}" type="pres">
      <dgm:prSet presAssocID="{B3F6F282-2C65-4F8C-9A44-158DE73D5C6B}" presName="space" presStyleCnt="0"/>
      <dgm:spPr/>
    </dgm:pt>
    <dgm:pt modelId="{17284BA3-24D7-4D7F-B0CB-06177962D73C}" type="pres">
      <dgm:prSet presAssocID="{B18D4A49-DD4B-4BEA-BA80-14BE6276D705}" presName="composite" presStyleCnt="0"/>
      <dgm:spPr/>
    </dgm:pt>
    <dgm:pt modelId="{30532704-4DC9-4E23-9965-D2C5B2A5453E}" type="pres">
      <dgm:prSet presAssocID="{B18D4A49-DD4B-4BEA-BA80-14BE6276D705}" presName="parTx" presStyleLbl="alignNode1" presStyleIdx="2" presStyleCnt="3" custLinFactNeighborX="103" custLinFactNeighborY="-182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A7354E-2CAB-4CA9-B5C6-B95299C3B087}" type="pres">
      <dgm:prSet presAssocID="{B18D4A49-DD4B-4BEA-BA80-14BE6276D705}" presName="desTx" presStyleLbl="alignAccFollowNode1" presStyleIdx="2" presStyleCnt="3" custLinFactNeighborX="103" custLinFactNeighborY="-109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C69683-749D-486E-A9BB-B1B47AC3B179}" srcId="{C8A0AA6C-A5C3-44EA-9502-8DEEBF217067}" destId="{5BC709E8-5FD2-432F-B4F7-5AFDC96247E0}" srcOrd="0" destOrd="0" parTransId="{9A1DF04E-AED3-45DC-B55F-EA860E898C76}" sibTransId="{A3CC0E66-B53A-482B-A2CE-A4172A9B1522}"/>
    <dgm:cxn modelId="{3BB4647F-776C-437B-B8A1-BACA0382D72D}" type="presOf" srcId="{C8A0AA6C-A5C3-44EA-9502-8DEEBF217067}" destId="{89835EF0-EDD9-48E3-A87D-0E041A3A728F}" srcOrd="0" destOrd="0" presId="urn:microsoft.com/office/officeart/2005/8/layout/hList1"/>
    <dgm:cxn modelId="{6F53901E-1B6B-4240-B865-9B203CC602C0}" srcId="{7E68CA10-0CAE-4129-9949-C7757AEB94D0}" destId="{783A4CA8-8FD8-4ACB-9412-F3C8BBB0F1F6}" srcOrd="2" destOrd="0" parTransId="{6B50CB70-2742-46C5-9915-9991EC466A5B}" sibTransId="{57C427C3-5C96-4BA1-9ABF-9913FEA0BE2D}"/>
    <dgm:cxn modelId="{6A2F78DA-FF4D-4A31-9B26-05A34829669E}" type="presOf" srcId="{5331AE74-CF3C-4AD0-B533-74AE28EBB919}" destId="{25AF4828-67F0-4C53-935E-74BA1053B91B}" srcOrd="0" destOrd="0" presId="urn:microsoft.com/office/officeart/2005/8/layout/hList1"/>
    <dgm:cxn modelId="{A359086E-63C6-4CCC-A146-56BE81C979B6}" type="presOf" srcId="{5BC709E8-5FD2-432F-B4F7-5AFDC96247E0}" destId="{32CBBA65-DEE1-4682-85F0-FC663B3919A7}" srcOrd="0" destOrd="0" presId="urn:microsoft.com/office/officeart/2005/8/layout/hList1"/>
    <dgm:cxn modelId="{A1F1DF5A-D5DC-4BF4-8B46-47E9FFA5F858}" srcId="{C8A0AA6C-A5C3-44EA-9502-8DEEBF217067}" destId="{7B80A2C7-1F00-45BE-B0BF-26BC6395DD0F}" srcOrd="1" destOrd="0" parTransId="{394CEF0B-C45B-4F1D-879F-9CFBE4E77329}" sibTransId="{B563B05C-F5C9-41C1-9C0C-754ADDB3ED0F}"/>
    <dgm:cxn modelId="{6BF7170B-72B1-4671-B114-B756032ED0B3}" type="presOf" srcId="{0FF16557-39DA-473A-AF69-D9CA1AF2BB08}" destId="{2EA7354E-2CAB-4CA9-B5C6-B95299C3B087}" srcOrd="0" destOrd="1" presId="urn:microsoft.com/office/officeart/2005/8/layout/hList1"/>
    <dgm:cxn modelId="{E2C8C3CF-D408-464D-B90C-4B31B9F2F377}" srcId="{5331AE74-CF3C-4AD0-B533-74AE28EBB919}" destId="{B18D4A49-DD4B-4BEA-BA80-14BE6276D705}" srcOrd="2" destOrd="0" parTransId="{B2D693C2-1C24-4405-B622-48B2E80BA94E}" sibTransId="{B077D452-397D-426F-9432-6C686489411B}"/>
    <dgm:cxn modelId="{D6F0D1EE-3490-4D82-8DAA-5970D9DDA1D8}" type="presOf" srcId="{B18D4A49-DD4B-4BEA-BA80-14BE6276D705}" destId="{30532704-4DC9-4E23-9965-D2C5B2A5453E}" srcOrd="0" destOrd="0" presId="urn:microsoft.com/office/officeart/2005/8/layout/hList1"/>
    <dgm:cxn modelId="{688CC82B-AC12-425F-BA9C-9788A5B322C9}" type="presOf" srcId="{D9F0A317-C089-4C34-ADEE-F2A3D95C68C7}" destId="{2EA7354E-2CAB-4CA9-B5C6-B95299C3B087}" srcOrd="0" destOrd="0" presId="urn:microsoft.com/office/officeart/2005/8/layout/hList1"/>
    <dgm:cxn modelId="{AD453AFF-FE6C-48A9-8698-ABE6F280DA6F}" type="presOf" srcId="{C71F638D-8691-43E8-AC48-0D2107E952A2}" destId="{4D9484DE-8836-43DD-9DC1-CE04A6C0FAFF}" srcOrd="0" destOrd="0" presId="urn:microsoft.com/office/officeart/2005/8/layout/hList1"/>
    <dgm:cxn modelId="{B70F6A58-A1E2-4A59-87D1-ACBADD21541F}" srcId="{B18D4A49-DD4B-4BEA-BA80-14BE6276D705}" destId="{0FF16557-39DA-473A-AF69-D9CA1AF2BB08}" srcOrd="1" destOrd="0" parTransId="{7AD19F14-DD28-4015-830E-4263CF8105D1}" sibTransId="{D96400E9-620E-4A8D-B3F1-A719A1262C50}"/>
    <dgm:cxn modelId="{D4F1A867-12C3-4BE2-8550-DFC3AC29867D}" type="presOf" srcId="{783A4CA8-8FD8-4ACB-9412-F3C8BBB0F1F6}" destId="{4D9484DE-8836-43DD-9DC1-CE04A6C0FAFF}" srcOrd="0" destOrd="2" presId="urn:microsoft.com/office/officeart/2005/8/layout/hList1"/>
    <dgm:cxn modelId="{B2EB3CC6-C108-40CE-BB08-900791B69708}" type="presOf" srcId="{C4D1904F-7487-48B9-92E9-9DF5042DCAF7}" destId="{4D9484DE-8836-43DD-9DC1-CE04A6C0FAFF}" srcOrd="0" destOrd="1" presId="urn:microsoft.com/office/officeart/2005/8/layout/hList1"/>
    <dgm:cxn modelId="{560AD8A0-31D4-4AF8-8261-99219C964374}" srcId="{B18D4A49-DD4B-4BEA-BA80-14BE6276D705}" destId="{407729C6-40E1-4404-9CB4-2BC6634AC0E5}" srcOrd="2" destOrd="0" parTransId="{7B673AC4-397A-4CF1-9995-CAE3FE013727}" sibTransId="{98E4550F-7DDE-400F-97A9-785ABAD65A6B}"/>
    <dgm:cxn modelId="{0923198A-60E9-4571-A0BA-14F0DA6E3875}" srcId="{5331AE74-CF3C-4AD0-B533-74AE28EBB919}" destId="{7E68CA10-0CAE-4129-9949-C7757AEB94D0}" srcOrd="0" destOrd="0" parTransId="{690C9086-6479-414A-84F7-50D5D95E81D0}" sibTransId="{06E06FA0-360B-4502-959D-43CC41476954}"/>
    <dgm:cxn modelId="{C9A9B49F-03B4-4441-81D9-2178578E9BFC}" type="presOf" srcId="{7E68CA10-0CAE-4129-9949-C7757AEB94D0}" destId="{D966BA75-C514-413B-AD31-48F6AEEADA9C}" srcOrd="0" destOrd="0" presId="urn:microsoft.com/office/officeart/2005/8/layout/hList1"/>
    <dgm:cxn modelId="{B1D84C2D-4102-4139-86B5-3DD5E781D1DE}" type="presOf" srcId="{7B80A2C7-1F00-45BE-B0BF-26BC6395DD0F}" destId="{32CBBA65-DEE1-4682-85F0-FC663B3919A7}" srcOrd="0" destOrd="1" presId="urn:microsoft.com/office/officeart/2005/8/layout/hList1"/>
    <dgm:cxn modelId="{CE9EF219-3804-4275-B087-7BA106175A82}" srcId="{7E68CA10-0CAE-4129-9949-C7757AEB94D0}" destId="{C71F638D-8691-43E8-AC48-0D2107E952A2}" srcOrd="0" destOrd="0" parTransId="{1E1F03B9-137D-40B0-B789-928684B10F2D}" sibTransId="{CCBFCFD2-6115-453A-ABBB-D213D584999B}"/>
    <dgm:cxn modelId="{F62EB7CD-4AC5-422F-877C-85509CADBC4F}" srcId="{5331AE74-CF3C-4AD0-B533-74AE28EBB919}" destId="{C8A0AA6C-A5C3-44EA-9502-8DEEBF217067}" srcOrd="1" destOrd="0" parTransId="{4DA570F5-C5AF-4FB0-8CC1-02A8F2DD75C2}" sibTransId="{B3F6F282-2C65-4F8C-9A44-158DE73D5C6B}"/>
    <dgm:cxn modelId="{1B044447-30BD-4FBC-BCB2-49526B864816}" srcId="{B18D4A49-DD4B-4BEA-BA80-14BE6276D705}" destId="{D9F0A317-C089-4C34-ADEE-F2A3D95C68C7}" srcOrd="0" destOrd="0" parTransId="{66575187-CB8A-4CE6-A32E-E2580A473FF4}" sibTransId="{C944E669-F738-499D-A800-DD40EFE71408}"/>
    <dgm:cxn modelId="{0952738B-F60F-4843-877A-E4590C783C07}" type="presOf" srcId="{407729C6-40E1-4404-9CB4-2BC6634AC0E5}" destId="{2EA7354E-2CAB-4CA9-B5C6-B95299C3B087}" srcOrd="0" destOrd="2" presId="urn:microsoft.com/office/officeart/2005/8/layout/hList1"/>
    <dgm:cxn modelId="{95CA3435-21B5-4879-9B95-F144226F0B66}" srcId="{7E68CA10-0CAE-4129-9949-C7757AEB94D0}" destId="{A682E535-5966-46BE-BE20-F5EE9BD04B7A}" srcOrd="3" destOrd="0" parTransId="{4E6CAEEC-4CCE-4712-AFDE-4905E44F6ABB}" sibTransId="{186C0014-BC0A-4668-BF86-BED89E3B80BB}"/>
    <dgm:cxn modelId="{A94476C2-5304-4311-89F0-F55F85843C67}" srcId="{7E68CA10-0CAE-4129-9949-C7757AEB94D0}" destId="{C4D1904F-7487-48B9-92E9-9DF5042DCAF7}" srcOrd="1" destOrd="0" parTransId="{A4AD9311-D537-4EC4-83F0-C6E85AAF2569}" sibTransId="{18F5397F-F2DE-415D-818C-07F3ADB62D20}"/>
    <dgm:cxn modelId="{AD9DE6E2-D30B-4A15-8081-B8766FBF7748}" type="presOf" srcId="{A682E535-5966-46BE-BE20-F5EE9BD04B7A}" destId="{4D9484DE-8836-43DD-9DC1-CE04A6C0FAFF}" srcOrd="0" destOrd="3" presId="urn:microsoft.com/office/officeart/2005/8/layout/hList1"/>
    <dgm:cxn modelId="{CDD2536B-9480-4E1B-8D1E-B78E31617962}" type="presParOf" srcId="{25AF4828-67F0-4C53-935E-74BA1053B91B}" destId="{281D5227-EFCC-45B3-ACE7-7A745791FD78}" srcOrd="0" destOrd="0" presId="urn:microsoft.com/office/officeart/2005/8/layout/hList1"/>
    <dgm:cxn modelId="{AD3AAEFD-7487-4482-A810-D62ADC5D4F73}" type="presParOf" srcId="{281D5227-EFCC-45B3-ACE7-7A745791FD78}" destId="{D966BA75-C514-413B-AD31-48F6AEEADA9C}" srcOrd="0" destOrd="0" presId="urn:microsoft.com/office/officeart/2005/8/layout/hList1"/>
    <dgm:cxn modelId="{99623B8D-2B1E-4A62-B7CC-ABB4FABC3D93}" type="presParOf" srcId="{281D5227-EFCC-45B3-ACE7-7A745791FD78}" destId="{4D9484DE-8836-43DD-9DC1-CE04A6C0FAFF}" srcOrd="1" destOrd="0" presId="urn:microsoft.com/office/officeart/2005/8/layout/hList1"/>
    <dgm:cxn modelId="{D98EDAA9-5193-4B8E-9167-31AE60F0E485}" type="presParOf" srcId="{25AF4828-67F0-4C53-935E-74BA1053B91B}" destId="{4CB7EC42-0B8F-4167-9B20-C730C04F83AF}" srcOrd="1" destOrd="0" presId="urn:microsoft.com/office/officeart/2005/8/layout/hList1"/>
    <dgm:cxn modelId="{DD6F4B2C-EB56-4C4E-AA09-20B677E59975}" type="presParOf" srcId="{25AF4828-67F0-4C53-935E-74BA1053B91B}" destId="{AF7FE537-4E70-4B12-AA2A-CED661E7BB31}" srcOrd="2" destOrd="0" presId="urn:microsoft.com/office/officeart/2005/8/layout/hList1"/>
    <dgm:cxn modelId="{85329C9D-7033-41FA-B409-3BDEA05AA516}" type="presParOf" srcId="{AF7FE537-4E70-4B12-AA2A-CED661E7BB31}" destId="{89835EF0-EDD9-48E3-A87D-0E041A3A728F}" srcOrd="0" destOrd="0" presId="urn:microsoft.com/office/officeart/2005/8/layout/hList1"/>
    <dgm:cxn modelId="{3E8BD957-B035-45D6-8647-FFB96F70D0E3}" type="presParOf" srcId="{AF7FE537-4E70-4B12-AA2A-CED661E7BB31}" destId="{32CBBA65-DEE1-4682-85F0-FC663B3919A7}" srcOrd="1" destOrd="0" presId="urn:microsoft.com/office/officeart/2005/8/layout/hList1"/>
    <dgm:cxn modelId="{E9F6B7D1-65F6-4CF5-B52F-41E5E1A095AA}" type="presParOf" srcId="{25AF4828-67F0-4C53-935E-74BA1053B91B}" destId="{4D797897-CE58-4AAF-A29B-A55613DB6D7A}" srcOrd="3" destOrd="0" presId="urn:microsoft.com/office/officeart/2005/8/layout/hList1"/>
    <dgm:cxn modelId="{F3FE2D60-CB75-48CE-8324-F902C99E071E}" type="presParOf" srcId="{25AF4828-67F0-4C53-935E-74BA1053B91B}" destId="{17284BA3-24D7-4D7F-B0CB-06177962D73C}" srcOrd="4" destOrd="0" presId="urn:microsoft.com/office/officeart/2005/8/layout/hList1"/>
    <dgm:cxn modelId="{37A16030-4E6E-40DB-A22E-DF09E6CBC7B3}" type="presParOf" srcId="{17284BA3-24D7-4D7F-B0CB-06177962D73C}" destId="{30532704-4DC9-4E23-9965-D2C5B2A5453E}" srcOrd="0" destOrd="0" presId="urn:microsoft.com/office/officeart/2005/8/layout/hList1"/>
    <dgm:cxn modelId="{8CB506DF-F67E-4321-AF93-EC1303FD1381}" type="presParOf" srcId="{17284BA3-24D7-4D7F-B0CB-06177962D73C}" destId="{2EA7354E-2CAB-4CA9-B5C6-B95299C3B08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2D77E-99C6-4733-BF9E-596214CC0CD7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30FB8-D5C5-427D-9B9C-ACBC2E4EB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90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30FB8-D5C5-427D-9B9C-ACBC2E4EBF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84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Clinical interpretation of NFPE findings- could</a:t>
            </a:r>
            <a:r>
              <a:rPr lang="en-US" baseline="0" dirty="0"/>
              <a:t> be possible nutrient related causes but there are also non-nutrient related causes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30FB8-D5C5-427D-9B9C-ACBC2E4EBF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97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again, could also have non-nutrition related causes as well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30FB8-D5C5-427D-9B9C-ACBC2E4EBF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2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30FB8-D5C5-427D-9B9C-ACBC2E4EBF2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9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30FB8-D5C5-427D-9B9C-ACBC2E4EBF2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25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30FB8-D5C5-427D-9B9C-ACBC2E4EBF2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15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8F1753-5663-4C4F-80B8-EB3795A8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412" y="534081"/>
            <a:ext cx="4044950" cy="1730147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EEEA1-60F2-944B-BDA8-DAA780DE4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6412" y="2499406"/>
            <a:ext cx="4044950" cy="120173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62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si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C446C6-D2A5-594E-BF06-58861A5F2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144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3D4FE4-694B-654F-8F8A-28C81D6D5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81121"/>
            <a:ext cx="9144000" cy="102801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422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88E033-DE23-4C41-89A4-2276F346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B6D10D-2FF4-344B-85EF-2CFB4F28C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7286747-AD43-EC40-8420-A6C5808CF4F4}"/>
              </a:ext>
            </a:extLst>
          </p:cNvPr>
          <p:cNvSpPr txBox="1"/>
          <p:nvPr userDrawn="1"/>
        </p:nvSpPr>
        <p:spPr>
          <a:xfrm>
            <a:off x="817418" y="6388631"/>
            <a:ext cx="5669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Children’s Wisconsin</a:t>
            </a:r>
          </a:p>
        </p:txBody>
      </p:sp>
    </p:spTree>
    <p:extLst>
      <p:ext uri="{BB962C8B-B14F-4D97-AF65-F5344CB8AC3E}">
        <p14:creationId xmlns:p14="http://schemas.microsoft.com/office/powerpoint/2010/main" val="1124192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5418A4-D469-5C49-ABA3-CB8922B70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32EA48-45CA-9949-B591-41B322C93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6D06D18-AC23-754E-A325-169B4C275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9C830B9-95D4-9F4A-900F-646D5DB9F53A}"/>
              </a:ext>
            </a:extLst>
          </p:cNvPr>
          <p:cNvSpPr txBox="1"/>
          <p:nvPr userDrawn="1"/>
        </p:nvSpPr>
        <p:spPr>
          <a:xfrm>
            <a:off x="817418" y="6388631"/>
            <a:ext cx="5669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Children’s Wisconsin</a:t>
            </a:r>
          </a:p>
        </p:txBody>
      </p:sp>
    </p:spTree>
    <p:extLst>
      <p:ext uri="{BB962C8B-B14F-4D97-AF65-F5344CB8AC3E}">
        <p14:creationId xmlns:p14="http://schemas.microsoft.com/office/powerpoint/2010/main" val="3216450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EFF6FA-24B5-D345-AB32-476E42C9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A60E53-1C02-8A46-A69E-7E1B966056FC}"/>
              </a:ext>
            </a:extLst>
          </p:cNvPr>
          <p:cNvSpPr txBox="1"/>
          <p:nvPr userDrawn="1"/>
        </p:nvSpPr>
        <p:spPr>
          <a:xfrm>
            <a:off x="817418" y="6388631"/>
            <a:ext cx="5669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Children’s Wisconsin</a:t>
            </a:r>
          </a:p>
        </p:txBody>
      </p:sp>
    </p:spTree>
    <p:extLst>
      <p:ext uri="{BB962C8B-B14F-4D97-AF65-F5344CB8AC3E}">
        <p14:creationId xmlns:p14="http://schemas.microsoft.com/office/powerpoint/2010/main" val="1807045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7BC94C0-BAD5-3D40-9A0F-44ADCBCC399B}"/>
              </a:ext>
            </a:extLst>
          </p:cNvPr>
          <p:cNvSpPr txBox="1"/>
          <p:nvPr userDrawn="1"/>
        </p:nvSpPr>
        <p:spPr>
          <a:xfrm>
            <a:off x="817418" y="6388631"/>
            <a:ext cx="5669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Children’s Wisconsin</a:t>
            </a:r>
          </a:p>
        </p:txBody>
      </p:sp>
    </p:spTree>
    <p:extLst>
      <p:ext uri="{BB962C8B-B14F-4D97-AF65-F5344CB8AC3E}">
        <p14:creationId xmlns:p14="http://schemas.microsoft.com/office/powerpoint/2010/main" val="462803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221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62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8F1753-5663-4C4F-80B8-EB3795A8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4081"/>
            <a:ext cx="4044950" cy="1730147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EEEA1-60F2-944B-BDA8-DAA780DE4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499406"/>
            <a:ext cx="4044950" cy="120173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360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8F1753-5663-4C4F-80B8-EB3795A8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412" y="534081"/>
            <a:ext cx="4044950" cy="1730147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EEEA1-60F2-944B-BDA8-DAA780DE4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6412" y="2499406"/>
            <a:ext cx="4044950" cy="120173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630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8F1753-5663-4C4F-80B8-EB3795A8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4081"/>
            <a:ext cx="4044950" cy="1730147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EEEA1-60F2-944B-BDA8-DAA780DE4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499406"/>
            <a:ext cx="4044950" cy="120173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84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8F1753-5663-4C4F-80B8-EB3795A8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412" y="534081"/>
            <a:ext cx="4044950" cy="1730147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EEEA1-60F2-944B-BDA8-DAA780DE4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6412" y="2499406"/>
            <a:ext cx="4044950" cy="120173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28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8F1753-5663-4C4F-80B8-EB3795A8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4081"/>
            <a:ext cx="4044950" cy="1730147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EEEA1-60F2-944B-BDA8-DAA780DE4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499406"/>
            <a:ext cx="4044950" cy="120173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02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7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8F1753-5663-4C4F-80B8-EB3795A8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412" y="534081"/>
            <a:ext cx="4044950" cy="1730147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EEEA1-60F2-944B-BDA8-DAA780DE4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6412" y="2499406"/>
            <a:ext cx="4044950" cy="120173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9083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8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8F1753-5663-4C4F-80B8-EB3795A8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4081"/>
            <a:ext cx="4044950" cy="1730147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EEEA1-60F2-944B-BDA8-DAA780DE4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499406"/>
            <a:ext cx="4044950" cy="120173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871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dd your own image in mast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F666719-8A10-F641-A9F5-ABC638F835AA}"/>
              </a:ext>
            </a:extLst>
          </p:cNvPr>
          <p:cNvSpPr/>
          <p:nvPr userDrawn="1"/>
        </p:nvSpPr>
        <p:spPr>
          <a:xfrm>
            <a:off x="7192651" y="311085"/>
            <a:ext cx="4298622" cy="5081047"/>
          </a:xfrm>
          <a:prstGeom prst="rect">
            <a:avLst/>
          </a:prstGeom>
          <a:solidFill>
            <a:srgbClr val="007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8F1753-5663-4C4F-80B8-EB3795A8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412" y="534081"/>
            <a:ext cx="4044950" cy="1730147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EEEA1-60F2-944B-BDA8-DAA780DE4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6412" y="2499406"/>
            <a:ext cx="4044950" cy="120173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F41BEE2-896E-B54D-BACE-CE289CC57068}"/>
              </a:ext>
            </a:extLst>
          </p:cNvPr>
          <p:cNvSpPr/>
          <p:nvPr userDrawn="1"/>
        </p:nvSpPr>
        <p:spPr>
          <a:xfrm>
            <a:off x="0" y="0"/>
            <a:ext cx="12192000" cy="311085"/>
          </a:xfrm>
          <a:prstGeom prst="rect">
            <a:avLst/>
          </a:prstGeom>
          <a:solidFill>
            <a:srgbClr val="007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2C3347D-2341-0F4D-B4D1-2813C3BA3C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8259" y="3936321"/>
            <a:ext cx="3166925" cy="102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13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AB690C0-D41D-434B-B655-63C3C081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0BDF9B-23A5-4D45-BA75-CC77C4534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633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1" r:id="rId2"/>
    <p:sldLayoutId id="2147483664" r:id="rId3"/>
    <p:sldLayoutId id="2147483663" r:id="rId4"/>
    <p:sldLayoutId id="2147483666" r:id="rId5"/>
    <p:sldLayoutId id="2147483665" r:id="rId6"/>
    <p:sldLayoutId id="2147483667" r:id="rId7"/>
    <p:sldLayoutId id="2147483668" r:id="rId8"/>
    <p:sldLayoutId id="2147483669" r:id="rId9"/>
    <p:sldLayoutId id="2147483649" r:id="rId10"/>
    <p:sldLayoutId id="2147483650" r:id="rId11"/>
    <p:sldLayoutId id="2147483652" r:id="rId12"/>
    <p:sldLayoutId id="2147483654" r:id="rId13"/>
    <p:sldLayoutId id="2147483655" r:id="rId14"/>
    <p:sldLayoutId id="2147483660" r:id="rId15"/>
    <p:sldLayoutId id="214748366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5C9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1.xml"/><Relationship Id="rId7" Type="http://schemas.openxmlformats.org/officeDocument/2006/relationships/diagramColors" Target="../diagrams/colors2.xml"/><Relationship Id="rId12" Type="http://schemas.openxmlformats.org/officeDocument/2006/relationships/image" Target="../media/image1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7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6.png"/><Relationship Id="rId4" Type="http://schemas.openxmlformats.org/officeDocument/2006/relationships/diagramData" Target="../diagrams/data2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11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0.jpeg"/><Relationship Id="rId4" Type="http://schemas.openxmlformats.org/officeDocument/2006/relationships/diagramData" Target="../diagrams/data3.xml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4.pn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jFf7eotFxjo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1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Nutrition Focused Physical Exam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9FC2C660-C397-4050-94C6-6FAFD2E3C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3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9"/>
    </mc:Choice>
    <mc:Fallback xmlns="">
      <p:transition spd="slow" advTm="6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 Wasting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Bilateral when possible</a:t>
            </a:r>
          </a:p>
          <a:p>
            <a:r>
              <a:rPr lang="en-US" dirty="0"/>
              <a:t>Inspect and palpate for:</a:t>
            </a:r>
          </a:p>
          <a:p>
            <a:pPr lvl="1"/>
            <a:r>
              <a:rPr lang="en-US" dirty="0"/>
              <a:t>Volume (bulk) and tone</a:t>
            </a:r>
          </a:p>
          <a:p>
            <a:pPr lvl="1"/>
            <a:r>
              <a:rPr lang="en-US" dirty="0"/>
              <a:t>Muscle atrophy- flat or concave</a:t>
            </a:r>
          </a:p>
          <a:p>
            <a:pPr lvl="1"/>
            <a:r>
              <a:rPr lang="en-US" dirty="0"/>
              <a:t>Prominent bones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AA303ED0-C0EB-4BE1-8F3F-5F662E976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42"/>
    </mc:Choice>
    <mc:Fallback xmlns="">
      <p:transition spd="slow" advTm="29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Sites: Muscle Wasting: Upper Body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3019795"/>
              </p:ext>
            </p:extLst>
          </p:nvPr>
        </p:nvGraphicFramePr>
        <p:xfrm>
          <a:off x="457200" y="1430867"/>
          <a:ext cx="108966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212" y="4430787"/>
            <a:ext cx="1912863" cy="19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83343" y="4430320"/>
            <a:ext cx="1682923" cy="210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53465" y="4411329"/>
            <a:ext cx="2109485" cy="225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065684" y="4688194"/>
            <a:ext cx="2371966" cy="149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="" xmlns:a16="http://schemas.microsoft.com/office/drawing/2014/main" id="{00D9081D-C2CA-41C5-8D74-5ED20242A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5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37"/>
    </mc:Choice>
    <mc:Fallback xmlns="">
      <p:transition spd="slow" advTm="6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Sites: Muscle Wasting Lower Body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2824734"/>
              </p:ext>
            </p:extLst>
          </p:nvPr>
        </p:nvGraphicFramePr>
        <p:xfrm>
          <a:off x="457199" y="828552"/>
          <a:ext cx="11243734" cy="5216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Quadriceps Tendonitis - PhysioAdvis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7" b="15294"/>
          <a:stretch/>
        </p:blipFill>
        <p:spPr bwMode="auto">
          <a:xfrm>
            <a:off x="838200" y="4636546"/>
            <a:ext cx="2581275" cy="214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Identify Fat and Muscle Wasting through the Nutrition Focused  Physical Exa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695" y="4263426"/>
            <a:ext cx="18573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B510B5F5-4E77-4718-A7F2-11D806EAD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2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88"/>
    </mc:Choice>
    <mc:Fallback xmlns="">
      <p:transition spd="slow" advTm="45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Sites: Edema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ever notice fluid accumulation around your child’s ankles or in the lower part of your legs?</a:t>
            </a:r>
          </a:p>
          <a:p>
            <a:endParaRPr lang="en-US" sz="2000" dirty="0"/>
          </a:p>
          <a:p>
            <a:r>
              <a:rPr lang="en-US" dirty="0"/>
              <a:t>Do your child’s eyes appear puffy?</a:t>
            </a:r>
          </a:p>
          <a:p>
            <a:endParaRPr lang="en-US" sz="2000" dirty="0"/>
          </a:p>
          <a:p>
            <a:r>
              <a:rPr lang="en-US" dirty="0"/>
              <a:t>Do you notice any swelling or fluid in child’s stomach?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3170" t="33255" r="18104" b="35216"/>
          <a:stretch/>
        </p:blipFill>
        <p:spPr>
          <a:xfrm>
            <a:off x="6572921" y="4566621"/>
            <a:ext cx="5346551" cy="216228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AE85E91C-BB4B-49E2-9B25-70B2262C7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7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69"/>
    </mc:Choice>
    <mc:Fallback xmlns="">
      <p:transition spd="slow" advTm="28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NFPE &amp; Micronutrients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Micronutrient Deficiency</a:t>
            </a:r>
          </a:p>
          <a:p>
            <a:pPr lvl="1"/>
            <a:r>
              <a:rPr lang="en-US" dirty="0"/>
              <a:t>Primary or secondary deficiency</a:t>
            </a:r>
          </a:p>
          <a:p>
            <a:r>
              <a:rPr lang="en-US" dirty="0"/>
              <a:t>Is there a medical reason for a deficiency?</a:t>
            </a:r>
          </a:p>
          <a:p>
            <a:pPr lvl="1"/>
            <a:r>
              <a:rPr lang="en-US" dirty="0"/>
              <a:t>Medications, medical diagnosis</a:t>
            </a:r>
          </a:p>
          <a:p>
            <a:r>
              <a:rPr lang="en-US" dirty="0"/>
              <a:t>Is Inflammation Present?</a:t>
            </a:r>
          </a:p>
          <a:p>
            <a:pPr lvl="1"/>
            <a:r>
              <a:rPr lang="en-US" dirty="0"/>
              <a:t>An elevation in inflammatory markers may warrant delay in checking for nutrient levels</a:t>
            </a:r>
          </a:p>
          <a:p>
            <a:pPr lvl="1"/>
            <a:r>
              <a:rPr lang="en-US" dirty="0"/>
              <a:t>Markers: CRP, SED rate, WBC</a:t>
            </a:r>
          </a:p>
          <a:p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="" xmlns:a16="http://schemas.microsoft.com/office/drawing/2014/main" id="{E452DC0E-CB06-4BCA-BA02-1B1AAC677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8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98"/>
    </mc:Choice>
    <mc:Fallback xmlns="">
      <p:transition spd="slow" advTm="42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Hair and Eyes</a:t>
            </a:r>
          </a:p>
        </p:txBody>
      </p:sp>
      <p:graphicFrame>
        <p:nvGraphicFramePr>
          <p:cNvPr id="4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58184717"/>
              </p:ext>
            </p:extLst>
          </p:nvPr>
        </p:nvGraphicFramePr>
        <p:xfrm>
          <a:off x="838196" y="1388533"/>
          <a:ext cx="5140572" cy="5309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0286">
                  <a:extLst>
                    <a:ext uri="{9D8B030D-6E8A-4147-A177-3AD203B41FA5}">
                      <a16:colId xmlns="" xmlns:a16="http://schemas.microsoft.com/office/drawing/2014/main" val="1532402463"/>
                    </a:ext>
                  </a:extLst>
                </a:gridCol>
                <a:gridCol w="2570286">
                  <a:extLst>
                    <a:ext uri="{9D8B030D-6E8A-4147-A177-3AD203B41FA5}">
                      <a16:colId xmlns="" xmlns:a16="http://schemas.microsoft.com/office/drawing/2014/main" val="592853161"/>
                    </a:ext>
                  </a:extLst>
                </a:gridCol>
              </a:tblGrid>
              <a:tr h="40001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Hair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71522393"/>
                  </a:ext>
                </a:extLst>
              </a:tr>
              <a:tr h="700018">
                <a:tc>
                  <a:txBody>
                    <a:bodyPr/>
                    <a:lstStyle/>
                    <a:p>
                      <a:r>
                        <a:rPr lang="en-US" sz="2000" dirty="0"/>
                        <a:t>Seborrheic</a:t>
                      </a:r>
                      <a:r>
                        <a:rPr lang="en-US" sz="2000" baseline="0" dirty="0"/>
                        <a:t> Dermatitis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B6, biotin, Zinc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91391727"/>
                  </a:ext>
                </a:extLst>
              </a:tr>
              <a:tr h="400010">
                <a:tc>
                  <a:txBody>
                    <a:bodyPr/>
                    <a:lstStyle/>
                    <a:p>
                      <a:r>
                        <a:rPr lang="en-US" sz="2000" dirty="0"/>
                        <a:t>Hair Lightening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Selenium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91206488"/>
                  </a:ext>
                </a:extLst>
              </a:tr>
              <a:tr h="1000025">
                <a:tc>
                  <a:txBody>
                    <a:bodyPr/>
                    <a:lstStyle/>
                    <a:p>
                      <a:r>
                        <a:rPr lang="en-US" sz="2000" dirty="0"/>
                        <a:t>Hair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Protein/energy</a:t>
                      </a:r>
                      <a:r>
                        <a:rPr lang="en-US" sz="2000" baseline="0" dirty="0"/>
                        <a:t> deficiency</a:t>
                      </a:r>
                      <a:r>
                        <a:rPr lang="en-US" sz="2000" dirty="0"/>
                        <a:t>,</a:t>
                      </a:r>
                      <a:r>
                        <a:rPr lang="en-US" sz="2000" baseline="0" dirty="0"/>
                        <a:t> anemia (iron)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54298598"/>
                  </a:ext>
                </a:extLst>
              </a:tr>
              <a:tr h="700018">
                <a:tc>
                  <a:txBody>
                    <a:bodyPr/>
                    <a:lstStyle/>
                    <a:p>
                      <a:r>
                        <a:rPr lang="en-US" sz="2000" dirty="0"/>
                        <a:t>Lanugo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Protein</a:t>
                      </a:r>
                      <a:r>
                        <a:rPr lang="en-US" sz="2000" baseline="0" dirty="0"/>
                        <a:t> energy deficiency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3607032"/>
                  </a:ext>
                </a:extLst>
              </a:tr>
              <a:tr h="700018">
                <a:tc>
                  <a:txBody>
                    <a:bodyPr/>
                    <a:lstStyle/>
                    <a:p>
                      <a:r>
                        <a:rPr lang="en-US" sz="2000" dirty="0"/>
                        <a:t>Hirsutism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Obesity, Cushing, PCOS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57024983"/>
                  </a:ext>
                </a:extLst>
              </a:tr>
              <a:tr h="700018">
                <a:tc>
                  <a:txBody>
                    <a:bodyPr/>
                    <a:lstStyle/>
                    <a:p>
                      <a:r>
                        <a:rPr lang="en-US" sz="2000" dirty="0"/>
                        <a:t>Follicular</a:t>
                      </a:r>
                      <a:r>
                        <a:rPr lang="en-US" sz="2000" baseline="0" dirty="0"/>
                        <a:t> Hyperkeratosis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Vitamin</a:t>
                      </a:r>
                      <a:r>
                        <a:rPr lang="en-US" sz="2000" baseline="0" dirty="0"/>
                        <a:t> A or C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27789848"/>
                  </a:ext>
                </a:extLst>
              </a:tr>
              <a:tr h="700018">
                <a:tc>
                  <a:txBody>
                    <a:bodyPr/>
                    <a:lstStyle/>
                    <a:p>
                      <a:r>
                        <a:rPr lang="en-US" sz="2000" dirty="0"/>
                        <a:t>Dull, lack luster 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Protein/energy</a:t>
                      </a:r>
                      <a:r>
                        <a:rPr lang="en-US" sz="2000" baseline="0" dirty="0"/>
                        <a:t> deficiency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5175281"/>
                  </a:ext>
                </a:extLst>
              </a:tr>
            </a:tbl>
          </a:graphicData>
        </a:graphic>
      </p:graphicFrame>
      <p:graphicFrame>
        <p:nvGraphicFramePr>
          <p:cNvPr id="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1095244"/>
              </p:ext>
            </p:extLst>
          </p:nvPr>
        </p:nvGraphicFramePr>
        <p:xfrm>
          <a:off x="6439094" y="1375897"/>
          <a:ext cx="4914706" cy="4293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353">
                  <a:extLst>
                    <a:ext uri="{9D8B030D-6E8A-4147-A177-3AD203B41FA5}">
                      <a16:colId xmlns="" xmlns:a16="http://schemas.microsoft.com/office/drawing/2014/main" val="2806503235"/>
                    </a:ext>
                  </a:extLst>
                </a:gridCol>
                <a:gridCol w="2457353">
                  <a:extLst>
                    <a:ext uri="{9D8B030D-6E8A-4147-A177-3AD203B41FA5}">
                      <a16:colId xmlns="" xmlns:a16="http://schemas.microsoft.com/office/drawing/2014/main" val="3162073047"/>
                    </a:ext>
                  </a:extLst>
                </a:gridCol>
              </a:tblGrid>
              <a:tr h="465609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Eyes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10172717"/>
                  </a:ext>
                </a:extLst>
              </a:tr>
              <a:tr h="803653">
                <a:tc>
                  <a:txBody>
                    <a:bodyPr/>
                    <a:lstStyle/>
                    <a:p>
                      <a:r>
                        <a:rPr lang="en-US" sz="2000" dirty="0"/>
                        <a:t>Night blindness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Vitamin</a:t>
                      </a:r>
                      <a:r>
                        <a:rPr lang="en-US" sz="2000" baseline="0" dirty="0"/>
                        <a:t> A deficiency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39128192"/>
                  </a:ext>
                </a:extLst>
              </a:tr>
              <a:tr h="803653">
                <a:tc>
                  <a:txBody>
                    <a:bodyPr/>
                    <a:lstStyle/>
                    <a:p>
                      <a:r>
                        <a:rPr lang="en-US" sz="2000" dirty="0"/>
                        <a:t>Conjunctival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Xerosis</a:t>
                      </a:r>
                      <a:r>
                        <a:rPr lang="en-US" sz="2000" baseline="0" dirty="0"/>
                        <a:t> (dry eye)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Vitamin A, Zinc deficiency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38300806"/>
                  </a:ext>
                </a:extLst>
              </a:tr>
              <a:tr h="465609">
                <a:tc>
                  <a:txBody>
                    <a:bodyPr/>
                    <a:lstStyle/>
                    <a:p>
                      <a:r>
                        <a:rPr lang="en-US" sz="2000" dirty="0"/>
                        <a:t>Icterus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Vitamin A toxicity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4997974"/>
                  </a:ext>
                </a:extLst>
              </a:tr>
              <a:tr h="950423">
                <a:tc>
                  <a:txBody>
                    <a:bodyPr/>
                    <a:lstStyle/>
                    <a:p>
                      <a:r>
                        <a:rPr lang="en-US" sz="2000" dirty="0"/>
                        <a:t>Pale Conjunctiva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Anemia (Fe,</a:t>
                      </a:r>
                      <a:r>
                        <a:rPr lang="en-US" sz="2000" baseline="0" dirty="0"/>
                        <a:t> B12, Folate) or Copper deficiency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17256488"/>
                  </a:ext>
                </a:extLst>
              </a:tr>
              <a:tr h="749019">
                <a:tc>
                  <a:txBody>
                    <a:bodyPr/>
                    <a:lstStyle/>
                    <a:p>
                      <a:r>
                        <a:rPr lang="en-US" sz="2000" dirty="0" err="1"/>
                        <a:t>Bitot’s</a:t>
                      </a:r>
                      <a:r>
                        <a:rPr lang="en-US" sz="2000" dirty="0"/>
                        <a:t> spots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Vitamin A deficiency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04494064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FF875CA1-AB68-4C2D-8238-5692C7589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0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9"/>
    </mc:Choice>
    <mc:Fallback xmlns="">
      <p:transition spd="slow" advTm="13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Sites: </a:t>
            </a:r>
            <a:br>
              <a:rPr lang="en-US" dirty="0"/>
            </a:br>
            <a:r>
              <a:rPr lang="en-US" dirty="0"/>
              <a:t>Micronutrients: Hair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you noticed any change in the texture of your child’s hair?</a:t>
            </a:r>
          </a:p>
          <a:p>
            <a:r>
              <a:rPr lang="en-US" dirty="0"/>
              <a:t>Does your child’s hair appear thinner?</a:t>
            </a:r>
          </a:p>
          <a:p>
            <a:r>
              <a:rPr lang="en-US" dirty="0"/>
              <a:t>Is there more hair in the brush or on the pillow?</a:t>
            </a:r>
          </a:p>
          <a:p>
            <a:r>
              <a:rPr lang="en-US" dirty="0"/>
              <a:t>Is the hair easily </a:t>
            </a:r>
            <a:r>
              <a:rPr lang="en-US" dirty="0" err="1"/>
              <a:t>pluckable</a:t>
            </a:r>
            <a:r>
              <a:rPr lang="en-US" dirty="0"/>
              <a:t>?</a:t>
            </a:r>
          </a:p>
          <a:p>
            <a:r>
              <a:rPr lang="en-US" dirty="0"/>
              <a:t>Has there been any color changes or noticeable patches of color?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71BE5F97-9404-4C58-A3A7-7C028EC8C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9"/>
    </mc:Choice>
    <mc:Fallback xmlns="">
      <p:transition spd="slow" advTm="23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Site:</a:t>
            </a:r>
            <a:br>
              <a:rPr lang="en-US" dirty="0"/>
            </a:br>
            <a:r>
              <a:rPr lang="en-US" dirty="0"/>
              <a:t>Micronutrients: Eyes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you noticed any changes in your child’s vision? Difficulty with seeing at night?</a:t>
            </a:r>
          </a:p>
          <a:p>
            <a:r>
              <a:rPr lang="en-US" dirty="0"/>
              <a:t>Eyes water excessively or dry eye?</a:t>
            </a:r>
          </a:p>
          <a:p>
            <a:r>
              <a:rPr lang="en-US" dirty="0"/>
              <a:t>C/o of pain in or around the eyes?</a:t>
            </a:r>
          </a:p>
          <a:p>
            <a:r>
              <a:rPr lang="en-US" dirty="0"/>
              <a:t>Have you noticed any scaling around eye lids?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F9161B69-B5F1-4849-9212-BB2E2EEA1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2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66"/>
    </mc:Choice>
    <mc:Fallback xmlns="">
      <p:transition spd="slow" advTm="23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Site:</a:t>
            </a:r>
            <a:br>
              <a:rPr lang="en-US" dirty="0"/>
            </a:br>
            <a:r>
              <a:rPr lang="en-US" dirty="0"/>
              <a:t>Oral Exam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4536655"/>
              </p:ext>
            </p:extLst>
          </p:nvPr>
        </p:nvGraphicFramePr>
        <p:xfrm>
          <a:off x="838198" y="1644050"/>
          <a:ext cx="10007992" cy="396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4473">
                  <a:extLst>
                    <a:ext uri="{9D8B030D-6E8A-4147-A177-3AD203B41FA5}">
                      <a16:colId xmlns="" xmlns:a16="http://schemas.microsoft.com/office/drawing/2014/main" val="2996289461"/>
                    </a:ext>
                  </a:extLst>
                </a:gridCol>
                <a:gridCol w="5303519">
                  <a:extLst>
                    <a:ext uri="{9D8B030D-6E8A-4147-A177-3AD203B41FA5}">
                      <a16:colId xmlns="" xmlns:a16="http://schemas.microsoft.com/office/drawing/2014/main" val="1201129161"/>
                    </a:ext>
                  </a:extLst>
                </a:gridCol>
              </a:tblGrid>
              <a:tr h="405500">
                <a:tc>
                  <a:txBody>
                    <a:bodyPr/>
                    <a:lstStyle/>
                    <a:p>
                      <a:r>
                        <a:rPr lang="en-US" sz="2000" dirty="0"/>
                        <a:t>Findings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Possible Deficiency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43774252"/>
                  </a:ext>
                </a:extLst>
              </a:tr>
              <a:tr h="699903">
                <a:tc>
                  <a:txBody>
                    <a:bodyPr/>
                    <a:lstStyle/>
                    <a:p>
                      <a:r>
                        <a:rPr lang="en-US" sz="2000" dirty="0"/>
                        <a:t>Angular stomatitis or </a:t>
                      </a:r>
                      <a:r>
                        <a:rPr lang="en-US" sz="2000" dirty="0" err="1"/>
                        <a:t>cheilitis</a:t>
                      </a:r>
                      <a:r>
                        <a:rPr lang="en-US" sz="2000" dirty="0"/>
                        <a:t> (swollen red patches in the corners of the mouth)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Riboflavin, niacin, iron, vitamin B6, vitamin B12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39091008"/>
                  </a:ext>
                </a:extLst>
              </a:tr>
              <a:tr h="405500">
                <a:tc>
                  <a:txBody>
                    <a:bodyPr/>
                    <a:lstStyle/>
                    <a:p>
                      <a:r>
                        <a:rPr lang="en-US" sz="2000" dirty="0"/>
                        <a:t>Purplish/magenta tongue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Riboflavin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84517637"/>
                  </a:ext>
                </a:extLst>
              </a:tr>
              <a:tr h="405500">
                <a:tc>
                  <a:txBody>
                    <a:bodyPr/>
                    <a:lstStyle/>
                    <a:p>
                      <a:r>
                        <a:rPr lang="en-US" sz="2000" dirty="0"/>
                        <a:t>Smooth, beefy red tongue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Vitamin B12, niacin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6219392"/>
                  </a:ext>
                </a:extLst>
              </a:tr>
              <a:tr h="699903">
                <a:tc>
                  <a:txBody>
                    <a:bodyPr/>
                    <a:lstStyle/>
                    <a:p>
                      <a:r>
                        <a:rPr lang="en-US" sz="2000" dirty="0" err="1"/>
                        <a:t>Glossitis</a:t>
                      </a:r>
                      <a:r>
                        <a:rPr lang="en-US" sz="2000" dirty="0"/>
                        <a:t> (swollen/inflamed</a:t>
                      </a:r>
                      <a:r>
                        <a:rPr lang="en-US" sz="2000" baseline="0" dirty="0"/>
                        <a:t> tongue)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Riboflavin, niacin, vitamin B6, vitamin B12, folate, severe iron deficiency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01920776"/>
                  </a:ext>
                </a:extLst>
              </a:tr>
              <a:tr h="405500">
                <a:tc>
                  <a:txBody>
                    <a:bodyPr/>
                    <a:lstStyle/>
                    <a:p>
                      <a:r>
                        <a:rPr lang="en-US" sz="2000" dirty="0"/>
                        <a:t>Pale tongue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Vitamin B12, folate, iron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8682664"/>
                  </a:ext>
                </a:extLst>
              </a:tr>
              <a:tr h="898241">
                <a:tc>
                  <a:txBody>
                    <a:bodyPr/>
                    <a:lstStyle/>
                    <a:p>
                      <a:r>
                        <a:rPr lang="en-US" sz="2000" dirty="0"/>
                        <a:t>Gingivitis, bleeding gums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Vitamin C, niacin, folate, zinc, severe vitamin D deficiency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22198248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0B21950B-F386-4E49-A6D2-BB3BA415B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6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6"/>
    </mc:Choice>
    <mc:Fallback xmlns="">
      <p:transition spd="slow" advTm="15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Site:</a:t>
            </a:r>
            <a:br>
              <a:rPr lang="en-US" dirty="0"/>
            </a:br>
            <a:r>
              <a:rPr lang="en-US" dirty="0"/>
              <a:t>Mouth &amp; oral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you noticed any difficulty with chewing or swallowing?</a:t>
            </a:r>
          </a:p>
          <a:p>
            <a:r>
              <a:rPr lang="en-US" dirty="0"/>
              <a:t>Is you child complain of pain when eating or inside his or her  mouth?</a:t>
            </a:r>
          </a:p>
          <a:p>
            <a:r>
              <a:rPr lang="en-US" dirty="0"/>
              <a:t>Have you noticed any broken teeth? </a:t>
            </a:r>
          </a:p>
          <a:p>
            <a:r>
              <a:rPr lang="en-US" dirty="0"/>
              <a:t>Does your child have any sores in his/her mouth or a history of mouth sores?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14A4EB58-4841-47E8-8517-6A1646124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21"/>
    </mc:Choice>
    <mc:Fallback xmlns="">
      <p:transition spd="slow" advTm="23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of Nutrition Focused Physical Exam (NFPE)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Requirements to complete competency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/>
              <a:t>Review of Mid-upper Arm Circumference (MUAC)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Demonstration to complete competency </a:t>
            </a:r>
          </a:p>
          <a:p>
            <a:r>
              <a:rPr lang="en-US" dirty="0"/>
              <a:t>Review of Hand Grip Strength </a:t>
            </a:r>
          </a:p>
          <a:p>
            <a:pPr lvl="1"/>
            <a:r>
              <a:rPr lang="en-US" sz="2000" dirty="0"/>
              <a:t>Demonstration to complete competency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8BC44365-6E8B-4C17-9DD5-739CB9C8F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80"/>
    </mc:Choice>
    <mc:Fallback xmlns="">
      <p:transition spd="slow" advTm="18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Site:</a:t>
            </a:r>
            <a:br>
              <a:rPr lang="en-US" dirty="0"/>
            </a:br>
            <a:r>
              <a:rPr lang="en-US" dirty="0"/>
              <a:t>Nails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4599482"/>
              </p:ext>
            </p:extLst>
          </p:nvPr>
        </p:nvGraphicFramePr>
        <p:xfrm>
          <a:off x="952497" y="1976438"/>
          <a:ext cx="10711377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3844">
                  <a:extLst>
                    <a:ext uri="{9D8B030D-6E8A-4147-A177-3AD203B41FA5}">
                      <a16:colId xmlns="" xmlns:a16="http://schemas.microsoft.com/office/drawing/2014/main" val="1837011073"/>
                    </a:ext>
                  </a:extLst>
                </a:gridCol>
                <a:gridCol w="5307533">
                  <a:extLst>
                    <a:ext uri="{9D8B030D-6E8A-4147-A177-3AD203B41FA5}">
                      <a16:colId xmlns="" xmlns:a16="http://schemas.microsoft.com/office/drawing/2014/main" val="2176431167"/>
                    </a:ext>
                  </a:extLst>
                </a:gridCol>
              </a:tblGrid>
              <a:tr h="422273">
                <a:tc>
                  <a:txBody>
                    <a:bodyPr/>
                    <a:lstStyle/>
                    <a:p>
                      <a:r>
                        <a:rPr lang="en-US" sz="2400" dirty="0"/>
                        <a:t>Findings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Possible</a:t>
                      </a:r>
                      <a:r>
                        <a:rPr lang="en-US" sz="2400" baseline="0" dirty="0"/>
                        <a:t> Deficiency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63797306"/>
                  </a:ext>
                </a:extLst>
              </a:tr>
              <a:tr h="422273">
                <a:tc>
                  <a:txBody>
                    <a:bodyPr/>
                    <a:lstStyle/>
                    <a:p>
                      <a:r>
                        <a:rPr lang="en-US" sz="2400" dirty="0" err="1"/>
                        <a:t>Koilonychia</a:t>
                      </a:r>
                      <a:r>
                        <a:rPr lang="en-US" sz="2400" dirty="0"/>
                        <a:t> (spoon‐shaped, concave)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Iron, anemia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10944654"/>
                  </a:ext>
                </a:extLst>
              </a:tr>
              <a:tr h="422273">
                <a:tc>
                  <a:txBody>
                    <a:bodyPr/>
                    <a:lstStyle/>
                    <a:p>
                      <a:r>
                        <a:rPr lang="en-US" sz="2400" dirty="0" err="1"/>
                        <a:t>Leukoncyia</a:t>
                      </a:r>
                      <a:r>
                        <a:rPr lang="en-US" sz="2400" dirty="0"/>
                        <a:t> (white</a:t>
                      </a:r>
                      <a:r>
                        <a:rPr lang="en-US" sz="2400" baseline="0" dirty="0"/>
                        <a:t> nail bed)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Hypoalbuminemia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8501567"/>
                  </a:ext>
                </a:extLst>
              </a:tr>
              <a:tr h="489078">
                <a:tc>
                  <a:txBody>
                    <a:bodyPr/>
                    <a:lstStyle/>
                    <a:p>
                      <a:r>
                        <a:rPr lang="en-US" sz="2400" dirty="0"/>
                        <a:t>Beau’s lines (transverse ridges, horizontal grooves)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Severe zinc deficiency, hypercalcemia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53776477"/>
                  </a:ext>
                </a:extLst>
              </a:tr>
              <a:tr h="422273">
                <a:tc>
                  <a:txBody>
                    <a:bodyPr/>
                    <a:lstStyle/>
                    <a:p>
                      <a:r>
                        <a:rPr lang="en-US" sz="2400" dirty="0"/>
                        <a:t>Pale Nail 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Anemia,</a:t>
                      </a:r>
                      <a:r>
                        <a:rPr lang="en-US" sz="2400" baseline="0" dirty="0"/>
                        <a:t> Iron, B6, B12, folate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08588969"/>
                  </a:ext>
                </a:extLst>
              </a:tr>
              <a:tr h="7728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Brittle, soft, dry, weak or thin, split  easily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Magnesium, severe malnutrition,  vitamin A and selenium toxicity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60051067"/>
                  </a:ext>
                </a:extLst>
              </a:tr>
              <a:tr h="422273">
                <a:tc>
                  <a:txBody>
                    <a:bodyPr/>
                    <a:lstStyle/>
                    <a:p>
                      <a:r>
                        <a:rPr lang="en-US" sz="2400" dirty="0"/>
                        <a:t>Central ridges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Iron, folate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418789"/>
                  </a:ext>
                </a:extLst>
              </a:tr>
              <a:tr h="422273">
                <a:tc>
                  <a:txBody>
                    <a:bodyPr/>
                    <a:lstStyle/>
                    <a:p>
                      <a:r>
                        <a:rPr lang="en-US" sz="2400" dirty="0"/>
                        <a:t>Splinter hemorrhage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Vitamin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3912143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729CD9FD-8C15-4F66-9769-F44802334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9"/>
    </mc:Choice>
    <mc:Fallback xmlns="">
      <p:transition spd="slow" advTm="10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Site:</a:t>
            </a:r>
            <a:br>
              <a:rPr lang="en-US" dirty="0"/>
            </a:br>
            <a:r>
              <a:rPr lang="en-US" dirty="0"/>
              <a:t>Nails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you noticed any changes in your child’s nails?</a:t>
            </a:r>
          </a:p>
          <a:p>
            <a:endParaRPr lang="en-US" dirty="0"/>
          </a:p>
          <a:p>
            <a:r>
              <a:rPr lang="en-US" dirty="0"/>
              <a:t>Are they breaking easily or appear more brittle?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E6C22501-0E72-49A6-B040-3630DA1C4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6"/>
    </mc:Choice>
    <mc:Fallback xmlns="">
      <p:transition spd="slow" advTm="11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Site:</a:t>
            </a:r>
            <a:br>
              <a:rPr lang="en-US" dirty="0"/>
            </a:br>
            <a:r>
              <a:rPr lang="en-US" dirty="0"/>
              <a:t>Skin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2491639"/>
              </p:ext>
            </p:extLst>
          </p:nvPr>
        </p:nvGraphicFramePr>
        <p:xfrm>
          <a:off x="838199" y="1694382"/>
          <a:ext cx="11020866" cy="4867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1419">
                  <a:extLst>
                    <a:ext uri="{9D8B030D-6E8A-4147-A177-3AD203B41FA5}">
                      <a16:colId xmlns="" xmlns:a16="http://schemas.microsoft.com/office/drawing/2014/main" val="2637359315"/>
                    </a:ext>
                  </a:extLst>
                </a:gridCol>
                <a:gridCol w="6119447">
                  <a:extLst>
                    <a:ext uri="{9D8B030D-6E8A-4147-A177-3AD203B41FA5}">
                      <a16:colId xmlns="" xmlns:a16="http://schemas.microsoft.com/office/drawing/2014/main" val="339700394"/>
                    </a:ext>
                  </a:extLst>
                </a:gridCol>
              </a:tblGrid>
              <a:tr h="353352">
                <a:tc>
                  <a:txBody>
                    <a:bodyPr/>
                    <a:lstStyle/>
                    <a:p>
                      <a:r>
                        <a:rPr lang="en-US" sz="2400" dirty="0"/>
                        <a:t>Findings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Possible Deficiency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31069272"/>
                  </a:ext>
                </a:extLst>
              </a:tr>
              <a:tr h="353352">
                <a:tc>
                  <a:txBody>
                    <a:bodyPr/>
                    <a:lstStyle/>
                    <a:p>
                      <a:r>
                        <a:rPr lang="en-US" sz="2400" dirty="0"/>
                        <a:t>Poor wound healing, pressure ulcers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Zinc, Vitamin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05020429"/>
                  </a:ext>
                </a:extLst>
              </a:tr>
              <a:tr h="353352">
                <a:tc>
                  <a:txBody>
                    <a:bodyPr/>
                    <a:lstStyle/>
                    <a:p>
                      <a:r>
                        <a:rPr lang="en-US" sz="2400" dirty="0"/>
                        <a:t>Follicular hyperkeratosis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Vitamin A or vitamin 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27153747"/>
                  </a:ext>
                </a:extLst>
              </a:tr>
              <a:tr h="843994">
                <a:tc>
                  <a:txBody>
                    <a:bodyPr/>
                    <a:lstStyle/>
                    <a:p>
                      <a:r>
                        <a:rPr lang="en-US" sz="2400" dirty="0"/>
                        <a:t>Seborrheic dermatitis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Biotin, vitamin B6, zinc, riboflavin, essential fatty acids, vitamin A excess or deficiency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45361449"/>
                  </a:ext>
                </a:extLst>
              </a:tr>
              <a:tr h="353352">
                <a:tc>
                  <a:txBody>
                    <a:bodyPr/>
                    <a:lstStyle/>
                    <a:p>
                      <a:r>
                        <a:rPr lang="en-US" sz="2400" dirty="0" err="1"/>
                        <a:t>Petechiae</a:t>
                      </a:r>
                      <a:r>
                        <a:rPr lang="en-US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Vitamin C, Vitamin K 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114686"/>
                  </a:ext>
                </a:extLst>
              </a:tr>
              <a:tr h="353352">
                <a:tc>
                  <a:txBody>
                    <a:bodyPr/>
                    <a:lstStyle/>
                    <a:p>
                      <a:r>
                        <a:rPr lang="en-US" sz="2400" dirty="0" err="1"/>
                        <a:t>Xerosis</a:t>
                      </a:r>
                      <a:r>
                        <a:rPr lang="en-US" sz="2400" dirty="0"/>
                        <a:t> (abnormal dryness)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Vitamin A, essential fatty acids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47897355"/>
                  </a:ext>
                </a:extLst>
              </a:tr>
              <a:tr h="353352">
                <a:tc>
                  <a:txBody>
                    <a:bodyPr/>
                    <a:lstStyle/>
                    <a:p>
                      <a:r>
                        <a:rPr lang="en-US" sz="2400" dirty="0"/>
                        <a:t>Pallor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Iron, vitamin B12, folate, anemia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77845892"/>
                  </a:ext>
                </a:extLst>
              </a:tr>
              <a:tr h="618365">
                <a:tc>
                  <a:txBody>
                    <a:bodyPr/>
                    <a:lstStyle/>
                    <a:p>
                      <a:r>
                        <a:rPr lang="en-US" sz="2400" dirty="0"/>
                        <a:t>Purpura  (red,</a:t>
                      </a:r>
                      <a:r>
                        <a:rPr lang="en-US" sz="2400" baseline="0" dirty="0"/>
                        <a:t> non-blanching spots)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Purpura Vitamin C, vitamin K, excessive vitamin 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00167770"/>
                  </a:ext>
                </a:extLst>
              </a:tr>
              <a:tr h="35335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Eczema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Riboflavin, zinc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36424776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64198AB3-3230-44F2-AB9C-3F8F1CBEF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4"/>
    </mc:Choice>
    <mc:Fallback xmlns="">
      <p:transition spd="slow" advTm="8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Documenting Physical Exam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Document Physical Exam findings (minimum of 2 areas) in Physical Exam section of CN Navigator</a:t>
            </a:r>
          </a:p>
          <a:p>
            <a:r>
              <a:rPr lang="en-US" dirty="0"/>
              <a:t>Document any micronutrient findings/risks (if you have them) in Micronutrient Exam section of CN Navigator</a:t>
            </a:r>
          </a:p>
          <a:p>
            <a:pPr lvl="1"/>
            <a:r>
              <a:rPr lang="en-US" dirty="0"/>
              <a:t>Any deficiency diagnosis must be in coordination with a medical provider </a:t>
            </a:r>
          </a:p>
          <a:p>
            <a:r>
              <a:rPr lang="en-US" dirty="0"/>
              <a:t>Both of these sections will pull into the Malnutrition section of your Progress Note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E3948FB5-7130-4941-89CF-6F89B663B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7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89"/>
    </mc:Choice>
    <mc:Fallback xmlns="">
      <p:transition spd="slow" advTm="41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NFPE Competency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will </a:t>
            </a:r>
            <a:r>
              <a:rPr lang="en-US" dirty="0" smtClean="0"/>
              <a:t>need to complete a full NFPE for each patient category listed on your 90 day competency sheet</a:t>
            </a:r>
            <a:endParaRPr lang="en-US" dirty="0"/>
          </a:p>
          <a:p>
            <a:r>
              <a:rPr lang="en-US" dirty="0"/>
              <a:t>Goal to complete NFPE on patients of all ages and each unit of the hospital.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69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41"/>
    </mc:Choice>
    <mc:Fallback xmlns="">
      <p:transition spd="slow" advTm="3454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Mid-upper arm circumference (MUAC)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F705AC80-D8F6-4A92-BCF7-B461EC40B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9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7"/>
    </mc:Choice>
    <mc:Fallback xmlns="">
      <p:transition spd="slow" advTm="5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MUAC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measure MUAC?</a:t>
            </a:r>
          </a:p>
          <a:p>
            <a:pPr lvl="1"/>
            <a:r>
              <a:rPr lang="en-US" dirty="0"/>
              <a:t>MUAC is sensitive to changes in fat and muscle</a:t>
            </a:r>
          </a:p>
          <a:p>
            <a:pPr lvl="1"/>
            <a:r>
              <a:rPr lang="en-US" dirty="0"/>
              <a:t>Especially useful in patients with fluid imbalance</a:t>
            </a:r>
          </a:p>
          <a:p>
            <a:r>
              <a:rPr lang="en-US" dirty="0"/>
              <a:t>When to perform:</a:t>
            </a:r>
          </a:p>
          <a:p>
            <a:pPr lvl="1"/>
            <a:r>
              <a:rPr lang="en-US" dirty="0"/>
              <a:t>Every 7 days while patients are admitted to the hospital</a:t>
            </a:r>
          </a:p>
          <a:p>
            <a:pPr lvl="1"/>
            <a:r>
              <a:rPr lang="en-US" dirty="0"/>
              <a:t>Every outpatient encounter</a:t>
            </a:r>
          </a:p>
          <a:p>
            <a:r>
              <a:rPr lang="en-US" dirty="0"/>
              <a:t>Who to perform on:</a:t>
            </a:r>
          </a:p>
          <a:p>
            <a:pPr lvl="1"/>
            <a:r>
              <a:rPr lang="en-US" dirty="0"/>
              <a:t>All patients over 6 months of age when you can get an accurate measurement 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810D1F16-6E60-461B-9537-555C57CAF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24"/>
    </mc:Choice>
    <mc:Fallback xmlns="">
      <p:transition spd="slow" advTm="48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data set do I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patients 6-59 months: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Measure the left arm</a:t>
            </a:r>
          </a:p>
          <a:p>
            <a:pPr lvl="1"/>
            <a:r>
              <a:rPr lang="en-US" dirty="0"/>
              <a:t>Use WHO data from Peditools.org to get a z-score</a:t>
            </a:r>
          </a:p>
          <a:p>
            <a:pPr lvl="2"/>
            <a:r>
              <a:rPr lang="en-US" dirty="0"/>
              <a:t>Right arm if left is not available for 12 to 60 months (5 years)</a:t>
            </a:r>
          </a:p>
          <a:p>
            <a:pPr lvl="3"/>
            <a:r>
              <a:rPr lang="en-US" dirty="0" err="1"/>
              <a:t>Addo</a:t>
            </a:r>
            <a:r>
              <a:rPr lang="en-US" dirty="0"/>
              <a:t> Data</a:t>
            </a:r>
          </a:p>
          <a:p>
            <a:r>
              <a:rPr lang="en-US" dirty="0"/>
              <a:t>In patients 5 years (60 months) – 20 years: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Measure the right arm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Addo</a:t>
            </a:r>
            <a:r>
              <a:rPr lang="en-US" dirty="0">
                <a:solidFill>
                  <a:srgbClr val="FF0000"/>
                </a:solidFill>
              </a:rPr>
              <a:t> Data automatically populates in Epic</a:t>
            </a:r>
            <a:endParaRPr lang="en-US" dirty="0"/>
          </a:p>
          <a:p>
            <a:r>
              <a:rPr lang="en-US" dirty="0"/>
              <a:t>In patients &gt;20 years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Measure the right arm</a:t>
            </a:r>
          </a:p>
          <a:p>
            <a:pPr lvl="1"/>
            <a:r>
              <a:rPr lang="en-US" dirty="0"/>
              <a:t>Use the </a:t>
            </a:r>
            <a:r>
              <a:rPr lang="en-US" dirty="0" err="1"/>
              <a:t>Frisancho</a:t>
            </a:r>
            <a:r>
              <a:rPr lang="en-US" dirty="0"/>
              <a:t> data in your resource binder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1CE5C329-1F71-477A-B7C5-1FFBCE9DD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6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94"/>
    </mc:Choice>
    <mc:Fallback xmlns="">
      <p:transition spd="slow" advTm="64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Documenting MUAC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Epic filters by age and offers the options available</a:t>
            </a:r>
          </a:p>
          <a:p>
            <a:r>
              <a:rPr lang="en-US" dirty="0"/>
              <a:t>Example: 23 month-old (2 data sets available)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0030"/>
          <a:stretch/>
        </p:blipFill>
        <p:spPr>
          <a:xfrm>
            <a:off x="943131" y="3174235"/>
            <a:ext cx="7151558" cy="300272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="" xmlns:a16="http://schemas.microsoft.com/office/drawing/2014/main" id="{4F5BF7D1-5CDC-43F0-86A5-DF06ED9F4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71"/>
    </mc:Choice>
    <mc:Fallback xmlns="">
      <p:transition spd="slow" advTm="3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Addo</a:t>
            </a:r>
            <a:r>
              <a:rPr lang="en-US" dirty="0"/>
              <a:t> Data is a Growth Chart in Epic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450871"/>
            <a:ext cx="7769482" cy="51897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44E05381-0149-460A-AD98-F4B8BBBFD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0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8"/>
    </mc:Choice>
    <mc:Fallback xmlns="">
      <p:transition spd="slow" advTm="16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Nutrition Focused Physical Exam (NFPE)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="" xmlns:a16="http://schemas.microsoft.com/office/drawing/2014/main" id="{F5B68931-12B6-4519-99CB-907C3E4F4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4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7"/>
    </mc:Choice>
    <mc:Fallback xmlns="">
      <p:transition spd="slow" advTm="6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 score automatically populates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Hover in growth chart for data points</a:t>
            </a:r>
          </a:p>
          <a:p>
            <a:r>
              <a:rPr lang="en-US" dirty="0"/>
              <a:t>Pulls into progress notes</a:t>
            </a:r>
          </a:p>
          <a:p>
            <a:pPr lvl="1"/>
            <a:r>
              <a:rPr lang="en-US" dirty="0"/>
              <a:t>Previous example – 9 year-old boy</a:t>
            </a:r>
          </a:p>
          <a:p>
            <a:pPr lvl="2"/>
            <a:r>
              <a:rPr lang="en-US" dirty="0"/>
              <a:t>MUAC Measurement of 20 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848099"/>
            <a:ext cx="10603413" cy="142843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9CCCFEB0-8895-44C9-B2DA-2A9D670AC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0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6"/>
    </mc:Choice>
    <mc:Fallback xmlns="">
      <p:transition spd="slow" advTm="30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I use MUAC to diagnose malnutrition?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Yes, but </a:t>
            </a:r>
            <a:r>
              <a:rPr lang="en-US" sz="3200" u="sng" dirty="0"/>
              <a:t>only</a:t>
            </a:r>
            <a:r>
              <a:rPr lang="en-US" sz="3200" dirty="0"/>
              <a:t> in patients 6-60 </a:t>
            </a:r>
            <a:r>
              <a:rPr lang="en-US" sz="3200" dirty="0" smtClean="0"/>
              <a:t>months</a:t>
            </a:r>
          </a:p>
          <a:p>
            <a:r>
              <a:rPr lang="en-US" dirty="0" smtClean="0"/>
              <a:t>Only validated for WHO z-score </a:t>
            </a:r>
            <a:r>
              <a:rPr lang="en-US" dirty="0"/>
              <a:t>data </a:t>
            </a:r>
            <a:r>
              <a:rPr lang="en-US" dirty="0" smtClean="0"/>
              <a:t>available </a:t>
            </a:r>
            <a:r>
              <a:rPr lang="en-US" dirty="0"/>
              <a:t>for that age group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92B2FF46-DC5C-43DF-8A92-89CAC526F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86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0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2"/>
    </mc:Choice>
    <mc:Fallback xmlns="">
      <p:transition spd="slow" advTm="20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MUAC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7052187" cy="4351338"/>
          </a:xfrm>
        </p:spPr>
        <p:txBody>
          <a:bodyPr/>
          <a:lstStyle/>
          <a:p>
            <a:r>
              <a:rPr lang="en-US" dirty="0"/>
              <a:t>Make sure patient is in an upright position</a:t>
            </a:r>
          </a:p>
          <a:p>
            <a:r>
              <a:rPr lang="en-US" dirty="0"/>
              <a:t>Arm should be bent at 90 degree angle</a:t>
            </a:r>
          </a:p>
          <a:p>
            <a:pPr lvl="1"/>
            <a:r>
              <a:rPr lang="en-US" dirty="0"/>
              <a:t>Measuring point half way between the olecranon process of the ulna and the acromion process of the scapula</a:t>
            </a:r>
          </a:p>
          <a:p>
            <a:r>
              <a:rPr lang="en-US" dirty="0"/>
              <a:t>Once you identify the half way point, instruct them to let the arm hang at the side</a:t>
            </a:r>
          </a:p>
          <a:p>
            <a:r>
              <a:rPr lang="en-US" dirty="0"/>
              <a:t>Take 3 measurements, average</a:t>
            </a:r>
          </a:p>
          <a:p>
            <a:endParaRPr lang="en-US" dirty="0"/>
          </a:p>
        </p:txBody>
      </p:sp>
      <p:pic>
        <p:nvPicPr>
          <p:cNvPr id="4" name="Picture 3" descr="https://www.phenxtoolkit.org/toolkit_content/thumb/anthropometrics/Mid_Upper_Arm_Circumference_Exhibit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1818" y="580619"/>
            <a:ext cx="3500582" cy="510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907D60F9-0CA3-45AB-9F61-1AB2833BA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1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66"/>
    </mc:Choice>
    <mc:Fallback xmlns="">
      <p:transition spd="slow" advTm="4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I can’t get a good measurement, or can’t use the correct arm?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your clinical judgment</a:t>
            </a:r>
          </a:p>
          <a:p>
            <a:pPr lvl="1"/>
            <a:r>
              <a:rPr lang="en-US" dirty="0"/>
              <a:t>If you feel like it is still valuable/useful, do the measurement and make a note of the limitation in the comments</a:t>
            </a:r>
          </a:p>
          <a:p>
            <a:pPr lvl="1"/>
            <a:r>
              <a:rPr lang="en-US" dirty="0"/>
              <a:t>You can also decide not to do it at that visit and indicate the reason in the navigator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="" xmlns:a16="http://schemas.microsoft.com/office/drawing/2014/main" id="{69967B7C-3496-456E-A82A-D79E639DD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91"/>
    </mc:Choice>
    <mc:Fallback xmlns="">
      <p:transition spd="slow" advTm="57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MUAC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/>
              <a:t>Frisancho</a:t>
            </a:r>
            <a:r>
              <a:rPr lang="en-US" dirty="0"/>
              <a:t> AR. New Norms of Upper Limb Fat and Muscle Areas for Assessment of Nutritional Status. Am. J Clinical Nutrition, 1981 (34):  </a:t>
            </a:r>
            <a:r>
              <a:rPr lang="en-US" dirty="0" err="1"/>
              <a:t>pg</a:t>
            </a:r>
            <a:r>
              <a:rPr lang="en-US" dirty="0"/>
              <a:t> 2540-2545</a:t>
            </a:r>
          </a:p>
          <a:p>
            <a:r>
              <a:rPr lang="en-US" dirty="0" err="1"/>
              <a:t>Frisancho</a:t>
            </a:r>
            <a:r>
              <a:rPr lang="en-US" dirty="0"/>
              <a:t> AR, D.P. Tracer. Standards of Arm Muscle by Stature for the assessment of Nutritional Status in Children.  American Journal of physical anthropology.  1987 (73) </a:t>
            </a:r>
            <a:r>
              <a:rPr lang="en-US" dirty="0" err="1"/>
              <a:t>pg</a:t>
            </a:r>
            <a:r>
              <a:rPr lang="en-US" dirty="0"/>
              <a:t>: 459-465  </a:t>
            </a:r>
          </a:p>
          <a:p>
            <a:r>
              <a:rPr lang="nl-NL" dirty="0"/>
              <a:t>M. de Onis, R. Yip,2 &amp; Z. Mei </a:t>
            </a:r>
            <a:r>
              <a:rPr lang="en-US" dirty="0"/>
              <a:t>The development of MUAC-for-age reference data recommended by a WHO Expert Committee</a:t>
            </a:r>
          </a:p>
          <a:p>
            <a:r>
              <a:rPr lang="en-US" dirty="0"/>
              <a:t>WHO child growth standards and the identification of severe acute malnutrition in infants and children. World Health Organization, United Nations Children's Fund</a:t>
            </a:r>
          </a:p>
          <a:p>
            <a:r>
              <a:rPr lang="en-US" dirty="0"/>
              <a:t>The development of a MUAC-for-height reference, including a comparison to other nutritional status screening indicators.  Bull World Health Organ. 1997; 75(4): 333–341. </a:t>
            </a:r>
          </a:p>
          <a:p>
            <a:r>
              <a:rPr lang="en-US" dirty="0"/>
              <a:t>Anthropometric Reference Data for Children and Adults: United States, 2007–2010 </a:t>
            </a:r>
          </a:p>
          <a:p>
            <a:r>
              <a:rPr lang="en-US" dirty="0" err="1"/>
              <a:t>Addo</a:t>
            </a:r>
            <a:r>
              <a:rPr lang="en-US" dirty="0"/>
              <a:t> OY. Reference ranges for </a:t>
            </a:r>
            <a:r>
              <a:rPr lang="en-US" dirty="0" err="1"/>
              <a:t>midupper</a:t>
            </a:r>
            <a:r>
              <a:rPr lang="en-US" dirty="0"/>
              <a:t> arm circumference, upper arm muscle area, and upper arm fat area in US children and adolescents aged 1-20y. Am J Clinical Nutrition, 2017; 105(1):111-120.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23BF73B9-FBD5-4892-9CB8-141532E32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1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5"/>
    </mc:Choice>
    <mc:Fallback xmlns="">
      <p:transition spd="slow" advTm="6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Hand Grip Strength (HGS) Measurements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9"/>
    </mc:Choice>
    <mc:Fallback xmlns="">
      <p:transition spd="slow" advTm="5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HGS 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HGS is another tool for your toolbox</a:t>
            </a:r>
          </a:p>
          <a:p>
            <a:r>
              <a:rPr lang="en-US" dirty="0"/>
              <a:t>Use when you feel like it is beneficial for you and your patient</a:t>
            </a:r>
          </a:p>
          <a:p>
            <a:r>
              <a:rPr lang="en-US" dirty="0"/>
              <a:t>There is no HGS “requirement”, use your clinical judgment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01"/>
    </mc:Choice>
    <mc:Fallback xmlns="">
      <p:transition spd="slow" advTm="25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HGS?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HGS responds earlier to both nutritional deprivation and nutritional repletion than other body composition parameters</a:t>
            </a:r>
            <a:r>
              <a:rPr lang="en-US" baseline="30000" dirty="0"/>
              <a:t>2</a:t>
            </a:r>
          </a:p>
          <a:p>
            <a:r>
              <a:rPr lang="en-US" dirty="0"/>
              <a:t>Although muscle loss can be assessed with NFPE, it does not appear to be the only factor responsible for muscle dysfunction</a:t>
            </a:r>
            <a:r>
              <a:rPr lang="en-US" baseline="30000" dirty="0"/>
              <a:t>3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8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64"/>
    </mc:Choice>
    <mc:Fallback xmlns="">
      <p:transition spd="slow" advTm="27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4249" y="1079292"/>
            <a:ext cx="7641318" cy="490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HGS?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996061"/>
            <a:ext cx="8470692" cy="465711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en-US" dirty="0"/>
              <a:t>Norman, K., et al. (2011). Hand grip strength: Outcome predictor and marker of nutritional status. </a:t>
            </a:r>
            <a:r>
              <a:rPr lang="en-US" i="1" dirty="0"/>
              <a:t>Clinical Nutrition, 30, </a:t>
            </a:r>
            <a:r>
              <a:rPr lang="en-US" dirty="0"/>
              <a:t>135-142 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6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8"/>
    </mc:Choice>
    <mc:Fallback xmlns="">
      <p:transition spd="slow" advTm="16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Use HGS?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are concerned a patient has decreased muscle strength and functionality due to poor nutrition</a:t>
            </a:r>
          </a:p>
          <a:p>
            <a:r>
              <a:rPr lang="en-US" dirty="0"/>
              <a:t>When you want an additional indicator to support your nutrition assessment</a:t>
            </a:r>
          </a:p>
          <a:p>
            <a:r>
              <a:rPr lang="en-US" dirty="0"/>
              <a:t>If your patient is normal weight/overweight but you suspect they may have muscle loss</a:t>
            </a:r>
          </a:p>
          <a:p>
            <a:r>
              <a:rPr lang="en-US" dirty="0"/>
              <a:t>If you are assessing malnutrition in an adult patient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3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55"/>
    </mc:Choice>
    <mc:Fallback xmlns="">
      <p:transition spd="slow" advTm="28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NFPE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Frequency</a:t>
            </a:r>
          </a:p>
          <a:p>
            <a:pPr lvl="2"/>
            <a:r>
              <a:rPr lang="en-US" sz="2400" dirty="0"/>
              <a:t>Inpatient: Initial assessment + every 7 day re-assessment</a:t>
            </a:r>
          </a:p>
          <a:p>
            <a:pPr lvl="2"/>
            <a:r>
              <a:rPr lang="en-US" sz="2400" dirty="0"/>
              <a:t>Outpatient: Every visit</a:t>
            </a:r>
          </a:p>
          <a:p>
            <a:pPr lvl="2"/>
            <a:endParaRPr lang="en-US" dirty="0"/>
          </a:p>
          <a:p>
            <a:r>
              <a:rPr lang="en-US" dirty="0"/>
              <a:t>Minimum NFPE requirement</a:t>
            </a:r>
          </a:p>
          <a:p>
            <a:pPr lvl="2"/>
            <a:r>
              <a:rPr lang="en-US" sz="2400" dirty="0"/>
              <a:t>Measure MUAC in all patients ≥ 6 months corrected age</a:t>
            </a:r>
          </a:p>
          <a:p>
            <a:pPr lvl="3"/>
            <a:r>
              <a:rPr lang="en-US" sz="2400" dirty="0"/>
              <a:t>If you aren’t able to obtain, it is required to document reason for “unable to obtain” using options noted in the Clinical Nutrition Navigator</a:t>
            </a:r>
          </a:p>
          <a:p>
            <a:pPr lvl="2"/>
            <a:r>
              <a:rPr lang="en-US" sz="2400" dirty="0"/>
              <a:t>Minimum of 2 NFPE components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434BF63E-A509-423F-9B59-F3349BC1F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84"/>
    </mc:Choice>
    <mc:Fallback xmlns="">
      <p:transition spd="slow" advTm="54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MUAC vs. HGS in Obese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of the research</a:t>
            </a:r>
          </a:p>
          <a:p>
            <a:pPr lvl="1"/>
            <a:r>
              <a:rPr lang="en-US" dirty="0"/>
              <a:t>MUAC </a:t>
            </a:r>
          </a:p>
          <a:p>
            <a:pPr lvl="2"/>
            <a:r>
              <a:rPr lang="en-US" dirty="0"/>
              <a:t>Able to identify obesity but unable to differentiate between muscle and fat stores</a:t>
            </a:r>
            <a:r>
              <a:rPr lang="en-US" baseline="30000" dirty="0"/>
              <a:t>1</a:t>
            </a:r>
          </a:p>
          <a:p>
            <a:pPr lvl="2"/>
            <a:r>
              <a:rPr lang="en-US" dirty="0"/>
              <a:t>Increased level of difficulty in obtaining measurement </a:t>
            </a:r>
          </a:p>
          <a:p>
            <a:pPr lvl="1"/>
            <a:r>
              <a:rPr lang="en-US" dirty="0"/>
              <a:t>HGS</a:t>
            </a:r>
          </a:p>
          <a:p>
            <a:pPr lvl="2"/>
            <a:r>
              <a:rPr lang="en-US" dirty="0"/>
              <a:t>Absolute HGS is not significantly different between obese and lean subjects</a:t>
            </a:r>
            <a:r>
              <a:rPr lang="en-US" baseline="30000" dirty="0"/>
              <a:t>3</a:t>
            </a:r>
          </a:p>
          <a:p>
            <a:pPr lvl="2"/>
            <a:r>
              <a:rPr lang="en-US" dirty="0"/>
              <a:t>Muscle strength changes can be seen before changes in weight or BMI occur</a:t>
            </a:r>
            <a:r>
              <a:rPr lang="en-US" baseline="30000" dirty="0"/>
              <a:t>3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2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30"/>
    </mc:Choice>
    <mc:Fallback xmlns="">
      <p:transition spd="slow" advTm="32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Examples Using HGS at </a:t>
            </a:r>
            <a:r>
              <a:rPr lang="en-US" dirty="0" smtClean="0"/>
              <a:t>CW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HGS ≥1SD below the mean: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Overweight feeding team patient with a very low protein diet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NEW Kids patient with low activity and a refined CHO diet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Type 2 diabetes patient with weight loss to a normal BMI and an elevated HbA1C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Inpatient oncology patient with AML and malnutrition admitted for 26 days and on TPN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2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63"/>
    </mc:Choice>
    <mc:Fallback xmlns="">
      <p:transition spd="slow" advTm="36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HGS Impact Nutrition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with other indicators of malnutrition:</a:t>
            </a:r>
          </a:p>
          <a:p>
            <a:pPr lvl="1"/>
            <a:r>
              <a:rPr lang="en-US" dirty="0"/>
              <a:t>HGS provides evidence of possible suboptimal nutrition </a:t>
            </a:r>
          </a:p>
          <a:p>
            <a:pPr lvl="1"/>
            <a:r>
              <a:rPr lang="en-US" dirty="0"/>
              <a:t>Highlights need for adequate calorie and protein intake and using critical care guidelines when appropriate</a:t>
            </a:r>
          </a:p>
          <a:p>
            <a:pPr lvl="1"/>
            <a:r>
              <a:rPr lang="en-US" dirty="0"/>
              <a:t>Understand HGS may be an early sign of malnutrition in populations it may otherwise be missed e.g. obesity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1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52"/>
    </mc:Choice>
    <mc:Fallback xmlns="">
      <p:transition spd="slow" advTm="30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using HGS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Rapid takes &lt;2 minutes to perform three measurements</a:t>
            </a:r>
          </a:p>
          <a:p>
            <a:r>
              <a:rPr lang="en-US" dirty="0"/>
              <a:t>Cost-effective</a:t>
            </a:r>
          </a:p>
          <a:p>
            <a:r>
              <a:rPr lang="en-US" dirty="0"/>
              <a:t>Non-invasive</a:t>
            </a:r>
          </a:p>
          <a:p>
            <a:r>
              <a:rPr lang="en-US" dirty="0"/>
              <a:t>Objective</a:t>
            </a:r>
          </a:p>
          <a:p>
            <a:r>
              <a:rPr lang="en-US" dirty="0"/>
              <a:t>High test and re-test reliability</a:t>
            </a:r>
          </a:p>
          <a:p>
            <a:r>
              <a:rPr lang="en-US" dirty="0"/>
              <a:t>High inter-rater reliability</a:t>
            </a:r>
          </a:p>
          <a:p>
            <a:r>
              <a:rPr lang="en-US" dirty="0"/>
              <a:t>Reacts quickly to changes in nutrition status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5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5"/>
    </mc:Choice>
    <mc:Fallback xmlns="">
      <p:transition spd="slow" advTm="14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HGS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Consistency in technique is critical – posture, arm side or handle position can alter grip strength</a:t>
            </a:r>
          </a:p>
          <a:p>
            <a:r>
              <a:rPr lang="en-US" dirty="0"/>
              <a:t>HGS is an indicator of upper limb strength only and cannot replace other measures of strength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2"/>
    </mc:Choice>
    <mc:Fallback xmlns="">
      <p:transition spd="slow" advTm="1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HGS has been tested in children as young as 4 years old, normative values exist for males/females aged 6-75+</a:t>
            </a:r>
          </a:p>
          <a:p>
            <a:r>
              <a:rPr lang="en-US" dirty="0"/>
              <a:t>Exclusion criteria:</a:t>
            </a:r>
          </a:p>
          <a:p>
            <a:pPr lvl="1"/>
            <a:r>
              <a:rPr lang="en-US" dirty="0"/>
              <a:t>Wearing a cast, most of hand covered in bandages</a:t>
            </a:r>
          </a:p>
          <a:p>
            <a:pPr lvl="1"/>
            <a:r>
              <a:rPr lang="en-US" dirty="0"/>
              <a:t>Surgery on hand or wrists in last 3 months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7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1"/>
    </mc:Choice>
    <mc:Fallback xmlns="">
      <p:transition spd="slow" advTm="2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Normative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4826" y="1825625"/>
            <a:ext cx="3468974" cy="4351338"/>
          </a:xfrm>
        </p:spPr>
        <p:txBody>
          <a:bodyPr/>
          <a:lstStyle/>
          <a:p>
            <a:r>
              <a:rPr lang="en-US" dirty="0"/>
              <a:t>Can be found in the dynamometer case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89" y="1424007"/>
            <a:ext cx="6496361" cy="51545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61"/>
    </mc:Choice>
    <mc:Fallback xmlns="">
      <p:transition spd="slow" advTm="24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Jamar Dynamometer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496331" cy="4351338"/>
          </a:xfrm>
        </p:spPr>
        <p:txBody>
          <a:bodyPr/>
          <a:lstStyle/>
          <a:p>
            <a:pPr marL="214313" indent="-214313"/>
            <a:r>
              <a:rPr lang="en-US" dirty="0"/>
              <a:t>Adjusts to 5 grip positions</a:t>
            </a:r>
          </a:p>
          <a:p>
            <a:pPr marL="214313" indent="-214313"/>
            <a:r>
              <a:rPr lang="en-US" dirty="0"/>
              <a:t>Use the wrist strap to prevent it from falling on the floor if accidentally dropped</a:t>
            </a:r>
          </a:p>
          <a:p>
            <a:pPr marL="214313" indent="-214313"/>
            <a:r>
              <a:rPr lang="en-US" dirty="0"/>
              <a:t>Needs to be calibrated annually minimally </a:t>
            </a:r>
          </a:p>
          <a:p>
            <a:pPr marL="671513" lvl="1" indent="-214313"/>
            <a:r>
              <a:rPr lang="en-US" dirty="0"/>
              <a:t>Should be recalibrated if dropped </a:t>
            </a:r>
          </a:p>
          <a:p>
            <a:pPr marL="214313" indent="-214313"/>
            <a:r>
              <a:rPr lang="en-US" dirty="0" smtClean="0"/>
              <a:t>CW </a:t>
            </a:r>
            <a:r>
              <a:rPr lang="en-US" dirty="0"/>
              <a:t>has two types:</a:t>
            </a:r>
          </a:p>
          <a:p>
            <a:pPr marL="557213" lvl="1" indent="-214313"/>
            <a:r>
              <a:rPr lang="en-US" dirty="0"/>
              <a:t>Jamar Plus Digital Dynamometer</a:t>
            </a:r>
          </a:p>
          <a:p>
            <a:pPr marL="557213" lvl="1" indent="-214313"/>
            <a:r>
              <a:rPr lang="en-US" dirty="0"/>
              <a:t>Jamar Hydraulic Hand Dynamometer</a:t>
            </a:r>
          </a:p>
          <a:p>
            <a:endParaRPr lang="en-US" dirty="0"/>
          </a:p>
        </p:txBody>
      </p:sp>
      <p:pic>
        <p:nvPicPr>
          <p:cNvPr id="4" name="Picture 4" descr="User Manual for the Jamar Plus Digital Hand Dynamometer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111" y="719364"/>
            <a:ext cx="1559828" cy="221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jamar hydraulic dynamome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531" y="3330203"/>
            <a:ext cx="2294408" cy="229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6066020" y="2998034"/>
            <a:ext cx="2808157" cy="175432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673578" y="4587499"/>
            <a:ext cx="2200599" cy="600984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88"/>
    </mc:Choice>
    <mc:Fallback xmlns="">
      <p:transition spd="slow" advTm="27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 Patient Positioning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11125" cy="448523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Body position</a:t>
            </a:r>
          </a:p>
          <a:p>
            <a:pPr lvl="1"/>
            <a:r>
              <a:rPr lang="en-US" dirty="0"/>
              <a:t>Patient should be sitting on a bed or chair, ideally feet flat on the ground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Arms at their side and shoulders neutrally rotated</a:t>
            </a:r>
          </a:p>
          <a:p>
            <a:pPr lvl="1"/>
            <a:r>
              <a:rPr lang="en-US" dirty="0"/>
              <a:t>Elbow flexed at 90º and wrist neutrally positioned</a:t>
            </a:r>
          </a:p>
          <a:p>
            <a:r>
              <a:rPr lang="en-US" dirty="0"/>
              <a:t>Hand position</a:t>
            </a:r>
          </a:p>
          <a:p>
            <a:pPr lvl="1"/>
            <a:r>
              <a:rPr lang="en-US" dirty="0"/>
              <a:t>Use dominant hand when possible</a:t>
            </a:r>
          </a:p>
          <a:p>
            <a:pPr lvl="2"/>
            <a:r>
              <a:rPr lang="en-US" dirty="0"/>
              <a:t>Document if using non-dominant hand </a:t>
            </a:r>
          </a:p>
          <a:p>
            <a:pPr lvl="1"/>
            <a:r>
              <a:rPr lang="en-US" dirty="0"/>
              <a:t>Index finger should be at 90º angle on the handle when looking at it from above</a:t>
            </a:r>
          </a:p>
          <a:p>
            <a:pPr lvl="2"/>
            <a:r>
              <a:rPr lang="en-US" dirty="0"/>
              <a:t>If the four finger nails dig into the palm, the rungs are too close </a:t>
            </a:r>
          </a:p>
          <a:p>
            <a:pPr lvl="2"/>
            <a:r>
              <a:rPr lang="en-US" dirty="0"/>
              <a:t>If it feels as if the hand may slip off the handle when squeezing, the rungs are too far</a:t>
            </a:r>
          </a:p>
          <a:p>
            <a:endParaRPr lang="en-US" dirty="0"/>
          </a:p>
        </p:txBody>
      </p:sp>
      <p:pic>
        <p:nvPicPr>
          <p:cNvPr id="4" name="Picture 3" descr="Image result for patient using jamar hydraulic dynamometer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2"/>
          <a:stretch/>
        </p:blipFill>
        <p:spPr bwMode="auto">
          <a:xfrm>
            <a:off x="9636434" y="1690688"/>
            <a:ext cx="1635912" cy="26744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613177" y="4365154"/>
            <a:ext cx="1674159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She should be using the wrist strap!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11123401" y="4010738"/>
            <a:ext cx="520758" cy="608331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1 6"/>
          <p:cNvSpPr/>
          <p:nvPr/>
        </p:nvSpPr>
        <p:spPr>
          <a:xfrm>
            <a:off x="9302152" y="4553829"/>
            <a:ext cx="520758" cy="608331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74"/>
    </mc:Choice>
    <mc:Fallback xmlns="">
      <p:transition spd="slow" advTm="52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HGS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Ensure the instrument is clean before using</a:t>
            </a:r>
          </a:p>
          <a:p>
            <a:r>
              <a:rPr lang="en-US" dirty="0"/>
              <a:t>Demonstrate how to use the dynamometer</a:t>
            </a:r>
          </a:p>
          <a:p>
            <a:r>
              <a:rPr lang="en-US" dirty="0"/>
              <a:t>Ask patient to squeeze the instrument for 3 seconds, provide encouragement </a:t>
            </a:r>
          </a:p>
          <a:p>
            <a:pPr lvl="1"/>
            <a:r>
              <a:rPr lang="en-US" dirty="0"/>
              <a:t>“You can do it, squeeze as hard as you can”</a:t>
            </a:r>
          </a:p>
          <a:p>
            <a:r>
              <a:rPr lang="en-US" dirty="0"/>
              <a:t>Repeat for 3 contractions with 20 seconds between each test</a:t>
            </a:r>
          </a:p>
          <a:p>
            <a:r>
              <a:rPr lang="en-US" dirty="0"/>
              <a:t>Calculate the mean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38"/>
    </mc:Choice>
    <mc:Fallback xmlns="">
      <p:transition spd="slow" advTm="2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NFPE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Inspection</a:t>
            </a:r>
          </a:p>
          <a:p>
            <a:pPr lvl="1"/>
            <a:r>
              <a:rPr lang="en-US" dirty="0"/>
              <a:t>Observation:</a:t>
            </a:r>
          </a:p>
          <a:p>
            <a:pPr lvl="2"/>
            <a:r>
              <a:rPr lang="en-US" dirty="0"/>
              <a:t>Movement, color, shape, size, edema, affect, behavior</a:t>
            </a:r>
          </a:p>
          <a:p>
            <a:r>
              <a:rPr lang="en-US" dirty="0"/>
              <a:t>Palpation</a:t>
            </a:r>
          </a:p>
          <a:p>
            <a:pPr lvl="1"/>
            <a:r>
              <a:rPr lang="en-US" dirty="0"/>
              <a:t>Tactile Examination</a:t>
            </a:r>
          </a:p>
          <a:p>
            <a:pPr lvl="2"/>
            <a:r>
              <a:rPr lang="en-US" dirty="0"/>
              <a:t>Texture, size, tenderness, temperature, edema</a:t>
            </a:r>
          </a:p>
          <a:p>
            <a:r>
              <a:rPr lang="en-US" dirty="0"/>
              <a:t>Advanced Techniques</a:t>
            </a:r>
          </a:p>
          <a:p>
            <a:pPr lvl="1"/>
            <a:r>
              <a:rPr lang="en-US" dirty="0"/>
              <a:t>Percussion</a:t>
            </a:r>
          </a:p>
          <a:p>
            <a:pPr lvl="1"/>
            <a:r>
              <a:rPr lang="en-US" dirty="0"/>
              <a:t>Auscultation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2735014F-39FF-4A87-8107-80B99B20C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6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86"/>
    </mc:Choice>
    <mc:Fallback xmlns="">
      <p:transition spd="slow" advTm="3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HGS Tips and Tricks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down the measurements as you go</a:t>
            </a:r>
          </a:p>
          <a:p>
            <a:r>
              <a:rPr lang="en-US" dirty="0"/>
              <a:t>Be sure to use the correct unit (kg or lbs) when documenting in Epic </a:t>
            </a:r>
          </a:p>
          <a:p>
            <a:r>
              <a:rPr lang="en-US" dirty="0"/>
              <a:t>Remember to note the hand used </a:t>
            </a:r>
          </a:p>
          <a:p>
            <a:r>
              <a:rPr lang="en-US" dirty="0"/>
              <a:t>Dynamometers are currently located on the Milwaukee campus, Fox Valley and many satellite clinics</a:t>
            </a:r>
          </a:p>
          <a:p>
            <a:pPr lvl="1"/>
            <a:r>
              <a:rPr lang="en-US" dirty="0" smtClean="0"/>
              <a:t>Ask your fellow colleagues where they are located </a:t>
            </a:r>
            <a:r>
              <a:rPr lang="en-US" smtClean="0"/>
              <a:t>in your area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7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95"/>
    </mc:Choice>
    <mc:Fallback xmlns="">
      <p:transition spd="slow" advTm="42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Documenting HGS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0893" y="1554472"/>
            <a:ext cx="4339754" cy="3889397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Example: You have a 6 year old male patient with a mean HGS of 22 pounds</a:t>
            </a:r>
          </a:p>
          <a:p>
            <a:r>
              <a:rPr lang="en-US" sz="2400" dirty="0"/>
              <a:t>Normative Data for a 6 year old male HGS mean = 32.5 </a:t>
            </a:r>
            <a:r>
              <a:rPr lang="en-US" sz="2400" dirty="0" err="1"/>
              <a:t>lb</a:t>
            </a:r>
            <a:r>
              <a:rPr lang="en-US" sz="2400" dirty="0"/>
              <a:t> +/- 4.8 SD </a:t>
            </a:r>
          </a:p>
          <a:p>
            <a:r>
              <a:rPr lang="en-US" sz="2400" dirty="0"/>
              <a:t>Take normative data minus patient data divided by standard deviation </a:t>
            </a:r>
          </a:p>
          <a:p>
            <a:r>
              <a:rPr lang="en-US" sz="2400" dirty="0"/>
              <a:t>32.5 – 22 = 10.5 lbs from mean ÷ 4.8 = -2.1 SD from mean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352595"/>
            <a:ext cx="6086855" cy="46005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4139" y="4002458"/>
            <a:ext cx="4200915" cy="19506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07"/>
    </mc:Choice>
    <mc:Fallback xmlns="">
      <p:transition spd="slow" advTm="80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Resource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4"/>
              </a:rPr>
              <a:t>https://www.youtube.com/watch?v=jFf7eotFxjo</a:t>
            </a:r>
            <a:endParaRPr lang="en-US" dirty="0"/>
          </a:p>
          <a:p>
            <a:r>
              <a:rPr lang="en-US" dirty="0"/>
              <a:t>If you would like to look at how to perform a HGS with a patient again here is a video link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1"/>
    </mc:Choice>
    <mc:Fallback xmlns="">
      <p:transition spd="slow" advTm="14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/>
              <a:t>Chaput</a:t>
            </a:r>
            <a:r>
              <a:rPr lang="en-US" dirty="0"/>
              <a:t> JP, </a:t>
            </a:r>
            <a:r>
              <a:rPr lang="en-US" dirty="0" err="1"/>
              <a:t>Katzmarzyk</a:t>
            </a:r>
            <a:r>
              <a:rPr lang="en-US" dirty="0"/>
              <a:t> PT, Barnes JD , </a:t>
            </a:r>
            <a:r>
              <a:rPr lang="en-US" dirty="0" err="1"/>
              <a:t>Fogelholm</a:t>
            </a:r>
            <a:r>
              <a:rPr lang="en-US" dirty="0"/>
              <a:t> M, Hu G, </a:t>
            </a:r>
            <a:r>
              <a:rPr lang="en-US" dirty="0" err="1"/>
              <a:t>Kuriyan</a:t>
            </a:r>
            <a:r>
              <a:rPr lang="en-US" dirty="0"/>
              <a:t> R (2017). Mid-upper arm circumference as a screening tool for identifying children with obesity: a 12-country study. </a:t>
            </a:r>
            <a:r>
              <a:rPr lang="en-US" i="1" dirty="0"/>
              <a:t>Pediatric obesity</a:t>
            </a:r>
            <a:r>
              <a:rPr lang="en-US" dirty="0"/>
              <a:t>, 12 (6), 439-445.</a:t>
            </a:r>
          </a:p>
          <a:p>
            <a:pPr marL="0" indent="0">
              <a:buNone/>
            </a:pPr>
            <a:r>
              <a:rPr lang="en-US" dirty="0"/>
              <a:t>2. Flood, A., et al. (2013). The use of hand grip strength as a predictor of nutrition status in hospital patients. </a:t>
            </a:r>
            <a:r>
              <a:rPr lang="en-US" i="1" dirty="0"/>
              <a:t>Clinical Nutrition. </a:t>
            </a:r>
          </a:p>
          <a:p>
            <a:pPr marL="0" indent="0">
              <a:buNone/>
            </a:pPr>
            <a:r>
              <a:rPr lang="en-US" dirty="0"/>
              <a:t>3. Norman, K., et al. (2011). Hand grip strength: Outcome predictor and marker of nutritional status. </a:t>
            </a:r>
            <a:r>
              <a:rPr lang="en-US" i="1" dirty="0"/>
              <a:t>Clinical Nutrition, 30, </a:t>
            </a:r>
            <a:r>
              <a:rPr lang="en-US" dirty="0"/>
              <a:t>135-142 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5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4"/>
    </mc:Choice>
    <mc:Fallback xmlns="">
      <p:transition spd="slow" advTm="8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 isolation and contact rules</a:t>
            </a:r>
          </a:p>
          <a:p>
            <a:r>
              <a:rPr lang="en-US" dirty="0"/>
              <a:t>Primary Tools:</a:t>
            </a:r>
          </a:p>
          <a:p>
            <a:pPr lvl="1"/>
            <a:r>
              <a:rPr lang="en-US" dirty="0"/>
              <a:t>Eyes</a:t>
            </a:r>
          </a:p>
          <a:p>
            <a:pPr lvl="1"/>
            <a:r>
              <a:rPr lang="en-US" dirty="0"/>
              <a:t>Hands</a:t>
            </a:r>
          </a:p>
          <a:p>
            <a:pPr lvl="1"/>
            <a:r>
              <a:rPr lang="en-US" dirty="0"/>
              <a:t>Gloves</a:t>
            </a:r>
          </a:p>
          <a:p>
            <a:r>
              <a:rPr lang="en-US" dirty="0"/>
              <a:t>Secondary tools</a:t>
            </a:r>
          </a:p>
          <a:p>
            <a:pPr lvl="1"/>
            <a:r>
              <a:rPr lang="en-US" dirty="0"/>
              <a:t>Penlight </a:t>
            </a:r>
          </a:p>
          <a:p>
            <a:pPr lvl="1"/>
            <a:r>
              <a:rPr lang="en-US" dirty="0"/>
              <a:t>Tongue Depressor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94FF7A6D-7211-4C75-A34F-4ABF1F907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6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75"/>
    </mc:Choice>
    <mc:Fallback xmlns="">
      <p:transition spd="slow" advTm="24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17533" cy="4351338"/>
          </a:xfrm>
        </p:spPr>
        <p:txBody>
          <a:bodyPr/>
          <a:lstStyle/>
          <a:p>
            <a:r>
              <a:rPr lang="en-US" dirty="0"/>
              <a:t>Prepare your script</a:t>
            </a:r>
          </a:p>
          <a:p>
            <a:pPr lvl="1"/>
            <a:r>
              <a:rPr lang="en-US" dirty="0"/>
              <a:t>What is it you are going to say?</a:t>
            </a:r>
          </a:p>
          <a:p>
            <a:pPr lvl="1"/>
            <a:r>
              <a:rPr lang="en-US" dirty="0"/>
              <a:t>Explain your process</a:t>
            </a:r>
          </a:p>
          <a:p>
            <a:pPr lvl="1"/>
            <a:r>
              <a:rPr lang="en-US" dirty="0"/>
              <a:t>Explain why you are doing the exam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90734" y="1822450"/>
            <a:ext cx="48175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the Room…</a:t>
            </a:r>
          </a:p>
          <a:p>
            <a:pPr lvl="1"/>
            <a:r>
              <a:rPr lang="en-US" dirty="0"/>
              <a:t>Wash Hands &amp; Ensure Privacy</a:t>
            </a:r>
          </a:p>
          <a:p>
            <a:pPr lvl="1"/>
            <a:r>
              <a:rPr lang="en-US" dirty="0"/>
              <a:t>Explanation of what you are doing</a:t>
            </a:r>
          </a:p>
          <a:p>
            <a:pPr lvl="1"/>
            <a:r>
              <a:rPr lang="en-US" dirty="0"/>
              <a:t>Position Patient</a:t>
            </a:r>
          </a:p>
          <a:p>
            <a:pPr lvl="1"/>
            <a:r>
              <a:rPr lang="en-US" dirty="0"/>
              <a:t>Begin with general survey of patient</a:t>
            </a:r>
          </a:p>
          <a:p>
            <a:pPr lvl="2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impression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1F34E462-5AA8-4804-AEC2-86291496F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3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93"/>
    </mc:Choice>
    <mc:Fallback xmlns="">
      <p:transition spd="slow" advTm="40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Subcutaneous Fat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Subjective assessment of fat stores</a:t>
            </a:r>
          </a:p>
          <a:p>
            <a:r>
              <a:rPr lang="en-US" dirty="0"/>
              <a:t>Look for defined muscular outlines</a:t>
            </a:r>
          </a:p>
          <a:p>
            <a:r>
              <a:rPr lang="en-US" dirty="0"/>
              <a:t>Bony Prominences</a:t>
            </a:r>
          </a:p>
          <a:p>
            <a:r>
              <a:rPr lang="en-US" dirty="0"/>
              <a:t>Loose or hanging skin</a:t>
            </a:r>
          </a:p>
          <a:p>
            <a:r>
              <a:rPr lang="en-US" dirty="0"/>
              <a:t>Minimal space between fingers when pinching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E81D6539-CE71-4AB4-B773-B5988919F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2"/>
    </mc:Choice>
    <mc:Fallback xmlns="">
      <p:transition spd="slow" advTm="2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Sites: Subcutaneous Fat Loss</a:t>
            </a:r>
          </a:p>
        </p:txBody>
      </p:sp>
      <p:graphicFrame>
        <p:nvGraphicFramePr>
          <p:cNvPr id="7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264148"/>
              </p:ext>
            </p:extLst>
          </p:nvPr>
        </p:nvGraphicFramePr>
        <p:xfrm>
          <a:off x="735949" y="1364808"/>
          <a:ext cx="7883118" cy="5222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B3DC21BF-B154-4484-A75F-C8EA858FE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50"/>
    </mc:Choice>
    <mc:Fallback xmlns="">
      <p:transition spd="slow" advTm="4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2507</Words>
  <Application>Microsoft Office PowerPoint</Application>
  <PresentationFormat>Widescreen</PresentationFormat>
  <Paragraphs>379</Paragraphs>
  <Slides>53</Slides>
  <Notes>6</Notes>
  <HiddenSlides>0</HiddenSlides>
  <MMClips>52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Century Gothic</vt:lpstr>
      <vt:lpstr>Office Theme</vt:lpstr>
      <vt:lpstr>Nutrition Focused Physical Exam</vt:lpstr>
      <vt:lpstr>Outline</vt:lpstr>
      <vt:lpstr>Nutrition Focused Physical Exam (NFPE)</vt:lpstr>
      <vt:lpstr>NFPE in Practice</vt:lpstr>
      <vt:lpstr>NFPE Techniques</vt:lpstr>
      <vt:lpstr>Tools</vt:lpstr>
      <vt:lpstr>Getting Started </vt:lpstr>
      <vt:lpstr>Subcutaneous Fat Loss</vt:lpstr>
      <vt:lpstr>Sites: Subcutaneous Fat Loss</vt:lpstr>
      <vt:lpstr>Muscle Wasting</vt:lpstr>
      <vt:lpstr>Sites: Muscle Wasting: Upper Body</vt:lpstr>
      <vt:lpstr>Sites: Muscle Wasting Lower Body</vt:lpstr>
      <vt:lpstr>Sites: Edema</vt:lpstr>
      <vt:lpstr>NFPE &amp; Micronutrients</vt:lpstr>
      <vt:lpstr>Hair and Eyes</vt:lpstr>
      <vt:lpstr>Sites:  Micronutrients: Hair</vt:lpstr>
      <vt:lpstr>Site: Micronutrients: Eyes</vt:lpstr>
      <vt:lpstr>Site: Oral Exam</vt:lpstr>
      <vt:lpstr>Site: Mouth &amp; oral exam</vt:lpstr>
      <vt:lpstr>Site: Nails</vt:lpstr>
      <vt:lpstr>Site: Nails</vt:lpstr>
      <vt:lpstr>Site: Skin</vt:lpstr>
      <vt:lpstr>Documenting Physical Exam Findings</vt:lpstr>
      <vt:lpstr>NFPE Competency Steps</vt:lpstr>
      <vt:lpstr>Mid-upper arm circumference (MUAC)</vt:lpstr>
      <vt:lpstr>MUAC measurement</vt:lpstr>
      <vt:lpstr>Which data set do I use?</vt:lpstr>
      <vt:lpstr>Documenting MUAC Measurement</vt:lpstr>
      <vt:lpstr>Addo Data is a Growth Chart in Epic</vt:lpstr>
      <vt:lpstr>Z score automatically populates</vt:lpstr>
      <vt:lpstr>Can I use MUAC to diagnose malnutrition?</vt:lpstr>
      <vt:lpstr>Measuring MUAC</vt:lpstr>
      <vt:lpstr>What if I can’t get a good measurement, or can’t use the correct arm?</vt:lpstr>
      <vt:lpstr>MUAC References</vt:lpstr>
      <vt:lpstr>Hand Grip Strength (HGS) Measurements</vt:lpstr>
      <vt:lpstr>HGS Expectations</vt:lpstr>
      <vt:lpstr>Why HGS?</vt:lpstr>
      <vt:lpstr>Why HGS?</vt:lpstr>
      <vt:lpstr>When to Use HGS?</vt:lpstr>
      <vt:lpstr>MUAC vs. HGS in Obese Patients</vt:lpstr>
      <vt:lpstr>Case Examples Using HGS at CW</vt:lpstr>
      <vt:lpstr>How Does HGS Impact Nutrition Intervention?</vt:lpstr>
      <vt:lpstr>Benefits of using HGS </vt:lpstr>
      <vt:lpstr>Limitations of HGS</vt:lpstr>
      <vt:lpstr>Populations</vt:lpstr>
      <vt:lpstr>Normative Data</vt:lpstr>
      <vt:lpstr>Jamar Dynamometer</vt:lpstr>
      <vt:lpstr>Proper Patient Positioning</vt:lpstr>
      <vt:lpstr>Measuring HGS</vt:lpstr>
      <vt:lpstr>HGS Tips and Tricks</vt:lpstr>
      <vt:lpstr>Documenting HGS</vt:lpstr>
      <vt:lpstr>Video Resource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Hettich, Kyndal Lyn</cp:lastModifiedBy>
  <cp:revision>58</cp:revision>
  <dcterms:created xsi:type="dcterms:W3CDTF">2019-09-16T12:56:25Z</dcterms:created>
  <dcterms:modified xsi:type="dcterms:W3CDTF">2023-07-25T18:08:22Z</dcterms:modified>
</cp:coreProperties>
</file>