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73" r:id="rId3"/>
    <p:sldId id="274" r:id="rId4"/>
    <p:sldId id="275" r:id="rId5"/>
    <p:sldId id="276" r:id="rId6"/>
    <p:sldId id="277" r:id="rId7"/>
    <p:sldId id="278" r:id="rId8"/>
    <p:sldId id="279" r:id="rId9"/>
    <p:sldId id="280" r:id="rId10"/>
    <p:sldId id="257" r:id="rId11"/>
    <p:sldId id="258"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ls, Catherine" initials="KC" lastIdx="4" clrIdx="0">
    <p:extLst>
      <p:ext uri="{19B8F6BF-5375-455C-9EA6-DF929625EA0E}">
        <p15:presenceInfo xmlns:p15="http://schemas.microsoft.com/office/powerpoint/2012/main" userId="S-1-5-21-1106761166-651487977-1343923553-36765" providerId="AD"/>
      </p:ext>
    </p:extLst>
  </p:cmAuthor>
  <p:cmAuthor id="2" name="Plier, Rebecca" initials="PR" lastIdx="2" clrIdx="1">
    <p:extLst>
      <p:ext uri="{19B8F6BF-5375-455C-9EA6-DF929625EA0E}">
        <p15:presenceInfo xmlns:p15="http://schemas.microsoft.com/office/powerpoint/2012/main" userId="S-1-5-21-1106761166-651487977-1343923553-158369" providerId="AD"/>
      </p:ext>
    </p:extLst>
  </p:cmAuthor>
  <p:cmAuthor id="3" name="Pipkorn, Rebecca J" initials="PRJ" lastIdx="1" clrIdx="2">
    <p:extLst>
      <p:ext uri="{19B8F6BF-5375-455C-9EA6-DF929625EA0E}">
        <p15:presenceInfo xmlns:p15="http://schemas.microsoft.com/office/powerpoint/2012/main" userId="S-1-5-21-1106761166-651487977-1343923553-37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75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47"/>
    <p:restoredTop sz="94674"/>
  </p:normalViewPr>
  <p:slideViewPr>
    <p:cSldViewPr snapToGrid="0" snapToObjects="1">
      <p:cViewPr varScale="1">
        <p:scale>
          <a:sx n="84" d="100"/>
          <a:sy n="84" d="100"/>
        </p:scale>
        <p:origin x="293" y="77"/>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34" d="100"/>
          <a:sy n="134" d="100"/>
        </p:scale>
        <p:origin x="3944"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F1BC2E-C214-E543-B0AA-DFB1968711E3}" type="datetimeFigureOut">
              <a:rPr lang="en-US" smtClean="0"/>
              <a:t>11/12/2024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92ECC6-383D-2140-A63C-871EB8BAB5D4}" type="slidenum">
              <a:rPr lang="en-US" smtClean="0"/>
              <a:t>‹#›</a:t>
            </a:fld>
            <a:endParaRPr lang="en-US"/>
          </a:p>
        </p:txBody>
      </p:sp>
    </p:spTree>
    <p:extLst>
      <p:ext uri="{BB962C8B-B14F-4D97-AF65-F5344CB8AC3E}">
        <p14:creationId xmlns:p14="http://schemas.microsoft.com/office/powerpoint/2010/main" val="2661510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92ECC6-383D-2140-A63C-871EB8BAB5D4}" type="slidenum">
              <a:rPr lang="en-US" smtClean="0"/>
              <a:t>1</a:t>
            </a:fld>
            <a:endParaRPr lang="en-US"/>
          </a:p>
        </p:txBody>
      </p:sp>
    </p:spTree>
    <p:extLst>
      <p:ext uri="{BB962C8B-B14F-4D97-AF65-F5344CB8AC3E}">
        <p14:creationId xmlns:p14="http://schemas.microsoft.com/office/powerpoint/2010/main" val="1899860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Here,</a:t>
            </a:r>
            <a:r>
              <a:rPr lang="en-US" baseline="0" dirty="0"/>
              <a:t> we will cover the basics of TPN Order Writing:</a:t>
            </a:r>
            <a:endParaRPr lang="en-US" dirty="0"/>
          </a:p>
        </p:txBody>
      </p:sp>
      <p:sp>
        <p:nvSpPr>
          <p:cNvPr id="4" name="Slide Number Placeholder 3"/>
          <p:cNvSpPr>
            <a:spLocks noGrp="1"/>
          </p:cNvSpPr>
          <p:nvPr>
            <p:ph type="sldNum" sz="quarter" idx="10"/>
          </p:nvPr>
        </p:nvSpPr>
        <p:spPr/>
        <p:txBody>
          <a:bodyPr/>
          <a:lstStyle/>
          <a:p>
            <a:fld id="{04B57BC2-0BD1-467A-9FE6-50854E293744}" type="slidenum">
              <a:rPr lang="en-US" smtClean="0"/>
              <a:pPr/>
              <a:t>18</a:t>
            </a:fld>
            <a:endParaRPr lang="en-US"/>
          </a:p>
        </p:txBody>
      </p:sp>
    </p:spTree>
    <p:extLst>
      <p:ext uri="{BB962C8B-B14F-4D97-AF65-F5344CB8AC3E}">
        <p14:creationId xmlns:p14="http://schemas.microsoft.com/office/powerpoint/2010/main" val="2408715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Here is an example of what a Pediatric TPN order looks like at Children’s Wisconsin. Not all sections need to be filled in. However, note the red exclamation</a:t>
            </a:r>
            <a:r>
              <a:rPr lang="en-US" baseline="0" dirty="0"/>
              <a:t> points which are “hard stops”, meaning the order cannot be pended or signed until these have been filled it.</a:t>
            </a:r>
            <a:endParaRPr lang="en-US" dirty="0"/>
          </a:p>
        </p:txBody>
      </p:sp>
      <p:sp>
        <p:nvSpPr>
          <p:cNvPr id="4" name="Slide Number Placeholder 3"/>
          <p:cNvSpPr>
            <a:spLocks noGrp="1"/>
          </p:cNvSpPr>
          <p:nvPr>
            <p:ph type="sldNum" sz="quarter" idx="10"/>
          </p:nvPr>
        </p:nvSpPr>
        <p:spPr/>
        <p:txBody>
          <a:bodyPr/>
          <a:lstStyle/>
          <a:p>
            <a:fld id="{04B57BC2-0BD1-467A-9FE6-50854E293744}" type="slidenum">
              <a:rPr lang="en-US" smtClean="0"/>
              <a:pPr/>
              <a:t>19</a:t>
            </a:fld>
            <a:endParaRPr lang="en-US"/>
          </a:p>
        </p:txBody>
      </p:sp>
    </p:spTree>
    <p:extLst>
      <p:ext uri="{BB962C8B-B14F-4D97-AF65-F5344CB8AC3E}">
        <p14:creationId xmlns:p14="http://schemas.microsoft.com/office/powerpoint/2010/main" val="2418427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As shown here</a:t>
            </a:r>
            <a:r>
              <a:rPr lang="en-US" baseline="0" dirty="0"/>
              <a:t>, the suggested dosing of electrolytes, calcium, phosphorus, magnesium is listed next to the component.  For acetate and chloride, there are suggestions. If you want an amount of acetate that is not listed as a click button choice-you will have to calculate the amount by hand.</a:t>
            </a:r>
            <a:endParaRPr lang="en-US" dirty="0"/>
          </a:p>
        </p:txBody>
      </p:sp>
      <p:sp>
        <p:nvSpPr>
          <p:cNvPr id="4" name="Slide Number Placeholder 3"/>
          <p:cNvSpPr>
            <a:spLocks noGrp="1"/>
          </p:cNvSpPr>
          <p:nvPr>
            <p:ph type="sldNum" sz="quarter" idx="10"/>
          </p:nvPr>
        </p:nvSpPr>
        <p:spPr/>
        <p:txBody>
          <a:bodyPr/>
          <a:lstStyle/>
          <a:p>
            <a:fld id="{04B57BC2-0BD1-467A-9FE6-50854E293744}" type="slidenum">
              <a:rPr lang="en-US" smtClean="0"/>
              <a:pPr/>
              <a:t>20</a:t>
            </a:fld>
            <a:endParaRPr lang="en-US"/>
          </a:p>
        </p:txBody>
      </p:sp>
    </p:spTree>
    <p:extLst>
      <p:ext uri="{BB962C8B-B14F-4D97-AF65-F5344CB8AC3E}">
        <p14:creationId xmlns:p14="http://schemas.microsoft.com/office/powerpoint/2010/main" val="32276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PN at Children’s is</a:t>
            </a:r>
            <a:r>
              <a:rPr lang="en-US" baseline="0" dirty="0"/>
              <a:t> administered as a 2 in 1, so lipids need to be ordered separately. Here is an example of what an order for </a:t>
            </a:r>
            <a:r>
              <a:rPr lang="en-US" baseline="0" dirty="0" err="1"/>
              <a:t>Intralipid</a:t>
            </a:r>
            <a:r>
              <a:rPr lang="en-US" baseline="0" dirty="0"/>
              <a:t> looks like. Note you have to choose a dose, ordered in grams per kilogram, and a rate ordered in milliliters per hour. A duration of 24 hours is the order default but can be changed as needed.</a:t>
            </a:r>
            <a:endParaRPr lang="en-US" dirty="0"/>
          </a:p>
        </p:txBody>
      </p:sp>
      <p:sp>
        <p:nvSpPr>
          <p:cNvPr id="4" name="Slide Number Placeholder 3"/>
          <p:cNvSpPr>
            <a:spLocks noGrp="1"/>
          </p:cNvSpPr>
          <p:nvPr>
            <p:ph type="sldNum" sz="quarter" idx="10"/>
          </p:nvPr>
        </p:nvSpPr>
        <p:spPr/>
        <p:txBody>
          <a:bodyPr/>
          <a:lstStyle/>
          <a:p>
            <a:fld id="{04B57BC2-0BD1-467A-9FE6-50854E293744}" type="slidenum">
              <a:rPr lang="en-US" smtClean="0"/>
              <a:pPr/>
              <a:t>21</a:t>
            </a:fld>
            <a:endParaRPr lang="en-US"/>
          </a:p>
        </p:txBody>
      </p:sp>
    </p:spTree>
    <p:extLst>
      <p:ext uri="{BB962C8B-B14F-4D97-AF65-F5344CB8AC3E}">
        <p14:creationId xmlns:p14="http://schemas.microsoft.com/office/powerpoint/2010/main" val="42440709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Home TPN is a</a:t>
            </a:r>
            <a:r>
              <a:rPr lang="en-US" baseline="0" dirty="0"/>
              <a:t> separate order in Epic, titled “Home Supply TPN 3 in 1”. Here is a screenshot of how this order shows up in a patient’s medication list.</a:t>
            </a:r>
            <a:endParaRPr lang="en-US" dirty="0"/>
          </a:p>
        </p:txBody>
      </p:sp>
      <p:sp>
        <p:nvSpPr>
          <p:cNvPr id="4" name="Slide Number Placeholder 3"/>
          <p:cNvSpPr>
            <a:spLocks noGrp="1"/>
          </p:cNvSpPr>
          <p:nvPr>
            <p:ph type="sldNum" sz="quarter" idx="10"/>
          </p:nvPr>
        </p:nvSpPr>
        <p:spPr/>
        <p:txBody>
          <a:bodyPr/>
          <a:lstStyle/>
          <a:p>
            <a:fld id="{04B57BC2-0BD1-467A-9FE6-50854E293744}" type="slidenum">
              <a:rPr lang="en-US" smtClean="0"/>
              <a:pPr/>
              <a:t>22</a:t>
            </a:fld>
            <a:endParaRPr lang="en-US"/>
          </a:p>
        </p:txBody>
      </p:sp>
    </p:spTree>
    <p:extLst>
      <p:ext uri="{BB962C8B-B14F-4D97-AF65-F5344CB8AC3E}">
        <p14:creationId xmlns:p14="http://schemas.microsoft.com/office/powerpoint/2010/main" val="11435072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will not cover ordering Home Supply TPN in this training module. However, if this is a task that will be assigned to you in your work assignment, you can use the Epic Learning Home titled Home Supply TPN as a resource.</a:t>
            </a:r>
            <a:endParaRPr lang="en-US" dirty="0"/>
          </a:p>
        </p:txBody>
      </p:sp>
      <p:sp>
        <p:nvSpPr>
          <p:cNvPr id="4" name="Slide Number Placeholder 3"/>
          <p:cNvSpPr>
            <a:spLocks noGrp="1"/>
          </p:cNvSpPr>
          <p:nvPr>
            <p:ph type="sldNum" sz="quarter" idx="10"/>
          </p:nvPr>
        </p:nvSpPr>
        <p:spPr/>
        <p:txBody>
          <a:bodyPr/>
          <a:lstStyle/>
          <a:p>
            <a:fld id="{04B57BC2-0BD1-467A-9FE6-50854E293744}" type="slidenum">
              <a:rPr lang="en-US" smtClean="0"/>
              <a:pPr/>
              <a:t>23</a:t>
            </a:fld>
            <a:endParaRPr lang="en-US"/>
          </a:p>
        </p:txBody>
      </p:sp>
    </p:spTree>
    <p:extLst>
      <p:ext uri="{BB962C8B-B14F-4D97-AF65-F5344CB8AC3E}">
        <p14:creationId xmlns:p14="http://schemas.microsoft.com/office/powerpoint/2010/main" val="3405748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Next we will discuss lab monitoring of patients on parenteral nutrition.</a:t>
            </a:r>
          </a:p>
        </p:txBody>
      </p:sp>
      <p:sp>
        <p:nvSpPr>
          <p:cNvPr id="4" name="Slide Number Placeholder 3"/>
          <p:cNvSpPr>
            <a:spLocks noGrp="1"/>
          </p:cNvSpPr>
          <p:nvPr>
            <p:ph type="sldNum" sz="quarter" idx="10"/>
          </p:nvPr>
        </p:nvSpPr>
        <p:spPr/>
        <p:txBody>
          <a:bodyPr/>
          <a:lstStyle/>
          <a:p>
            <a:fld id="{04B57BC2-0BD1-467A-9FE6-50854E293744}" type="slidenum">
              <a:rPr lang="en-US" smtClean="0"/>
              <a:pPr/>
              <a:t>10</a:t>
            </a:fld>
            <a:endParaRPr lang="en-US"/>
          </a:p>
        </p:txBody>
      </p:sp>
    </p:spTree>
    <p:extLst>
      <p:ext uri="{BB962C8B-B14F-4D97-AF65-F5344CB8AC3E}">
        <p14:creationId xmlns:p14="http://schemas.microsoft.com/office/powerpoint/2010/main" val="2876330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Inpatient lab monitoring varies</a:t>
            </a:r>
            <a:r>
              <a:rPr lang="en-US" baseline="0" dirty="0"/>
              <a:t> dependent on the unit or service the patient is on. Here is a general example of TPN lab monitoring inpatient. </a:t>
            </a:r>
          </a:p>
          <a:p>
            <a:endParaRPr lang="en-US" baseline="0" dirty="0"/>
          </a:p>
          <a:p>
            <a:r>
              <a:rPr lang="en-US" baseline="0" dirty="0"/>
              <a:t>When Home TPN patients are admitted to the hospital, they can follow their previous home lab schedule unless changes in medical status warrant more frequent monitoring.</a:t>
            </a:r>
            <a:endParaRPr lang="en-US" dirty="0"/>
          </a:p>
        </p:txBody>
      </p:sp>
      <p:sp>
        <p:nvSpPr>
          <p:cNvPr id="4" name="Slide Number Placeholder 3"/>
          <p:cNvSpPr>
            <a:spLocks noGrp="1"/>
          </p:cNvSpPr>
          <p:nvPr>
            <p:ph type="sldNum" sz="quarter" idx="10"/>
          </p:nvPr>
        </p:nvSpPr>
        <p:spPr/>
        <p:txBody>
          <a:bodyPr/>
          <a:lstStyle/>
          <a:p>
            <a:fld id="{04B57BC2-0BD1-467A-9FE6-50854E293744}" type="slidenum">
              <a:rPr lang="en-US" smtClean="0"/>
              <a:pPr/>
              <a:t>11</a:t>
            </a:fld>
            <a:endParaRPr lang="en-US"/>
          </a:p>
        </p:txBody>
      </p:sp>
    </p:spTree>
    <p:extLst>
      <p:ext uri="{BB962C8B-B14F-4D97-AF65-F5344CB8AC3E}">
        <p14:creationId xmlns:p14="http://schemas.microsoft.com/office/powerpoint/2010/main" val="689554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When it has been determined that a patient will go home on TPN, it’s</a:t>
            </a:r>
            <a:r>
              <a:rPr lang="en-US" baseline="0" dirty="0"/>
              <a:t> helpful to start the discharge planning process as early as possible and include all of these disciplines to ensure best and safest care. </a:t>
            </a:r>
          </a:p>
          <a:p>
            <a:endParaRPr lang="en-US" baseline="0" dirty="0"/>
          </a:p>
          <a:p>
            <a:r>
              <a:rPr lang="en-US" baseline="0" dirty="0"/>
              <a:t>Closer to discharge, conversations with the outpatient Home TPN pharmacy are helpful in determining any variations that will be required based on what is available at the home pharmacy. Common changes include running 3 in 1 TPN instead of 2 in 1 TPN, shortages of TPN components, and what kinds of multi vitamin infusion and trace element mixtures they have available.</a:t>
            </a:r>
            <a:endParaRPr lang="en-US" dirty="0"/>
          </a:p>
          <a:p>
            <a:endParaRPr lang="en-US" dirty="0"/>
          </a:p>
          <a:p>
            <a:r>
              <a:rPr lang="en-US" dirty="0"/>
              <a:t>There are many benefits to running 3 in 1 TPN, especially on an outpatient</a:t>
            </a:r>
            <a:r>
              <a:rPr lang="en-US" baseline="0" dirty="0"/>
              <a:t> basis, so this is a common variant we discuss with outpatient pharmacies. Benefits include aseptic compounding, less risk of contamination during administration, more convenient storage, and fewer supplies needed in the home.</a:t>
            </a:r>
            <a:endParaRPr lang="en-US" dirty="0"/>
          </a:p>
        </p:txBody>
      </p:sp>
      <p:sp>
        <p:nvSpPr>
          <p:cNvPr id="4" name="Slide Number Placeholder 3"/>
          <p:cNvSpPr>
            <a:spLocks noGrp="1"/>
          </p:cNvSpPr>
          <p:nvPr>
            <p:ph type="sldNum" sz="quarter" idx="10"/>
          </p:nvPr>
        </p:nvSpPr>
        <p:spPr/>
        <p:txBody>
          <a:bodyPr/>
          <a:lstStyle/>
          <a:p>
            <a:fld id="{04B57BC2-0BD1-467A-9FE6-50854E293744}" type="slidenum">
              <a:rPr lang="en-US" smtClean="0"/>
              <a:pPr/>
              <a:t>12</a:t>
            </a:fld>
            <a:endParaRPr lang="en-US"/>
          </a:p>
        </p:txBody>
      </p:sp>
    </p:spTree>
    <p:extLst>
      <p:ext uri="{BB962C8B-B14F-4D97-AF65-F5344CB8AC3E}">
        <p14:creationId xmlns:p14="http://schemas.microsoft.com/office/powerpoint/2010/main" val="1808921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the outpatient</a:t>
            </a:r>
            <a:r>
              <a:rPr lang="en-US" baseline="0" dirty="0"/>
              <a:t> setting, patients follow this lab monitoring schedule, starting with weekly labs for 4 weeks, then transitioning to every other week labs for 4 more draws, stretching out to monthly labs for 4 draws, and then eventually drawing labs only every 3 months indefinitely. </a:t>
            </a:r>
          </a:p>
          <a:p>
            <a:endParaRPr lang="en-US" baseline="0" dirty="0"/>
          </a:p>
          <a:p>
            <a:r>
              <a:rPr lang="en-US" baseline="0" dirty="0"/>
              <a:t>Lab draws can vary from this schedule based on clinical judgement. This is typically a decision made in outpatient TPN rounds with the team including the GI doctor, GI nurse, and primary outpatient dietitian.</a:t>
            </a:r>
            <a:endParaRPr lang="en-US" dirty="0"/>
          </a:p>
        </p:txBody>
      </p:sp>
      <p:sp>
        <p:nvSpPr>
          <p:cNvPr id="4" name="Slide Number Placeholder 3"/>
          <p:cNvSpPr>
            <a:spLocks noGrp="1"/>
          </p:cNvSpPr>
          <p:nvPr>
            <p:ph type="sldNum" sz="quarter" idx="10"/>
          </p:nvPr>
        </p:nvSpPr>
        <p:spPr/>
        <p:txBody>
          <a:bodyPr/>
          <a:lstStyle/>
          <a:p>
            <a:fld id="{04B57BC2-0BD1-467A-9FE6-50854E293744}" type="slidenum">
              <a:rPr lang="en-US" smtClean="0"/>
              <a:pPr/>
              <a:t>13</a:t>
            </a:fld>
            <a:endParaRPr lang="en-US"/>
          </a:p>
        </p:txBody>
      </p:sp>
    </p:spTree>
    <p:extLst>
      <p:ext uri="{BB962C8B-B14F-4D97-AF65-F5344CB8AC3E}">
        <p14:creationId xmlns:p14="http://schemas.microsoft.com/office/powerpoint/2010/main" val="1151003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Here is a decision</a:t>
            </a:r>
            <a:r>
              <a:rPr lang="en-US" baseline="0" dirty="0"/>
              <a:t> tree on when to draw TPN labs for a patient newly going home on TPN. Most often, patients new to TPN are discharged home with weekly labs.</a:t>
            </a:r>
            <a:endParaRPr lang="en-US" dirty="0"/>
          </a:p>
        </p:txBody>
      </p:sp>
      <p:sp>
        <p:nvSpPr>
          <p:cNvPr id="4" name="Slide Number Placeholder 3"/>
          <p:cNvSpPr>
            <a:spLocks noGrp="1"/>
          </p:cNvSpPr>
          <p:nvPr>
            <p:ph type="sldNum" sz="quarter" idx="10"/>
          </p:nvPr>
        </p:nvSpPr>
        <p:spPr/>
        <p:txBody>
          <a:bodyPr/>
          <a:lstStyle/>
          <a:p>
            <a:fld id="{04B57BC2-0BD1-467A-9FE6-50854E293744}" type="slidenum">
              <a:rPr lang="en-US" smtClean="0"/>
              <a:pPr/>
              <a:t>14</a:t>
            </a:fld>
            <a:endParaRPr lang="en-US"/>
          </a:p>
        </p:txBody>
      </p:sp>
    </p:spTree>
    <p:extLst>
      <p:ext uri="{BB962C8B-B14F-4D97-AF65-F5344CB8AC3E}">
        <p14:creationId xmlns:p14="http://schemas.microsoft.com/office/powerpoint/2010/main" val="3863373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Here is a decision tree</a:t>
            </a:r>
            <a:r>
              <a:rPr lang="en-US" baseline="0" dirty="0"/>
              <a:t> of whether or not to adjust the lab monitoring schedule after a home TPN patient has been readmitted and then discharged from the hospital. Typically, an individualized plan for future labs is discussed based on the patient’s medical status and hospital course. </a:t>
            </a:r>
            <a:endParaRPr lang="en-US" dirty="0"/>
          </a:p>
        </p:txBody>
      </p:sp>
      <p:sp>
        <p:nvSpPr>
          <p:cNvPr id="4" name="Slide Number Placeholder 3"/>
          <p:cNvSpPr>
            <a:spLocks noGrp="1"/>
          </p:cNvSpPr>
          <p:nvPr>
            <p:ph type="sldNum" sz="quarter" idx="10"/>
          </p:nvPr>
        </p:nvSpPr>
        <p:spPr/>
        <p:txBody>
          <a:bodyPr/>
          <a:lstStyle/>
          <a:p>
            <a:fld id="{04B57BC2-0BD1-467A-9FE6-50854E293744}" type="slidenum">
              <a:rPr lang="en-US" smtClean="0"/>
              <a:pPr/>
              <a:t>15</a:t>
            </a:fld>
            <a:endParaRPr lang="en-US"/>
          </a:p>
        </p:txBody>
      </p:sp>
    </p:spTree>
    <p:extLst>
      <p:ext uri="{BB962C8B-B14F-4D97-AF65-F5344CB8AC3E}">
        <p14:creationId xmlns:p14="http://schemas.microsoft.com/office/powerpoint/2010/main" val="55188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Here is a table of additional labs that are drawn on long term</a:t>
            </a:r>
            <a:r>
              <a:rPr lang="en-US" baseline="0" dirty="0"/>
              <a:t> </a:t>
            </a:r>
            <a:r>
              <a:rPr lang="en-US" dirty="0"/>
              <a:t>TPN patients to ensure they are meeting their</a:t>
            </a:r>
            <a:r>
              <a:rPr lang="en-US" baseline="0" dirty="0"/>
              <a:t> micronutrient needs. These should be obtained either 3 months after hospital discharge or 3 months after PN initiation in the hospital if they are still admitted. This is referred to as the PN Micronutrient Lab Panel in Epic.</a:t>
            </a:r>
          </a:p>
          <a:p>
            <a:endParaRPr lang="en-US" baseline="0" dirty="0"/>
          </a:p>
          <a:p>
            <a:r>
              <a:rPr lang="en-US" baseline="0" dirty="0"/>
              <a:t>You will see in the table that after the initial draw, these continue to be monitored every 6 months. The one exception is the DEXA scan which is only done annually.</a:t>
            </a:r>
            <a:endParaRPr lang="en-US" dirty="0"/>
          </a:p>
        </p:txBody>
      </p:sp>
      <p:sp>
        <p:nvSpPr>
          <p:cNvPr id="4" name="Slide Number Placeholder 3"/>
          <p:cNvSpPr>
            <a:spLocks noGrp="1"/>
          </p:cNvSpPr>
          <p:nvPr>
            <p:ph type="sldNum" sz="quarter" idx="10"/>
          </p:nvPr>
        </p:nvSpPr>
        <p:spPr/>
        <p:txBody>
          <a:bodyPr/>
          <a:lstStyle/>
          <a:p>
            <a:fld id="{04B57BC2-0BD1-467A-9FE6-50854E293744}" type="slidenum">
              <a:rPr lang="en-US" smtClean="0"/>
              <a:pPr/>
              <a:t>16</a:t>
            </a:fld>
            <a:endParaRPr lang="en-US"/>
          </a:p>
        </p:txBody>
      </p:sp>
    </p:spTree>
    <p:extLst>
      <p:ext uri="{BB962C8B-B14F-4D97-AF65-F5344CB8AC3E}">
        <p14:creationId xmlns:p14="http://schemas.microsoft.com/office/powerpoint/2010/main" val="1491460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There</a:t>
            </a:r>
            <a:r>
              <a:rPr lang="en-US" baseline="0" dirty="0"/>
              <a:t> may be additional labs that need to be monitored for home TPN patients. Here are a few examples.</a:t>
            </a:r>
          </a:p>
          <a:p>
            <a:endParaRPr lang="en-US" baseline="0" dirty="0"/>
          </a:p>
          <a:p>
            <a:r>
              <a:rPr lang="en-US" baseline="0" dirty="0"/>
              <a:t>Based on the type and volume of lipid being administered, a patient may be at risk for Essential Fatty Acid Deficiency. If this concern exists, a </a:t>
            </a:r>
            <a:r>
              <a:rPr lang="en-US" baseline="0" dirty="0" err="1"/>
              <a:t>triene</a:t>
            </a:r>
            <a:r>
              <a:rPr lang="en-US" baseline="0" dirty="0"/>
              <a:t> to </a:t>
            </a:r>
            <a:r>
              <a:rPr lang="en-US" baseline="0" dirty="0" err="1"/>
              <a:t>tetraene</a:t>
            </a:r>
            <a:r>
              <a:rPr lang="en-US" baseline="0" dirty="0"/>
              <a:t> ratio can be drawn.</a:t>
            </a:r>
          </a:p>
          <a:p>
            <a:endParaRPr lang="en-US" baseline="0" dirty="0"/>
          </a:p>
          <a:p>
            <a:r>
              <a:rPr lang="en-US" baseline="0" dirty="0"/>
              <a:t>When a patient’s TPN is discontinued, the medical team should discuss which, if any, labs should be drawn due to the patient’s risk for deficiency based on their medical status and conditions.</a:t>
            </a:r>
          </a:p>
        </p:txBody>
      </p:sp>
      <p:sp>
        <p:nvSpPr>
          <p:cNvPr id="4" name="Slide Number Placeholder 3"/>
          <p:cNvSpPr>
            <a:spLocks noGrp="1"/>
          </p:cNvSpPr>
          <p:nvPr>
            <p:ph type="sldNum" sz="quarter" idx="10"/>
          </p:nvPr>
        </p:nvSpPr>
        <p:spPr/>
        <p:txBody>
          <a:bodyPr/>
          <a:lstStyle/>
          <a:p>
            <a:fld id="{04B57BC2-0BD1-467A-9FE6-50854E293744}" type="slidenum">
              <a:rPr lang="en-US" smtClean="0"/>
              <a:pPr/>
              <a:t>17</a:t>
            </a:fld>
            <a:endParaRPr lang="en-US"/>
          </a:p>
        </p:txBody>
      </p:sp>
    </p:spTree>
    <p:extLst>
      <p:ext uri="{BB962C8B-B14F-4D97-AF65-F5344CB8AC3E}">
        <p14:creationId xmlns:p14="http://schemas.microsoft.com/office/powerpoint/2010/main" val="30438006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8F1753-5663-4C4F-80B8-EB3795A8933D}"/>
              </a:ext>
            </a:extLst>
          </p:cNvPr>
          <p:cNvSpPr>
            <a:spLocks noGrp="1"/>
          </p:cNvSpPr>
          <p:nvPr>
            <p:ph type="title"/>
          </p:nvPr>
        </p:nvSpPr>
        <p:spPr>
          <a:xfrm>
            <a:off x="7316412" y="534081"/>
            <a:ext cx="4044950" cy="1730147"/>
          </a:xfrm>
        </p:spPr>
        <p:txBody>
          <a:bodyPr anchor="b">
            <a:normAutofit/>
          </a:bodyPr>
          <a:lstStyle>
            <a:lvl1pPr algn="ctr">
              <a:defRPr sz="4000">
                <a:solidFill>
                  <a:schemeClr val="bg1"/>
                </a:solidFill>
              </a:defRPr>
            </a:lvl1pPr>
          </a:lstStyle>
          <a:p>
            <a:r>
              <a:rPr lang="en-US" dirty="0"/>
              <a:t>Click to edit Master title style</a:t>
            </a:r>
          </a:p>
        </p:txBody>
      </p:sp>
      <p:sp>
        <p:nvSpPr>
          <p:cNvPr id="3" name="Text Placeholder 2">
            <a:extLst>
              <a:ext uri="{FF2B5EF4-FFF2-40B4-BE49-F238E27FC236}">
                <a16:creationId xmlns="" xmlns:a16="http://schemas.microsoft.com/office/drawing/2014/main" id="{33FEEEA1-60F2-944B-BDA8-DAA780DE4F3C}"/>
              </a:ext>
            </a:extLst>
          </p:cNvPr>
          <p:cNvSpPr>
            <a:spLocks noGrp="1"/>
          </p:cNvSpPr>
          <p:nvPr>
            <p:ph type="body" idx="1"/>
          </p:nvPr>
        </p:nvSpPr>
        <p:spPr>
          <a:xfrm>
            <a:off x="7316412" y="2499406"/>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398626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0587C61B-8148-C34A-9496-C58BEE841ACD}"/>
              </a:ext>
            </a:extLst>
          </p:cNvPr>
          <p:cNvSpPr>
            <a:spLocks noGrp="1"/>
          </p:cNvSpPr>
          <p:nvPr>
            <p:ph type="title"/>
          </p:nvPr>
        </p:nvSpPr>
        <p:spPr>
          <a:xfrm>
            <a:off x="882661" y="484654"/>
            <a:ext cx="4044950" cy="1730147"/>
          </a:xfrm>
        </p:spPr>
        <p:txBody>
          <a:bodyPr anchor="b">
            <a:normAutofit/>
          </a:bodyPr>
          <a:lstStyle>
            <a:lvl1pPr algn="ctr">
              <a:defRPr sz="4000">
                <a:solidFill>
                  <a:schemeClr val="bg1"/>
                </a:solidFill>
              </a:defRPr>
            </a:lvl1pPr>
          </a:lstStyle>
          <a:p>
            <a:r>
              <a:rPr lang="en-US" dirty="0"/>
              <a:t>Click to edit Master title style</a:t>
            </a:r>
          </a:p>
        </p:txBody>
      </p:sp>
      <p:sp>
        <p:nvSpPr>
          <p:cNvPr id="5" name="Text Placeholder 2">
            <a:extLst>
              <a:ext uri="{FF2B5EF4-FFF2-40B4-BE49-F238E27FC236}">
                <a16:creationId xmlns="" xmlns:a16="http://schemas.microsoft.com/office/drawing/2014/main" id="{D2E1FA29-A40E-1F48-B6EB-98F147D8185C}"/>
              </a:ext>
            </a:extLst>
          </p:cNvPr>
          <p:cNvSpPr>
            <a:spLocks noGrp="1"/>
          </p:cNvSpPr>
          <p:nvPr>
            <p:ph type="body" idx="1"/>
          </p:nvPr>
        </p:nvSpPr>
        <p:spPr>
          <a:xfrm>
            <a:off x="882661" y="2449979"/>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569368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Title Slide 1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8F1753-5663-4C4F-80B8-EB3795A8933D}"/>
              </a:ext>
            </a:extLst>
          </p:cNvPr>
          <p:cNvSpPr>
            <a:spLocks noGrp="1"/>
          </p:cNvSpPr>
          <p:nvPr>
            <p:ph type="title"/>
          </p:nvPr>
        </p:nvSpPr>
        <p:spPr>
          <a:xfrm>
            <a:off x="831850" y="534081"/>
            <a:ext cx="4044950" cy="1730147"/>
          </a:xfrm>
        </p:spPr>
        <p:txBody>
          <a:bodyPr anchor="b">
            <a:normAutofit/>
          </a:bodyPr>
          <a:lstStyle>
            <a:lvl1pPr algn="ctr">
              <a:defRPr sz="4000"/>
            </a:lvl1pPr>
          </a:lstStyle>
          <a:p>
            <a:r>
              <a:rPr lang="en-US" dirty="0"/>
              <a:t>Click to edit Master title style</a:t>
            </a:r>
          </a:p>
        </p:txBody>
      </p:sp>
      <p:sp>
        <p:nvSpPr>
          <p:cNvPr id="3" name="Text Placeholder 2">
            <a:extLst>
              <a:ext uri="{FF2B5EF4-FFF2-40B4-BE49-F238E27FC236}">
                <a16:creationId xmlns="" xmlns:a16="http://schemas.microsoft.com/office/drawing/2014/main" id="{33FEEEA1-60F2-944B-BDA8-DAA780DE4F3C}"/>
              </a:ext>
            </a:extLst>
          </p:cNvPr>
          <p:cNvSpPr>
            <a:spLocks noGrp="1"/>
          </p:cNvSpPr>
          <p:nvPr>
            <p:ph type="body" idx="1"/>
          </p:nvPr>
        </p:nvSpPr>
        <p:spPr>
          <a:xfrm>
            <a:off x="831850" y="2499406"/>
            <a:ext cx="4044950" cy="120173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878713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Title Slide 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8F1753-5663-4C4F-80B8-EB3795A8933D}"/>
              </a:ext>
            </a:extLst>
          </p:cNvPr>
          <p:cNvSpPr>
            <a:spLocks noGrp="1"/>
          </p:cNvSpPr>
          <p:nvPr>
            <p:ph type="title"/>
          </p:nvPr>
        </p:nvSpPr>
        <p:spPr>
          <a:xfrm>
            <a:off x="831850" y="534081"/>
            <a:ext cx="4044950" cy="1730147"/>
          </a:xfrm>
        </p:spPr>
        <p:txBody>
          <a:bodyPr anchor="b">
            <a:normAutofit/>
          </a:bodyPr>
          <a:lstStyle>
            <a:lvl1pPr algn="ctr">
              <a:defRPr sz="4000"/>
            </a:lvl1pPr>
          </a:lstStyle>
          <a:p>
            <a:r>
              <a:rPr lang="en-US" dirty="0"/>
              <a:t>Click to edit Master title style</a:t>
            </a:r>
          </a:p>
        </p:txBody>
      </p:sp>
      <p:sp>
        <p:nvSpPr>
          <p:cNvPr id="3" name="Text Placeholder 2">
            <a:extLst>
              <a:ext uri="{FF2B5EF4-FFF2-40B4-BE49-F238E27FC236}">
                <a16:creationId xmlns="" xmlns:a16="http://schemas.microsoft.com/office/drawing/2014/main" id="{33FEEEA1-60F2-944B-BDA8-DAA780DE4F3C}"/>
              </a:ext>
            </a:extLst>
          </p:cNvPr>
          <p:cNvSpPr>
            <a:spLocks noGrp="1"/>
          </p:cNvSpPr>
          <p:nvPr>
            <p:ph type="body" idx="1"/>
          </p:nvPr>
        </p:nvSpPr>
        <p:spPr>
          <a:xfrm>
            <a:off x="831850" y="2499406"/>
            <a:ext cx="4044950" cy="120173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0416260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Add your own image in master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6F666719-8A10-F641-A9F5-ABC638F835AA}"/>
              </a:ext>
            </a:extLst>
          </p:cNvPr>
          <p:cNvSpPr/>
          <p:nvPr userDrawn="1"/>
        </p:nvSpPr>
        <p:spPr>
          <a:xfrm>
            <a:off x="7192651" y="311085"/>
            <a:ext cx="4298622" cy="5081047"/>
          </a:xfrm>
          <a:prstGeom prst="rect">
            <a:avLst/>
          </a:prstGeom>
          <a:solidFill>
            <a:srgbClr val="007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6D8F1753-5663-4C4F-80B8-EB3795A8933D}"/>
              </a:ext>
            </a:extLst>
          </p:cNvPr>
          <p:cNvSpPr>
            <a:spLocks noGrp="1"/>
          </p:cNvSpPr>
          <p:nvPr>
            <p:ph type="title"/>
          </p:nvPr>
        </p:nvSpPr>
        <p:spPr>
          <a:xfrm>
            <a:off x="7316412" y="534081"/>
            <a:ext cx="4044950" cy="1730147"/>
          </a:xfrm>
        </p:spPr>
        <p:txBody>
          <a:bodyPr anchor="b">
            <a:normAutofit/>
          </a:bodyPr>
          <a:lstStyle>
            <a:lvl1pPr algn="ctr">
              <a:defRPr sz="4000">
                <a:solidFill>
                  <a:schemeClr val="bg1"/>
                </a:solidFill>
              </a:defRPr>
            </a:lvl1pPr>
          </a:lstStyle>
          <a:p>
            <a:r>
              <a:rPr lang="en-US" dirty="0"/>
              <a:t>Click to edit Master title style</a:t>
            </a:r>
          </a:p>
        </p:txBody>
      </p:sp>
      <p:sp>
        <p:nvSpPr>
          <p:cNvPr id="3" name="Text Placeholder 2">
            <a:extLst>
              <a:ext uri="{FF2B5EF4-FFF2-40B4-BE49-F238E27FC236}">
                <a16:creationId xmlns="" xmlns:a16="http://schemas.microsoft.com/office/drawing/2014/main" id="{33FEEEA1-60F2-944B-BDA8-DAA780DE4F3C}"/>
              </a:ext>
            </a:extLst>
          </p:cNvPr>
          <p:cNvSpPr>
            <a:spLocks noGrp="1"/>
          </p:cNvSpPr>
          <p:nvPr>
            <p:ph type="body" idx="1"/>
          </p:nvPr>
        </p:nvSpPr>
        <p:spPr>
          <a:xfrm>
            <a:off x="7316412" y="2499406"/>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Rectangle 5">
            <a:extLst>
              <a:ext uri="{FF2B5EF4-FFF2-40B4-BE49-F238E27FC236}">
                <a16:creationId xmlns="" xmlns:a16="http://schemas.microsoft.com/office/drawing/2014/main" id="{0F41BEE2-896E-B54D-BACE-CE289CC57068}"/>
              </a:ext>
            </a:extLst>
          </p:cNvPr>
          <p:cNvSpPr/>
          <p:nvPr userDrawn="1"/>
        </p:nvSpPr>
        <p:spPr>
          <a:xfrm>
            <a:off x="0" y="0"/>
            <a:ext cx="12192000" cy="311085"/>
          </a:xfrm>
          <a:prstGeom prst="rect">
            <a:avLst/>
          </a:prstGeom>
          <a:solidFill>
            <a:srgbClr val="007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 xmlns:a16="http://schemas.microsoft.com/office/drawing/2014/main" id="{92C3347D-2341-0F4D-B4D1-2813C3BA3C33}"/>
              </a:ext>
            </a:extLst>
          </p:cNvPr>
          <p:cNvPicPr>
            <a:picLocks noChangeAspect="1"/>
          </p:cNvPicPr>
          <p:nvPr userDrawn="1"/>
        </p:nvPicPr>
        <p:blipFill>
          <a:blip r:embed="rId2"/>
          <a:stretch>
            <a:fillRect/>
          </a:stretch>
        </p:blipFill>
        <p:spPr>
          <a:xfrm>
            <a:off x="7758259" y="3936321"/>
            <a:ext cx="3166925" cy="1022178"/>
          </a:xfrm>
          <a:prstGeom prst="rect">
            <a:avLst/>
          </a:prstGeom>
        </p:spPr>
      </p:pic>
    </p:spTree>
    <p:extLst>
      <p:ext uri="{BB962C8B-B14F-4D97-AF65-F5344CB8AC3E}">
        <p14:creationId xmlns:p14="http://schemas.microsoft.com/office/powerpoint/2010/main" val="22872134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ransi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2C446C6-D2A5-594E-BF06-58861A5F276B}"/>
              </a:ext>
            </a:extLst>
          </p:cNvPr>
          <p:cNvSpPr>
            <a:spLocks noGrp="1"/>
          </p:cNvSpPr>
          <p:nvPr>
            <p:ph type="ctrTitle"/>
          </p:nvPr>
        </p:nvSpPr>
        <p:spPr>
          <a:xfrm>
            <a:off x="1524000" y="701446"/>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a:extLst>
              <a:ext uri="{FF2B5EF4-FFF2-40B4-BE49-F238E27FC236}">
                <a16:creationId xmlns="" xmlns:a16="http://schemas.microsoft.com/office/drawing/2014/main" id="{373D4FE4-694B-654F-8F8A-28C81D6D56F8}"/>
              </a:ext>
            </a:extLst>
          </p:cNvPr>
          <p:cNvSpPr>
            <a:spLocks noGrp="1"/>
          </p:cNvSpPr>
          <p:nvPr>
            <p:ph type="subTitle" idx="1"/>
          </p:nvPr>
        </p:nvSpPr>
        <p:spPr>
          <a:xfrm>
            <a:off x="1524000" y="3181121"/>
            <a:ext cx="9144000" cy="1028019"/>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6342295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88E033-DE23-4C41-89A4-2276F3463B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AB6D10D-2FF4-344B-85EF-2CFB4F28C2A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 xmlns:a16="http://schemas.microsoft.com/office/drawing/2014/main" id="{C7286747-AD43-EC40-8420-A6C5808CF4F4}"/>
              </a:ext>
            </a:extLst>
          </p:cNvPr>
          <p:cNvSpPr txBox="1"/>
          <p:nvPr userDrawn="1"/>
        </p:nvSpPr>
        <p:spPr>
          <a:xfrm>
            <a:off x="817418" y="6388631"/>
            <a:ext cx="5669692" cy="246221"/>
          </a:xfrm>
          <a:prstGeom prst="rect">
            <a:avLst/>
          </a:prstGeom>
          <a:noFill/>
        </p:spPr>
        <p:txBody>
          <a:bodyPr wrap="square" rtlCol="0">
            <a:spAutoFit/>
          </a:bodyPr>
          <a:lstStyle/>
          <a:p>
            <a:r>
              <a:rPr lang="en-US" sz="1000" dirty="0">
                <a:solidFill>
                  <a:srgbClr val="000000"/>
                </a:solidFill>
                <a:latin typeface="Arial" panose="020B0604020202020204" pitchFamily="34" charset="0"/>
                <a:cs typeface="Arial" panose="020B0604020202020204" pitchFamily="34" charset="0"/>
              </a:rPr>
              <a:t>© Children’s Wisconsin</a:t>
            </a:r>
          </a:p>
        </p:txBody>
      </p:sp>
    </p:spTree>
    <p:extLst>
      <p:ext uri="{BB962C8B-B14F-4D97-AF65-F5344CB8AC3E}">
        <p14:creationId xmlns:p14="http://schemas.microsoft.com/office/powerpoint/2010/main" val="11241922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5418A4-D469-5C49-ABA3-CB8922B708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132EA48-45CA-9949-B591-41B322C93E8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6D06D18-AC23-754E-A325-169B4C27568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 xmlns:a16="http://schemas.microsoft.com/office/drawing/2014/main" id="{19C830B9-95D4-9F4A-900F-646D5DB9F53A}"/>
              </a:ext>
            </a:extLst>
          </p:cNvPr>
          <p:cNvSpPr txBox="1"/>
          <p:nvPr userDrawn="1"/>
        </p:nvSpPr>
        <p:spPr>
          <a:xfrm>
            <a:off x="817418" y="6388631"/>
            <a:ext cx="5669692" cy="246221"/>
          </a:xfrm>
          <a:prstGeom prst="rect">
            <a:avLst/>
          </a:prstGeom>
          <a:noFill/>
        </p:spPr>
        <p:txBody>
          <a:bodyPr wrap="square" rtlCol="0">
            <a:spAutoFit/>
          </a:bodyPr>
          <a:lstStyle/>
          <a:p>
            <a:r>
              <a:rPr lang="en-US" sz="1000" dirty="0">
                <a:solidFill>
                  <a:srgbClr val="000000"/>
                </a:solidFill>
                <a:latin typeface="Arial" panose="020B0604020202020204" pitchFamily="34" charset="0"/>
                <a:cs typeface="Arial" panose="020B0604020202020204" pitchFamily="34" charset="0"/>
              </a:rPr>
              <a:t>© Children’s Wisconsin</a:t>
            </a:r>
          </a:p>
        </p:txBody>
      </p:sp>
    </p:spTree>
    <p:extLst>
      <p:ext uri="{BB962C8B-B14F-4D97-AF65-F5344CB8AC3E}">
        <p14:creationId xmlns:p14="http://schemas.microsoft.com/office/powerpoint/2010/main" val="32164502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8EFF6FA-24B5-D345-AB32-476E42C94E79}"/>
              </a:ext>
            </a:extLst>
          </p:cNvPr>
          <p:cNvSpPr>
            <a:spLocks noGrp="1"/>
          </p:cNvSpPr>
          <p:nvPr>
            <p:ph type="title"/>
          </p:nvPr>
        </p:nvSpPr>
        <p:spPr/>
        <p:txBody>
          <a:bodyPr/>
          <a:lstStyle/>
          <a:p>
            <a:r>
              <a:rPr lang="en-US"/>
              <a:t>Click to edit Master title style</a:t>
            </a:r>
          </a:p>
        </p:txBody>
      </p:sp>
      <p:sp>
        <p:nvSpPr>
          <p:cNvPr id="3" name="TextBox 2">
            <a:extLst>
              <a:ext uri="{FF2B5EF4-FFF2-40B4-BE49-F238E27FC236}">
                <a16:creationId xmlns="" xmlns:a16="http://schemas.microsoft.com/office/drawing/2014/main" id="{44A60E53-1C02-8A46-A69E-7E1B966056FC}"/>
              </a:ext>
            </a:extLst>
          </p:cNvPr>
          <p:cNvSpPr txBox="1"/>
          <p:nvPr userDrawn="1"/>
        </p:nvSpPr>
        <p:spPr>
          <a:xfrm>
            <a:off x="817418" y="6388631"/>
            <a:ext cx="5669692" cy="246221"/>
          </a:xfrm>
          <a:prstGeom prst="rect">
            <a:avLst/>
          </a:prstGeom>
          <a:noFill/>
        </p:spPr>
        <p:txBody>
          <a:bodyPr wrap="square" rtlCol="0">
            <a:spAutoFit/>
          </a:bodyPr>
          <a:lstStyle/>
          <a:p>
            <a:r>
              <a:rPr lang="en-US" sz="1000" dirty="0">
                <a:solidFill>
                  <a:srgbClr val="000000"/>
                </a:solidFill>
                <a:latin typeface="Arial" panose="020B0604020202020204" pitchFamily="34" charset="0"/>
                <a:cs typeface="Arial" panose="020B0604020202020204" pitchFamily="34" charset="0"/>
              </a:rPr>
              <a:t>© Children’s Wisconsin</a:t>
            </a:r>
          </a:p>
        </p:txBody>
      </p:sp>
    </p:spTree>
    <p:extLst>
      <p:ext uri="{BB962C8B-B14F-4D97-AF65-F5344CB8AC3E}">
        <p14:creationId xmlns:p14="http://schemas.microsoft.com/office/powerpoint/2010/main" val="18070455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7BC94C0-BAD5-3D40-9A0F-44ADCBCC399B}"/>
              </a:ext>
            </a:extLst>
          </p:cNvPr>
          <p:cNvSpPr txBox="1"/>
          <p:nvPr userDrawn="1"/>
        </p:nvSpPr>
        <p:spPr>
          <a:xfrm>
            <a:off x="817418" y="6388631"/>
            <a:ext cx="5669692" cy="246221"/>
          </a:xfrm>
          <a:prstGeom prst="rect">
            <a:avLst/>
          </a:prstGeom>
          <a:noFill/>
        </p:spPr>
        <p:txBody>
          <a:bodyPr wrap="square" rtlCol="0">
            <a:spAutoFit/>
          </a:bodyPr>
          <a:lstStyle/>
          <a:p>
            <a:r>
              <a:rPr lang="en-US" sz="1000" dirty="0">
                <a:solidFill>
                  <a:srgbClr val="000000"/>
                </a:solidFill>
                <a:latin typeface="Arial" panose="020B0604020202020204" pitchFamily="34" charset="0"/>
                <a:cs typeface="Arial" panose="020B0604020202020204" pitchFamily="34" charset="0"/>
              </a:rPr>
              <a:t>© Children’s Wisconsin</a:t>
            </a:r>
          </a:p>
        </p:txBody>
      </p:sp>
    </p:spTree>
    <p:extLst>
      <p:ext uri="{BB962C8B-B14F-4D97-AF65-F5344CB8AC3E}">
        <p14:creationId xmlns:p14="http://schemas.microsoft.com/office/powerpoint/2010/main" val="4628033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Closing Slid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7221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0587C61B-8148-C34A-9496-C58BEE841ACD}"/>
              </a:ext>
            </a:extLst>
          </p:cNvPr>
          <p:cNvSpPr>
            <a:spLocks noGrp="1"/>
          </p:cNvSpPr>
          <p:nvPr>
            <p:ph type="title"/>
          </p:nvPr>
        </p:nvSpPr>
        <p:spPr>
          <a:xfrm>
            <a:off x="882661" y="484654"/>
            <a:ext cx="4044950" cy="1730147"/>
          </a:xfrm>
        </p:spPr>
        <p:txBody>
          <a:bodyPr anchor="b">
            <a:normAutofit/>
          </a:bodyPr>
          <a:lstStyle>
            <a:lvl1pPr algn="ctr">
              <a:defRPr sz="4000">
                <a:solidFill>
                  <a:schemeClr val="bg1"/>
                </a:solidFill>
              </a:defRPr>
            </a:lvl1pPr>
          </a:lstStyle>
          <a:p>
            <a:r>
              <a:rPr lang="en-US" dirty="0"/>
              <a:t>Click to edit Master title style</a:t>
            </a:r>
          </a:p>
        </p:txBody>
      </p:sp>
      <p:sp>
        <p:nvSpPr>
          <p:cNvPr id="5" name="Text Placeholder 2">
            <a:extLst>
              <a:ext uri="{FF2B5EF4-FFF2-40B4-BE49-F238E27FC236}">
                <a16:creationId xmlns="" xmlns:a16="http://schemas.microsoft.com/office/drawing/2014/main" id="{D2E1FA29-A40E-1F48-B6EB-98F147D8185C}"/>
              </a:ext>
            </a:extLst>
          </p:cNvPr>
          <p:cNvSpPr>
            <a:spLocks noGrp="1"/>
          </p:cNvSpPr>
          <p:nvPr>
            <p:ph type="body" idx="1"/>
          </p:nvPr>
        </p:nvSpPr>
        <p:spPr>
          <a:xfrm>
            <a:off x="882661" y="2449979"/>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42330234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Closing Slide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62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8F1753-5663-4C4F-80B8-EB3795A8933D}"/>
              </a:ext>
            </a:extLst>
          </p:cNvPr>
          <p:cNvSpPr>
            <a:spLocks noGrp="1"/>
          </p:cNvSpPr>
          <p:nvPr>
            <p:ph type="title"/>
          </p:nvPr>
        </p:nvSpPr>
        <p:spPr>
          <a:xfrm>
            <a:off x="7316412" y="534081"/>
            <a:ext cx="4044950" cy="1730147"/>
          </a:xfrm>
        </p:spPr>
        <p:txBody>
          <a:bodyPr anchor="b">
            <a:normAutofit/>
          </a:bodyPr>
          <a:lstStyle>
            <a:lvl1pPr algn="ctr">
              <a:defRPr sz="4000">
                <a:solidFill>
                  <a:schemeClr val="bg1"/>
                </a:solidFill>
              </a:defRPr>
            </a:lvl1pPr>
          </a:lstStyle>
          <a:p>
            <a:r>
              <a:rPr lang="en-US" dirty="0"/>
              <a:t>Click to edit Master title style</a:t>
            </a:r>
          </a:p>
        </p:txBody>
      </p:sp>
      <p:sp>
        <p:nvSpPr>
          <p:cNvPr id="3" name="Text Placeholder 2">
            <a:extLst>
              <a:ext uri="{FF2B5EF4-FFF2-40B4-BE49-F238E27FC236}">
                <a16:creationId xmlns="" xmlns:a16="http://schemas.microsoft.com/office/drawing/2014/main" id="{33FEEEA1-60F2-944B-BDA8-DAA780DE4F3C}"/>
              </a:ext>
            </a:extLst>
          </p:cNvPr>
          <p:cNvSpPr>
            <a:spLocks noGrp="1"/>
          </p:cNvSpPr>
          <p:nvPr>
            <p:ph type="body" idx="1"/>
          </p:nvPr>
        </p:nvSpPr>
        <p:spPr>
          <a:xfrm>
            <a:off x="7316412" y="2499406"/>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356300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0587C61B-8148-C34A-9496-C58BEE841ACD}"/>
              </a:ext>
            </a:extLst>
          </p:cNvPr>
          <p:cNvSpPr>
            <a:spLocks noGrp="1"/>
          </p:cNvSpPr>
          <p:nvPr>
            <p:ph type="title"/>
          </p:nvPr>
        </p:nvSpPr>
        <p:spPr>
          <a:xfrm>
            <a:off x="882661" y="484654"/>
            <a:ext cx="4044950" cy="1730147"/>
          </a:xfrm>
        </p:spPr>
        <p:txBody>
          <a:bodyPr anchor="b">
            <a:normAutofit/>
          </a:bodyPr>
          <a:lstStyle>
            <a:lvl1pPr algn="ctr">
              <a:defRPr sz="4000">
                <a:solidFill>
                  <a:schemeClr val="bg1"/>
                </a:solidFill>
              </a:defRPr>
            </a:lvl1pPr>
          </a:lstStyle>
          <a:p>
            <a:r>
              <a:rPr lang="en-US" dirty="0"/>
              <a:t>Click to edit Master title style</a:t>
            </a:r>
          </a:p>
        </p:txBody>
      </p:sp>
      <p:sp>
        <p:nvSpPr>
          <p:cNvPr id="5" name="Text Placeholder 2">
            <a:extLst>
              <a:ext uri="{FF2B5EF4-FFF2-40B4-BE49-F238E27FC236}">
                <a16:creationId xmlns="" xmlns:a16="http://schemas.microsoft.com/office/drawing/2014/main" id="{D2E1FA29-A40E-1F48-B6EB-98F147D8185C}"/>
              </a:ext>
            </a:extLst>
          </p:cNvPr>
          <p:cNvSpPr>
            <a:spLocks noGrp="1"/>
          </p:cNvSpPr>
          <p:nvPr>
            <p:ph type="body" idx="1"/>
          </p:nvPr>
        </p:nvSpPr>
        <p:spPr>
          <a:xfrm>
            <a:off x="882661" y="2449979"/>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D547DC83-A91A-394C-8220-B127F85F8957}"/>
              </a:ext>
            </a:extLst>
          </p:cNvPr>
          <p:cNvSpPr>
            <a:spLocks noGrp="1"/>
          </p:cNvSpPr>
          <p:nvPr>
            <p:ph type="title"/>
          </p:nvPr>
        </p:nvSpPr>
        <p:spPr>
          <a:xfrm>
            <a:off x="7298553" y="534081"/>
            <a:ext cx="4044950" cy="1730147"/>
          </a:xfrm>
        </p:spPr>
        <p:txBody>
          <a:bodyPr anchor="b">
            <a:normAutofit/>
          </a:bodyPr>
          <a:lstStyle>
            <a:lvl1pPr algn="ctr">
              <a:defRPr sz="4000"/>
            </a:lvl1pPr>
          </a:lstStyle>
          <a:p>
            <a:r>
              <a:rPr lang="en-US" dirty="0"/>
              <a:t>Click to edit Master title style</a:t>
            </a:r>
          </a:p>
        </p:txBody>
      </p:sp>
      <p:sp>
        <p:nvSpPr>
          <p:cNvPr id="5" name="Text Placeholder 2">
            <a:extLst>
              <a:ext uri="{FF2B5EF4-FFF2-40B4-BE49-F238E27FC236}">
                <a16:creationId xmlns="" xmlns:a16="http://schemas.microsoft.com/office/drawing/2014/main" id="{9875C1F8-1CA1-F643-A2FB-A5F6F0DB2483}"/>
              </a:ext>
            </a:extLst>
          </p:cNvPr>
          <p:cNvSpPr>
            <a:spLocks noGrp="1"/>
          </p:cNvSpPr>
          <p:nvPr>
            <p:ph type="body" idx="1"/>
          </p:nvPr>
        </p:nvSpPr>
        <p:spPr>
          <a:xfrm>
            <a:off x="7298553" y="2499406"/>
            <a:ext cx="4044950" cy="120173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436285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9B1B7F55-C8B3-5F42-8CCE-C35436839707}"/>
              </a:ext>
            </a:extLst>
          </p:cNvPr>
          <p:cNvSpPr>
            <a:spLocks noGrp="1"/>
          </p:cNvSpPr>
          <p:nvPr>
            <p:ph type="title"/>
          </p:nvPr>
        </p:nvSpPr>
        <p:spPr>
          <a:xfrm>
            <a:off x="831850" y="534081"/>
            <a:ext cx="4044950" cy="1730147"/>
          </a:xfrm>
        </p:spPr>
        <p:txBody>
          <a:bodyPr anchor="b">
            <a:normAutofit/>
          </a:bodyPr>
          <a:lstStyle>
            <a:lvl1pPr algn="ctr">
              <a:defRPr sz="4000"/>
            </a:lvl1pPr>
          </a:lstStyle>
          <a:p>
            <a:r>
              <a:rPr lang="en-US" dirty="0"/>
              <a:t>Click to edit Master title style</a:t>
            </a:r>
          </a:p>
        </p:txBody>
      </p:sp>
      <p:sp>
        <p:nvSpPr>
          <p:cNvPr id="5" name="Text Placeholder 2">
            <a:extLst>
              <a:ext uri="{FF2B5EF4-FFF2-40B4-BE49-F238E27FC236}">
                <a16:creationId xmlns="" xmlns:a16="http://schemas.microsoft.com/office/drawing/2014/main" id="{7B58205B-5804-274A-89C1-AE797EA2AC68}"/>
              </a:ext>
            </a:extLst>
          </p:cNvPr>
          <p:cNvSpPr>
            <a:spLocks noGrp="1"/>
          </p:cNvSpPr>
          <p:nvPr>
            <p:ph type="body" idx="1"/>
          </p:nvPr>
        </p:nvSpPr>
        <p:spPr>
          <a:xfrm>
            <a:off x="831850" y="2499406"/>
            <a:ext cx="4044950" cy="120173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309083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D547DC83-A91A-394C-8220-B127F85F8957}"/>
              </a:ext>
            </a:extLst>
          </p:cNvPr>
          <p:cNvSpPr>
            <a:spLocks noGrp="1"/>
          </p:cNvSpPr>
          <p:nvPr>
            <p:ph type="title"/>
          </p:nvPr>
        </p:nvSpPr>
        <p:spPr>
          <a:xfrm>
            <a:off x="7298553" y="534081"/>
            <a:ext cx="4044950" cy="1730147"/>
          </a:xfrm>
        </p:spPr>
        <p:txBody>
          <a:bodyPr anchor="b">
            <a:normAutofit/>
          </a:bodyPr>
          <a:lstStyle>
            <a:lvl1pPr algn="ctr">
              <a:defRPr sz="4000"/>
            </a:lvl1pPr>
          </a:lstStyle>
          <a:p>
            <a:r>
              <a:rPr lang="en-US" dirty="0"/>
              <a:t>Click to edit Master title style</a:t>
            </a:r>
          </a:p>
        </p:txBody>
      </p:sp>
      <p:sp>
        <p:nvSpPr>
          <p:cNvPr id="5" name="Text Placeholder 2">
            <a:extLst>
              <a:ext uri="{FF2B5EF4-FFF2-40B4-BE49-F238E27FC236}">
                <a16:creationId xmlns="" xmlns:a16="http://schemas.microsoft.com/office/drawing/2014/main" id="{9875C1F8-1CA1-F643-A2FB-A5F6F0DB2483}"/>
              </a:ext>
            </a:extLst>
          </p:cNvPr>
          <p:cNvSpPr>
            <a:spLocks noGrp="1"/>
          </p:cNvSpPr>
          <p:nvPr>
            <p:ph type="body" idx="1"/>
          </p:nvPr>
        </p:nvSpPr>
        <p:spPr>
          <a:xfrm>
            <a:off x="7298553" y="2499406"/>
            <a:ext cx="4044950" cy="120173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180195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8F1753-5663-4C4F-80B8-EB3795A8933D}"/>
              </a:ext>
            </a:extLst>
          </p:cNvPr>
          <p:cNvSpPr>
            <a:spLocks noGrp="1"/>
          </p:cNvSpPr>
          <p:nvPr>
            <p:ph type="title"/>
          </p:nvPr>
        </p:nvSpPr>
        <p:spPr>
          <a:xfrm>
            <a:off x="831850" y="534081"/>
            <a:ext cx="4044950" cy="1730147"/>
          </a:xfrm>
        </p:spPr>
        <p:txBody>
          <a:bodyPr anchor="b">
            <a:normAutofit/>
          </a:bodyPr>
          <a:lstStyle>
            <a:lvl1pPr algn="ctr">
              <a:defRPr sz="4000"/>
            </a:lvl1pPr>
          </a:lstStyle>
          <a:p>
            <a:r>
              <a:rPr lang="en-US" dirty="0"/>
              <a:t>Click to edit Master title style</a:t>
            </a:r>
          </a:p>
        </p:txBody>
      </p:sp>
      <p:sp>
        <p:nvSpPr>
          <p:cNvPr id="3" name="Text Placeholder 2">
            <a:extLst>
              <a:ext uri="{FF2B5EF4-FFF2-40B4-BE49-F238E27FC236}">
                <a16:creationId xmlns="" xmlns:a16="http://schemas.microsoft.com/office/drawing/2014/main" id="{33FEEEA1-60F2-944B-BDA8-DAA780DE4F3C}"/>
              </a:ext>
            </a:extLst>
          </p:cNvPr>
          <p:cNvSpPr>
            <a:spLocks noGrp="1"/>
          </p:cNvSpPr>
          <p:nvPr>
            <p:ph type="body" idx="1"/>
          </p:nvPr>
        </p:nvSpPr>
        <p:spPr>
          <a:xfrm>
            <a:off x="831850" y="2499406"/>
            <a:ext cx="4044950" cy="120173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4133600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Title Slide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8F1753-5663-4C4F-80B8-EB3795A8933D}"/>
              </a:ext>
            </a:extLst>
          </p:cNvPr>
          <p:cNvSpPr>
            <a:spLocks noGrp="1"/>
          </p:cNvSpPr>
          <p:nvPr>
            <p:ph type="title"/>
          </p:nvPr>
        </p:nvSpPr>
        <p:spPr>
          <a:xfrm>
            <a:off x="831850" y="534081"/>
            <a:ext cx="4044950" cy="1730147"/>
          </a:xfrm>
        </p:spPr>
        <p:txBody>
          <a:bodyPr anchor="b">
            <a:normAutofit/>
          </a:bodyPr>
          <a:lstStyle>
            <a:lvl1pPr algn="ctr">
              <a:defRPr sz="4000"/>
            </a:lvl1pPr>
          </a:lstStyle>
          <a:p>
            <a:r>
              <a:rPr lang="en-US" dirty="0"/>
              <a:t>Click to edit Master title style</a:t>
            </a:r>
          </a:p>
        </p:txBody>
      </p:sp>
      <p:sp>
        <p:nvSpPr>
          <p:cNvPr id="3" name="Text Placeholder 2">
            <a:extLst>
              <a:ext uri="{FF2B5EF4-FFF2-40B4-BE49-F238E27FC236}">
                <a16:creationId xmlns="" xmlns:a16="http://schemas.microsoft.com/office/drawing/2014/main" id="{33FEEEA1-60F2-944B-BDA8-DAA780DE4F3C}"/>
              </a:ext>
            </a:extLst>
          </p:cNvPr>
          <p:cNvSpPr>
            <a:spLocks noGrp="1"/>
          </p:cNvSpPr>
          <p:nvPr>
            <p:ph type="body" idx="1"/>
          </p:nvPr>
        </p:nvSpPr>
        <p:spPr>
          <a:xfrm>
            <a:off x="831850" y="2499406"/>
            <a:ext cx="4044950" cy="120173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150844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AB690C0-D41D-434B-B655-63C3C08105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 xmlns:a16="http://schemas.microsoft.com/office/drawing/2014/main" id="{490BDF9B-23A5-4D45-BA75-CC77C4534E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16336390"/>
      </p:ext>
    </p:extLst>
  </p:cSld>
  <p:clrMap bg1="lt1" tx1="dk1" bg2="lt2" tx2="dk2" accent1="accent1" accent2="accent2" accent3="accent3" accent4="accent4" accent5="accent5" accent6="accent6" hlink="hlink" folHlink="folHlink"/>
  <p:sldLayoutIdLst>
    <p:sldLayoutId id="2147483662" r:id="rId1"/>
    <p:sldLayoutId id="2147483665" r:id="rId2"/>
    <p:sldLayoutId id="2147483664" r:id="rId3"/>
    <p:sldLayoutId id="2147483672" r:id="rId4"/>
    <p:sldLayoutId id="2147483666" r:id="rId5"/>
    <p:sldLayoutId id="2147483667" r:id="rId6"/>
    <p:sldLayoutId id="2147483673" r:id="rId7"/>
    <p:sldLayoutId id="2147483651" r:id="rId8"/>
    <p:sldLayoutId id="2147483663" r:id="rId9"/>
    <p:sldLayoutId id="2147483670" r:id="rId10"/>
    <p:sldLayoutId id="2147483668" r:id="rId11"/>
    <p:sldLayoutId id="2147483671" r:id="rId12"/>
    <p:sldLayoutId id="2147483669" r:id="rId13"/>
    <p:sldLayoutId id="2147483649" r:id="rId14"/>
    <p:sldLayoutId id="2147483650" r:id="rId15"/>
    <p:sldLayoutId id="2147483652" r:id="rId16"/>
    <p:sldLayoutId id="2147483654" r:id="rId17"/>
    <p:sldLayoutId id="2147483655" r:id="rId18"/>
    <p:sldLayoutId id="2147483660" r:id="rId19"/>
    <p:sldLayoutId id="2147483661" r:id="rId20"/>
  </p:sldLayoutIdLst>
  <p:hf hdr="0" ftr="0" dt="0"/>
  <p:txStyles>
    <p:titleStyle>
      <a:lvl1pPr algn="l" defTabSz="914400" rtl="0" eaLnBrk="1" latinLnBrk="0" hangingPunct="1">
        <a:lnSpc>
          <a:spcPct val="90000"/>
        </a:lnSpc>
        <a:spcBef>
          <a:spcPct val="0"/>
        </a:spcBef>
        <a:buNone/>
        <a:defRPr sz="4400" kern="1200">
          <a:solidFill>
            <a:srgbClr val="0075C9"/>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18.png"/><Relationship Id="rId4"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18.png"/><Relationship Id="rId4"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18.png"/><Relationship Id="rId4"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18.png"/><Relationship Id="rId4"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18.png"/><Relationship Id="rId4"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18.png"/><Relationship Id="rId4"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18.png"/><Relationship Id="rId4"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18.png"/><Relationship Id="rId4"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9.wma"/><Relationship Id="rId1" Type="http://schemas.microsoft.com/office/2007/relationships/media" Target="../media/media9.wma"/><Relationship Id="rId5" Type="http://schemas.openxmlformats.org/officeDocument/2006/relationships/image" Target="../media/image18.png"/><Relationship Id="rId4"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18.png"/><Relationship Id="rId5" Type="http://schemas.openxmlformats.org/officeDocument/2006/relationships/image" Target="../media/image19.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image" Target="../media/image18.png"/><Relationship Id="rId5" Type="http://schemas.openxmlformats.org/officeDocument/2006/relationships/image" Target="../media/image20.png"/><Relationship Id="rId4"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18.png"/><Relationship Id="rId5" Type="http://schemas.openxmlformats.org/officeDocument/2006/relationships/image" Target="../media/image21.png"/><Relationship Id="rId4"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image" Target="../media/image18.png"/><Relationship Id="rId5" Type="http://schemas.openxmlformats.org/officeDocument/2006/relationships/image" Target="../media/image22.png"/><Relationship Id="rId4"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4.wma"/><Relationship Id="rId1" Type="http://schemas.microsoft.com/office/2007/relationships/media" Target="../media/media14.wma"/><Relationship Id="rId5" Type="http://schemas.openxmlformats.org/officeDocument/2006/relationships/image" Target="../media/image18.png"/><Relationship Id="rId4"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C03E33C1-5167-AA4F-BE56-6F0C42C286A5}"/>
              </a:ext>
            </a:extLst>
          </p:cNvPr>
          <p:cNvSpPr>
            <a:spLocks noGrp="1"/>
          </p:cNvSpPr>
          <p:nvPr>
            <p:ph type="title"/>
          </p:nvPr>
        </p:nvSpPr>
        <p:spPr>
          <a:xfrm>
            <a:off x="7316412" y="1551512"/>
            <a:ext cx="4044950" cy="1730147"/>
          </a:xfrm>
        </p:spPr>
        <p:txBody>
          <a:bodyPr>
            <a:normAutofit fontScale="90000"/>
          </a:bodyPr>
          <a:lstStyle/>
          <a:p>
            <a:r>
              <a:rPr lang="en-US" dirty="0" smtClean="0"/>
              <a:t>Parenteral Nutrition:  Access, Ordering and Monitoring</a:t>
            </a:r>
            <a:endParaRPr lang="en-US" dirty="0"/>
          </a:p>
        </p:txBody>
      </p:sp>
    </p:spTree>
    <p:extLst>
      <p:ext uri="{BB962C8B-B14F-4D97-AF65-F5344CB8AC3E}">
        <p14:creationId xmlns:p14="http://schemas.microsoft.com/office/powerpoint/2010/main" val="3098230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4000" y="933266"/>
            <a:ext cx="9144000" cy="2387600"/>
          </a:xfrm>
        </p:spPr>
        <p:txBody>
          <a:bodyPr/>
          <a:lstStyle/>
          <a:p>
            <a:r>
              <a:rPr lang="en-US" dirty="0"/>
              <a:t>PN Monitoring</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28238" y="6218238"/>
            <a:ext cx="487362" cy="487362"/>
          </a:xfrm>
          <a:prstGeom prst="rect">
            <a:avLst/>
          </a:prstGeom>
        </p:spPr>
      </p:pic>
    </p:spTree>
    <p:extLst>
      <p:ext uri="{BB962C8B-B14F-4D97-AF65-F5344CB8AC3E}">
        <p14:creationId xmlns:p14="http://schemas.microsoft.com/office/powerpoint/2010/main" val="1458598473"/>
      </p:ext>
    </p:extLst>
  </p:cSld>
  <p:clrMapOvr>
    <a:masterClrMapping/>
  </p:clrMapOvr>
  <mc:AlternateContent xmlns:mc="http://schemas.openxmlformats.org/markup-compatibility/2006" xmlns:p14="http://schemas.microsoft.com/office/powerpoint/2010/main">
    <mc:Choice Requires="p14">
      <p:transition spd="slow" p14:dur="2000" advTm="9262"/>
    </mc:Choice>
    <mc:Fallback xmlns="">
      <p:transition spd="slow" advTm="9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Inpatient</a:t>
            </a:r>
            <a:endParaRPr lang="en-US" dirty="0"/>
          </a:p>
        </p:txBody>
      </p:sp>
      <p:graphicFrame>
        <p:nvGraphicFramePr>
          <p:cNvPr id="4" name="Content Placeholder 3"/>
          <p:cNvGraphicFramePr>
            <a:graphicFrameLocks noGrp="1"/>
          </p:cNvGraphicFramePr>
          <p:nvPr>
            <p:ph idx="1"/>
            <p:extLst/>
          </p:nvPr>
        </p:nvGraphicFramePr>
        <p:xfrm>
          <a:off x="2281364" y="1720342"/>
          <a:ext cx="7929435" cy="3028702"/>
        </p:xfrm>
        <a:graphic>
          <a:graphicData uri="http://schemas.openxmlformats.org/drawingml/2006/table">
            <a:tbl>
              <a:tblPr firstRow="1" bandRow="1">
                <a:tableStyleId>{5C22544A-7EE6-4342-B048-85BDC9FD1C3A}</a:tableStyleId>
              </a:tblPr>
              <a:tblGrid>
                <a:gridCol w="2652306">
                  <a:extLst>
                    <a:ext uri="{9D8B030D-6E8A-4147-A177-3AD203B41FA5}">
                      <a16:colId xmlns="" xmlns:a16="http://schemas.microsoft.com/office/drawing/2014/main" val="20000"/>
                    </a:ext>
                  </a:extLst>
                </a:gridCol>
                <a:gridCol w="2533930">
                  <a:extLst>
                    <a:ext uri="{9D8B030D-6E8A-4147-A177-3AD203B41FA5}">
                      <a16:colId xmlns="" xmlns:a16="http://schemas.microsoft.com/office/drawing/2014/main" val="20001"/>
                    </a:ext>
                  </a:extLst>
                </a:gridCol>
                <a:gridCol w="2743199">
                  <a:extLst>
                    <a:ext uri="{9D8B030D-6E8A-4147-A177-3AD203B41FA5}">
                      <a16:colId xmlns="" xmlns:a16="http://schemas.microsoft.com/office/drawing/2014/main" val="20002"/>
                    </a:ext>
                  </a:extLst>
                </a:gridCol>
              </a:tblGrid>
              <a:tr h="319898">
                <a:tc>
                  <a:txBody>
                    <a:bodyPr/>
                    <a:lstStyle/>
                    <a:p>
                      <a:r>
                        <a:rPr lang="en-US" dirty="0"/>
                        <a:t>Parameter</a:t>
                      </a:r>
                    </a:p>
                  </a:txBody>
                  <a:tcPr/>
                </a:tc>
                <a:tc>
                  <a:txBody>
                    <a:bodyPr/>
                    <a:lstStyle/>
                    <a:p>
                      <a:r>
                        <a:rPr lang="en-US" dirty="0"/>
                        <a:t>Initial</a:t>
                      </a:r>
                    </a:p>
                  </a:txBody>
                  <a:tcPr/>
                </a:tc>
                <a:tc>
                  <a:txBody>
                    <a:bodyPr/>
                    <a:lstStyle/>
                    <a:p>
                      <a:r>
                        <a:rPr lang="en-US" dirty="0"/>
                        <a:t>Follow-Up</a:t>
                      </a:r>
                    </a:p>
                  </a:txBody>
                  <a:tcPr/>
                </a:tc>
                <a:extLst>
                  <a:ext uri="{0D108BD9-81ED-4DB2-BD59-A6C34878D82A}">
                    <a16:rowId xmlns="" xmlns:a16="http://schemas.microsoft.com/office/drawing/2014/main" val="10000"/>
                  </a:ext>
                </a:extLst>
              </a:tr>
              <a:tr h="319898">
                <a:tc>
                  <a:txBody>
                    <a:bodyPr/>
                    <a:lstStyle/>
                    <a:p>
                      <a:r>
                        <a:rPr lang="en-US" dirty="0"/>
                        <a:t>BMP/CMP</a:t>
                      </a:r>
                    </a:p>
                  </a:txBody>
                  <a:tcPr/>
                </a:tc>
                <a:tc>
                  <a:txBody>
                    <a:bodyPr/>
                    <a:lstStyle/>
                    <a:p>
                      <a:r>
                        <a:rPr lang="en-US" dirty="0"/>
                        <a:t>Daily</a:t>
                      </a:r>
                    </a:p>
                  </a:txBody>
                  <a:tcPr/>
                </a:tc>
                <a:tc>
                  <a:txBody>
                    <a:bodyPr/>
                    <a:lstStyle/>
                    <a:p>
                      <a:r>
                        <a:rPr lang="en-US" dirty="0"/>
                        <a:t>1-2 x/week </a:t>
                      </a:r>
                    </a:p>
                  </a:txBody>
                  <a:tcPr/>
                </a:tc>
                <a:extLst>
                  <a:ext uri="{0D108BD9-81ED-4DB2-BD59-A6C34878D82A}">
                    <a16:rowId xmlns="" xmlns:a16="http://schemas.microsoft.com/office/drawing/2014/main" val="10001"/>
                  </a:ext>
                </a:extLst>
              </a:tr>
              <a:tr h="319898">
                <a:tc>
                  <a:txBody>
                    <a:bodyPr/>
                    <a:lstStyle/>
                    <a:p>
                      <a:r>
                        <a:rPr lang="en-US" dirty="0"/>
                        <a:t>Magnesium</a:t>
                      </a:r>
                    </a:p>
                  </a:txBody>
                  <a:tcPr/>
                </a:tc>
                <a:tc>
                  <a:txBody>
                    <a:bodyPr/>
                    <a:lstStyle/>
                    <a:p>
                      <a:r>
                        <a:rPr lang="en-US" dirty="0"/>
                        <a:t>Daily</a:t>
                      </a:r>
                    </a:p>
                  </a:txBody>
                  <a:tcPr/>
                </a:tc>
                <a:tc>
                  <a:txBody>
                    <a:bodyPr/>
                    <a:lstStyle/>
                    <a:p>
                      <a:r>
                        <a:rPr lang="en-US" dirty="0"/>
                        <a:t>1-2x/week</a:t>
                      </a:r>
                      <a:r>
                        <a:rPr lang="en-US" baseline="0" dirty="0"/>
                        <a:t> </a:t>
                      </a:r>
                      <a:endParaRPr lang="en-US" dirty="0"/>
                    </a:p>
                  </a:txBody>
                  <a:tcPr/>
                </a:tc>
                <a:extLst>
                  <a:ext uri="{0D108BD9-81ED-4DB2-BD59-A6C34878D82A}">
                    <a16:rowId xmlns="" xmlns:a16="http://schemas.microsoft.com/office/drawing/2014/main" val="10002"/>
                  </a:ext>
                </a:extLst>
              </a:tr>
              <a:tr h="319898">
                <a:tc>
                  <a:txBody>
                    <a:bodyPr/>
                    <a:lstStyle/>
                    <a:p>
                      <a:r>
                        <a:rPr lang="en-US" dirty="0"/>
                        <a:t>Phosphorus</a:t>
                      </a:r>
                    </a:p>
                  </a:txBody>
                  <a:tcPr/>
                </a:tc>
                <a:tc>
                  <a:txBody>
                    <a:bodyPr/>
                    <a:lstStyle/>
                    <a:p>
                      <a:r>
                        <a:rPr lang="en-US" dirty="0"/>
                        <a:t>Daily</a:t>
                      </a:r>
                    </a:p>
                  </a:txBody>
                  <a:tcPr/>
                </a:tc>
                <a:tc>
                  <a:txBody>
                    <a:bodyPr/>
                    <a:lstStyle/>
                    <a:p>
                      <a:r>
                        <a:rPr lang="en-US" dirty="0"/>
                        <a:t>1-2x/week</a:t>
                      </a:r>
                    </a:p>
                  </a:txBody>
                  <a:tcPr/>
                </a:tc>
                <a:extLst>
                  <a:ext uri="{0D108BD9-81ED-4DB2-BD59-A6C34878D82A}">
                    <a16:rowId xmlns="" xmlns:a16="http://schemas.microsoft.com/office/drawing/2014/main" val="10003"/>
                  </a:ext>
                </a:extLst>
              </a:tr>
              <a:tr h="319898">
                <a:tc>
                  <a:txBody>
                    <a:bodyPr/>
                    <a:lstStyle/>
                    <a:p>
                      <a:r>
                        <a:rPr lang="en-US" dirty="0"/>
                        <a:t>Triglycerides </a:t>
                      </a:r>
                    </a:p>
                  </a:txBody>
                  <a:tcPr/>
                </a:tc>
                <a:tc>
                  <a:txBody>
                    <a:bodyPr/>
                    <a:lstStyle/>
                    <a:p>
                      <a:r>
                        <a:rPr lang="en-US" dirty="0"/>
                        <a:t>Once at goal</a:t>
                      </a:r>
                      <a:r>
                        <a:rPr lang="en-US" baseline="0" dirty="0"/>
                        <a:t> lipids</a:t>
                      </a:r>
                      <a:endParaRPr lang="en-US" dirty="0"/>
                    </a:p>
                  </a:txBody>
                  <a:tcPr/>
                </a:tc>
                <a:tc>
                  <a:txBody>
                    <a:bodyPr/>
                    <a:lstStyle/>
                    <a:p>
                      <a:r>
                        <a:rPr lang="en-US" dirty="0"/>
                        <a:t>1-2x/week </a:t>
                      </a:r>
                    </a:p>
                  </a:txBody>
                  <a:tcPr/>
                </a:tc>
                <a:extLst>
                  <a:ext uri="{0D108BD9-81ED-4DB2-BD59-A6C34878D82A}">
                    <a16:rowId xmlns="" xmlns:a16="http://schemas.microsoft.com/office/drawing/2014/main" val="10004"/>
                  </a:ext>
                </a:extLst>
              </a:tr>
              <a:tr h="559822">
                <a:tc>
                  <a:txBody>
                    <a:bodyPr/>
                    <a:lstStyle/>
                    <a:p>
                      <a:r>
                        <a:rPr lang="en-US" dirty="0"/>
                        <a:t>Ionized Calcium </a:t>
                      </a:r>
                    </a:p>
                  </a:txBody>
                  <a:tcPr/>
                </a:tc>
                <a:tc>
                  <a:txBody>
                    <a:bodyPr/>
                    <a:lstStyle/>
                    <a:p>
                      <a:r>
                        <a:rPr lang="en-US" dirty="0"/>
                        <a:t>If low albumin/seru</a:t>
                      </a:r>
                      <a:r>
                        <a:rPr lang="en-US" baseline="0" dirty="0"/>
                        <a:t>m Calcium not reliable</a:t>
                      </a:r>
                      <a:endParaRPr lang="en-US" dirty="0"/>
                    </a:p>
                  </a:txBody>
                  <a:tcPr/>
                </a:tc>
                <a:tc>
                  <a:txBody>
                    <a:bodyPr/>
                    <a:lstStyle/>
                    <a:p>
                      <a:endParaRPr lang="en-US" dirty="0"/>
                    </a:p>
                  </a:txBody>
                  <a:tcPr/>
                </a:tc>
                <a:extLst>
                  <a:ext uri="{0D108BD9-81ED-4DB2-BD59-A6C34878D82A}">
                    <a16:rowId xmlns="" xmlns:a16="http://schemas.microsoft.com/office/drawing/2014/main" val="10005"/>
                  </a:ext>
                </a:extLst>
              </a:tr>
              <a:tr h="55982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CBC </a:t>
                      </a:r>
                      <a:r>
                        <a:rPr lang="en-US" dirty="0" err="1"/>
                        <a:t>differetial</a:t>
                      </a:r>
                      <a:r>
                        <a:rPr lang="en-US" dirty="0"/>
                        <a:t>/platelets</a:t>
                      </a:r>
                    </a:p>
                  </a:txBody>
                  <a:tcPr/>
                </a:tc>
                <a:tc>
                  <a:txBody>
                    <a:bodyPr/>
                    <a:lstStyle/>
                    <a:p>
                      <a:r>
                        <a:rPr lang="en-US" dirty="0"/>
                        <a:t>Daily to weekly</a:t>
                      </a:r>
                    </a:p>
                  </a:txBody>
                  <a:tcPr/>
                </a:tc>
                <a:tc>
                  <a:txBody>
                    <a:bodyPr/>
                    <a:lstStyle/>
                    <a:p>
                      <a:r>
                        <a:rPr lang="en-US" dirty="0"/>
                        <a:t>Every 1-4 </a:t>
                      </a:r>
                      <a:r>
                        <a:rPr lang="en-US" dirty="0" err="1"/>
                        <a:t>wk</a:t>
                      </a:r>
                      <a:endParaRPr lang="en-US" dirty="0"/>
                    </a:p>
                  </a:txBody>
                  <a:tcPr/>
                </a:tc>
                <a:extLst>
                  <a:ext uri="{0D108BD9-81ED-4DB2-BD59-A6C34878D82A}">
                    <a16:rowId xmlns="" xmlns:a16="http://schemas.microsoft.com/office/drawing/2014/main" val="10006"/>
                  </a:ext>
                </a:extLst>
              </a:tr>
            </a:tbl>
          </a:graphicData>
        </a:graphic>
      </p:graphicFrame>
      <p:sp>
        <p:nvSpPr>
          <p:cNvPr id="5" name="Content Placeholder 3"/>
          <p:cNvSpPr txBox="1">
            <a:spLocks/>
          </p:cNvSpPr>
          <p:nvPr/>
        </p:nvSpPr>
        <p:spPr>
          <a:xfrm>
            <a:off x="2131280" y="1235966"/>
            <a:ext cx="8229600" cy="5440362"/>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Lab monitoring will vary depending on unit/service </a:t>
            </a:r>
          </a:p>
          <a:p>
            <a:pPr lvl="1"/>
            <a:endParaRPr lang="en-US" dirty="0"/>
          </a:p>
          <a:p>
            <a:pPr lvl="2"/>
            <a:endParaRPr lang="en-US" dirty="0"/>
          </a:p>
          <a:p>
            <a:pPr lvl="1"/>
            <a:endParaRPr lang="en-US" dirty="0"/>
          </a:p>
          <a:p>
            <a:pPr lvl="1"/>
            <a:endParaRPr lang="en-US" dirty="0"/>
          </a:p>
          <a:p>
            <a:pPr lvl="1"/>
            <a:endParaRPr lang="en-US" dirty="0"/>
          </a:p>
          <a:p>
            <a:pPr lvl="1"/>
            <a:endParaRPr lang="en-US" dirty="0"/>
          </a:p>
          <a:p>
            <a:pPr lvl="1"/>
            <a:endParaRPr lang="en-US" dirty="0"/>
          </a:p>
          <a:p>
            <a:r>
              <a:rPr lang="en-US" sz="2800" dirty="0"/>
              <a:t>Home TPN patients admitted</a:t>
            </a:r>
          </a:p>
          <a:p>
            <a:pPr lvl="1"/>
            <a:r>
              <a:rPr lang="en-US" sz="2200" dirty="0"/>
              <a:t>May follow home lab schedule unless change in intake/output, electrolyte abnormalities, or clinical situation indicates more frequent monitoring </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28238" y="6218238"/>
            <a:ext cx="487362" cy="487362"/>
          </a:xfrm>
          <a:prstGeom prst="rect">
            <a:avLst/>
          </a:prstGeom>
        </p:spPr>
      </p:pic>
    </p:spTree>
    <p:extLst>
      <p:ext uri="{BB962C8B-B14F-4D97-AF65-F5344CB8AC3E}">
        <p14:creationId xmlns:p14="http://schemas.microsoft.com/office/powerpoint/2010/main" val="1007697826"/>
      </p:ext>
    </p:extLst>
  </p:cSld>
  <p:clrMapOvr>
    <a:masterClrMapping/>
  </p:clrMapOvr>
  <mc:AlternateContent xmlns:mc="http://schemas.openxmlformats.org/markup-compatibility/2006" xmlns:p14="http://schemas.microsoft.com/office/powerpoint/2010/main">
    <mc:Choice Requires="p14">
      <p:transition spd="slow" p14:dur="2000" advTm="22098"/>
    </mc:Choice>
    <mc:Fallback xmlns="">
      <p:transition spd="slow" advTm="22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Outpatient</a:t>
            </a:r>
            <a:endParaRPr lang="en-US" dirty="0"/>
          </a:p>
        </p:txBody>
      </p:sp>
      <p:sp>
        <p:nvSpPr>
          <p:cNvPr id="3" name="Content Placeholder 2"/>
          <p:cNvSpPr>
            <a:spLocks noGrp="1"/>
          </p:cNvSpPr>
          <p:nvPr>
            <p:ph idx="1"/>
          </p:nvPr>
        </p:nvSpPr>
        <p:spPr/>
        <p:txBody>
          <a:bodyPr>
            <a:normAutofit/>
          </a:bodyPr>
          <a:lstStyle/>
          <a:p>
            <a:r>
              <a:rPr lang="en-US" dirty="0"/>
              <a:t>Discharge planning</a:t>
            </a:r>
          </a:p>
          <a:p>
            <a:pPr lvl="1"/>
            <a:r>
              <a:rPr lang="en-US" dirty="0"/>
              <a:t>Include all disciplines (</a:t>
            </a:r>
            <a:r>
              <a:rPr lang="en-US" dirty="0" err="1"/>
              <a:t>inpt</a:t>
            </a:r>
            <a:r>
              <a:rPr lang="en-US" dirty="0"/>
              <a:t> and </a:t>
            </a:r>
            <a:r>
              <a:rPr lang="en-US" dirty="0" err="1"/>
              <a:t>outpt</a:t>
            </a:r>
            <a:r>
              <a:rPr lang="en-US" dirty="0"/>
              <a:t> RD, </a:t>
            </a:r>
            <a:r>
              <a:rPr lang="en-US" dirty="0" err="1"/>
              <a:t>RPh</a:t>
            </a:r>
            <a:r>
              <a:rPr lang="en-US" dirty="0"/>
              <a:t>, ICM, </a:t>
            </a:r>
            <a:r>
              <a:rPr lang="en-US" dirty="0" err="1"/>
              <a:t>outpt</a:t>
            </a:r>
            <a:r>
              <a:rPr lang="en-US" dirty="0"/>
              <a:t> RN)</a:t>
            </a:r>
          </a:p>
          <a:p>
            <a:pPr lvl="1"/>
            <a:r>
              <a:rPr lang="en-US" dirty="0"/>
              <a:t>Outpatient pharmacy</a:t>
            </a:r>
          </a:p>
          <a:p>
            <a:pPr lvl="2"/>
            <a:r>
              <a:rPr lang="en-US" dirty="0"/>
              <a:t>Common variations include shortages, 3:1 vs 2:1, multivitamin, trace element mixtures</a:t>
            </a:r>
          </a:p>
          <a:p>
            <a:pPr lvl="1"/>
            <a:r>
              <a:rPr lang="en-US" dirty="0"/>
              <a:t>Patient to be discussed at weekly TPN Rounds shortly before being discharged home on PN</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28238" y="6218238"/>
            <a:ext cx="487362" cy="487362"/>
          </a:xfrm>
          <a:prstGeom prst="rect">
            <a:avLst/>
          </a:prstGeom>
        </p:spPr>
      </p:pic>
    </p:spTree>
    <p:extLst>
      <p:ext uri="{BB962C8B-B14F-4D97-AF65-F5344CB8AC3E}">
        <p14:creationId xmlns:p14="http://schemas.microsoft.com/office/powerpoint/2010/main" val="2009406626"/>
      </p:ext>
    </p:extLst>
  </p:cSld>
  <p:clrMapOvr>
    <a:masterClrMapping/>
  </p:clrMapOvr>
  <mc:AlternateContent xmlns:mc="http://schemas.openxmlformats.org/markup-compatibility/2006" xmlns:p14="http://schemas.microsoft.com/office/powerpoint/2010/main">
    <mc:Choice Requires="p14">
      <p:transition spd="slow" p14:dur="2000" advTm="66537"/>
    </mc:Choice>
    <mc:Fallback xmlns="">
      <p:transition spd="slow" advTm="66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r>
              <a:rPr lang="en-US" dirty="0" smtClean="0"/>
              <a:t>Outpatient</a:t>
            </a:r>
            <a:endParaRPr lang="en-US" dirty="0"/>
          </a:p>
        </p:txBody>
      </p:sp>
      <p:sp>
        <p:nvSpPr>
          <p:cNvPr id="16386" name="Content Placeholder 2"/>
          <p:cNvSpPr>
            <a:spLocks noGrp="1"/>
          </p:cNvSpPr>
          <p:nvPr>
            <p:ph idx="1"/>
          </p:nvPr>
        </p:nvSpPr>
        <p:spPr/>
        <p:txBody>
          <a:bodyPr/>
          <a:lstStyle/>
          <a:p>
            <a:r>
              <a:rPr lang="en-US" dirty="0" smtClean="0"/>
              <a:t>Suggested initial </a:t>
            </a:r>
            <a:r>
              <a:rPr lang="en-US" dirty="0"/>
              <a:t>o</a:t>
            </a:r>
            <a:r>
              <a:rPr lang="en-US" dirty="0" smtClean="0"/>
              <a:t>utpatient </a:t>
            </a:r>
            <a:r>
              <a:rPr lang="en-US" dirty="0"/>
              <a:t>lab monitoring </a:t>
            </a:r>
            <a:r>
              <a:rPr lang="en-US" dirty="0" smtClean="0"/>
              <a:t>schedule:</a:t>
            </a:r>
            <a:endParaRPr lang="en-US" dirty="0"/>
          </a:p>
          <a:p>
            <a:pPr lvl="2"/>
            <a:r>
              <a:rPr lang="en-US" dirty="0"/>
              <a:t>Weekly x 4</a:t>
            </a:r>
          </a:p>
          <a:p>
            <a:pPr lvl="2"/>
            <a:r>
              <a:rPr lang="en-US" dirty="0"/>
              <a:t>Every other week x 4</a:t>
            </a:r>
          </a:p>
          <a:p>
            <a:pPr lvl="2"/>
            <a:r>
              <a:rPr lang="en-US" dirty="0"/>
              <a:t>Monthly x 4</a:t>
            </a:r>
          </a:p>
          <a:p>
            <a:pPr lvl="2"/>
            <a:r>
              <a:rPr lang="en-US" dirty="0"/>
              <a:t>Every 3 months</a:t>
            </a:r>
          </a:p>
          <a:p>
            <a:endParaRPr lang="en-US" dirty="0"/>
          </a:p>
          <a:p>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28238" y="6218238"/>
            <a:ext cx="487362" cy="487362"/>
          </a:xfrm>
          <a:prstGeom prst="rect">
            <a:avLst/>
          </a:prstGeom>
        </p:spPr>
      </p:pic>
    </p:spTree>
    <p:extLst>
      <p:ext uri="{BB962C8B-B14F-4D97-AF65-F5344CB8AC3E}">
        <p14:creationId xmlns:p14="http://schemas.microsoft.com/office/powerpoint/2010/main" val="593984671"/>
      </p:ext>
    </p:extLst>
  </p:cSld>
  <p:clrMapOvr>
    <a:masterClrMapping/>
  </p:clrMapOvr>
  <mc:AlternateContent xmlns:mc="http://schemas.openxmlformats.org/markup-compatibility/2006" xmlns:p14="http://schemas.microsoft.com/office/powerpoint/2010/main">
    <mc:Choice Requires="p14">
      <p:transition spd="slow" p14:dur="2000" advTm="34526"/>
    </mc:Choice>
    <mc:Fallback xmlns="">
      <p:transition spd="slow" advTm="34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Box 4"/>
          <p:cNvSpPr txBox="1">
            <a:spLocks noChangeArrowheads="1"/>
          </p:cNvSpPr>
          <p:nvPr/>
        </p:nvSpPr>
        <p:spPr bwMode="auto">
          <a:xfrm>
            <a:off x="5486401" y="1266032"/>
            <a:ext cx="2057400" cy="646113"/>
          </a:xfrm>
          <a:prstGeom prst="rect">
            <a:avLst/>
          </a:prstGeom>
          <a:noFill/>
          <a:ln w="9525">
            <a:solidFill>
              <a:schemeClr val="tx1"/>
            </a:solidFill>
            <a:miter lim="800000"/>
            <a:headEnd/>
            <a:tailEnd/>
          </a:ln>
        </p:spPr>
        <p:txBody>
          <a:bodyPr>
            <a:spAutoFit/>
          </a:bodyPr>
          <a:lstStyle/>
          <a:p>
            <a:pPr algn="ctr"/>
            <a:r>
              <a:rPr lang="en-US" b="1" dirty="0">
                <a:latin typeface="Calibri" pitchFamily="34" charset="0"/>
              </a:rPr>
              <a:t>Patient discharged on Home PN</a:t>
            </a:r>
          </a:p>
        </p:txBody>
      </p:sp>
      <p:sp>
        <p:nvSpPr>
          <p:cNvPr id="14338" name="TextBox 6"/>
          <p:cNvSpPr txBox="1">
            <a:spLocks noChangeArrowheads="1"/>
          </p:cNvSpPr>
          <p:nvPr/>
        </p:nvSpPr>
        <p:spPr bwMode="auto">
          <a:xfrm>
            <a:off x="2043953" y="2197102"/>
            <a:ext cx="3048000" cy="1200150"/>
          </a:xfrm>
          <a:prstGeom prst="rect">
            <a:avLst/>
          </a:prstGeom>
          <a:noFill/>
          <a:ln w="9525">
            <a:solidFill>
              <a:schemeClr val="tx1"/>
            </a:solidFill>
            <a:miter lim="800000"/>
            <a:headEnd/>
            <a:tailEnd/>
          </a:ln>
        </p:spPr>
        <p:txBody>
          <a:bodyPr>
            <a:spAutoFit/>
          </a:bodyPr>
          <a:lstStyle/>
          <a:p>
            <a:pPr algn="ctr"/>
            <a:r>
              <a:rPr lang="en-US" b="1">
                <a:latin typeface="Calibri" pitchFamily="34" charset="0"/>
              </a:rPr>
              <a:t>Has been on stable PN in the hospital with no major recent or anticipated changes in EN or PN</a:t>
            </a:r>
          </a:p>
        </p:txBody>
      </p:sp>
      <p:cxnSp>
        <p:nvCxnSpPr>
          <p:cNvPr id="17" name="Elbow Connector 16"/>
          <p:cNvCxnSpPr>
            <a:stCxn id="14337" idx="2"/>
            <a:endCxn id="14338" idx="0"/>
          </p:cNvCxnSpPr>
          <p:nvPr/>
        </p:nvCxnSpPr>
        <p:spPr>
          <a:xfrm rot="5400000">
            <a:off x="4899048" y="581049"/>
            <a:ext cx="284958" cy="2947148"/>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567953" y="3397253"/>
            <a:ext cx="0" cy="6683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4338" idx="3"/>
          </p:cNvCxnSpPr>
          <p:nvPr/>
        </p:nvCxnSpPr>
        <p:spPr>
          <a:xfrm>
            <a:off x="5091953" y="2797177"/>
            <a:ext cx="19812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22" name="Table 21"/>
          <p:cNvGraphicFramePr>
            <a:graphicFrameLocks noGrp="1"/>
          </p:cNvGraphicFramePr>
          <p:nvPr>
            <p:extLst/>
          </p:nvPr>
        </p:nvGraphicFramePr>
        <p:xfrm>
          <a:off x="2235200" y="4065589"/>
          <a:ext cx="3098800" cy="2286002"/>
        </p:xfrm>
        <a:graphic>
          <a:graphicData uri="http://schemas.openxmlformats.org/drawingml/2006/table">
            <a:tbl>
              <a:tblPr/>
              <a:tblGrid>
                <a:gridCol w="3098800">
                  <a:extLst>
                    <a:ext uri="{9D8B030D-6E8A-4147-A177-3AD203B41FA5}">
                      <a16:colId xmlns="" xmlns:a16="http://schemas.microsoft.com/office/drawing/2014/main" val="20000"/>
                    </a:ext>
                  </a:extLst>
                </a:gridCol>
              </a:tblGrid>
              <a:tr h="160020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000" b="1" i="0" u="sng" strike="noStrike" cap="none" normalizeH="0" baseline="0" dirty="0">
                          <a:ln>
                            <a:noFill/>
                          </a:ln>
                          <a:solidFill>
                            <a:schemeClr val="tx1"/>
                          </a:solidFill>
                          <a:effectLst/>
                          <a:latin typeface="+mn-lt"/>
                          <a:cs typeface="Arial" charset="0"/>
                        </a:rPr>
                        <a:t>Q 2 weeks X 4</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cap="none" normalizeH="0" baseline="0" dirty="0">
                          <a:ln>
                            <a:noFill/>
                          </a:ln>
                          <a:solidFill>
                            <a:schemeClr val="tx1"/>
                          </a:solidFill>
                          <a:effectLst/>
                          <a:latin typeface="+mn-lt"/>
                          <a:cs typeface="Arial" charset="0"/>
                        </a:rPr>
                        <a:t>CBC w/ auto differential, CMP (Albumin, </a:t>
                      </a:r>
                      <a:r>
                        <a:rPr kumimoji="0" lang="en-US" sz="2000" b="0" i="0" u="none" strike="noStrike" cap="none" normalizeH="0" baseline="0" dirty="0" err="1">
                          <a:ln>
                            <a:noFill/>
                          </a:ln>
                          <a:solidFill>
                            <a:schemeClr val="tx1"/>
                          </a:solidFill>
                          <a:effectLst/>
                          <a:latin typeface="+mn-lt"/>
                          <a:cs typeface="Arial" charset="0"/>
                        </a:rPr>
                        <a:t>Alk</a:t>
                      </a:r>
                      <a:r>
                        <a:rPr kumimoji="0" lang="en-US" sz="2000" b="0" i="0" u="none" strike="noStrike" cap="none" normalizeH="0" baseline="0" dirty="0">
                          <a:ln>
                            <a:noFill/>
                          </a:ln>
                          <a:solidFill>
                            <a:schemeClr val="tx1"/>
                          </a:solidFill>
                          <a:effectLst/>
                          <a:latin typeface="+mn-lt"/>
                          <a:cs typeface="Arial" charset="0"/>
                        </a:rPr>
                        <a:t> </a:t>
                      </a:r>
                      <a:r>
                        <a:rPr kumimoji="0" lang="en-US" sz="2000" b="0" i="0" u="none" strike="noStrike" cap="none" normalizeH="0" baseline="0" dirty="0" err="1">
                          <a:ln>
                            <a:noFill/>
                          </a:ln>
                          <a:solidFill>
                            <a:schemeClr val="tx1"/>
                          </a:solidFill>
                          <a:effectLst/>
                          <a:latin typeface="+mn-lt"/>
                          <a:cs typeface="Arial" charset="0"/>
                        </a:rPr>
                        <a:t>Phos</a:t>
                      </a:r>
                      <a:r>
                        <a:rPr kumimoji="0" lang="en-US" sz="2000" b="0" i="0" u="none" strike="noStrike" cap="none" normalizeH="0" baseline="0" dirty="0">
                          <a:ln>
                            <a:noFill/>
                          </a:ln>
                          <a:solidFill>
                            <a:schemeClr val="tx1"/>
                          </a:solidFill>
                          <a:effectLst/>
                          <a:latin typeface="+mn-lt"/>
                          <a:cs typeface="Arial" charset="0"/>
                        </a:rPr>
                        <a:t>, Total Bili, Ca, Cr, Glucose, Total Protein, AST, ALT, BUN, Na, K, Cl, CO</a:t>
                      </a:r>
                      <a:r>
                        <a:rPr kumimoji="0" lang="en-US" sz="2000" b="0" i="0" u="none" strike="noStrike" cap="none" normalizeH="0" baseline="-25000" dirty="0">
                          <a:ln>
                            <a:noFill/>
                          </a:ln>
                          <a:solidFill>
                            <a:schemeClr val="tx1"/>
                          </a:solidFill>
                          <a:effectLst/>
                          <a:latin typeface="+mn-lt"/>
                          <a:cs typeface="Arial" charset="0"/>
                        </a:rPr>
                        <a:t>2</a:t>
                      </a:r>
                      <a:r>
                        <a:rPr kumimoji="0" lang="en-US" sz="2000" b="0" i="0" u="none" strike="noStrike" cap="none" normalizeH="0" baseline="0" dirty="0">
                          <a:ln>
                            <a:noFill/>
                          </a:ln>
                          <a:solidFill>
                            <a:schemeClr val="tx1"/>
                          </a:solidFill>
                          <a:effectLst/>
                          <a:latin typeface="+mn-lt"/>
                          <a:cs typeface="Arial" charset="0"/>
                        </a:rPr>
                        <a:t>,) PO</a:t>
                      </a:r>
                      <a:r>
                        <a:rPr kumimoji="0" lang="en-US" sz="2000" b="0" i="0" u="none" strike="noStrike" cap="none" normalizeH="0" baseline="-25000" dirty="0">
                          <a:ln>
                            <a:noFill/>
                          </a:ln>
                          <a:solidFill>
                            <a:schemeClr val="tx1"/>
                          </a:solidFill>
                          <a:effectLst/>
                          <a:latin typeface="+mn-lt"/>
                          <a:cs typeface="Arial" charset="0"/>
                        </a:rPr>
                        <a:t>4</a:t>
                      </a:r>
                      <a:r>
                        <a:rPr kumimoji="0" lang="en-US" sz="2000" b="0" i="0" u="none" strike="noStrike" cap="none" normalizeH="0" baseline="0" dirty="0">
                          <a:ln>
                            <a:noFill/>
                          </a:ln>
                          <a:solidFill>
                            <a:schemeClr val="tx1"/>
                          </a:solidFill>
                          <a:effectLst/>
                          <a:latin typeface="+mn-lt"/>
                          <a:cs typeface="Arial" charset="0"/>
                        </a:rPr>
                        <a:t>, Mg, Triglycerides</a:t>
                      </a:r>
                    </a:p>
                  </a:txBody>
                  <a:tcPr marT="45721" marB="45721"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bl>
          </a:graphicData>
        </a:graphic>
      </p:graphicFrame>
      <p:graphicFrame>
        <p:nvGraphicFramePr>
          <p:cNvPr id="23" name="Table 22"/>
          <p:cNvGraphicFramePr>
            <a:graphicFrameLocks noGrp="1"/>
          </p:cNvGraphicFramePr>
          <p:nvPr>
            <p:extLst/>
          </p:nvPr>
        </p:nvGraphicFramePr>
        <p:xfrm>
          <a:off x="7073153" y="2543827"/>
          <a:ext cx="2743200" cy="2590802"/>
        </p:xfrm>
        <a:graphic>
          <a:graphicData uri="http://schemas.openxmlformats.org/drawingml/2006/table">
            <a:tbl>
              <a:tblPr/>
              <a:tblGrid>
                <a:gridCol w="2743200">
                  <a:extLst>
                    <a:ext uri="{9D8B030D-6E8A-4147-A177-3AD203B41FA5}">
                      <a16:colId xmlns="" xmlns:a16="http://schemas.microsoft.com/office/drawing/2014/main" val="20000"/>
                    </a:ext>
                  </a:extLst>
                </a:gridCol>
              </a:tblGrid>
              <a:tr h="1921378">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000" b="1" i="0" u="sng" strike="noStrike" cap="none" normalizeH="0" baseline="0" dirty="0">
                          <a:ln>
                            <a:noFill/>
                          </a:ln>
                          <a:solidFill>
                            <a:schemeClr val="tx1"/>
                          </a:solidFill>
                          <a:effectLst/>
                          <a:latin typeface="+mn-lt"/>
                          <a:cs typeface="Arial" charset="0"/>
                        </a:rPr>
                        <a:t>Q week X 4</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cap="none" normalizeH="0" baseline="0" dirty="0">
                          <a:ln>
                            <a:noFill/>
                          </a:ln>
                          <a:solidFill>
                            <a:schemeClr val="tx1"/>
                          </a:solidFill>
                          <a:effectLst/>
                          <a:latin typeface="+mn-lt"/>
                          <a:cs typeface="Arial" charset="0"/>
                        </a:rPr>
                        <a:t>CBC w/ auto differential, CMP (Albumin, </a:t>
                      </a:r>
                      <a:r>
                        <a:rPr kumimoji="0" lang="en-US" sz="2000" b="0" i="0" u="none" strike="noStrike" cap="none" normalizeH="0" baseline="0" dirty="0" err="1">
                          <a:ln>
                            <a:noFill/>
                          </a:ln>
                          <a:solidFill>
                            <a:schemeClr val="tx1"/>
                          </a:solidFill>
                          <a:effectLst/>
                          <a:latin typeface="+mn-lt"/>
                          <a:cs typeface="Arial" charset="0"/>
                        </a:rPr>
                        <a:t>Alk</a:t>
                      </a:r>
                      <a:r>
                        <a:rPr kumimoji="0" lang="en-US" sz="2000" b="0" i="0" u="none" strike="noStrike" cap="none" normalizeH="0" baseline="0" dirty="0">
                          <a:ln>
                            <a:noFill/>
                          </a:ln>
                          <a:solidFill>
                            <a:schemeClr val="tx1"/>
                          </a:solidFill>
                          <a:effectLst/>
                          <a:latin typeface="+mn-lt"/>
                          <a:cs typeface="Arial" charset="0"/>
                        </a:rPr>
                        <a:t> </a:t>
                      </a:r>
                      <a:r>
                        <a:rPr kumimoji="0" lang="en-US" sz="2000" b="0" i="0" u="none" strike="noStrike" cap="none" normalizeH="0" baseline="0" dirty="0" err="1">
                          <a:ln>
                            <a:noFill/>
                          </a:ln>
                          <a:solidFill>
                            <a:schemeClr val="tx1"/>
                          </a:solidFill>
                          <a:effectLst/>
                          <a:latin typeface="+mn-lt"/>
                          <a:cs typeface="Arial" charset="0"/>
                        </a:rPr>
                        <a:t>Phos</a:t>
                      </a:r>
                      <a:r>
                        <a:rPr kumimoji="0" lang="en-US" sz="2000" b="0" i="0" u="none" strike="noStrike" cap="none" normalizeH="0" baseline="0" dirty="0">
                          <a:ln>
                            <a:noFill/>
                          </a:ln>
                          <a:solidFill>
                            <a:schemeClr val="tx1"/>
                          </a:solidFill>
                          <a:effectLst/>
                          <a:latin typeface="+mn-lt"/>
                          <a:cs typeface="Arial" charset="0"/>
                        </a:rPr>
                        <a:t>, Total Bili, Ca, Cr, Glucose, Total Protein, AST, ALT, BUN, Na, K, Cl, CO</a:t>
                      </a:r>
                      <a:r>
                        <a:rPr kumimoji="0" lang="en-US" sz="2000" b="0" i="0" u="none" strike="noStrike" cap="none" normalizeH="0" baseline="-25000" dirty="0">
                          <a:ln>
                            <a:noFill/>
                          </a:ln>
                          <a:solidFill>
                            <a:schemeClr val="tx1"/>
                          </a:solidFill>
                          <a:effectLst/>
                          <a:latin typeface="+mn-lt"/>
                          <a:cs typeface="Arial" charset="0"/>
                        </a:rPr>
                        <a:t>2</a:t>
                      </a:r>
                      <a:r>
                        <a:rPr kumimoji="0" lang="en-US" sz="2000" b="0" i="0" u="none" strike="noStrike" cap="none" normalizeH="0" baseline="0" dirty="0">
                          <a:ln>
                            <a:noFill/>
                          </a:ln>
                          <a:solidFill>
                            <a:schemeClr val="tx1"/>
                          </a:solidFill>
                          <a:effectLst/>
                          <a:latin typeface="+mn-lt"/>
                          <a:cs typeface="Arial" charset="0"/>
                        </a:rPr>
                        <a:t>,) PO</a:t>
                      </a:r>
                      <a:r>
                        <a:rPr kumimoji="0" lang="en-US" sz="2000" b="0" i="0" u="none" strike="noStrike" cap="none" normalizeH="0" baseline="-25000" dirty="0">
                          <a:ln>
                            <a:noFill/>
                          </a:ln>
                          <a:solidFill>
                            <a:schemeClr val="tx1"/>
                          </a:solidFill>
                          <a:effectLst/>
                          <a:latin typeface="+mn-lt"/>
                          <a:cs typeface="Arial" charset="0"/>
                        </a:rPr>
                        <a:t>4</a:t>
                      </a:r>
                      <a:r>
                        <a:rPr kumimoji="0" lang="en-US" sz="2000" b="0" i="0" u="none" strike="noStrike" cap="none" normalizeH="0" baseline="0" dirty="0">
                          <a:ln>
                            <a:noFill/>
                          </a:ln>
                          <a:solidFill>
                            <a:schemeClr val="tx1"/>
                          </a:solidFill>
                          <a:effectLst/>
                          <a:latin typeface="+mn-lt"/>
                          <a:cs typeface="Arial" charset="0"/>
                        </a:rPr>
                        <a:t>, Mg, Triglycerides</a:t>
                      </a:r>
                    </a:p>
                  </a:txBody>
                  <a:tcPr marT="45721" marB="45721"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bl>
          </a:graphicData>
        </a:graphic>
      </p:graphicFrame>
      <p:sp>
        <p:nvSpPr>
          <p:cNvPr id="14360" name="TextBox 27"/>
          <p:cNvSpPr txBox="1">
            <a:spLocks noChangeArrowheads="1"/>
          </p:cNvSpPr>
          <p:nvPr/>
        </p:nvSpPr>
        <p:spPr bwMode="auto">
          <a:xfrm>
            <a:off x="3790950" y="3469342"/>
            <a:ext cx="571500" cy="369887"/>
          </a:xfrm>
          <a:prstGeom prst="rect">
            <a:avLst/>
          </a:prstGeom>
          <a:noFill/>
          <a:ln w="9525">
            <a:noFill/>
            <a:miter lim="800000"/>
            <a:headEnd/>
            <a:tailEnd/>
          </a:ln>
        </p:spPr>
        <p:txBody>
          <a:bodyPr>
            <a:spAutoFit/>
          </a:bodyPr>
          <a:lstStyle/>
          <a:p>
            <a:pPr algn="ctr"/>
            <a:r>
              <a:rPr lang="en-US" b="1" dirty="0">
                <a:latin typeface="Calibri" pitchFamily="34" charset="0"/>
              </a:rPr>
              <a:t>Yes</a:t>
            </a:r>
          </a:p>
        </p:txBody>
      </p:sp>
      <p:sp>
        <p:nvSpPr>
          <p:cNvPr id="14361" name="TextBox 28"/>
          <p:cNvSpPr txBox="1">
            <a:spLocks noChangeArrowheads="1"/>
          </p:cNvSpPr>
          <p:nvPr/>
        </p:nvSpPr>
        <p:spPr bwMode="auto">
          <a:xfrm>
            <a:off x="5772150" y="2797177"/>
            <a:ext cx="571500" cy="369888"/>
          </a:xfrm>
          <a:prstGeom prst="rect">
            <a:avLst/>
          </a:prstGeom>
          <a:noFill/>
          <a:ln w="9525">
            <a:noFill/>
            <a:miter lim="800000"/>
            <a:headEnd/>
            <a:tailEnd/>
          </a:ln>
        </p:spPr>
        <p:txBody>
          <a:bodyPr>
            <a:spAutoFit/>
          </a:bodyPr>
          <a:lstStyle/>
          <a:p>
            <a:pPr algn="ctr"/>
            <a:r>
              <a:rPr lang="en-US" b="1" dirty="0">
                <a:latin typeface="Calibri" pitchFamily="34" charset="0"/>
              </a:rPr>
              <a:t>No</a:t>
            </a:r>
          </a:p>
        </p:txBody>
      </p:sp>
      <p:sp>
        <p:nvSpPr>
          <p:cNvPr id="18" name="Title 17"/>
          <p:cNvSpPr>
            <a:spLocks noGrp="1"/>
          </p:cNvSpPr>
          <p:nvPr>
            <p:ph type="title"/>
          </p:nvPr>
        </p:nvSpPr>
        <p:spPr/>
        <p:txBody>
          <a:bodyPr/>
          <a:lstStyle/>
          <a:p>
            <a:r>
              <a:rPr lang="en-US" dirty="0" smtClean="0"/>
              <a:t>Outpatient</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28238" y="6218238"/>
            <a:ext cx="487362" cy="487362"/>
          </a:xfrm>
          <a:prstGeom prst="rect">
            <a:avLst/>
          </a:prstGeom>
        </p:spPr>
      </p:pic>
    </p:spTree>
    <p:extLst>
      <p:ext uri="{BB962C8B-B14F-4D97-AF65-F5344CB8AC3E}">
        <p14:creationId xmlns:p14="http://schemas.microsoft.com/office/powerpoint/2010/main" val="1932211821"/>
      </p:ext>
    </p:extLst>
  </p:cSld>
  <p:clrMapOvr>
    <a:masterClrMapping/>
  </p:clrMapOvr>
  <mc:AlternateContent xmlns:mc="http://schemas.openxmlformats.org/markup-compatibility/2006" xmlns:p14="http://schemas.microsoft.com/office/powerpoint/2010/main">
    <mc:Choice Requires="p14">
      <p:transition spd="slow" p14:dur="2000" advTm="15017"/>
    </mc:Choice>
    <mc:Fallback xmlns="">
      <p:transition spd="slow" advTm="15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Box 4"/>
          <p:cNvSpPr txBox="1">
            <a:spLocks noChangeArrowheads="1"/>
          </p:cNvSpPr>
          <p:nvPr/>
        </p:nvSpPr>
        <p:spPr bwMode="auto">
          <a:xfrm>
            <a:off x="4362451" y="1828801"/>
            <a:ext cx="3733800" cy="646331"/>
          </a:xfrm>
          <a:prstGeom prst="rect">
            <a:avLst/>
          </a:prstGeom>
          <a:noFill/>
          <a:ln w="9525">
            <a:solidFill>
              <a:schemeClr val="tx1"/>
            </a:solidFill>
            <a:miter lim="800000"/>
            <a:headEnd/>
            <a:tailEnd/>
          </a:ln>
        </p:spPr>
        <p:txBody>
          <a:bodyPr wrap="square">
            <a:spAutoFit/>
          </a:bodyPr>
          <a:lstStyle/>
          <a:p>
            <a:pPr algn="ctr"/>
            <a:r>
              <a:rPr lang="en-US" b="1" dirty="0">
                <a:latin typeface="Calibri" pitchFamily="34" charset="0"/>
              </a:rPr>
              <a:t>Patient already on PN but goes home after re-hospitalization</a:t>
            </a:r>
          </a:p>
        </p:txBody>
      </p:sp>
      <p:sp>
        <p:nvSpPr>
          <p:cNvPr id="14338" name="TextBox 6"/>
          <p:cNvSpPr txBox="1">
            <a:spLocks noChangeArrowheads="1"/>
          </p:cNvSpPr>
          <p:nvPr/>
        </p:nvSpPr>
        <p:spPr bwMode="auto">
          <a:xfrm>
            <a:off x="4191000" y="3048130"/>
            <a:ext cx="3048000" cy="369332"/>
          </a:xfrm>
          <a:prstGeom prst="rect">
            <a:avLst/>
          </a:prstGeom>
          <a:noFill/>
          <a:ln w="9525">
            <a:solidFill>
              <a:schemeClr val="tx1"/>
            </a:solidFill>
            <a:miter lim="800000"/>
            <a:headEnd/>
            <a:tailEnd/>
          </a:ln>
        </p:spPr>
        <p:txBody>
          <a:bodyPr>
            <a:spAutoFit/>
          </a:bodyPr>
          <a:lstStyle/>
          <a:p>
            <a:pPr algn="ctr"/>
            <a:r>
              <a:rPr lang="en-US" b="1" dirty="0">
                <a:latin typeface="Calibri" pitchFamily="34" charset="0"/>
              </a:rPr>
              <a:t>Individualize future lab draws</a:t>
            </a:r>
          </a:p>
        </p:txBody>
      </p:sp>
      <p:cxnSp>
        <p:nvCxnSpPr>
          <p:cNvPr id="17" name="Elbow Connector 16"/>
          <p:cNvCxnSpPr>
            <a:stCxn id="14337" idx="2"/>
            <a:endCxn id="14338" idx="0"/>
          </p:cNvCxnSpPr>
          <p:nvPr/>
        </p:nvCxnSpPr>
        <p:spPr>
          <a:xfrm rot="5400000">
            <a:off x="5685678" y="2504456"/>
            <a:ext cx="572999" cy="514351"/>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3362325" y="3417463"/>
            <a:ext cx="1657350" cy="74957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6407670" y="3417462"/>
            <a:ext cx="1821930" cy="8031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22" name="Table 21"/>
          <p:cNvGraphicFramePr>
            <a:graphicFrameLocks noGrp="1"/>
          </p:cNvGraphicFramePr>
          <p:nvPr>
            <p:extLst/>
          </p:nvPr>
        </p:nvGraphicFramePr>
        <p:xfrm>
          <a:off x="2235200" y="4199416"/>
          <a:ext cx="3098800" cy="722209"/>
        </p:xfrm>
        <a:graphic>
          <a:graphicData uri="http://schemas.openxmlformats.org/drawingml/2006/table">
            <a:tbl>
              <a:tblPr/>
              <a:tblGrid>
                <a:gridCol w="3098800">
                  <a:extLst>
                    <a:ext uri="{9D8B030D-6E8A-4147-A177-3AD203B41FA5}">
                      <a16:colId xmlns="" xmlns:a16="http://schemas.microsoft.com/office/drawing/2014/main" val="20000"/>
                    </a:ext>
                  </a:extLst>
                </a:gridCol>
              </a:tblGrid>
              <a:tr h="722209">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cap="none" normalizeH="0" baseline="0" dirty="0">
                          <a:ln>
                            <a:noFill/>
                          </a:ln>
                          <a:solidFill>
                            <a:schemeClr val="tx1"/>
                          </a:solidFill>
                          <a:effectLst/>
                          <a:latin typeface="+mn-lt"/>
                          <a:cs typeface="Arial" charset="0"/>
                        </a:rPr>
                        <a:t>Return to original lab schedule</a:t>
                      </a:r>
                      <a:endParaRPr kumimoji="0" lang="en-US" sz="2000" b="0" i="0" u="none" strike="noStrike" cap="none" normalizeH="0" baseline="0" dirty="0">
                        <a:ln>
                          <a:noFill/>
                        </a:ln>
                        <a:solidFill>
                          <a:schemeClr val="tx1"/>
                        </a:solidFill>
                        <a:effectLst/>
                        <a:latin typeface="+mn-lt"/>
                        <a:cs typeface="Arial" charset="0"/>
                      </a:endParaRPr>
                    </a:p>
                  </a:txBody>
                  <a:tcPr marT="45721" marB="45721"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bl>
          </a:graphicData>
        </a:graphic>
      </p:graphicFrame>
      <p:graphicFrame>
        <p:nvGraphicFramePr>
          <p:cNvPr id="23" name="Table 22"/>
          <p:cNvGraphicFramePr>
            <a:graphicFrameLocks noGrp="1"/>
          </p:cNvGraphicFramePr>
          <p:nvPr>
            <p:extLst/>
          </p:nvPr>
        </p:nvGraphicFramePr>
        <p:xfrm>
          <a:off x="6553200" y="4220582"/>
          <a:ext cx="2743200" cy="701042"/>
        </p:xfrm>
        <a:graphic>
          <a:graphicData uri="http://schemas.openxmlformats.org/drawingml/2006/table">
            <a:tbl>
              <a:tblPr/>
              <a:tblGrid>
                <a:gridCol w="2743200">
                  <a:extLst>
                    <a:ext uri="{9D8B030D-6E8A-4147-A177-3AD203B41FA5}">
                      <a16:colId xmlns="" xmlns:a16="http://schemas.microsoft.com/office/drawing/2014/main" val="20000"/>
                    </a:ext>
                  </a:extLst>
                </a:gridCol>
              </a:tblGrid>
              <a:tr h="685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cap="none" normalizeH="0" baseline="0" dirty="0">
                          <a:ln>
                            <a:noFill/>
                          </a:ln>
                          <a:solidFill>
                            <a:schemeClr val="tx1"/>
                          </a:solidFill>
                          <a:effectLst/>
                          <a:latin typeface="+mn-lt"/>
                          <a:cs typeface="Arial" charset="0"/>
                        </a:rPr>
                        <a:t>Choose a new lab schedule</a:t>
                      </a:r>
                      <a:endParaRPr kumimoji="0" lang="en-US" sz="2000" b="0" i="0" u="none" strike="noStrike" cap="none" normalizeH="0" baseline="0" dirty="0">
                        <a:ln>
                          <a:noFill/>
                        </a:ln>
                        <a:solidFill>
                          <a:schemeClr val="tx1"/>
                        </a:solidFill>
                        <a:effectLst/>
                        <a:latin typeface="+mn-lt"/>
                        <a:cs typeface="Arial" charset="0"/>
                      </a:endParaRPr>
                    </a:p>
                  </a:txBody>
                  <a:tcPr marT="45721" marB="45721"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bl>
          </a:graphicData>
        </a:graphic>
      </p:graphicFrame>
      <p:graphicFrame>
        <p:nvGraphicFramePr>
          <p:cNvPr id="18" name="Table 17"/>
          <p:cNvGraphicFramePr>
            <a:graphicFrameLocks noGrp="1"/>
          </p:cNvGraphicFramePr>
          <p:nvPr>
            <p:extLst/>
          </p:nvPr>
        </p:nvGraphicFramePr>
        <p:xfrm>
          <a:off x="7753350" y="5836024"/>
          <a:ext cx="2743200" cy="396242"/>
        </p:xfrm>
        <a:graphic>
          <a:graphicData uri="http://schemas.openxmlformats.org/drawingml/2006/table">
            <a:tbl>
              <a:tblPr/>
              <a:tblGrid>
                <a:gridCol w="2743200">
                  <a:extLst>
                    <a:ext uri="{9D8B030D-6E8A-4147-A177-3AD203B41FA5}">
                      <a16:colId xmlns="" xmlns:a16="http://schemas.microsoft.com/office/drawing/2014/main" val="20000"/>
                    </a:ext>
                  </a:extLst>
                </a:gridCol>
              </a:tblGrid>
              <a:tr h="0">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cap="none" normalizeH="0" baseline="0" dirty="0">
                          <a:ln>
                            <a:noFill/>
                          </a:ln>
                          <a:solidFill>
                            <a:schemeClr val="tx1"/>
                          </a:solidFill>
                          <a:effectLst/>
                          <a:latin typeface="+mn-lt"/>
                          <a:cs typeface="Arial" charset="0"/>
                        </a:rPr>
                        <a:t>Do only labs of concern</a:t>
                      </a:r>
                      <a:endParaRPr kumimoji="0" lang="en-US" sz="2000" b="0" i="0" u="none" strike="noStrike" cap="none" normalizeH="0" baseline="0" dirty="0">
                        <a:ln>
                          <a:noFill/>
                        </a:ln>
                        <a:solidFill>
                          <a:schemeClr val="tx1"/>
                        </a:solidFill>
                        <a:effectLst/>
                        <a:latin typeface="+mn-lt"/>
                        <a:cs typeface="Arial" charset="0"/>
                      </a:endParaRPr>
                    </a:p>
                  </a:txBody>
                  <a:tcPr marT="45721" marB="45721"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bl>
          </a:graphicData>
        </a:graphic>
      </p:graphicFrame>
      <p:graphicFrame>
        <p:nvGraphicFramePr>
          <p:cNvPr id="20" name="Table 19"/>
          <p:cNvGraphicFramePr>
            <a:graphicFrameLocks noGrp="1"/>
          </p:cNvGraphicFramePr>
          <p:nvPr>
            <p:extLst/>
          </p:nvPr>
        </p:nvGraphicFramePr>
        <p:xfrm>
          <a:off x="4943475" y="5836024"/>
          <a:ext cx="2228850" cy="396242"/>
        </p:xfrm>
        <a:graphic>
          <a:graphicData uri="http://schemas.openxmlformats.org/drawingml/2006/table">
            <a:tbl>
              <a:tblPr/>
              <a:tblGrid>
                <a:gridCol w="2228850">
                  <a:extLst>
                    <a:ext uri="{9D8B030D-6E8A-4147-A177-3AD203B41FA5}">
                      <a16:colId xmlns="" xmlns:a16="http://schemas.microsoft.com/office/drawing/2014/main" val="20000"/>
                    </a:ext>
                  </a:extLst>
                </a:gridCol>
              </a:tblGrid>
              <a:tr h="304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cap="none" normalizeH="0" baseline="0" dirty="0">
                          <a:ln>
                            <a:noFill/>
                          </a:ln>
                          <a:solidFill>
                            <a:schemeClr val="tx1"/>
                          </a:solidFill>
                          <a:effectLst/>
                          <a:latin typeface="+mn-lt"/>
                          <a:cs typeface="Arial" charset="0"/>
                        </a:rPr>
                        <a:t>Repeat all labs</a:t>
                      </a:r>
                      <a:endParaRPr kumimoji="0" lang="en-US" sz="2000" b="0" i="0" u="none" strike="noStrike" cap="none" normalizeH="0" baseline="0" dirty="0">
                        <a:ln>
                          <a:noFill/>
                        </a:ln>
                        <a:solidFill>
                          <a:schemeClr val="tx1"/>
                        </a:solidFill>
                        <a:effectLst/>
                        <a:latin typeface="+mn-lt"/>
                        <a:cs typeface="Arial" charset="0"/>
                      </a:endParaRPr>
                    </a:p>
                  </a:txBody>
                  <a:tcPr marT="45721" marB="45721"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bl>
          </a:graphicData>
        </a:graphic>
      </p:graphicFrame>
      <p:sp>
        <p:nvSpPr>
          <p:cNvPr id="8" name="TextBox 7"/>
          <p:cNvSpPr txBox="1"/>
          <p:nvPr/>
        </p:nvSpPr>
        <p:spPr>
          <a:xfrm>
            <a:off x="5086351" y="3417462"/>
            <a:ext cx="1143000" cy="369332"/>
          </a:xfrm>
          <a:prstGeom prst="rect">
            <a:avLst/>
          </a:prstGeom>
          <a:noFill/>
        </p:spPr>
        <p:txBody>
          <a:bodyPr wrap="square" rtlCol="0">
            <a:spAutoFit/>
          </a:bodyPr>
          <a:lstStyle/>
          <a:p>
            <a:pPr algn="ctr"/>
            <a:r>
              <a:rPr lang="en-US" dirty="0"/>
              <a:t>Either/or </a:t>
            </a:r>
          </a:p>
        </p:txBody>
      </p:sp>
      <p:sp>
        <p:nvSpPr>
          <p:cNvPr id="24" name="TextBox 23"/>
          <p:cNvSpPr txBox="1"/>
          <p:nvPr/>
        </p:nvSpPr>
        <p:spPr>
          <a:xfrm>
            <a:off x="7353300" y="4921624"/>
            <a:ext cx="1143000" cy="369332"/>
          </a:xfrm>
          <a:prstGeom prst="rect">
            <a:avLst/>
          </a:prstGeom>
          <a:noFill/>
        </p:spPr>
        <p:txBody>
          <a:bodyPr wrap="square" rtlCol="0">
            <a:spAutoFit/>
          </a:bodyPr>
          <a:lstStyle/>
          <a:p>
            <a:pPr algn="ctr"/>
            <a:r>
              <a:rPr lang="en-US" dirty="0"/>
              <a:t>Either/or </a:t>
            </a:r>
          </a:p>
        </p:txBody>
      </p:sp>
      <p:cxnSp>
        <p:nvCxnSpPr>
          <p:cNvPr id="10" name="Straight Arrow Connector 9"/>
          <p:cNvCxnSpPr/>
          <p:nvPr/>
        </p:nvCxnSpPr>
        <p:spPr>
          <a:xfrm flipH="1">
            <a:off x="5791200" y="4921624"/>
            <a:ext cx="13716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8553450" y="4921624"/>
            <a:ext cx="6858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Title 26"/>
          <p:cNvSpPr>
            <a:spLocks noGrp="1"/>
          </p:cNvSpPr>
          <p:nvPr>
            <p:ph type="title"/>
          </p:nvPr>
        </p:nvSpPr>
        <p:spPr/>
        <p:txBody>
          <a:bodyPr/>
          <a:lstStyle/>
          <a:p>
            <a:r>
              <a:rPr lang="en-US" dirty="0" smtClean="0"/>
              <a:t>Outpatient</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28238" y="6218238"/>
            <a:ext cx="487362" cy="487362"/>
          </a:xfrm>
          <a:prstGeom prst="rect">
            <a:avLst/>
          </a:prstGeom>
        </p:spPr>
      </p:pic>
    </p:spTree>
    <p:extLst>
      <p:ext uri="{BB962C8B-B14F-4D97-AF65-F5344CB8AC3E}">
        <p14:creationId xmlns:p14="http://schemas.microsoft.com/office/powerpoint/2010/main" val="1432603821"/>
      </p:ext>
    </p:extLst>
  </p:cSld>
  <p:clrMapOvr>
    <a:masterClrMapping/>
  </p:clrMapOvr>
  <mc:AlternateContent xmlns:mc="http://schemas.openxmlformats.org/markup-compatibility/2006" xmlns:p14="http://schemas.microsoft.com/office/powerpoint/2010/main">
    <mc:Choice Requires="p14">
      <p:transition spd="slow" p14:dur="2000" advTm="21162"/>
    </mc:Choice>
    <mc:Fallback xmlns="">
      <p:transition spd="slow" advTm="21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r>
              <a:rPr lang="en-US" dirty="0" smtClean="0"/>
              <a:t>Outpatient Micronutrient Labs</a:t>
            </a:r>
            <a:endParaRPr lang="en-US" dirty="0"/>
          </a:p>
        </p:txBody>
      </p:sp>
      <p:graphicFrame>
        <p:nvGraphicFramePr>
          <p:cNvPr id="2" name="Content Placeholder 1"/>
          <p:cNvGraphicFramePr>
            <a:graphicFrameLocks noGrp="1"/>
          </p:cNvGraphicFramePr>
          <p:nvPr>
            <p:ph idx="1"/>
            <p:extLst/>
          </p:nvPr>
        </p:nvGraphicFramePr>
        <p:xfrm>
          <a:off x="1716505" y="1853138"/>
          <a:ext cx="8734927" cy="4937760"/>
        </p:xfrm>
        <a:graphic>
          <a:graphicData uri="http://schemas.openxmlformats.org/drawingml/2006/table">
            <a:tbl>
              <a:tblPr firstRow="1" bandRow="1">
                <a:tableStyleId>{5C22544A-7EE6-4342-B048-85BDC9FD1C3A}</a:tableStyleId>
              </a:tblPr>
              <a:tblGrid>
                <a:gridCol w="3837958">
                  <a:extLst>
                    <a:ext uri="{9D8B030D-6E8A-4147-A177-3AD203B41FA5}">
                      <a16:colId xmlns="" xmlns:a16="http://schemas.microsoft.com/office/drawing/2014/main" val="20000"/>
                    </a:ext>
                  </a:extLst>
                </a:gridCol>
                <a:gridCol w="1136342">
                  <a:extLst>
                    <a:ext uri="{9D8B030D-6E8A-4147-A177-3AD203B41FA5}">
                      <a16:colId xmlns="" xmlns:a16="http://schemas.microsoft.com/office/drawing/2014/main" val="20001"/>
                    </a:ext>
                  </a:extLst>
                </a:gridCol>
                <a:gridCol w="2716567">
                  <a:extLst>
                    <a:ext uri="{9D8B030D-6E8A-4147-A177-3AD203B41FA5}">
                      <a16:colId xmlns="" xmlns:a16="http://schemas.microsoft.com/office/drawing/2014/main" val="20002"/>
                    </a:ext>
                  </a:extLst>
                </a:gridCol>
                <a:gridCol w="1044060">
                  <a:extLst>
                    <a:ext uri="{9D8B030D-6E8A-4147-A177-3AD203B41FA5}">
                      <a16:colId xmlns="" xmlns:a16="http://schemas.microsoft.com/office/drawing/2014/main" val="20003"/>
                    </a:ext>
                  </a:extLst>
                </a:gridCol>
              </a:tblGrid>
              <a:tr h="598905">
                <a:tc>
                  <a:txBody>
                    <a:bodyPr/>
                    <a:lstStyle/>
                    <a:p>
                      <a:pPr algn="ctr"/>
                      <a:r>
                        <a:rPr lang="en-US" dirty="0"/>
                        <a:t>Labs</a:t>
                      </a:r>
                    </a:p>
                  </a:txBody>
                  <a:tcPr/>
                </a:tc>
                <a:tc>
                  <a:txBody>
                    <a:bodyPr/>
                    <a:lstStyle/>
                    <a:p>
                      <a:pPr algn="ctr"/>
                      <a:r>
                        <a:rPr lang="en-US" dirty="0"/>
                        <a:t>Initial</a:t>
                      </a:r>
                      <a:r>
                        <a:rPr lang="en-US" baseline="0" dirty="0"/>
                        <a:t> 3 month</a:t>
                      </a:r>
                      <a:endParaRPr lang="en-US"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t>q 6</a:t>
                      </a:r>
                      <a:r>
                        <a:rPr lang="en-US" baseline="0" dirty="0"/>
                        <a:t> months</a:t>
                      </a:r>
                      <a:endParaRPr lang="en-US" dirty="0"/>
                    </a:p>
                    <a:p>
                      <a:pPr algn="ctr"/>
                      <a:endParaRPr lang="en-US"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t>Annually</a:t>
                      </a:r>
                    </a:p>
                    <a:p>
                      <a:pPr algn="ctr"/>
                      <a:endParaRPr lang="en-US" dirty="0"/>
                    </a:p>
                  </a:txBody>
                  <a:tcPr/>
                </a:tc>
                <a:extLst>
                  <a:ext uri="{0D108BD9-81ED-4DB2-BD59-A6C34878D82A}">
                    <a16:rowId xmlns="" xmlns:a16="http://schemas.microsoft.com/office/drawing/2014/main" val="10000"/>
                  </a:ext>
                </a:extLst>
              </a:tr>
              <a:tr h="342232">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t>Trace Elements (Cu,</a:t>
                      </a:r>
                      <a:r>
                        <a:rPr lang="en-US" baseline="0" dirty="0"/>
                        <a:t> Se, Zn)</a:t>
                      </a:r>
                      <a:endParaRPr lang="en-US" dirty="0"/>
                    </a:p>
                  </a:txBody>
                  <a:tcPr/>
                </a:tc>
                <a:tc>
                  <a:txBody>
                    <a:bodyPr/>
                    <a:lstStyle/>
                    <a:p>
                      <a:pPr algn="ctr"/>
                      <a:r>
                        <a:rPr lang="en-US" dirty="0"/>
                        <a:t>X</a:t>
                      </a:r>
                    </a:p>
                  </a:txBody>
                  <a:tcPr/>
                </a:tc>
                <a:tc>
                  <a:txBody>
                    <a:bodyPr/>
                    <a:lstStyle/>
                    <a:p>
                      <a:pPr algn="ctr"/>
                      <a:r>
                        <a:rPr lang="en-US" dirty="0"/>
                        <a:t>X</a:t>
                      </a:r>
                    </a:p>
                  </a:txBody>
                  <a:tcPr/>
                </a:tc>
                <a:tc>
                  <a:txBody>
                    <a:bodyPr/>
                    <a:lstStyle/>
                    <a:p>
                      <a:pPr algn="ctr"/>
                      <a:endParaRPr lang="en-US"/>
                    </a:p>
                  </a:txBody>
                  <a:tcPr/>
                </a:tc>
                <a:extLst>
                  <a:ext uri="{0D108BD9-81ED-4DB2-BD59-A6C34878D82A}">
                    <a16:rowId xmlns="" xmlns:a16="http://schemas.microsoft.com/office/drawing/2014/main" val="10001"/>
                  </a:ext>
                </a:extLst>
              </a:tr>
              <a:tr h="598905">
                <a:tc>
                  <a:txBody>
                    <a:bodyPr/>
                    <a:lstStyle/>
                    <a:p>
                      <a:pPr algn="ctr"/>
                      <a:r>
                        <a:rPr lang="en-US" dirty="0"/>
                        <a:t>Fat Soluble</a:t>
                      </a:r>
                      <a:r>
                        <a:rPr lang="en-US" baseline="0" dirty="0"/>
                        <a:t> Vitamins (</a:t>
                      </a:r>
                      <a:r>
                        <a:rPr lang="en-US" baseline="0" dirty="0" err="1"/>
                        <a:t>Vit</a:t>
                      </a:r>
                      <a:r>
                        <a:rPr lang="en-US" baseline="0" dirty="0"/>
                        <a:t> A, </a:t>
                      </a:r>
                    </a:p>
                    <a:p>
                      <a:pPr algn="ctr"/>
                      <a:r>
                        <a:rPr lang="en-US" baseline="0" dirty="0"/>
                        <a:t>25OH-hydroxy D, Vitamin E, PT)</a:t>
                      </a:r>
                      <a:endParaRPr lang="en-US" dirty="0"/>
                    </a:p>
                  </a:txBody>
                  <a:tcPr/>
                </a:tc>
                <a:tc>
                  <a:txBody>
                    <a:bodyPr/>
                    <a:lstStyle/>
                    <a:p>
                      <a:pPr algn="ctr"/>
                      <a:r>
                        <a:rPr lang="en-US" dirty="0"/>
                        <a:t>X</a:t>
                      </a:r>
                    </a:p>
                  </a:txBody>
                  <a:tcPr/>
                </a:tc>
                <a:tc>
                  <a:txBody>
                    <a:bodyPr/>
                    <a:lstStyle/>
                    <a:p>
                      <a:pPr algn="ctr"/>
                      <a:r>
                        <a:rPr lang="en-US" dirty="0"/>
                        <a:t>X</a:t>
                      </a:r>
                    </a:p>
                  </a:txBody>
                  <a:tcPr/>
                </a:tc>
                <a:tc>
                  <a:txBody>
                    <a:bodyPr/>
                    <a:lstStyle/>
                    <a:p>
                      <a:pPr algn="ctr"/>
                      <a:endParaRPr lang="en-US"/>
                    </a:p>
                  </a:txBody>
                  <a:tcPr/>
                </a:tc>
                <a:extLst>
                  <a:ext uri="{0D108BD9-81ED-4DB2-BD59-A6C34878D82A}">
                    <a16:rowId xmlns="" xmlns:a16="http://schemas.microsoft.com/office/drawing/2014/main" val="10002"/>
                  </a:ext>
                </a:extLst>
              </a:tr>
              <a:tr h="342232">
                <a:tc>
                  <a:txBody>
                    <a:bodyPr/>
                    <a:lstStyle/>
                    <a:p>
                      <a:pPr algn="ctr"/>
                      <a:r>
                        <a:rPr lang="en-US" dirty="0"/>
                        <a:t>Carnitine (infant under 1 year)</a:t>
                      </a:r>
                    </a:p>
                  </a:txBody>
                  <a:tcPr/>
                </a:tc>
                <a:tc>
                  <a:txBody>
                    <a:bodyPr/>
                    <a:lstStyle/>
                    <a:p>
                      <a:pPr algn="ctr"/>
                      <a:r>
                        <a:rPr lang="en-US" dirty="0"/>
                        <a:t>X</a:t>
                      </a:r>
                    </a:p>
                  </a:txBody>
                  <a:tcPr/>
                </a:tc>
                <a:tc>
                  <a:txBody>
                    <a:bodyPr/>
                    <a:lstStyle/>
                    <a:p>
                      <a:pPr algn="ctr"/>
                      <a:r>
                        <a:rPr lang="en-US" dirty="0"/>
                        <a:t>X</a:t>
                      </a:r>
                    </a:p>
                  </a:txBody>
                  <a:tcPr/>
                </a:tc>
                <a:tc>
                  <a:txBody>
                    <a:bodyPr/>
                    <a:lstStyle/>
                    <a:p>
                      <a:pPr algn="ctr"/>
                      <a:endParaRPr lang="en-US" dirty="0"/>
                    </a:p>
                  </a:txBody>
                  <a:tcPr/>
                </a:tc>
                <a:extLst>
                  <a:ext uri="{0D108BD9-81ED-4DB2-BD59-A6C34878D82A}">
                    <a16:rowId xmlns="" xmlns:a16="http://schemas.microsoft.com/office/drawing/2014/main" val="10003"/>
                  </a:ext>
                </a:extLst>
              </a:tr>
              <a:tr h="855579">
                <a:tc>
                  <a:txBody>
                    <a:bodyPr/>
                    <a:lstStyle/>
                    <a:p>
                      <a:pPr algn="ctr"/>
                      <a:r>
                        <a:rPr lang="en-US" dirty="0"/>
                        <a:t>Iron Studies (Serum</a:t>
                      </a:r>
                      <a:r>
                        <a:rPr lang="en-US" baseline="0" dirty="0"/>
                        <a:t> Iron, TIBC, Ferritin)</a:t>
                      </a:r>
                      <a:endParaRPr lang="en-US" dirty="0"/>
                    </a:p>
                  </a:txBody>
                  <a:tcPr/>
                </a:tc>
                <a:tc>
                  <a:txBody>
                    <a:bodyPr/>
                    <a:lstStyle/>
                    <a:p>
                      <a:pPr algn="ctr"/>
                      <a:r>
                        <a:rPr lang="en-US" dirty="0"/>
                        <a:t>X</a:t>
                      </a:r>
                    </a:p>
                  </a:txBody>
                  <a:tcPr/>
                </a:tc>
                <a:tc>
                  <a:txBody>
                    <a:bodyPr/>
                    <a:lstStyle/>
                    <a:p>
                      <a:pPr algn="ctr"/>
                      <a:r>
                        <a:rPr lang="en-US" dirty="0"/>
                        <a:t>X</a:t>
                      </a:r>
                    </a:p>
                    <a:p>
                      <a:pPr algn="ctr"/>
                      <a:r>
                        <a:rPr lang="en-US" dirty="0"/>
                        <a:t>(q  3</a:t>
                      </a:r>
                      <a:r>
                        <a:rPr lang="en-US" baseline="0" dirty="0"/>
                        <a:t> months if 100% PN dependent)</a:t>
                      </a:r>
                      <a:endParaRPr lang="en-US" dirty="0"/>
                    </a:p>
                  </a:txBody>
                  <a:tcPr/>
                </a:tc>
                <a:tc>
                  <a:txBody>
                    <a:bodyPr/>
                    <a:lstStyle/>
                    <a:p>
                      <a:pPr algn="ctr"/>
                      <a:endParaRPr lang="en-US"/>
                    </a:p>
                  </a:txBody>
                  <a:tcPr/>
                </a:tc>
                <a:extLst>
                  <a:ext uri="{0D108BD9-81ED-4DB2-BD59-A6C34878D82A}">
                    <a16:rowId xmlns="" xmlns:a16="http://schemas.microsoft.com/office/drawing/2014/main" val="10004"/>
                  </a:ext>
                </a:extLst>
              </a:tr>
              <a:tr h="342232">
                <a:tc>
                  <a:txBody>
                    <a:bodyPr/>
                    <a:lstStyle/>
                    <a:p>
                      <a:pPr algn="ctr"/>
                      <a:r>
                        <a:rPr lang="en-US" dirty="0"/>
                        <a:t>RBC</a:t>
                      </a:r>
                      <a:r>
                        <a:rPr lang="en-US" baseline="0" dirty="0"/>
                        <a:t> Folate, Vitamin B12 + MMA</a:t>
                      </a:r>
                      <a:endParaRPr lang="en-US" dirty="0"/>
                    </a:p>
                  </a:txBody>
                  <a:tcPr/>
                </a:tc>
                <a:tc>
                  <a:txBody>
                    <a:bodyPr/>
                    <a:lstStyle/>
                    <a:p>
                      <a:pPr algn="ctr"/>
                      <a:r>
                        <a:rPr lang="en-US" dirty="0"/>
                        <a:t>X</a:t>
                      </a:r>
                    </a:p>
                  </a:txBody>
                  <a:tcPr/>
                </a:tc>
                <a:tc>
                  <a:txBody>
                    <a:bodyPr/>
                    <a:lstStyle/>
                    <a:p>
                      <a:pPr algn="ctr"/>
                      <a:r>
                        <a:rPr lang="en-US" dirty="0"/>
                        <a:t>X</a:t>
                      </a:r>
                    </a:p>
                  </a:txBody>
                  <a:tcPr/>
                </a:tc>
                <a:tc>
                  <a:txBody>
                    <a:bodyPr/>
                    <a:lstStyle/>
                    <a:p>
                      <a:pPr algn="ctr"/>
                      <a:endParaRPr lang="en-US"/>
                    </a:p>
                  </a:txBody>
                  <a:tcPr/>
                </a:tc>
                <a:extLst>
                  <a:ext uri="{0D108BD9-81ED-4DB2-BD59-A6C34878D82A}">
                    <a16:rowId xmlns="" xmlns:a16="http://schemas.microsoft.com/office/drawing/2014/main" val="10005"/>
                  </a:ext>
                </a:extLst>
              </a:tr>
              <a:tr h="855579">
                <a:tc>
                  <a:txBody>
                    <a:bodyPr/>
                    <a:lstStyle/>
                    <a:p>
                      <a:pPr algn="ctr"/>
                      <a:r>
                        <a:rPr lang="en-US" dirty="0" err="1"/>
                        <a:t>Homocysteine</a:t>
                      </a:r>
                      <a:r>
                        <a:rPr lang="en-US" baseline="0" dirty="0"/>
                        <a:t> (only in short bowel, pseudoobstruction or other concern for limited absorption)</a:t>
                      </a:r>
                      <a:endParaRPr lang="en-US" dirty="0"/>
                    </a:p>
                  </a:txBody>
                  <a:tcPr/>
                </a:tc>
                <a:tc>
                  <a:txBody>
                    <a:bodyPr/>
                    <a:lstStyle/>
                    <a:p>
                      <a:pPr algn="ctr"/>
                      <a:r>
                        <a:rPr lang="en-US" dirty="0"/>
                        <a:t>X</a:t>
                      </a:r>
                    </a:p>
                  </a:txBody>
                  <a:tcPr/>
                </a:tc>
                <a:tc>
                  <a:txBody>
                    <a:bodyPr/>
                    <a:lstStyle/>
                    <a:p>
                      <a:pPr algn="ctr"/>
                      <a:r>
                        <a:rPr lang="en-US" dirty="0"/>
                        <a:t>X</a:t>
                      </a:r>
                    </a:p>
                  </a:txBody>
                  <a:tcPr/>
                </a:tc>
                <a:tc>
                  <a:txBody>
                    <a:bodyPr/>
                    <a:lstStyle/>
                    <a:p>
                      <a:pPr algn="ctr"/>
                      <a:endParaRPr lang="en-US"/>
                    </a:p>
                  </a:txBody>
                  <a:tcPr/>
                </a:tc>
                <a:extLst>
                  <a:ext uri="{0D108BD9-81ED-4DB2-BD59-A6C34878D82A}">
                    <a16:rowId xmlns="" xmlns:a16="http://schemas.microsoft.com/office/drawing/2014/main" val="10006"/>
                  </a:ext>
                </a:extLst>
              </a:tr>
              <a:tr h="342232">
                <a:tc>
                  <a:txBody>
                    <a:bodyPr/>
                    <a:lstStyle/>
                    <a:p>
                      <a:pPr algn="ctr"/>
                      <a:r>
                        <a:rPr lang="en-US" dirty="0"/>
                        <a:t>TSH/Free T4</a:t>
                      </a:r>
                    </a:p>
                  </a:txBody>
                  <a:tcPr/>
                </a:tc>
                <a:tc>
                  <a:txBody>
                    <a:bodyPr/>
                    <a:lstStyle/>
                    <a:p>
                      <a:pPr algn="ctr"/>
                      <a:r>
                        <a:rPr lang="en-US" dirty="0"/>
                        <a:t>X</a:t>
                      </a:r>
                    </a:p>
                  </a:txBody>
                  <a:tcPr/>
                </a:tc>
                <a:tc>
                  <a:txBody>
                    <a:bodyPr/>
                    <a:lstStyle/>
                    <a:p>
                      <a:pPr algn="ctr"/>
                      <a:r>
                        <a:rPr lang="en-US" dirty="0"/>
                        <a:t>X</a:t>
                      </a:r>
                    </a:p>
                  </a:txBody>
                  <a:tcPr/>
                </a:tc>
                <a:tc>
                  <a:txBody>
                    <a:bodyPr/>
                    <a:lstStyle/>
                    <a:p>
                      <a:pPr algn="ctr"/>
                      <a:endParaRPr lang="en-US"/>
                    </a:p>
                  </a:txBody>
                  <a:tcPr/>
                </a:tc>
                <a:extLst>
                  <a:ext uri="{0D108BD9-81ED-4DB2-BD59-A6C34878D82A}">
                    <a16:rowId xmlns="" xmlns:a16="http://schemas.microsoft.com/office/drawing/2014/main" val="10007"/>
                  </a:ext>
                </a:extLst>
              </a:tr>
              <a:tr h="342232">
                <a:tc>
                  <a:txBody>
                    <a:bodyPr/>
                    <a:lstStyle/>
                    <a:p>
                      <a:pPr algn="ctr"/>
                      <a:r>
                        <a:rPr lang="en-US" dirty="0"/>
                        <a:t>DEXA</a:t>
                      </a:r>
                      <a:r>
                        <a:rPr lang="en-US" baseline="0" dirty="0"/>
                        <a:t> Scan</a:t>
                      </a: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t>X</a:t>
                      </a:r>
                    </a:p>
                  </a:txBody>
                  <a:tcPr/>
                </a:tc>
                <a:extLst>
                  <a:ext uri="{0D108BD9-81ED-4DB2-BD59-A6C34878D82A}">
                    <a16:rowId xmlns="" xmlns:a16="http://schemas.microsoft.com/office/drawing/2014/main" val="10008"/>
                  </a:ext>
                </a:extLst>
              </a:tr>
            </a:tbl>
          </a:graphicData>
        </a:graphic>
      </p:graphicFrame>
      <p:sp>
        <p:nvSpPr>
          <p:cNvPr id="4" name="Rectangle 3"/>
          <p:cNvSpPr/>
          <p:nvPr/>
        </p:nvSpPr>
        <p:spPr>
          <a:xfrm>
            <a:off x="1716506" y="1206808"/>
            <a:ext cx="8951495" cy="646331"/>
          </a:xfrm>
          <a:prstGeom prst="rect">
            <a:avLst/>
          </a:prstGeom>
        </p:spPr>
        <p:txBody>
          <a:bodyPr wrap="square">
            <a:spAutoFit/>
          </a:bodyPr>
          <a:lstStyle/>
          <a:p>
            <a:r>
              <a:rPr lang="en-US" dirty="0"/>
              <a:t>Additional Micronutrient Labs obtained starting 3 months after hospital discharge OR 3 months after PN initiation for long term hospitalized PN patients (PN Micronutrient Lab Panel) </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28238" y="6218238"/>
            <a:ext cx="487362" cy="487362"/>
          </a:xfrm>
          <a:prstGeom prst="rect">
            <a:avLst/>
          </a:prstGeom>
        </p:spPr>
      </p:pic>
    </p:spTree>
    <p:extLst>
      <p:ext uri="{BB962C8B-B14F-4D97-AF65-F5344CB8AC3E}">
        <p14:creationId xmlns:p14="http://schemas.microsoft.com/office/powerpoint/2010/main" val="2433020574"/>
      </p:ext>
    </p:extLst>
  </p:cSld>
  <p:clrMapOvr>
    <a:masterClrMapping/>
  </p:clrMapOvr>
  <mc:AlternateContent xmlns:mc="http://schemas.openxmlformats.org/markup-compatibility/2006" xmlns:p14="http://schemas.microsoft.com/office/powerpoint/2010/main">
    <mc:Choice Requires="p14">
      <p:transition spd="slow" p14:dur="2000" advTm="38870"/>
    </mc:Choice>
    <mc:Fallback xmlns="">
      <p:transition spd="slow" advTm="38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Lab Considerations</a:t>
            </a:r>
            <a:endParaRPr lang="en-US" dirty="0"/>
          </a:p>
        </p:txBody>
      </p:sp>
      <p:sp>
        <p:nvSpPr>
          <p:cNvPr id="3" name="Content Placeholder 2"/>
          <p:cNvSpPr>
            <a:spLocks noGrp="1"/>
          </p:cNvSpPr>
          <p:nvPr>
            <p:ph idx="1"/>
          </p:nvPr>
        </p:nvSpPr>
        <p:spPr>
          <a:xfrm>
            <a:off x="667555" y="1600200"/>
            <a:ext cx="8229600" cy="4979894"/>
          </a:xfrm>
        </p:spPr>
        <p:txBody>
          <a:bodyPr>
            <a:normAutofit/>
          </a:bodyPr>
          <a:lstStyle/>
          <a:p>
            <a:pPr>
              <a:spcBef>
                <a:spcPts val="0"/>
              </a:spcBef>
            </a:pPr>
            <a:r>
              <a:rPr lang="en-US" dirty="0" smtClean="0"/>
              <a:t>Essential </a:t>
            </a:r>
            <a:r>
              <a:rPr lang="en-US" dirty="0"/>
              <a:t>Fatty Acid Deficiency</a:t>
            </a:r>
          </a:p>
          <a:p>
            <a:pPr lvl="2">
              <a:spcBef>
                <a:spcPts val="0"/>
              </a:spcBef>
            </a:pPr>
            <a:r>
              <a:rPr lang="en-US" dirty="0" err="1"/>
              <a:t>Triene:tetraene</a:t>
            </a:r>
            <a:r>
              <a:rPr lang="en-US" dirty="0"/>
              <a:t> ratio</a:t>
            </a:r>
          </a:p>
          <a:p>
            <a:pPr lvl="1">
              <a:spcBef>
                <a:spcPts val="0"/>
              </a:spcBef>
            </a:pPr>
            <a:endParaRPr lang="en-US" dirty="0"/>
          </a:p>
          <a:p>
            <a:pPr>
              <a:spcBef>
                <a:spcPts val="0"/>
              </a:spcBef>
            </a:pPr>
            <a:r>
              <a:rPr lang="en-US" dirty="0" smtClean="0"/>
              <a:t>Cessation</a:t>
            </a:r>
            <a:endParaRPr lang="en-US" dirty="0"/>
          </a:p>
          <a:p>
            <a:pPr lvl="1">
              <a:spcBef>
                <a:spcPts val="0"/>
              </a:spcBef>
            </a:pPr>
            <a:r>
              <a:rPr lang="en-US" dirty="0"/>
              <a:t>After PN is discontinued, determine with medical team what, if any, labs need to be drawn due to risks based on medical diagnoses</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28238" y="6218238"/>
            <a:ext cx="487362" cy="487362"/>
          </a:xfrm>
          <a:prstGeom prst="rect">
            <a:avLst/>
          </a:prstGeom>
        </p:spPr>
      </p:pic>
    </p:spTree>
    <p:extLst>
      <p:ext uri="{BB962C8B-B14F-4D97-AF65-F5344CB8AC3E}">
        <p14:creationId xmlns:p14="http://schemas.microsoft.com/office/powerpoint/2010/main" val="3003455078"/>
      </p:ext>
    </p:extLst>
  </p:cSld>
  <p:clrMapOvr>
    <a:masterClrMapping/>
  </p:clrMapOvr>
  <mc:AlternateContent xmlns:mc="http://schemas.openxmlformats.org/markup-compatibility/2006" xmlns:p14="http://schemas.microsoft.com/office/powerpoint/2010/main">
    <mc:Choice Requires="p14">
      <p:transition spd="slow" p14:dur="2000" advTm="35265"/>
    </mc:Choice>
    <mc:Fallback xmlns="">
      <p:transition spd="slow" advTm="35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4000" y="771827"/>
            <a:ext cx="9144000" cy="2387600"/>
          </a:xfrm>
        </p:spPr>
        <p:txBody>
          <a:bodyPr/>
          <a:lstStyle/>
          <a:p>
            <a:r>
              <a:rPr lang="en-US" dirty="0" smtClean="0"/>
              <a:t>Order </a:t>
            </a:r>
            <a:r>
              <a:rPr lang="en-US" dirty="0"/>
              <a:t>Writing</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28238" y="6218238"/>
            <a:ext cx="487362" cy="487362"/>
          </a:xfrm>
          <a:prstGeom prst="rect">
            <a:avLst/>
          </a:prstGeom>
        </p:spPr>
      </p:pic>
    </p:spTree>
    <p:extLst>
      <p:ext uri="{BB962C8B-B14F-4D97-AF65-F5344CB8AC3E}">
        <p14:creationId xmlns:p14="http://schemas.microsoft.com/office/powerpoint/2010/main" val="2234638716"/>
      </p:ext>
    </p:extLst>
  </p:cSld>
  <p:clrMapOvr>
    <a:masterClrMapping/>
  </p:clrMapOvr>
  <mc:AlternateContent xmlns:mc="http://schemas.openxmlformats.org/markup-compatibility/2006" xmlns:p14="http://schemas.microsoft.com/office/powerpoint/2010/main">
    <mc:Choice Requires="p14">
      <p:transition spd="slow" p14:dur="2000" advTm="6232"/>
    </mc:Choice>
    <mc:Fallback xmlns="">
      <p:transition spd="slow" advTm="6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Inpatient TPN Order </a:t>
            </a:r>
            <a:endParaRPr lang="en-US" sz="3600" dirty="0"/>
          </a:p>
        </p:txBody>
      </p:sp>
      <p:pic>
        <p:nvPicPr>
          <p:cNvPr id="4" name="Content Placeholder 3"/>
          <p:cNvPicPr>
            <a:picLocks noGrp="1" noChangeAspect="1"/>
          </p:cNvPicPr>
          <p:nvPr>
            <p:ph idx="1"/>
          </p:nvPr>
        </p:nvPicPr>
        <p:blipFill rotWithShape="1">
          <a:blip r:embed="rId5"/>
          <a:srcRect l="1797" t="8191" r="3358"/>
          <a:stretch/>
        </p:blipFill>
        <p:spPr>
          <a:xfrm>
            <a:off x="2056563" y="1657978"/>
            <a:ext cx="7948246" cy="4334903"/>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28238" y="6218238"/>
            <a:ext cx="487362" cy="487362"/>
          </a:xfrm>
          <a:prstGeom prst="rect">
            <a:avLst/>
          </a:prstGeom>
        </p:spPr>
      </p:pic>
    </p:spTree>
    <p:extLst>
      <p:ext uri="{BB962C8B-B14F-4D97-AF65-F5344CB8AC3E}">
        <p14:creationId xmlns:p14="http://schemas.microsoft.com/office/powerpoint/2010/main" val="2412726839"/>
      </p:ext>
    </p:extLst>
  </p:cSld>
  <p:clrMapOvr>
    <a:masterClrMapping/>
  </p:clrMapOvr>
  <mc:AlternateContent xmlns:mc="http://schemas.openxmlformats.org/markup-compatibility/2006" xmlns:p14="http://schemas.microsoft.com/office/powerpoint/2010/main">
    <mc:Choice Requires="p14">
      <p:transition spd="slow" p14:dur="2000" advTm="22087"/>
    </mc:Choice>
    <mc:Fallback xmlns="">
      <p:transition spd="slow" advTm="22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Access</a:t>
            </a:r>
          </a:p>
          <a:p>
            <a:r>
              <a:rPr lang="en-US" dirty="0" smtClean="0"/>
              <a:t>PN Monitoring</a:t>
            </a:r>
          </a:p>
          <a:p>
            <a:r>
              <a:rPr lang="en-US" smtClean="0"/>
              <a:t>Ordering</a:t>
            </a:r>
            <a:endParaRPr lang="en-US"/>
          </a:p>
        </p:txBody>
      </p:sp>
    </p:spTree>
    <p:extLst>
      <p:ext uri="{BB962C8B-B14F-4D97-AF65-F5344CB8AC3E}">
        <p14:creationId xmlns:p14="http://schemas.microsoft.com/office/powerpoint/2010/main" val="2622749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Inpatient TPN Order</a:t>
            </a:r>
            <a:endParaRPr lang="en-US" sz="3600" dirty="0"/>
          </a:p>
        </p:txBody>
      </p:sp>
      <p:pic>
        <p:nvPicPr>
          <p:cNvPr id="4" name="Content Placeholder 3"/>
          <p:cNvPicPr>
            <a:picLocks noGrp="1" noChangeAspect="1"/>
          </p:cNvPicPr>
          <p:nvPr>
            <p:ph idx="1"/>
          </p:nvPr>
        </p:nvPicPr>
        <p:blipFill>
          <a:blip r:embed="rId5"/>
          <a:stretch>
            <a:fillRect/>
          </a:stretch>
        </p:blipFill>
        <p:spPr>
          <a:xfrm>
            <a:off x="2287675" y="1276915"/>
            <a:ext cx="7616650" cy="5172534"/>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28238" y="6218238"/>
            <a:ext cx="487362" cy="487362"/>
          </a:xfrm>
          <a:prstGeom prst="rect">
            <a:avLst/>
          </a:prstGeom>
        </p:spPr>
      </p:pic>
    </p:spTree>
    <p:extLst>
      <p:ext uri="{BB962C8B-B14F-4D97-AF65-F5344CB8AC3E}">
        <p14:creationId xmlns:p14="http://schemas.microsoft.com/office/powerpoint/2010/main" val="2120189544"/>
      </p:ext>
    </p:extLst>
  </p:cSld>
  <p:clrMapOvr>
    <a:masterClrMapping/>
  </p:clrMapOvr>
  <mc:AlternateContent xmlns:mc="http://schemas.openxmlformats.org/markup-compatibility/2006" xmlns:p14="http://schemas.microsoft.com/office/powerpoint/2010/main">
    <mc:Choice Requires="p14">
      <p:transition spd="slow" p14:dur="2000" advTm="24737"/>
    </mc:Choice>
    <mc:Fallback xmlns="">
      <p:transition spd="slow" advTm="24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Inpatient Lipid Order</a:t>
            </a:r>
            <a:endParaRPr lang="en-US" sz="3600" dirty="0"/>
          </a:p>
        </p:txBody>
      </p:sp>
      <p:pic>
        <p:nvPicPr>
          <p:cNvPr id="4098" name="Picture 2"/>
          <p:cNvPicPr>
            <a:picLocks noGrp="1" noChangeAspect="1" noChangeArrowheads="1"/>
          </p:cNvPicPr>
          <p:nvPr>
            <p:ph idx="1"/>
          </p:nvPr>
        </p:nvPicPr>
        <p:blipFill>
          <a:blip r:embed="rId5"/>
          <a:srcRect b="3843"/>
          <a:stretch>
            <a:fillRect/>
          </a:stretch>
        </p:blipFill>
        <p:spPr bwMode="auto">
          <a:xfrm>
            <a:off x="2072922" y="1600200"/>
            <a:ext cx="8046156" cy="4352026"/>
          </a:xfrm>
          <a:prstGeom prst="rect">
            <a:avLst/>
          </a:prstGeom>
          <a:noFill/>
          <a:ln w="9525">
            <a:noFill/>
            <a:miter lim="800000"/>
            <a:headEnd/>
            <a:tailEnd/>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28238" y="6218238"/>
            <a:ext cx="487362" cy="487362"/>
          </a:xfrm>
          <a:prstGeom prst="rect">
            <a:avLst/>
          </a:prstGeom>
        </p:spPr>
      </p:pic>
    </p:spTree>
    <p:extLst>
      <p:ext uri="{BB962C8B-B14F-4D97-AF65-F5344CB8AC3E}">
        <p14:creationId xmlns:p14="http://schemas.microsoft.com/office/powerpoint/2010/main" val="3588462231"/>
      </p:ext>
    </p:extLst>
  </p:cSld>
  <p:clrMapOvr>
    <a:masterClrMapping/>
  </p:clrMapOvr>
  <mc:AlternateContent xmlns:mc="http://schemas.openxmlformats.org/markup-compatibility/2006" xmlns:p14="http://schemas.microsoft.com/office/powerpoint/2010/main">
    <mc:Choice Requires="p14">
      <p:transition spd="slow" p14:dur="2000" advTm="27371"/>
    </mc:Choice>
    <mc:Fallback xmlns="">
      <p:transition spd="slow" advTm="27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736" y="631255"/>
            <a:ext cx="2471928" cy="1837625"/>
          </a:xfrm>
        </p:spPr>
        <p:txBody>
          <a:bodyPr>
            <a:normAutofit fontScale="90000"/>
          </a:bodyPr>
          <a:lstStyle/>
          <a:p>
            <a:r>
              <a:rPr lang="en-US" dirty="0"/>
              <a:t>Home TPN Order</a:t>
            </a:r>
          </a:p>
        </p:txBody>
      </p:sp>
      <p:pic>
        <p:nvPicPr>
          <p:cNvPr id="4" name="Content Placeholder 3"/>
          <p:cNvPicPr>
            <a:picLocks noGrp="1" noChangeAspect="1"/>
          </p:cNvPicPr>
          <p:nvPr>
            <p:ph idx="1"/>
          </p:nvPr>
        </p:nvPicPr>
        <p:blipFill rotWithShape="1">
          <a:blip r:embed="rId5"/>
          <a:srcRect l="6523" t="15382" r="19723" b="3526"/>
          <a:stretch/>
        </p:blipFill>
        <p:spPr>
          <a:xfrm>
            <a:off x="3208160" y="631255"/>
            <a:ext cx="8686799" cy="5969425"/>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28238" y="6218238"/>
            <a:ext cx="487362" cy="487362"/>
          </a:xfrm>
          <a:prstGeom prst="rect">
            <a:avLst/>
          </a:prstGeom>
        </p:spPr>
      </p:pic>
    </p:spTree>
    <p:extLst>
      <p:ext uri="{BB962C8B-B14F-4D97-AF65-F5344CB8AC3E}">
        <p14:creationId xmlns:p14="http://schemas.microsoft.com/office/powerpoint/2010/main" val="2051543040"/>
      </p:ext>
    </p:extLst>
  </p:cSld>
  <p:clrMapOvr>
    <a:masterClrMapping/>
  </p:clrMapOvr>
  <mc:AlternateContent xmlns:mc="http://schemas.openxmlformats.org/markup-compatibility/2006" xmlns:p14="http://schemas.microsoft.com/office/powerpoint/2010/main">
    <mc:Choice Requires="p14">
      <p:transition spd="slow" p14:dur="2000" advTm="14174"/>
    </mc:Choice>
    <mc:Fallback xmlns="">
      <p:transition spd="slow" advTm="14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3" name="Content Placeholder 2"/>
          <p:cNvSpPr>
            <a:spLocks noGrp="1"/>
          </p:cNvSpPr>
          <p:nvPr>
            <p:ph idx="1"/>
          </p:nvPr>
        </p:nvSpPr>
        <p:spPr/>
        <p:txBody>
          <a:bodyPr/>
          <a:lstStyle/>
          <a:p>
            <a:r>
              <a:rPr lang="en-US" dirty="0" smtClean="0"/>
              <a:t>Learning Home Documents</a:t>
            </a:r>
          </a:p>
          <a:p>
            <a:pPr lvl="1"/>
            <a:r>
              <a:rPr lang="en-US" dirty="0" smtClean="0"/>
              <a:t>Home Supply TPN</a:t>
            </a:r>
          </a:p>
          <a:p>
            <a:pPr lvl="1"/>
            <a:r>
              <a:rPr lang="en-US" dirty="0" smtClean="0"/>
              <a:t>TPN Documentation Note</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28238" y="6218238"/>
            <a:ext cx="487362" cy="487362"/>
          </a:xfrm>
          <a:prstGeom prst="rect">
            <a:avLst/>
          </a:prstGeom>
        </p:spPr>
      </p:pic>
    </p:spTree>
    <p:extLst>
      <p:ext uri="{BB962C8B-B14F-4D97-AF65-F5344CB8AC3E}">
        <p14:creationId xmlns:p14="http://schemas.microsoft.com/office/powerpoint/2010/main" val="245199090"/>
      </p:ext>
    </p:extLst>
  </p:cSld>
  <p:clrMapOvr>
    <a:masterClrMapping/>
  </p:clrMapOvr>
  <mc:AlternateContent xmlns:mc="http://schemas.openxmlformats.org/markup-compatibility/2006" xmlns:p14="http://schemas.microsoft.com/office/powerpoint/2010/main">
    <mc:Choice Requires="p14">
      <p:transition spd="slow" p14:dur="2000" advTm="16924"/>
    </mc:Choice>
    <mc:Fallback xmlns="">
      <p:transition spd="slow" advTm="16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5664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Access</a:t>
            </a:r>
            <a:endParaRPr lang="en-US" dirty="0"/>
          </a:p>
        </p:txBody>
      </p:sp>
    </p:spTree>
    <p:extLst>
      <p:ext uri="{BB962C8B-B14F-4D97-AF65-F5344CB8AC3E}">
        <p14:creationId xmlns:p14="http://schemas.microsoft.com/office/powerpoint/2010/main" val="8752785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Definitions</a:t>
            </a:r>
            <a:endParaRPr lang="en-US" dirty="0"/>
          </a:p>
        </p:txBody>
      </p:sp>
      <p:sp>
        <p:nvSpPr>
          <p:cNvPr id="3" name="Content Placeholder 2"/>
          <p:cNvSpPr>
            <a:spLocks noGrp="1"/>
          </p:cNvSpPr>
          <p:nvPr>
            <p:ph idx="1"/>
          </p:nvPr>
        </p:nvSpPr>
        <p:spPr/>
        <p:txBody>
          <a:bodyPr/>
          <a:lstStyle/>
          <a:p>
            <a:r>
              <a:rPr lang="en-US" dirty="0" smtClean="0"/>
              <a:t>Vascular access is defined at the position of the catheter tip</a:t>
            </a:r>
          </a:p>
          <a:p>
            <a:r>
              <a:rPr lang="en-US" dirty="0" smtClean="0"/>
              <a:t>Types:</a:t>
            </a:r>
          </a:p>
          <a:p>
            <a:pPr lvl="1"/>
            <a:r>
              <a:rPr lang="en-US" dirty="0" smtClean="0"/>
              <a:t>Peripheral venous </a:t>
            </a:r>
            <a:r>
              <a:rPr lang="en-US" dirty="0"/>
              <a:t>a</a:t>
            </a:r>
            <a:r>
              <a:rPr lang="en-US" dirty="0" smtClean="0"/>
              <a:t>ccess </a:t>
            </a:r>
          </a:p>
          <a:p>
            <a:pPr lvl="1"/>
            <a:r>
              <a:rPr lang="en-US" dirty="0" smtClean="0"/>
              <a:t>Central venous access</a:t>
            </a:r>
          </a:p>
          <a:p>
            <a:pPr lvl="2"/>
            <a:r>
              <a:rPr lang="en-US" dirty="0" smtClean="0"/>
              <a:t>Tip in the superior vena cava or at the junction of the superior vena cava and the right atrium</a:t>
            </a:r>
            <a:endParaRPr lang="en-US" dirty="0"/>
          </a:p>
        </p:txBody>
      </p:sp>
    </p:spTree>
    <p:extLst>
      <p:ext uri="{BB962C8B-B14F-4D97-AF65-F5344CB8AC3E}">
        <p14:creationId xmlns:p14="http://schemas.microsoft.com/office/powerpoint/2010/main" val="2619047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Peripheral Venous Access</a:t>
            </a:r>
            <a:endParaRPr lang="en-US" dirty="0"/>
          </a:p>
        </p:txBody>
      </p:sp>
      <p:sp>
        <p:nvSpPr>
          <p:cNvPr id="3" name="Content Placeholder 2"/>
          <p:cNvSpPr>
            <a:spLocks noGrp="1"/>
          </p:cNvSpPr>
          <p:nvPr>
            <p:ph idx="1"/>
          </p:nvPr>
        </p:nvSpPr>
        <p:spPr/>
        <p:txBody>
          <a:bodyPr/>
          <a:lstStyle/>
          <a:p>
            <a:r>
              <a:rPr lang="en-US" dirty="0" smtClean="0"/>
              <a:t>Short duration</a:t>
            </a:r>
          </a:p>
          <a:p>
            <a:pPr lvl="1"/>
            <a:r>
              <a:rPr lang="en-US" dirty="0" smtClean="0"/>
              <a:t>Typically &lt;10 days</a:t>
            </a:r>
          </a:p>
          <a:p>
            <a:r>
              <a:rPr lang="en-US" dirty="0" smtClean="0"/>
              <a:t>PN formulas need to be &lt;900 </a:t>
            </a:r>
            <a:r>
              <a:rPr lang="en-US" dirty="0" err="1" smtClean="0"/>
              <a:t>mOsm</a:t>
            </a:r>
            <a:r>
              <a:rPr lang="en-US" dirty="0" smtClean="0"/>
              <a:t>/L</a:t>
            </a:r>
          </a:p>
          <a:p>
            <a:pPr lvl="1"/>
            <a:r>
              <a:rPr lang="en-US" dirty="0"/>
              <a:t>Larger fluid volumes needed for stability</a:t>
            </a:r>
          </a:p>
          <a:p>
            <a:pPr lvl="1"/>
            <a:r>
              <a:rPr lang="en-US" dirty="0"/>
              <a:t>Difficult to meet nutrition </a:t>
            </a:r>
            <a:r>
              <a:rPr lang="en-US" dirty="0" smtClean="0"/>
              <a:t>needs</a:t>
            </a:r>
          </a:p>
          <a:p>
            <a:pPr lvl="2"/>
            <a:r>
              <a:rPr lang="en-US" dirty="0" smtClean="0"/>
              <a:t>Dextrose 12.5% or less required (50 </a:t>
            </a:r>
            <a:r>
              <a:rPr lang="en-US" dirty="0" err="1" smtClean="0"/>
              <a:t>mOsm</a:t>
            </a:r>
            <a:r>
              <a:rPr lang="en-US" dirty="0" smtClean="0"/>
              <a:t>/%)</a:t>
            </a:r>
          </a:p>
          <a:p>
            <a:pPr lvl="2"/>
            <a:r>
              <a:rPr lang="en-US" dirty="0" smtClean="0"/>
              <a:t>AA main contributor of osmolality (100 </a:t>
            </a:r>
            <a:r>
              <a:rPr lang="en-US" dirty="0" err="1" smtClean="0"/>
              <a:t>mOsm</a:t>
            </a:r>
            <a:r>
              <a:rPr lang="en-US" dirty="0" smtClean="0"/>
              <a:t>/%) </a:t>
            </a:r>
          </a:p>
          <a:p>
            <a:r>
              <a:rPr lang="en-US" dirty="0" smtClean="0"/>
              <a:t>Peripheral Venous Thrombophlebitis</a:t>
            </a:r>
          </a:p>
          <a:p>
            <a:pPr lvl="1"/>
            <a:r>
              <a:rPr lang="en-US" dirty="0" smtClean="0"/>
              <a:t>Typically site needs to be rotated often to prevent this</a:t>
            </a:r>
          </a:p>
          <a:p>
            <a:r>
              <a:rPr lang="en-US" dirty="0" smtClean="0"/>
              <a:t>Lower risk of catheter-related infections</a:t>
            </a:r>
          </a:p>
          <a:p>
            <a:endParaRPr lang="en-US" dirty="0"/>
          </a:p>
        </p:txBody>
      </p:sp>
    </p:spTree>
    <p:extLst>
      <p:ext uri="{BB962C8B-B14F-4D97-AF65-F5344CB8AC3E}">
        <p14:creationId xmlns:p14="http://schemas.microsoft.com/office/powerpoint/2010/main" val="3074396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Central Venous Catheter (CVC)</a:t>
            </a:r>
            <a:endParaRPr lang="en-US" dirty="0"/>
          </a:p>
        </p:txBody>
      </p:sp>
      <p:sp>
        <p:nvSpPr>
          <p:cNvPr id="5" name="Content Placeholder 4"/>
          <p:cNvSpPr>
            <a:spLocks noGrp="1"/>
          </p:cNvSpPr>
          <p:nvPr>
            <p:ph idx="1"/>
          </p:nvPr>
        </p:nvSpPr>
        <p:spPr/>
        <p:txBody>
          <a:bodyPr>
            <a:normAutofit lnSpcReduction="10000"/>
          </a:bodyPr>
          <a:lstStyle/>
          <a:p>
            <a:r>
              <a:rPr lang="en-US" dirty="0" smtClean="0"/>
              <a:t>Also known as a central line or central venous access device (CVAD), inserted into a vein of the central vascular system</a:t>
            </a:r>
          </a:p>
          <a:p>
            <a:r>
              <a:rPr lang="en-US" dirty="0" smtClean="0"/>
              <a:t>Indications:</a:t>
            </a:r>
          </a:p>
          <a:p>
            <a:pPr lvl="1"/>
            <a:r>
              <a:rPr lang="en-US" dirty="0" smtClean="0"/>
              <a:t>Long-term use (i.e. TPN, antibiotics, chemotherapy)</a:t>
            </a:r>
          </a:p>
          <a:p>
            <a:pPr lvl="1"/>
            <a:r>
              <a:rPr lang="en-US" dirty="0" smtClean="0"/>
              <a:t>Administration of large volumes quickly </a:t>
            </a:r>
          </a:p>
          <a:p>
            <a:pPr lvl="1"/>
            <a:r>
              <a:rPr lang="en-US" dirty="0" smtClean="0"/>
              <a:t>Ability to administer </a:t>
            </a:r>
            <a:r>
              <a:rPr lang="en-US" dirty="0" err="1" smtClean="0"/>
              <a:t>hyptertonic</a:t>
            </a:r>
            <a:r>
              <a:rPr lang="en-US" dirty="0" smtClean="0"/>
              <a:t> solutions (&gt;600mOsm/L)</a:t>
            </a:r>
          </a:p>
          <a:p>
            <a:r>
              <a:rPr lang="en-US" dirty="0" smtClean="0"/>
              <a:t>Types:</a:t>
            </a:r>
          </a:p>
          <a:p>
            <a:pPr lvl="1"/>
            <a:r>
              <a:rPr lang="en-US" dirty="0" smtClean="0"/>
              <a:t>Non-tunneled catheters: Subclavian / Jugular / Femoral lines</a:t>
            </a:r>
          </a:p>
          <a:p>
            <a:pPr lvl="1"/>
            <a:r>
              <a:rPr lang="en-US" dirty="0" smtClean="0"/>
              <a:t>Peripherally Inserted Central Catheters (PICCs)</a:t>
            </a:r>
          </a:p>
          <a:p>
            <a:pPr lvl="1"/>
            <a:r>
              <a:rPr lang="en-US" dirty="0" smtClean="0"/>
              <a:t>Tunneled catheters: </a:t>
            </a:r>
            <a:r>
              <a:rPr lang="en-US" dirty="0" err="1" smtClean="0"/>
              <a:t>Hickmans</a:t>
            </a:r>
            <a:r>
              <a:rPr lang="en-US" dirty="0" smtClean="0"/>
              <a:t> / </a:t>
            </a:r>
            <a:r>
              <a:rPr lang="en-US" dirty="0" err="1" smtClean="0"/>
              <a:t>Broviacs</a:t>
            </a:r>
            <a:r>
              <a:rPr lang="en-US" dirty="0" smtClean="0"/>
              <a:t> / </a:t>
            </a:r>
            <a:r>
              <a:rPr lang="en-US" dirty="0" err="1" smtClean="0"/>
              <a:t>Groshongs</a:t>
            </a:r>
            <a:r>
              <a:rPr lang="en-US" dirty="0" smtClean="0"/>
              <a:t> / Small bore</a:t>
            </a:r>
          </a:p>
          <a:p>
            <a:pPr lvl="1"/>
            <a:r>
              <a:rPr lang="en-US" dirty="0" smtClean="0"/>
              <a:t>Implanted ports</a:t>
            </a:r>
            <a:endParaRPr lang="en-US" dirty="0"/>
          </a:p>
        </p:txBody>
      </p:sp>
    </p:spTree>
    <p:extLst>
      <p:ext uri="{BB962C8B-B14F-4D97-AF65-F5344CB8AC3E}">
        <p14:creationId xmlns:p14="http://schemas.microsoft.com/office/powerpoint/2010/main" val="4042289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CVCs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Non-Tunneled CVC</a:t>
            </a:r>
          </a:p>
          <a:p>
            <a:pPr lvl="1"/>
            <a:r>
              <a:rPr lang="en-US" dirty="0" smtClean="0"/>
              <a:t>Subclavian, jugular, femoral lines</a:t>
            </a:r>
          </a:p>
          <a:p>
            <a:pPr lvl="1"/>
            <a:r>
              <a:rPr lang="en-US" dirty="0" smtClean="0"/>
              <a:t>Easily dislodged, not recommended for home TPN</a:t>
            </a:r>
          </a:p>
          <a:p>
            <a:pPr lvl="1"/>
            <a:r>
              <a:rPr lang="en-US" dirty="0" smtClean="0"/>
              <a:t>Higher infection risk</a:t>
            </a:r>
          </a:p>
          <a:p>
            <a:r>
              <a:rPr lang="en-US" dirty="0" smtClean="0"/>
              <a:t>Tunneled CVC </a:t>
            </a:r>
          </a:p>
          <a:p>
            <a:pPr lvl="1"/>
            <a:r>
              <a:rPr lang="en-US" dirty="0" err="1" smtClean="0"/>
              <a:t>Hickmans</a:t>
            </a:r>
            <a:r>
              <a:rPr lang="en-US" dirty="0" smtClean="0"/>
              <a:t>, </a:t>
            </a:r>
            <a:r>
              <a:rPr lang="en-US" dirty="0" err="1" smtClean="0"/>
              <a:t>Broviacs</a:t>
            </a:r>
            <a:r>
              <a:rPr lang="en-US" dirty="0" smtClean="0"/>
              <a:t>, </a:t>
            </a:r>
            <a:r>
              <a:rPr lang="en-US" dirty="0" err="1" smtClean="0"/>
              <a:t>Groshongs</a:t>
            </a:r>
            <a:r>
              <a:rPr lang="en-US" dirty="0" smtClean="0"/>
              <a:t>, Small bore</a:t>
            </a:r>
          </a:p>
          <a:p>
            <a:pPr lvl="1"/>
            <a:r>
              <a:rPr lang="en-US" dirty="0" smtClean="0"/>
              <a:t>Requires surgical or fluoroscopic insertion</a:t>
            </a:r>
          </a:p>
          <a:p>
            <a:pPr lvl="1"/>
            <a:r>
              <a:rPr lang="en-US" dirty="0" smtClean="0"/>
              <a:t>Good for long-term, home TPN</a:t>
            </a:r>
          </a:p>
          <a:p>
            <a:pPr lvl="1"/>
            <a:r>
              <a:rPr lang="en-US" dirty="0" smtClean="0"/>
              <a:t>Theoretically, decreases risk of infection</a:t>
            </a:r>
          </a:p>
          <a:p>
            <a:r>
              <a:rPr lang="en-US" dirty="0" smtClean="0"/>
              <a:t>Peripherally Inserted Central Catheters (PICCs)</a:t>
            </a:r>
          </a:p>
          <a:p>
            <a:pPr lvl="1"/>
            <a:r>
              <a:rPr lang="en-US" dirty="0" smtClean="0"/>
              <a:t>Inserted into basilica, cephalic, or brachial veins and ends in superior vena cava</a:t>
            </a:r>
          </a:p>
          <a:p>
            <a:pPr lvl="1"/>
            <a:r>
              <a:rPr lang="en-US" dirty="0" smtClean="0"/>
              <a:t>Limited activity, easy to remove, preferred for neonates</a:t>
            </a:r>
          </a:p>
          <a:p>
            <a:r>
              <a:rPr lang="en-US" dirty="0" smtClean="0"/>
              <a:t>Implanted ports</a:t>
            </a:r>
          </a:p>
          <a:p>
            <a:r>
              <a:rPr lang="en-US" dirty="0" smtClean="0"/>
              <a:t>Umbilical venous catheters</a:t>
            </a:r>
          </a:p>
          <a:p>
            <a:endParaRPr lang="en-US" dirty="0"/>
          </a:p>
        </p:txBody>
      </p:sp>
    </p:spTree>
    <p:extLst>
      <p:ext uri="{BB962C8B-B14F-4D97-AF65-F5344CB8AC3E}">
        <p14:creationId xmlns:p14="http://schemas.microsoft.com/office/powerpoint/2010/main" val="1121567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Routine Cares for </a:t>
            </a:r>
            <a:endParaRPr lang="en-US" dirty="0"/>
          </a:p>
        </p:txBody>
      </p:sp>
      <p:sp>
        <p:nvSpPr>
          <p:cNvPr id="3" name="Content Placeholder 2"/>
          <p:cNvSpPr>
            <a:spLocks noGrp="1"/>
          </p:cNvSpPr>
          <p:nvPr>
            <p:ph idx="1"/>
          </p:nvPr>
        </p:nvSpPr>
        <p:spPr/>
        <p:txBody>
          <a:bodyPr>
            <a:normAutofit lnSpcReduction="10000"/>
          </a:bodyPr>
          <a:lstStyle/>
          <a:p>
            <a:r>
              <a:rPr lang="en-US" dirty="0" smtClean="0"/>
              <a:t>CW has best practice bundles in place</a:t>
            </a:r>
          </a:p>
          <a:p>
            <a:r>
              <a:rPr lang="en-US" dirty="0" smtClean="0"/>
              <a:t>Lock Solutions</a:t>
            </a:r>
          </a:p>
          <a:p>
            <a:pPr lvl="1"/>
            <a:r>
              <a:rPr lang="en-US" dirty="0" smtClean="0"/>
              <a:t>Antimicrobial lock therapy</a:t>
            </a:r>
          </a:p>
          <a:p>
            <a:pPr lvl="2"/>
            <a:r>
              <a:rPr lang="en-US" dirty="0" smtClean="0"/>
              <a:t>Used to prevent and treat central line-associated bloodstream infections (CLABSI)</a:t>
            </a:r>
          </a:p>
          <a:p>
            <a:pPr lvl="2"/>
            <a:r>
              <a:rPr lang="en-US" dirty="0" smtClean="0"/>
              <a:t>Types: Ethanol, antibiotic</a:t>
            </a:r>
          </a:p>
          <a:p>
            <a:pPr lvl="2"/>
            <a:r>
              <a:rPr lang="en-US" dirty="0" smtClean="0"/>
              <a:t>Consists of instilling the solution into the catheter hub for a specific period of time</a:t>
            </a:r>
          </a:p>
          <a:p>
            <a:pPr lvl="1"/>
            <a:r>
              <a:rPr lang="en-US" dirty="0" smtClean="0"/>
              <a:t>Heparin lock therapy</a:t>
            </a:r>
          </a:p>
          <a:p>
            <a:pPr lvl="2"/>
            <a:r>
              <a:rPr lang="en-US" dirty="0" smtClean="0"/>
              <a:t>Used to prevent catheter occlusion and/or thrombosis</a:t>
            </a:r>
          </a:p>
          <a:p>
            <a:r>
              <a:rPr lang="en-US" dirty="0" smtClean="0"/>
              <a:t>Filters</a:t>
            </a:r>
          </a:p>
          <a:p>
            <a:pPr lvl="1"/>
            <a:r>
              <a:rPr lang="en-US" dirty="0" smtClean="0"/>
              <a:t>0.2 micron without IVFE</a:t>
            </a:r>
          </a:p>
          <a:p>
            <a:pPr lvl="1"/>
            <a:r>
              <a:rPr lang="en-US" dirty="0" smtClean="0"/>
              <a:t>1.2 micron for 3-in-1 PN and all IVFE infused separately </a:t>
            </a:r>
          </a:p>
        </p:txBody>
      </p:sp>
    </p:spTree>
    <p:extLst>
      <p:ext uri="{BB962C8B-B14F-4D97-AF65-F5344CB8AC3E}">
        <p14:creationId xmlns:p14="http://schemas.microsoft.com/office/powerpoint/2010/main" val="8573372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questions for the group</a:t>
            </a:r>
            <a:endParaRPr lang="en-US" dirty="0"/>
          </a:p>
        </p:txBody>
      </p:sp>
      <p:sp>
        <p:nvSpPr>
          <p:cNvPr id="3" name="Content Placeholder 2"/>
          <p:cNvSpPr>
            <a:spLocks noGrp="1"/>
          </p:cNvSpPr>
          <p:nvPr>
            <p:ph idx="1"/>
          </p:nvPr>
        </p:nvSpPr>
        <p:spPr/>
        <p:txBody>
          <a:bodyPr/>
          <a:lstStyle/>
          <a:p>
            <a:r>
              <a:rPr lang="en-US" dirty="0" smtClean="0"/>
              <a:t>How much detail into decision for which VAD to use?</a:t>
            </a:r>
          </a:p>
          <a:p>
            <a:r>
              <a:rPr lang="en-US" dirty="0" smtClean="0"/>
              <a:t>How much (if any) detail in cares of VADs, such as hospital bundle sets, site care, set changes, flushing </a:t>
            </a:r>
            <a:r>
              <a:rPr lang="en-US" dirty="0" err="1" smtClean="0"/>
              <a:t>etc</a:t>
            </a:r>
            <a:r>
              <a:rPr lang="en-US" dirty="0" smtClean="0"/>
              <a:t>?</a:t>
            </a:r>
          </a:p>
          <a:p>
            <a:endParaRPr lang="en-US" dirty="0"/>
          </a:p>
        </p:txBody>
      </p:sp>
    </p:spTree>
    <p:extLst>
      <p:ext uri="{BB962C8B-B14F-4D97-AF65-F5344CB8AC3E}">
        <p14:creationId xmlns:p14="http://schemas.microsoft.com/office/powerpoint/2010/main" val="2486792998"/>
      </p:ext>
    </p:extLst>
  </p:cSld>
  <p:clrMapOvr>
    <a:masterClrMapping/>
  </p:clrMapOvr>
</p:sld>
</file>

<file path=ppt/theme/theme1.xml><?xml version="1.0" encoding="utf-8"?>
<a:theme xmlns:a="http://schemas.openxmlformats.org/drawingml/2006/main" name="Office Theme">
  <a:themeElements>
    <a:clrScheme name="Children's Wisconsin">
      <a:dk1>
        <a:srgbClr val="004998"/>
      </a:dk1>
      <a:lt1>
        <a:srgbClr val="FFFFFF"/>
      </a:lt1>
      <a:dk2>
        <a:srgbClr val="0075C9"/>
      </a:dk2>
      <a:lt2>
        <a:srgbClr val="E7E6E6"/>
      </a:lt2>
      <a:accent1>
        <a:srgbClr val="0075C9"/>
      </a:accent1>
      <a:accent2>
        <a:srgbClr val="FF6B00"/>
      </a:accent2>
      <a:accent3>
        <a:srgbClr val="3AC1CD"/>
      </a:accent3>
      <a:accent4>
        <a:srgbClr val="C2D500"/>
      </a:accent4>
      <a:accent5>
        <a:srgbClr val="534588"/>
      </a:accent5>
      <a:accent6>
        <a:srgbClr val="C31F3E"/>
      </a:accent6>
      <a:hlink>
        <a:srgbClr val="0075C9"/>
      </a:hlink>
      <a:folHlink>
        <a:srgbClr val="0075C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7720</TotalTime>
  <Words>1770</Words>
  <Application>Microsoft Office PowerPoint</Application>
  <PresentationFormat>Widescreen</PresentationFormat>
  <Paragraphs>215</Paragraphs>
  <Slides>24</Slides>
  <Notes>15</Notes>
  <HiddenSlides>0</HiddenSlides>
  <MMClips>14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Century Gothic</vt:lpstr>
      <vt:lpstr>Office Theme</vt:lpstr>
      <vt:lpstr>Parenteral Nutrition:  Access, Ordering and Monitoring</vt:lpstr>
      <vt:lpstr>Outline</vt:lpstr>
      <vt:lpstr>Access</vt:lpstr>
      <vt:lpstr>Definitions</vt:lpstr>
      <vt:lpstr>Peripheral Venous Access</vt:lpstr>
      <vt:lpstr>Central Venous Catheter (CVC)</vt:lpstr>
      <vt:lpstr>Types of CVCs</vt:lpstr>
      <vt:lpstr>Routine Cares for </vt:lpstr>
      <vt:lpstr>Additional questions for the group</vt:lpstr>
      <vt:lpstr>PN Monitoring</vt:lpstr>
      <vt:lpstr>Inpatient</vt:lpstr>
      <vt:lpstr>Outpatient</vt:lpstr>
      <vt:lpstr>Outpatient</vt:lpstr>
      <vt:lpstr>Outpatient</vt:lpstr>
      <vt:lpstr>Outpatient</vt:lpstr>
      <vt:lpstr>Outpatient Micronutrient Labs</vt:lpstr>
      <vt:lpstr>Additional Lab Considerations</vt:lpstr>
      <vt:lpstr>Order Writing</vt:lpstr>
      <vt:lpstr>Inpatient TPN Order </vt:lpstr>
      <vt:lpstr>Inpatient TPN Order</vt:lpstr>
      <vt:lpstr>Inpatient Lipid Order</vt:lpstr>
      <vt:lpstr>Home TPN Order</vt:lpstr>
      <vt:lpstr>Resources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Hettich, Kyndal</cp:lastModifiedBy>
  <cp:revision>40</cp:revision>
  <dcterms:created xsi:type="dcterms:W3CDTF">2019-09-16T12:56:25Z</dcterms:created>
  <dcterms:modified xsi:type="dcterms:W3CDTF">2024-11-12T16:48:11Z</dcterms:modified>
</cp:coreProperties>
</file>