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56" r:id="rId2"/>
    <p:sldId id="290" r:id="rId3"/>
    <p:sldId id="300" r:id="rId4"/>
    <p:sldId id="301" r:id="rId5"/>
    <p:sldId id="302" r:id="rId6"/>
    <p:sldId id="257" r:id="rId7"/>
    <p:sldId id="258" r:id="rId8"/>
    <p:sldId id="308" r:id="rId9"/>
    <p:sldId id="309" r:id="rId10"/>
    <p:sldId id="306" r:id="rId11"/>
    <p:sldId id="323" r:id="rId12"/>
    <p:sldId id="297" r:id="rId13"/>
    <p:sldId id="321" r:id="rId14"/>
    <p:sldId id="291" r:id="rId15"/>
    <p:sldId id="310" r:id="rId16"/>
    <p:sldId id="311" r:id="rId17"/>
    <p:sldId id="312" r:id="rId18"/>
    <p:sldId id="313" r:id="rId19"/>
    <p:sldId id="314" r:id="rId20"/>
    <p:sldId id="315" r:id="rId21"/>
    <p:sldId id="316" r:id="rId22"/>
    <p:sldId id="271" r:id="rId23"/>
    <p:sldId id="324" r:id="rId24"/>
    <p:sldId id="299" r:id="rId25"/>
    <p:sldId id="292" r:id="rId26"/>
    <p:sldId id="317" r:id="rId27"/>
    <p:sldId id="293" r:id="rId28"/>
    <p:sldId id="294" r:id="rId29"/>
    <p:sldId id="278" r:id="rId30"/>
    <p:sldId id="325" r:id="rId31"/>
    <p:sldId id="326" r:id="rId32"/>
    <p:sldId id="277" r:id="rId33"/>
    <p:sldId id="281" r:id="rId34"/>
    <p:sldId id="280" r:id="rId35"/>
    <p:sldId id="279" r:id="rId36"/>
    <p:sldId id="283" r:id="rId37"/>
    <p:sldId id="327" r:id="rId38"/>
    <p:sldId id="322" r:id="rId39"/>
    <p:sldId id="284" r:id="rId40"/>
    <p:sldId id="296" r:id="rId41"/>
    <p:sldId id="328" r:id="rId42"/>
    <p:sldId id="274" r:id="rId43"/>
    <p:sldId id="318" r:id="rId44"/>
    <p:sldId id="319" r:id="rId45"/>
    <p:sldId id="305" r:id="rId46"/>
    <p:sldId id="320" r:id="rId47"/>
    <p:sldId id="288" r:id="rId48"/>
    <p:sldId id="329" r:id="rId49"/>
    <p:sldId id="303" r:id="rId50"/>
    <p:sldId id="307" r:id="rId51"/>
    <p:sldId id="304" r:id="rId52"/>
    <p:sldId id="295" r:id="rId53"/>
    <p:sldId id="330" r:id="rId54"/>
    <p:sldId id="287"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96" autoAdjust="0"/>
    <p:restoredTop sz="63512" autoAdjust="0"/>
  </p:normalViewPr>
  <p:slideViewPr>
    <p:cSldViewPr snapToGrid="0">
      <p:cViewPr varScale="1">
        <p:scale>
          <a:sx n="56" d="100"/>
          <a:sy n="56" d="100"/>
        </p:scale>
        <p:origin x="1229"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6CE33A-7AD6-4663-AB6A-7155C37B5E73}" type="doc">
      <dgm:prSet loTypeId="urn:microsoft.com/office/officeart/2009/3/layout/CircleRelationship" loCatId="relationship" qsTypeId="urn:microsoft.com/office/officeart/2005/8/quickstyle/simple2" qsCatId="simple" csTypeId="urn:microsoft.com/office/officeart/2005/8/colors/colorful5" csCatId="colorful" phldr="1"/>
      <dgm:spPr/>
      <dgm:t>
        <a:bodyPr/>
        <a:lstStyle/>
        <a:p>
          <a:endParaRPr lang="en-US"/>
        </a:p>
      </dgm:t>
    </dgm:pt>
    <dgm:pt modelId="{35B14BD1-1825-464D-9653-12ECA903B1E1}">
      <dgm:prSet phldrT="[Text]" custT="1"/>
      <dgm:spPr/>
      <dgm:t>
        <a:bodyPr/>
        <a:lstStyle/>
        <a:p>
          <a:r>
            <a:rPr lang="en-US" sz="3600" dirty="0" smtClean="0"/>
            <a:t>Learning Tips</a:t>
          </a:r>
          <a:endParaRPr lang="en-US" sz="3600" dirty="0"/>
        </a:p>
      </dgm:t>
    </dgm:pt>
    <dgm:pt modelId="{3E6053B4-1FA0-4273-AD40-70A426BF5333}" type="parTrans" cxnId="{CA8FD060-A387-41FA-AE82-D5D4158E91EE}">
      <dgm:prSet/>
      <dgm:spPr/>
      <dgm:t>
        <a:bodyPr/>
        <a:lstStyle/>
        <a:p>
          <a:endParaRPr lang="en-US"/>
        </a:p>
      </dgm:t>
    </dgm:pt>
    <dgm:pt modelId="{2DCC5956-930F-43BB-9EFF-E34CA93FDB52}" type="sibTrans" cxnId="{CA8FD060-A387-41FA-AE82-D5D4158E91EE}">
      <dgm:prSet/>
      <dgm:spPr/>
      <dgm:t>
        <a:bodyPr/>
        <a:lstStyle/>
        <a:p>
          <a:endParaRPr lang="en-US"/>
        </a:p>
      </dgm:t>
    </dgm:pt>
    <dgm:pt modelId="{96D2ED2F-E576-4F70-933C-0921A20771E1}">
      <dgm:prSet phldrT="[Text]" custT="1"/>
      <dgm:spPr/>
      <dgm:t>
        <a:bodyPr/>
        <a:lstStyle/>
        <a:p>
          <a:r>
            <a:rPr lang="en-US" sz="2000" dirty="0" smtClean="0"/>
            <a:t>Use Multiple Methods</a:t>
          </a:r>
          <a:endParaRPr lang="en-US" sz="2000" dirty="0"/>
        </a:p>
      </dgm:t>
    </dgm:pt>
    <dgm:pt modelId="{E078D240-876A-46CE-8A11-F8970099560A}" type="parTrans" cxnId="{1543BA28-BE3B-4C42-A501-1B7817C554E4}">
      <dgm:prSet/>
      <dgm:spPr/>
      <dgm:t>
        <a:bodyPr/>
        <a:lstStyle/>
        <a:p>
          <a:endParaRPr lang="en-US"/>
        </a:p>
      </dgm:t>
    </dgm:pt>
    <dgm:pt modelId="{617C1C25-195E-45AA-88A3-D9FBF3322FCC}" type="sibTrans" cxnId="{1543BA28-BE3B-4C42-A501-1B7817C554E4}">
      <dgm:prSet/>
      <dgm:spPr/>
      <dgm:t>
        <a:bodyPr/>
        <a:lstStyle/>
        <a:p>
          <a:endParaRPr lang="en-US"/>
        </a:p>
      </dgm:t>
    </dgm:pt>
    <dgm:pt modelId="{1C6E835A-4E20-4173-AE6B-3291BFDA44A3}">
      <dgm:prSet phldrT="[Text]" custT="1"/>
      <dgm:spPr/>
      <dgm:t>
        <a:bodyPr/>
        <a:lstStyle/>
        <a:p>
          <a:r>
            <a:rPr lang="en-US" sz="2000" dirty="0" smtClean="0"/>
            <a:t>Be Flexible</a:t>
          </a:r>
          <a:endParaRPr lang="en-US" sz="2000" dirty="0"/>
        </a:p>
      </dgm:t>
    </dgm:pt>
    <dgm:pt modelId="{C4EE8129-CD8B-4020-8FE4-B7CB4DAA97AB}" type="parTrans" cxnId="{7A863768-1836-4289-9117-CA65470DC77F}">
      <dgm:prSet/>
      <dgm:spPr/>
      <dgm:t>
        <a:bodyPr/>
        <a:lstStyle/>
        <a:p>
          <a:endParaRPr lang="en-US"/>
        </a:p>
      </dgm:t>
    </dgm:pt>
    <dgm:pt modelId="{9C9E10ED-D10E-4D1F-9411-94D820B98958}" type="sibTrans" cxnId="{7A863768-1836-4289-9117-CA65470DC77F}">
      <dgm:prSet/>
      <dgm:spPr/>
      <dgm:t>
        <a:bodyPr/>
        <a:lstStyle/>
        <a:p>
          <a:endParaRPr lang="en-US"/>
        </a:p>
      </dgm:t>
    </dgm:pt>
    <dgm:pt modelId="{9589FFC9-567A-4DAB-B2B3-81CB7BAC3066}">
      <dgm:prSet phldrT="[Text]" custT="1"/>
      <dgm:spPr/>
      <dgm:t>
        <a:bodyPr/>
        <a:lstStyle/>
        <a:p>
          <a:r>
            <a:rPr lang="en-US" sz="1800" dirty="0" smtClean="0"/>
            <a:t>Integrate new ideas with existing knowledge</a:t>
          </a:r>
          <a:endParaRPr lang="en-US" sz="1800" dirty="0"/>
        </a:p>
      </dgm:t>
    </dgm:pt>
    <dgm:pt modelId="{EBB658AF-CE2C-46C1-A596-29FD52360698}" type="parTrans" cxnId="{1C9D727A-BDC4-4191-8319-A2D085E4B0E4}">
      <dgm:prSet/>
      <dgm:spPr/>
      <dgm:t>
        <a:bodyPr/>
        <a:lstStyle/>
        <a:p>
          <a:endParaRPr lang="en-US"/>
        </a:p>
      </dgm:t>
    </dgm:pt>
    <dgm:pt modelId="{816CE1F6-AE25-4E62-BD6E-A46669858742}" type="sibTrans" cxnId="{1C9D727A-BDC4-4191-8319-A2D085E4B0E4}">
      <dgm:prSet/>
      <dgm:spPr/>
      <dgm:t>
        <a:bodyPr/>
        <a:lstStyle/>
        <a:p>
          <a:endParaRPr lang="en-US"/>
        </a:p>
      </dgm:t>
    </dgm:pt>
    <dgm:pt modelId="{13187B66-CE7E-40B6-BC86-B4399194FA00}">
      <dgm:prSet phldrT="[Text]" custT="1"/>
      <dgm:spPr/>
      <dgm:t>
        <a:bodyPr/>
        <a:lstStyle/>
        <a:p>
          <a:r>
            <a:rPr lang="en-US" sz="2000" dirty="0" smtClean="0"/>
            <a:t>Promote self esteem</a:t>
          </a:r>
          <a:endParaRPr lang="en-US" sz="2000" dirty="0"/>
        </a:p>
      </dgm:t>
    </dgm:pt>
    <dgm:pt modelId="{4FE3DDBB-5C5C-48E0-AFAA-0F54FB73C48A}" type="parTrans" cxnId="{2DE35F90-3D8F-42EC-8000-0460DFD8C414}">
      <dgm:prSet/>
      <dgm:spPr/>
      <dgm:t>
        <a:bodyPr/>
        <a:lstStyle/>
        <a:p>
          <a:endParaRPr lang="en-US"/>
        </a:p>
      </dgm:t>
    </dgm:pt>
    <dgm:pt modelId="{44AF3977-3EA1-424D-841F-0AC33B18A9DA}" type="sibTrans" cxnId="{2DE35F90-3D8F-42EC-8000-0460DFD8C414}">
      <dgm:prSet/>
      <dgm:spPr/>
      <dgm:t>
        <a:bodyPr/>
        <a:lstStyle/>
        <a:p>
          <a:endParaRPr lang="en-US"/>
        </a:p>
      </dgm:t>
    </dgm:pt>
    <dgm:pt modelId="{D8A80B21-E266-4C27-94ED-EC96BEF315E9}">
      <dgm:prSet phldrT="[Text]" custT="1"/>
      <dgm:spPr/>
      <dgm:t>
        <a:bodyPr/>
        <a:lstStyle/>
        <a:p>
          <a:r>
            <a:rPr lang="en-US" sz="2000" dirty="0" smtClean="0"/>
            <a:t>Make it practical and problem centered</a:t>
          </a:r>
          <a:endParaRPr lang="en-US" sz="2000" dirty="0"/>
        </a:p>
      </dgm:t>
    </dgm:pt>
    <dgm:pt modelId="{6E2FA15B-E2C0-42EB-9700-C3A70BE20045}" type="parTrans" cxnId="{059D573E-3C72-4171-B720-502F94A2E69E}">
      <dgm:prSet/>
      <dgm:spPr/>
      <dgm:t>
        <a:bodyPr/>
        <a:lstStyle/>
        <a:p>
          <a:endParaRPr lang="en-US"/>
        </a:p>
      </dgm:t>
    </dgm:pt>
    <dgm:pt modelId="{029A40D9-C595-4DA4-83BF-607B7900F703}" type="sibTrans" cxnId="{059D573E-3C72-4171-B720-502F94A2E69E}">
      <dgm:prSet/>
      <dgm:spPr/>
      <dgm:t>
        <a:bodyPr/>
        <a:lstStyle/>
        <a:p>
          <a:endParaRPr lang="en-US"/>
        </a:p>
      </dgm:t>
    </dgm:pt>
    <dgm:pt modelId="{E7D013F3-C8EE-442B-A83D-81BF9907D9DC}" type="pres">
      <dgm:prSet presAssocID="{216CE33A-7AD6-4663-AB6A-7155C37B5E73}" presName="Name0" presStyleCnt="0">
        <dgm:presLayoutVars>
          <dgm:chMax val="1"/>
          <dgm:chPref val="1"/>
        </dgm:presLayoutVars>
      </dgm:prSet>
      <dgm:spPr/>
      <dgm:t>
        <a:bodyPr/>
        <a:lstStyle/>
        <a:p>
          <a:endParaRPr lang="en-US"/>
        </a:p>
      </dgm:t>
    </dgm:pt>
    <dgm:pt modelId="{95B9F3FB-EECD-40CC-9E5A-9786DF4897F0}" type="pres">
      <dgm:prSet presAssocID="{35B14BD1-1825-464D-9653-12ECA903B1E1}" presName="Parent" presStyleLbl="node0" presStyleIdx="0" presStyleCnt="1" custScaleX="121000" custScaleY="121000">
        <dgm:presLayoutVars>
          <dgm:chMax val="5"/>
          <dgm:chPref val="5"/>
        </dgm:presLayoutVars>
      </dgm:prSet>
      <dgm:spPr/>
      <dgm:t>
        <a:bodyPr/>
        <a:lstStyle/>
        <a:p>
          <a:endParaRPr lang="en-US"/>
        </a:p>
      </dgm:t>
    </dgm:pt>
    <dgm:pt modelId="{109F4196-3E87-40C9-837A-E6A1F901773D}" type="pres">
      <dgm:prSet presAssocID="{35B14BD1-1825-464D-9653-12ECA903B1E1}" presName="Accent2" presStyleLbl="node1" presStyleIdx="0" presStyleCnt="19" custScaleX="121000" custScaleY="121000"/>
      <dgm:spPr/>
    </dgm:pt>
    <dgm:pt modelId="{7B021152-ABDE-4C1D-A790-2F0BC60120C3}" type="pres">
      <dgm:prSet presAssocID="{35B14BD1-1825-464D-9653-12ECA903B1E1}" presName="Accent3" presStyleLbl="node1" presStyleIdx="1" presStyleCnt="19" custScaleX="121000" custScaleY="121000"/>
      <dgm:spPr/>
    </dgm:pt>
    <dgm:pt modelId="{FAF02364-975C-4042-9E7E-4CF4D87ACF69}" type="pres">
      <dgm:prSet presAssocID="{35B14BD1-1825-464D-9653-12ECA903B1E1}" presName="Accent4" presStyleLbl="node1" presStyleIdx="2" presStyleCnt="19" custScaleX="121000" custScaleY="121000"/>
      <dgm:spPr/>
    </dgm:pt>
    <dgm:pt modelId="{0F2C9E71-26E9-44F3-B023-2B7CC58C64E1}" type="pres">
      <dgm:prSet presAssocID="{35B14BD1-1825-464D-9653-12ECA903B1E1}" presName="Accent5" presStyleLbl="node1" presStyleIdx="3" presStyleCnt="19" custScaleX="121000" custScaleY="121000"/>
      <dgm:spPr/>
    </dgm:pt>
    <dgm:pt modelId="{98C6C2EB-8A5E-45B4-85D9-193EDF51BD4D}" type="pres">
      <dgm:prSet presAssocID="{35B14BD1-1825-464D-9653-12ECA903B1E1}" presName="Accent6" presStyleLbl="node1" presStyleIdx="4" presStyleCnt="19" custScaleX="121000" custScaleY="121000"/>
      <dgm:spPr/>
    </dgm:pt>
    <dgm:pt modelId="{8039DB78-43EC-4C26-8D45-CF8D862D8245}" type="pres">
      <dgm:prSet presAssocID="{96D2ED2F-E576-4F70-933C-0921A20771E1}" presName="Child1" presStyleLbl="node1" presStyleIdx="5" presStyleCnt="19" custScaleX="121000" custScaleY="121000" custLinFactNeighborX="-4697" custLinFactNeighborY="-939">
        <dgm:presLayoutVars>
          <dgm:chMax val="0"/>
          <dgm:chPref val="0"/>
        </dgm:presLayoutVars>
      </dgm:prSet>
      <dgm:spPr/>
      <dgm:t>
        <a:bodyPr/>
        <a:lstStyle/>
        <a:p>
          <a:endParaRPr lang="en-US"/>
        </a:p>
      </dgm:t>
    </dgm:pt>
    <dgm:pt modelId="{6D6959BE-5FF9-4104-B2FE-0C8413F48B91}" type="pres">
      <dgm:prSet presAssocID="{96D2ED2F-E576-4F70-933C-0921A20771E1}" presName="Accent7" presStyleCnt="0"/>
      <dgm:spPr/>
    </dgm:pt>
    <dgm:pt modelId="{AE083675-F0FC-43B2-B337-6794CC013BC9}" type="pres">
      <dgm:prSet presAssocID="{96D2ED2F-E576-4F70-933C-0921A20771E1}" presName="AccentHold1" presStyleLbl="node1" presStyleIdx="6" presStyleCnt="19" custScaleX="121000" custScaleY="121000"/>
      <dgm:spPr/>
    </dgm:pt>
    <dgm:pt modelId="{AEA1DD19-0116-4D3A-B95A-EAAD0263A269}" type="pres">
      <dgm:prSet presAssocID="{96D2ED2F-E576-4F70-933C-0921A20771E1}" presName="Accent8" presStyleCnt="0"/>
      <dgm:spPr/>
    </dgm:pt>
    <dgm:pt modelId="{5D172EE8-BA78-404B-9EB9-7529F80AD068}" type="pres">
      <dgm:prSet presAssocID="{96D2ED2F-E576-4F70-933C-0921A20771E1}" presName="AccentHold2" presStyleLbl="node1" presStyleIdx="7" presStyleCnt="19" custScaleX="121000" custScaleY="121000"/>
      <dgm:spPr/>
    </dgm:pt>
    <dgm:pt modelId="{C1F5B6D2-7ED3-46F9-BB4C-CA61E2AB42A3}" type="pres">
      <dgm:prSet presAssocID="{1C6E835A-4E20-4173-AE6B-3291BFDA44A3}" presName="Child2" presStyleLbl="node1" presStyleIdx="8" presStyleCnt="19" custScaleX="121000" custScaleY="121000">
        <dgm:presLayoutVars>
          <dgm:chMax val="0"/>
          <dgm:chPref val="0"/>
        </dgm:presLayoutVars>
      </dgm:prSet>
      <dgm:spPr/>
      <dgm:t>
        <a:bodyPr/>
        <a:lstStyle/>
        <a:p>
          <a:endParaRPr lang="en-US"/>
        </a:p>
      </dgm:t>
    </dgm:pt>
    <dgm:pt modelId="{D9E15679-F2ED-4C9C-8022-3D62AC4E580C}" type="pres">
      <dgm:prSet presAssocID="{1C6E835A-4E20-4173-AE6B-3291BFDA44A3}" presName="Accent9" presStyleCnt="0"/>
      <dgm:spPr/>
    </dgm:pt>
    <dgm:pt modelId="{B363ECB7-BB4A-41B2-9384-E0BB47710094}" type="pres">
      <dgm:prSet presAssocID="{1C6E835A-4E20-4173-AE6B-3291BFDA44A3}" presName="AccentHold1" presStyleLbl="node1" presStyleIdx="9" presStyleCnt="19" custScaleX="121000" custScaleY="121000"/>
      <dgm:spPr/>
    </dgm:pt>
    <dgm:pt modelId="{44D87F57-58CD-4421-9964-BAE46D1CC09E}" type="pres">
      <dgm:prSet presAssocID="{1C6E835A-4E20-4173-AE6B-3291BFDA44A3}" presName="Accent10" presStyleCnt="0"/>
      <dgm:spPr/>
    </dgm:pt>
    <dgm:pt modelId="{2561F306-F6AC-4D81-9834-A61AE9CFDF48}" type="pres">
      <dgm:prSet presAssocID="{1C6E835A-4E20-4173-AE6B-3291BFDA44A3}" presName="AccentHold2" presStyleLbl="node1" presStyleIdx="10" presStyleCnt="19" custScaleX="121000" custScaleY="121000"/>
      <dgm:spPr/>
    </dgm:pt>
    <dgm:pt modelId="{02A32304-0897-4FFD-A921-3B718B1FCD6A}" type="pres">
      <dgm:prSet presAssocID="{1C6E835A-4E20-4173-AE6B-3291BFDA44A3}" presName="Accent11" presStyleCnt="0"/>
      <dgm:spPr/>
    </dgm:pt>
    <dgm:pt modelId="{7A511937-74C0-4C92-8D11-7216709A39CB}" type="pres">
      <dgm:prSet presAssocID="{1C6E835A-4E20-4173-AE6B-3291BFDA44A3}" presName="AccentHold3" presStyleLbl="node1" presStyleIdx="11" presStyleCnt="19" custScaleX="121000" custScaleY="121000"/>
      <dgm:spPr/>
    </dgm:pt>
    <dgm:pt modelId="{291E09F0-8AB1-4693-9125-990EA6CFF644}" type="pres">
      <dgm:prSet presAssocID="{9589FFC9-567A-4DAB-B2B3-81CB7BAC3066}" presName="Child3" presStyleLbl="node1" presStyleIdx="12" presStyleCnt="19" custScaleX="121000" custScaleY="121000">
        <dgm:presLayoutVars>
          <dgm:chMax val="0"/>
          <dgm:chPref val="0"/>
        </dgm:presLayoutVars>
      </dgm:prSet>
      <dgm:spPr/>
      <dgm:t>
        <a:bodyPr/>
        <a:lstStyle/>
        <a:p>
          <a:endParaRPr lang="en-US"/>
        </a:p>
      </dgm:t>
    </dgm:pt>
    <dgm:pt modelId="{5D873C15-1C7D-4DE2-BFE5-62A678BC930B}" type="pres">
      <dgm:prSet presAssocID="{9589FFC9-567A-4DAB-B2B3-81CB7BAC3066}" presName="Accent12" presStyleCnt="0"/>
      <dgm:spPr/>
    </dgm:pt>
    <dgm:pt modelId="{4097FA02-7A93-4F32-A8FC-9F5F3743F89E}" type="pres">
      <dgm:prSet presAssocID="{9589FFC9-567A-4DAB-B2B3-81CB7BAC3066}" presName="AccentHold1" presStyleLbl="node1" presStyleIdx="13" presStyleCnt="19" custScaleX="121000" custScaleY="121000"/>
      <dgm:spPr/>
    </dgm:pt>
    <dgm:pt modelId="{6E99A0BD-E66D-4EA2-9F48-42D4F3FEC83F}" type="pres">
      <dgm:prSet presAssocID="{13187B66-CE7E-40B6-BC86-B4399194FA00}" presName="Child4" presStyleLbl="node1" presStyleIdx="14" presStyleCnt="19" custScaleX="121000" custScaleY="121000">
        <dgm:presLayoutVars>
          <dgm:chMax val="0"/>
          <dgm:chPref val="0"/>
        </dgm:presLayoutVars>
      </dgm:prSet>
      <dgm:spPr/>
      <dgm:t>
        <a:bodyPr/>
        <a:lstStyle/>
        <a:p>
          <a:endParaRPr lang="en-US"/>
        </a:p>
      </dgm:t>
    </dgm:pt>
    <dgm:pt modelId="{34139E5E-AB9A-47F5-A454-37C161C436C1}" type="pres">
      <dgm:prSet presAssocID="{13187B66-CE7E-40B6-BC86-B4399194FA00}" presName="Accent13" presStyleCnt="0"/>
      <dgm:spPr/>
    </dgm:pt>
    <dgm:pt modelId="{92E44AE0-BDE0-456F-9BE7-A2AA9ADA05A6}" type="pres">
      <dgm:prSet presAssocID="{13187B66-CE7E-40B6-BC86-B4399194FA00}" presName="AccentHold1" presStyleLbl="node1" presStyleIdx="15" presStyleCnt="19" custScaleX="121000" custScaleY="121000"/>
      <dgm:spPr/>
    </dgm:pt>
    <dgm:pt modelId="{9DB939CB-FEC1-456C-9D03-51EBC2677B9C}" type="pres">
      <dgm:prSet presAssocID="{D8A80B21-E266-4C27-94ED-EC96BEF315E9}" presName="Child5" presStyleLbl="node1" presStyleIdx="16" presStyleCnt="19" custScaleX="121000" custScaleY="121000">
        <dgm:presLayoutVars>
          <dgm:chMax val="0"/>
          <dgm:chPref val="0"/>
        </dgm:presLayoutVars>
      </dgm:prSet>
      <dgm:spPr/>
      <dgm:t>
        <a:bodyPr/>
        <a:lstStyle/>
        <a:p>
          <a:endParaRPr lang="en-US"/>
        </a:p>
      </dgm:t>
    </dgm:pt>
    <dgm:pt modelId="{FF0C4000-9D0A-49AB-9100-F86A4F93C7A2}" type="pres">
      <dgm:prSet presAssocID="{D8A80B21-E266-4C27-94ED-EC96BEF315E9}" presName="Accent15" presStyleCnt="0"/>
      <dgm:spPr/>
    </dgm:pt>
    <dgm:pt modelId="{2396BD7F-6197-4935-91D1-888829A68EB7}" type="pres">
      <dgm:prSet presAssocID="{D8A80B21-E266-4C27-94ED-EC96BEF315E9}" presName="AccentHold2" presStyleLbl="node1" presStyleIdx="17" presStyleCnt="19" custScaleX="121000" custScaleY="121000"/>
      <dgm:spPr/>
    </dgm:pt>
    <dgm:pt modelId="{F5BDF4A8-30E1-4D50-8222-E72A39FA693F}" type="pres">
      <dgm:prSet presAssocID="{D8A80B21-E266-4C27-94ED-EC96BEF315E9}" presName="Accent16" presStyleCnt="0"/>
      <dgm:spPr/>
    </dgm:pt>
    <dgm:pt modelId="{F74AFF9F-A775-4C29-8A6A-1C6C58AA2952}" type="pres">
      <dgm:prSet presAssocID="{D8A80B21-E266-4C27-94ED-EC96BEF315E9}" presName="AccentHold3" presStyleLbl="node1" presStyleIdx="18" presStyleCnt="19" custScaleX="121000" custScaleY="121000"/>
      <dgm:spPr/>
    </dgm:pt>
  </dgm:ptLst>
  <dgm:cxnLst>
    <dgm:cxn modelId="{73C88F6A-0D4C-49BD-BBEA-6EA3854B9752}" type="presOf" srcId="{35B14BD1-1825-464D-9653-12ECA903B1E1}" destId="{95B9F3FB-EECD-40CC-9E5A-9786DF4897F0}" srcOrd="0" destOrd="0" presId="urn:microsoft.com/office/officeart/2009/3/layout/CircleRelationship"/>
    <dgm:cxn modelId="{059D573E-3C72-4171-B720-502F94A2E69E}" srcId="{35B14BD1-1825-464D-9653-12ECA903B1E1}" destId="{D8A80B21-E266-4C27-94ED-EC96BEF315E9}" srcOrd="4" destOrd="0" parTransId="{6E2FA15B-E2C0-42EB-9700-C3A70BE20045}" sibTransId="{029A40D9-C595-4DA4-83BF-607B7900F703}"/>
    <dgm:cxn modelId="{A3646A02-FB53-46C8-B136-0717FDA34370}" type="presOf" srcId="{1C6E835A-4E20-4173-AE6B-3291BFDA44A3}" destId="{C1F5B6D2-7ED3-46F9-BB4C-CA61E2AB42A3}" srcOrd="0" destOrd="0" presId="urn:microsoft.com/office/officeart/2009/3/layout/CircleRelationship"/>
    <dgm:cxn modelId="{CA8FD060-A387-41FA-AE82-D5D4158E91EE}" srcId="{216CE33A-7AD6-4663-AB6A-7155C37B5E73}" destId="{35B14BD1-1825-464D-9653-12ECA903B1E1}" srcOrd="0" destOrd="0" parTransId="{3E6053B4-1FA0-4273-AD40-70A426BF5333}" sibTransId="{2DCC5956-930F-43BB-9EFF-E34CA93FDB52}"/>
    <dgm:cxn modelId="{8C670F6C-9B2A-4CF1-8C2E-39AA04E369C9}" type="presOf" srcId="{9589FFC9-567A-4DAB-B2B3-81CB7BAC3066}" destId="{291E09F0-8AB1-4693-9125-990EA6CFF644}" srcOrd="0" destOrd="0" presId="urn:microsoft.com/office/officeart/2009/3/layout/CircleRelationship"/>
    <dgm:cxn modelId="{263B60E9-5419-493C-9E84-D2D832C82680}" type="presOf" srcId="{13187B66-CE7E-40B6-BC86-B4399194FA00}" destId="{6E99A0BD-E66D-4EA2-9F48-42D4F3FEC83F}" srcOrd="0" destOrd="0" presId="urn:microsoft.com/office/officeart/2009/3/layout/CircleRelationship"/>
    <dgm:cxn modelId="{4B97AFF1-2088-4FA4-8C0C-303741533A76}" type="presOf" srcId="{96D2ED2F-E576-4F70-933C-0921A20771E1}" destId="{8039DB78-43EC-4C26-8D45-CF8D862D8245}" srcOrd="0" destOrd="0" presId="urn:microsoft.com/office/officeart/2009/3/layout/CircleRelationship"/>
    <dgm:cxn modelId="{1543BA28-BE3B-4C42-A501-1B7817C554E4}" srcId="{35B14BD1-1825-464D-9653-12ECA903B1E1}" destId="{96D2ED2F-E576-4F70-933C-0921A20771E1}" srcOrd="0" destOrd="0" parTransId="{E078D240-876A-46CE-8A11-F8970099560A}" sibTransId="{617C1C25-195E-45AA-88A3-D9FBF3322FCC}"/>
    <dgm:cxn modelId="{7A863768-1836-4289-9117-CA65470DC77F}" srcId="{35B14BD1-1825-464D-9653-12ECA903B1E1}" destId="{1C6E835A-4E20-4173-AE6B-3291BFDA44A3}" srcOrd="1" destOrd="0" parTransId="{C4EE8129-CD8B-4020-8FE4-B7CB4DAA97AB}" sibTransId="{9C9E10ED-D10E-4D1F-9411-94D820B98958}"/>
    <dgm:cxn modelId="{2DE35F90-3D8F-42EC-8000-0460DFD8C414}" srcId="{35B14BD1-1825-464D-9653-12ECA903B1E1}" destId="{13187B66-CE7E-40B6-BC86-B4399194FA00}" srcOrd="3" destOrd="0" parTransId="{4FE3DDBB-5C5C-48E0-AFAA-0F54FB73C48A}" sibTransId="{44AF3977-3EA1-424D-841F-0AC33B18A9DA}"/>
    <dgm:cxn modelId="{EE905AFA-6AF1-4859-A17B-DBFE32CEE4F9}" type="presOf" srcId="{216CE33A-7AD6-4663-AB6A-7155C37B5E73}" destId="{E7D013F3-C8EE-442B-A83D-81BF9907D9DC}" srcOrd="0" destOrd="0" presId="urn:microsoft.com/office/officeart/2009/3/layout/CircleRelationship"/>
    <dgm:cxn modelId="{1C9D727A-BDC4-4191-8319-A2D085E4B0E4}" srcId="{35B14BD1-1825-464D-9653-12ECA903B1E1}" destId="{9589FFC9-567A-4DAB-B2B3-81CB7BAC3066}" srcOrd="2" destOrd="0" parTransId="{EBB658AF-CE2C-46C1-A596-29FD52360698}" sibTransId="{816CE1F6-AE25-4E62-BD6E-A46669858742}"/>
    <dgm:cxn modelId="{A9C1EBE6-0116-494D-BB9C-38F9C8254012}" type="presOf" srcId="{D8A80B21-E266-4C27-94ED-EC96BEF315E9}" destId="{9DB939CB-FEC1-456C-9D03-51EBC2677B9C}" srcOrd="0" destOrd="0" presId="urn:microsoft.com/office/officeart/2009/3/layout/CircleRelationship"/>
    <dgm:cxn modelId="{03271A3B-7D44-43EE-912B-5F86DE23DC03}" type="presParOf" srcId="{E7D013F3-C8EE-442B-A83D-81BF9907D9DC}" destId="{95B9F3FB-EECD-40CC-9E5A-9786DF4897F0}" srcOrd="0" destOrd="0" presId="urn:microsoft.com/office/officeart/2009/3/layout/CircleRelationship"/>
    <dgm:cxn modelId="{CB075CCD-A4E8-4FBE-B264-851B313BCF2F}" type="presParOf" srcId="{E7D013F3-C8EE-442B-A83D-81BF9907D9DC}" destId="{109F4196-3E87-40C9-837A-E6A1F901773D}" srcOrd="1" destOrd="0" presId="urn:microsoft.com/office/officeart/2009/3/layout/CircleRelationship"/>
    <dgm:cxn modelId="{D84EB73C-663E-4C48-A73E-DBE6924CAB8C}" type="presParOf" srcId="{E7D013F3-C8EE-442B-A83D-81BF9907D9DC}" destId="{7B021152-ABDE-4C1D-A790-2F0BC60120C3}" srcOrd="2" destOrd="0" presId="urn:microsoft.com/office/officeart/2009/3/layout/CircleRelationship"/>
    <dgm:cxn modelId="{2D7C6830-065C-47E0-9557-235C221BE179}" type="presParOf" srcId="{E7D013F3-C8EE-442B-A83D-81BF9907D9DC}" destId="{FAF02364-975C-4042-9E7E-4CF4D87ACF69}" srcOrd="3" destOrd="0" presId="urn:microsoft.com/office/officeart/2009/3/layout/CircleRelationship"/>
    <dgm:cxn modelId="{F230806B-FBE9-432A-8CC2-82EC1F09AEEE}" type="presParOf" srcId="{E7D013F3-C8EE-442B-A83D-81BF9907D9DC}" destId="{0F2C9E71-26E9-44F3-B023-2B7CC58C64E1}" srcOrd="4" destOrd="0" presId="urn:microsoft.com/office/officeart/2009/3/layout/CircleRelationship"/>
    <dgm:cxn modelId="{EF261C19-4200-40C4-B383-D7D79173364E}" type="presParOf" srcId="{E7D013F3-C8EE-442B-A83D-81BF9907D9DC}" destId="{98C6C2EB-8A5E-45B4-85D9-193EDF51BD4D}" srcOrd="5" destOrd="0" presId="urn:microsoft.com/office/officeart/2009/3/layout/CircleRelationship"/>
    <dgm:cxn modelId="{2468868F-6DE5-4B95-B542-D72DE5630FD5}" type="presParOf" srcId="{E7D013F3-C8EE-442B-A83D-81BF9907D9DC}" destId="{8039DB78-43EC-4C26-8D45-CF8D862D8245}" srcOrd="6" destOrd="0" presId="urn:microsoft.com/office/officeart/2009/3/layout/CircleRelationship"/>
    <dgm:cxn modelId="{7E657158-EE0C-4AAF-A6C2-7164B8EDAB66}" type="presParOf" srcId="{E7D013F3-C8EE-442B-A83D-81BF9907D9DC}" destId="{6D6959BE-5FF9-4104-B2FE-0C8413F48B91}" srcOrd="7" destOrd="0" presId="urn:microsoft.com/office/officeart/2009/3/layout/CircleRelationship"/>
    <dgm:cxn modelId="{DA89037A-E9F5-4DDC-A6C3-FA3052B4A6D1}" type="presParOf" srcId="{6D6959BE-5FF9-4104-B2FE-0C8413F48B91}" destId="{AE083675-F0FC-43B2-B337-6794CC013BC9}" srcOrd="0" destOrd="0" presId="urn:microsoft.com/office/officeart/2009/3/layout/CircleRelationship"/>
    <dgm:cxn modelId="{6030BC62-BCF8-4495-BB4F-9C5597880830}" type="presParOf" srcId="{E7D013F3-C8EE-442B-A83D-81BF9907D9DC}" destId="{AEA1DD19-0116-4D3A-B95A-EAAD0263A269}" srcOrd="8" destOrd="0" presId="urn:microsoft.com/office/officeart/2009/3/layout/CircleRelationship"/>
    <dgm:cxn modelId="{E1009AFB-22E5-4D87-95D1-235FD6EF9ED2}" type="presParOf" srcId="{AEA1DD19-0116-4D3A-B95A-EAAD0263A269}" destId="{5D172EE8-BA78-404B-9EB9-7529F80AD068}" srcOrd="0" destOrd="0" presId="urn:microsoft.com/office/officeart/2009/3/layout/CircleRelationship"/>
    <dgm:cxn modelId="{C2E8E6D1-0BC1-4506-A189-1F42B63BA7D1}" type="presParOf" srcId="{E7D013F3-C8EE-442B-A83D-81BF9907D9DC}" destId="{C1F5B6D2-7ED3-46F9-BB4C-CA61E2AB42A3}" srcOrd="9" destOrd="0" presId="urn:microsoft.com/office/officeart/2009/3/layout/CircleRelationship"/>
    <dgm:cxn modelId="{8F016EEF-DE7F-4230-BDF5-0FA5E8519EDD}" type="presParOf" srcId="{E7D013F3-C8EE-442B-A83D-81BF9907D9DC}" destId="{D9E15679-F2ED-4C9C-8022-3D62AC4E580C}" srcOrd="10" destOrd="0" presId="urn:microsoft.com/office/officeart/2009/3/layout/CircleRelationship"/>
    <dgm:cxn modelId="{98209952-BD8A-4FE3-9507-EDB1C8052249}" type="presParOf" srcId="{D9E15679-F2ED-4C9C-8022-3D62AC4E580C}" destId="{B363ECB7-BB4A-41B2-9384-E0BB47710094}" srcOrd="0" destOrd="0" presId="urn:microsoft.com/office/officeart/2009/3/layout/CircleRelationship"/>
    <dgm:cxn modelId="{FFD7E553-E4FE-424E-AE9B-D44DB1503918}" type="presParOf" srcId="{E7D013F3-C8EE-442B-A83D-81BF9907D9DC}" destId="{44D87F57-58CD-4421-9964-BAE46D1CC09E}" srcOrd="11" destOrd="0" presId="urn:microsoft.com/office/officeart/2009/3/layout/CircleRelationship"/>
    <dgm:cxn modelId="{E4A1A273-F4E9-4F62-9E53-50CC3EBD91FC}" type="presParOf" srcId="{44D87F57-58CD-4421-9964-BAE46D1CC09E}" destId="{2561F306-F6AC-4D81-9834-A61AE9CFDF48}" srcOrd="0" destOrd="0" presId="urn:microsoft.com/office/officeart/2009/3/layout/CircleRelationship"/>
    <dgm:cxn modelId="{61BD951B-03E2-49C7-8C81-5A011893829A}" type="presParOf" srcId="{E7D013F3-C8EE-442B-A83D-81BF9907D9DC}" destId="{02A32304-0897-4FFD-A921-3B718B1FCD6A}" srcOrd="12" destOrd="0" presId="urn:microsoft.com/office/officeart/2009/3/layout/CircleRelationship"/>
    <dgm:cxn modelId="{136F15B5-7DFF-423D-A9AE-37C384B4852D}" type="presParOf" srcId="{02A32304-0897-4FFD-A921-3B718B1FCD6A}" destId="{7A511937-74C0-4C92-8D11-7216709A39CB}" srcOrd="0" destOrd="0" presId="urn:microsoft.com/office/officeart/2009/3/layout/CircleRelationship"/>
    <dgm:cxn modelId="{4A0DC535-0B49-4BFC-8D43-20C7B2C80DE4}" type="presParOf" srcId="{E7D013F3-C8EE-442B-A83D-81BF9907D9DC}" destId="{291E09F0-8AB1-4693-9125-990EA6CFF644}" srcOrd="13" destOrd="0" presId="urn:microsoft.com/office/officeart/2009/3/layout/CircleRelationship"/>
    <dgm:cxn modelId="{DAE61016-866B-497D-9748-03797E0AB408}" type="presParOf" srcId="{E7D013F3-C8EE-442B-A83D-81BF9907D9DC}" destId="{5D873C15-1C7D-4DE2-BFE5-62A678BC930B}" srcOrd="14" destOrd="0" presId="urn:microsoft.com/office/officeart/2009/3/layout/CircleRelationship"/>
    <dgm:cxn modelId="{E35EC733-BD5F-45C6-952D-330737593F4A}" type="presParOf" srcId="{5D873C15-1C7D-4DE2-BFE5-62A678BC930B}" destId="{4097FA02-7A93-4F32-A8FC-9F5F3743F89E}" srcOrd="0" destOrd="0" presId="urn:microsoft.com/office/officeart/2009/3/layout/CircleRelationship"/>
    <dgm:cxn modelId="{66CBB155-E869-455E-915D-663BB4F61F70}" type="presParOf" srcId="{E7D013F3-C8EE-442B-A83D-81BF9907D9DC}" destId="{6E99A0BD-E66D-4EA2-9F48-42D4F3FEC83F}" srcOrd="15" destOrd="0" presId="urn:microsoft.com/office/officeart/2009/3/layout/CircleRelationship"/>
    <dgm:cxn modelId="{C69ECE4C-AA4A-4C8C-B5F4-3CDB561A4CC0}" type="presParOf" srcId="{E7D013F3-C8EE-442B-A83D-81BF9907D9DC}" destId="{34139E5E-AB9A-47F5-A454-37C161C436C1}" srcOrd="16" destOrd="0" presId="urn:microsoft.com/office/officeart/2009/3/layout/CircleRelationship"/>
    <dgm:cxn modelId="{97DB37E6-EDB8-43DC-AA6F-1F09FD1E1D77}" type="presParOf" srcId="{34139E5E-AB9A-47F5-A454-37C161C436C1}" destId="{92E44AE0-BDE0-456F-9BE7-A2AA9ADA05A6}" srcOrd="0" destOrd="0" presId="urn:microsoft.com/office/officeart/2009/3/layout/CircleRelationship"/>
    <dgm:cxn modelId="{8DEAF87C-BC6E-4908-AB4E-B5E6B347F8C1}" type="presParOf" srcId="{E7D013F3-C8EE-442B-A83D-81BF9907D9DC}" destId="{9DB939CB-FEC1-456C-9D03-51EBC2677B9C}" srcOrd="17" destOrd="0" presId="urn:microsoft.com/office/officeart/2009/3/layout/CircleRelationship"/>
    <dgm:cxn modelId="{B91C88F1-2EBE-40EE-95E0-A4130AD73B71}" type="presParOf" srcId="{E7D013F3-C8EE-442B-A83D-81BF9907D9DC}" destId="{FF0C4000-9D0A-49AB-9100-F86A4F93C7A2}" srcOrd="18" destOrd="0" presId="urn:microsoft.com/office/officeart/2009/3/layout/CircleRelationship"/>
    <dgm:cxn modelId="{233D4196-7603-4652-83D1-9C776DD676E9}" type="presParOf" srcId="{FF0C4000-9D0A-49AB-9100-F86A4F93C7A2}" destId="{2396BD7F-6197-4935-91D1-888829A68EB7}" srcOrd="0" destOrd="0" presId="urn:microsoft.com/office/officeart/2009/3/layout/CircleRelationship"/>
    <dgm:cxn modelId="{983BD1DC-1B82-4711-8F24-5E36BFCFE0C3}" type="presParOf" srcId="{E7D013F3-C8EE-442B-A83D-81BF9907D9DC}" destId="{F5BDF4A8-30E1-4D50-8222-E72A39FA693F}" srcOrd="19" destOrd="0" presId="urn:microsoft.com/office/officeart/2009/3/layout/CircleRelationship"/>
    <dgm:cxn modelId="{B617A451-80CA-4DA8-A2A6-04B7823F201D}" type="presParOf" srcId="{F5BDF4A8-30E1-4D50-8222-E72A39FA693F}" destId="{F74AFF9F-A775-4C29-8A6A-1C6C58AA2952}" srcOrd="0" destOrd="0" presId="urn:microsoft.com/office/officeart/2009/3/layout/CircleRelationship"/>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9F3FB-EECD-40CC-9E5A-9786DF4897F0}">
      <dsp:nvSpPr>
        <dsp:cNvPr id="0" name=""/>
        <dsp:cNvSpPr/>
      </dsp:nvSpPr>
      <dsp:spPr>
        <a:xfrm>
          <a:off x="3096406" y="784210"/>
          <a:ext cx="4023814" cy="4024506"/>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t>Learning Tips</a:t>
          </a:r>
          <a:endParaRPr lang="en-US" sz="3600" kern="1200" dirty="0"/>
        </a:p>
      </dsp:txBody>
      <dsp:txXfrm>
        <a:off x="3685680" y="1373585"/>
        <a:ext cx="2845266" cy="2845756"/>
      </dsp:txXfrm>
    </dsp:sp>
    <dsp:sp modelId="{109F4196-3E87-40C9-837A-E6A1F901773D}">
      <dsp:nvSpPr>
        <dsp:cNvPr id="0" name=""/>
        <dsp:cNvSpPr/>
      </dsp:nvSpPr>
      <dsp:spPr>
        <a:xfrm>
          <a:off x="4439969" y="4184083"/>
          <a:ext cx="324381" cy="324348"/>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B021152-ABDE-4C1D-A790-2F0BC60120C3}">
      <dsp:nvSpPr>
        <dsp:cNvPr id="0" name=""/>
        <dsp:cNvSpPr/>
      </dsp:nvSpPr>
      <dsp:spPr>
        <a:xfrm>
          <a:off x="6957091" y="2455090"/>
          <a:ext cx="324381" cy="324348"/>
        </a:xfrm>
        <a:prstGeom prst="ellipse">
          <a:avLst/>
        </a:prstGeom>
        <a:solidFill>
          <a:schemeClr val="accent5">
            <a:hueOff val="-375475"/>
            <a:satOff val="-968"/>
            <a:lumOff val="-65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AF02364-975C-4042-9E7E-4CF4D87ACF69}">
      <dsp:nvSpPr>
        <dsp:cNvPr id="0" name=""/>
        <dsp:cNvSpPr/>
      </dsp:nvSpPr>
      <dsp:spPr>
        <a:xfrm>
          <a:off x="5665347" y="4458642"/>
          <a:ext cx="447365" cy="448046"/>
        </a:xfrm>
        <a:prstGeom prst="ellipse">
          <a:avLst/>
        </a:prstGeom>
        <a:solidFill>
          <a:schemeClr val="accent5">
            <a:hueOff val="-750949"/>
            <a:satOff val="-1935"/>
            <a:lumOff val="-130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F2C9E71-26E9-44F3-B023-2B7CC58C64E1}">
      <dsp:nvSpPr>
        <dsp:cNvPr id="0" name=""/>
        <dsp:cNvSpPr/>
      </dsp:nvSpPr>
      <dsp:spPr>
        <a:xfrm>
          <a:off x="4515005" y="1479151"/>
          <a:ext cx="324381" cy="324348"/>
        </a:xfrm>
        <a:prstGeom prst="ellipse">
          <a:avLst/>
        </a:prstGeom>
        <a:solidFill>
          <a:schemeClr val="accent5">
            <a:hueOff val="-1126424"/>
            <a:satOff val="-2903"/>
            <a:lumOff val="-196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8C6C2EB-8A5E-45B4-85D9-193EDF51BD4D}">
      <dsp:nvSpPr>
        <dsp:cNvPr id="0" name=""/>
        <dsp:cNvSpPr/>
      </dsp:nvSpPr>
      <dsp:spPr>
        <a:xfrm>
          <a:off x="3671189" y="3013194"/>
          <a:ext cx="324381" cy="324348"/>
        </a:xfrm>
        <a:prstGeom prst="ellipse">
          <a:avLst/>
        </a:prstGeom>
        <a:solidFill>
          <a:schemeClr val="accent5">
            <a:hueOff val="-1501898"/>
            <a:satOff val="-3871"/>
            <a:lumOff val="-261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039DB78-43EC-4C26-8D45-CF8D862D8245}">
      <dsp:nvSpPr>
        <dsp:cNvPr id="0" name=""/>
        <dsp:cNvSpPr/>
      </dsp:nvSpPr>
      <dsp:spPr>
        <a:xfrm>
          <a:off x="2200522" y="1579073"/>
          <a:ext cx="1635938" cy="1636124"/>
        </a:xfrm>
        <a:prstGeom prst="ellipse">
          <a:avLst/>
        </a:prstGeom>
        <a:solidFill>
          <a:schemeClr val="accent5">
            <a:hueOff val="-1877373"/>
            <a:satOff val="-4839"/>
            <a:lumOff val="-326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Use Multiple Methods</a:t>
          </a:r>
          <a:endParaRPr lang="en-US" sz="2000" kern="1200" dirty="0"/>
        </a:p>
      </dsp:txBody>
      <dsp:txXfrm>
        <a:off x="2440100" y="1818678"/>
        <a:ext cx="1156782" cy="1156914"/>
      </dsp:txXfrm>
    </dsp:sp>
    <dsp:sp modelId="{AE083675-F0FC-43B2-B337-6794CC013BC9}">
      <dsp:nvSpPr>
        <dsp:cNvPr id="0" name=""/>
        <dsp:cNvSpPr/>
      </dsp:nvSpPr>
      <dsp:spPr>
        <a:xfrm>
          <a:off x="4930675" y="1480304"/>
          <a:ext cx="447365" cy="448046"/>
        </a:xfrm>
        <a:prstGeom prst="ellipse">
          <a:avLst/>
        </a:prstGeom>
        <a:solidFill>
          <a:schemeClr val="accent5">
            <a:hueOff val="-2252848"/>
            <a:satOff val="-5806"/>
            <a:lumOff val="-392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D172EE8-BA78-404B-9EB9-7529F80AD068}">
      <dsp:nvSpPr>
        <dsp:cNvPr id="0" name=""/>
        <dsp:cNvSpPr/>
      </dsp:nvSpPr>
      <dsp:spPr>
        <a:xfrm>
          <a:off x="2463356" y="3411552"/>
          <a:ext cx="808889" cy="809072"/>
        </a:xfrm>
        <a:prstGeom prst="ellipse">
          <a:avLst/>
        </a:prstGeom>
        <a:solidFill>
          <a:schemeClr val="accent5">
            <a:hueOff val="-2628322"/>
            <a:satOff val="-6774"/>
            <a:lumOff val="-457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1F5B6D2-7ED3-46F9-BB4C-CA61E2AB42A3}">
      <dsp:nvSpPr>
        <dsp:cNvPr id="0" name=""/>
        <dsp:cNvSpPr/>
      </dsp:nvSpPr>
      <dsp:spPr>
        <a:xfrm>
          <a:off x="6970840" y="955805"/>
          <a:ext cx="1635938" cy="1636124"/>
        </a:xfrm>
        <a:prstGeom prst="ellipse">
          <a:avLst/>
        </a:prstGeom>
        <a:solidFill>
          <a:schemeClr val="accent5">
            <a:hueOff val="-3003797"/>
            <a:satOff val="-7742"/>
            <a:lumOff val="-522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Be Flexible</a:t>
          </a:r>
          <a:endParaRPr lang="en-US" sz="2000" kern="1200" dirty="0"/>
        </a:p>
      </dsp:txBody>
      <dsp:txXfrm>
        <a:off x="7210418" y="1195410"/>
        <a:ext cx="1156782" cy="1156914"/>
      </dsp:txXfrm>
    </dsp:sp>
    <dsp:sp modelId="{B363ECB7-BB4A-41B2-9384-E0BB47710094}">
      <dsp:nvSpPr>
        <dsp:cNvPr id="0" name=""/>
        <dsp:cNvSpPr/>
      </dsp:nvSpPr>
      <dsp:spPr>
        <a:xfrm>
          <a:off x="6470281" y="1992048"/>
          <a:ext cx="447365" cy="448046"/>
        </a:xfrm>
        <a:prstGeom prst="ellipse">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561F306-F6AC-4D81-9834-A61AE9CFDF48}">
      <dsp:nvSpPr>
        <dsp:cNvPr id="0" name=""/>
        <dsp:cNvSpPr/>
      </dsp:nvSpPr>
      <dsp:spPr>
        <a:xfrm>
          <a:off x="2250959" y="4249463"/>
          <a:ext cx="324381" cy="324348"/>
        </a:xfrm>
        <a:prstGeom prst="ellipse">
          <a:avLst/>
        </a:prstGeom>
        <a:solidFill>
          <a:schemeClr val="accent5">
            <a:hueOff val="-3754746"/>
            <a:satOff val="-9677"/>
            <a:lumOff val="-653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A511937-74C0-4C92-8D11-7216709A39CB}">
      <dsp:nvSpPr>
        <dsp:cNvPr id="0" name=""/>
        <dsp:cNvSpPr/>
      </dsp:nvSpPr>
      <dsp:spPr>
        <a:xfrm>
          <a:off x="4922247" y="3867883"/>
          <a:ext cx="324381" cy="324348"/>
        </a:xfrm>
        <a:prstGeom prst="ellipse">
          <a:avLst/>
        </a:prstGeom>
        <a:solidFill>
          <a:schemeClr val="accent5">
            <a:hueOff val="-4130220"/>
            <a:satOff val="-10645"/>
            <a:lumOff val="-719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91E09F0-8AB1-4693-9125-990EA6CFF644}">
      <dsp:nvSpPr>
        <dsp:cNvPr id="0" name=""/>
        <dsp:cNvSpPr/>
      </dsp:nvSpPr>
      <dsp:spPr>
        <a:xfrm>
          <a:off x="7606601" y="3292234"/>
          <a:ext cx="1635938" cy="1636124"/>
        </a:xfrm>
        <a:prstGeom prst="ellipse">
          <a:avLst/>
        </a:prstGeom>
        <a:solidFill>
          <a:schemeClr val="accent5">
            <a:hueOff val="-4505695"/>
            <a:satOff val="-11613"/>
            <a:lumOff val="-784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Integrate new ideas with existing knowledge</a:t>
          </a:r>
          <a:endParaRPr lang="en-US" sz="1800" kern="1200" dirty="0"/>
        </a:p>
      </dsp:txBody>
      <dsp:txXfrm>
        <a:off x="7846179" y="3531839"/>
        <a:ext cx="1156782" cy="1156914"/>
      </dsp:txXfrm>
    </dsp:sp>
    <dsp:sp modelId="{4097FA02-7A93-4F32-A8FC-9F5F3743F89E}">
      <dsp:nvSpPr>
        <dsp:cNvPr id="0" name=""/>
        <dsp:cNvSpPr/>
      </dsp:nvSpPr>
      <dsp:spPr>
        <a:xfrm>
          <a:off x="7339094" y="3359111"/>
          <a:ext cx="324381" cy="324348"/>
        </a:xfrm>
        <a:prstGeom prst="ellipse">
          <a:avLst/>
        </a:prstGeom>
        <a:solidFill>
          <a:schemeClr val="accent5">
            <a:hueOff val="-4881170"/>
            <a:satOff val="-12580"/>
            <a:lumOff val="-849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E99A0BD-E66D-4EA2-9F48-42D4F3FEC83F}">
      <dsp:nvSpPr>
        <dsp:cNvPr id="0" name=""/>
        <dsp:cNvSpPr/>
      </dsp:nvSpPr>
      <dsp:spPr>
        <a:xfrm>
          <a:off x="3725867" y="4449453"/>
          <a:ext cx="1635938" cy="1636124"/>
        </a:xfrm>
        <a:prstGeom prst="ellipse">
          <a:avLst/>
        </a:prstGeom>
        <a:solidFill>
          <a:schemeClr val="accent5">
            <a:hueOff val="-5256644"/>
            <a:satOff val="-13548"/>
            <a:lumOff val="-915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Promote self esteem</a:t>
          </a:r>
          <a:endParaRPr lang="en-US" sz="2000" kern="1200" dirty="0"/>
        </a:p>
      </dsp:txBody>
      <dsp:txXfrm>
        <a:off x="3965445" y="4689058"/>
        <a:ext cx="1156782" cy="1156914"/>
      </dsp:txXfrm>
    </dsp:sp>
    <dsp:sp modelId="{92E44AE0-BDE0-456F-9BE7-A2AA9ADA05A6}">
      <dsp:nvSpPr>
        <dsp:cNvPr id="0" name=""/>
        <dsp:cNvSpPr/>
      </dsp:nvSpPr>
      <dsp:spPr>
        <a:xfrm>
          <a:off x="5047080" y="4517519"/>
          <a:ext cx="324381" cy="324348"/>
        </a:xfrm>
        <a:prstGeom prst="ellipse">
          <a:avLst/>
        </a:prstGeom>
        <a:solidFill>
          <a:schemeClr val="accent5">
            <a:hueOff val="-5632119"/>
            <a:satOff val="-14516"/>
            <a:lumOff val="-980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DB939CB-FEC1-456C-9D03-51EBC2677B9C}">
      <dsp:nvSpPr>
        <dsp:cNvPr id="0" name=""/>
        <dsp:cNvSpPr/>
      </dsp:nvSpPr>
      <dsp:spPr>
        <a:xfrm>
          <a:off x="5015125" y="-141977"/>
          <a:ext cx="1635938" cy="1636124"/>
        </a:xfrm>
        <a:prstGeom prst="ellipse">
          <a:avLst/>
        </a:prstGeom>
        <a:solidFill>
          <a:schemeClr val="accent5">
            <a:hueOff val="-6007594"/>
            <a:satOff val="-15484"/>
            <a:lumOff val="-1045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Make it practical and problem centered</a:t>
          </a:r>
          <a:endParaRPr lang="en-US" sz="2000" kern="1200" dirty="0"/>
        </a:p>
      </dsp:txBody>
      <dsp:txXfrm>
        <a:off x="5254703" y="97628"/>
        <a:ext cx="1156782" cy="1156914"/>
      </dsp:txXfrm>
    </dsp:sp>
    <dsp:sp modelId="{2396BD7F-6197-4935-91D1-888829A68EB7}">
      <dsp:nvSpPr>
        <dsp:cNvPr id="0" name=""/>
        <dsp:cNvSpPr/>
      </dsp:nvSpPr>
      <dsp:spPr>
        <a:xfrm>
          <a:off x="3461770" y="1437545"/>
          <a:ext cx="324381" cy="324348"/>
        </a:xfrm>
        <a:prstGeom prst="ellipse">
          <a:avLst/>
        </a:prstGeom>
        <a:solidFill>
          <a:schemeClr val="accent5">
            <a:hueOff val="-6383068"/>
            <a:satOff val="-16451"/>
            <a:lumOff val="-1111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74AFF9F-A775-4C29-8A6A-1C6C58AA2952}">
      <dsp:nvSpPr>
        <dsp:cNvPr id="0" name=""/>
        <dsp:cNvSpPr/>
      </dsp:nvSpPr>
      <dsp:spPr>
        <a:xfrm>
          <a:off x="6583275" y="304695"/>
          <a:ext cx="324381" cy="324348"/>
        </a:xfrm>
        <a:prstGeom prst="ellipse">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0839C9-6198-4B25-8366-276A9FD884C8}" type="datetimeFigureOut">
              <a:rPr lang="en-US" smtClean="0"/>
              <a:t>7/17/2023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F7C942-9B2F-472A-96FB-6C74F6437E8B}" type="slidenum">
              <a:rPr lang="en-US" smtClean="0"/>
              <a:t>‹#›</a:t>
            </a:fld>
            <a:endParaRPr lang="en-US"/>
          </a:p>
        </p:txBody>
      </p:sp>
    </p:spTree>
    <p:extLst>
      <p:ext uri="{BB962C8B-B14F-4D97-AF65-F5344CB8AC3E}">
        <p14:creationId xmlns:p14="http://schemas.microsoft.com/office/powerpoint/2010/main" val="2165363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drcampus.com/course/view.php?id=131&amp;page=1545"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Connect.chw.org</a:t>
            </a:r>
            <a:endParaRPr lang="en-US" dirty="0"/>
          </a:p>
        </p:txBody>
      </p:sp>
      <p:sp>
        <p:nvSpPr>
          <p:cNvPr id="4" name="Slide Number Placeholder 3"/>
          <p:cNvSpPr>
            <a:spLocks noGrp="1"/>
          </p:cNvSpPr>
          <p:nvPr>
            <p:ph type="sldNum" sz="quarter" idx="10"/>
          </p:nvPr>
        </p:nvSpPr>
        <p:spPr/>
        <p:txBody>
          <a:bodyPr/>
          <a:lstStyle/>
          <a:p>
            <a:fld id="{66F7C942-9B2F-472A-96FB-6C74F6437E8B}" type="slidenum">
              <a:rPr lang="en-US" smtClean="0"/>
              <a:t>3</a:t>
            </a:fld>
            <a:endParaRPr lang="en-US"/>
          </a:p>
        </p:txBody>
      </p:sp>
    </p:spTree>
    <p:extLst>
      <p:ext uri="{BB962C8B-B14F-4D97-AF65-F5344CB8AC3E}">
        <p14:creationId xmlns:p14="http://schemas.microsoft.com/office/powerpoint/2010/main" val="2002798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helps show the preceptors thought process and decision making process too. Take a moment to write down your ideas for other questions you</a:t>
            </a:r>
            <a:r>
              <a:rPr lang="en-US" baseline="0" dirty="0" smtClean="0"/>
              <a:t> could ask.</a:t>
            </a:r>
            <a:endParaRPr lang="en-US" dirty="0" smtClean="0"/>
          </a:p>
          <a:p>
            <a:endParaRPr lang="en-US" dirty="0"/>
          </a:p>
        </p:txBody>
      </p:sp>
      <p:sp>
        <p:nvSpPr>
          <p:cNvPr id="4" name="Slide Number Placeholder 3"/>
          <p:cNvSpPr>
            <a:spLocks noGrp="1"/>
          </p:cNvSpPr>
          <p:nvPr>
            <p:ph type="sldNum" sz="quarter" idx="10"/>
          </p:nvPr>
        </p:nvSpPr>
        <p:spPr/>
        <p:txBody>
          <a:bodyPr/>
          <a:lstStyle/>
          <a:p>
            <a:fld id="{66F7C942-9B2F-472A-96FB-6C74F6437E8B}" type="slidenum">
              <a:rPr lang="en-US" smtClean="0"/>
              <a:t>23</a:t>
            </a:fld>
            <a:endParaRPr lang="en-US"/>
          </a:p>
        </p:txBody>
      </p:sp>
    </p:spTree>
    <p:extLst>
      <p:ext uri="{BB962C8B-B14F-4D97-AF65-F5344CB8AC3E}">
        <p14:creationId xmlns:p14="http://schemas.microsoft.com/office/powerpoint/2010/main" val="3097494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these questions will</a:t>
            </a:r>
            <a:r>
              <a:rPr lang="en-US" baseline="0" dirty="0" smtClean="0"/>
              <a:t> lead to more understanding of what the learner is thinking and where there might be gaps in their knowledge </a:t>
            </a:r>
            <a:endParaRPr lang="en-US" dirty="0"/>
          </a:p>
        </p:txBody>
      </p:sp>
      <p:sp>
        <p:nvSpPr>
          <p:cNvPr id="4" name="Slide Number Placeholder 3"/>
          <p:cNvSpPr>
            <a:spLocks noGrp="1"/>
          </p:cNvSpPr>
          <p:nvPr>
            <p:ph type="sldNum" sz="quarter" idx="10"/>
          </p:nvPr>
        </p:nvSpPr>
        <p:spPr/>
        <p:txBody>
          <a:bodyPr/>
          <a:lstStyle/>
          <a:p>
            <a:fld id="{66F7C942-9B2F-472A-96FB-6C74F6437E8B}" type="slidenum">
              <a:rPr lang="en-US" smtClean="0"/>
              <a:t>24</a:t>
            </a:fld>
            <a:endParaRPr lang="en-US"/>
          </a:p>
        </p:txBody>
      </p:sp>
    </p:spTree>
    <p:extLst>
      <p:ext uri="{BB962C8B-B14F-4D97-AF65-F5344CB8AC3E}">
        <p14:creationId xmlns:p14="http://schemas.microsoft.com/office/powerpoint/2010/main" val="2928235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we do not have a lot of time between patients to go</a:t>
            </a:r>
            <a:r>
              <a:rPr lang="en-US" baseline="0" dirty="0" smtClean="0"/>
              <a:t> through a case in as much detail as we would like. This strategy is one way to help the learner in smaller amounts of time. </a:t>
            </a:r>
            <a:endParaRPr lang="en-US" dirty="0"/>
          </a:p>
        </p:txBody>
      </p:sp>
      <p:sp>
        <p:nvSpPr>
          <p:cNvPr id="4" name="Slide Number Placeholder 3"/>
          <p:cNvSpPr>
            <a:spLocks noGrp="1"/>
          </p:cNvSpPr>
          <p:nvPr>
            <p:ph type="sldNum" sz="quarter" idx="10"/>
          </p:nvPr>
        </p:nvSpPr>
        <p:spPr/>
        <p:txBody>
          <a:bodyPr/>
          <a:lstStyle/>
          <a:p>
            <a:fld id="{66F7C942-9B2F-472A-96FB-6C74F6437E8B}" type="slidenum">
              <a:rPr lang="en-US" smtClean="0"/>
              <a:t>27</a:t>
            </a:fld>
            <a:endParaRPr lang="en-US"/>
          </a:p>
        </p:txBody>
      </p:sp>
    </p:spTree>
    <p:extLst>
      <p:ext uri="{BB962C8B-B14F-4D97-AF65-F5344CB8AC3E}">
        <p14:creationId xmlns:p14="http://schemas.microsoft.com/office/powerpoint/2010/main" val="917264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endParaRPr lang="en-US" dirty="0"/>
          </a:p>
        </p:txBody>
      </p:sp>
      <p:sp>
        <p:nvSpPr>
          <p:cNvPr id="4" name="Slide Number Placeholder 3"/>
          <p:cNvSpPr>
            <a:spLocks noGrp="1"/>
          </p:cNvSpPr>
          <p:nvPr>
            <p:ph type="sldNum" sz="quarter" idx="10"/>
          </p:nvPr>
        </p:nvSpPr>
        <p:spPr/>
        <p:txBody>
          <a:bodyPr/>
          <a:lstStyle/>
          <a:p>
            <a:fld id="{66F7C942-9B2F-472A-96FB-6C74F6437E8B}" type="slidenum">
              <a:rPr lang="en-US" smtClean="0"/>
              <a:t>28</a:t>
            </a:fld>
            <a:endParaRPr lang="en-US"/>
          </a:p>
        </p:txBody>
      </p:sp>
    </p:spTree>
    <p:extLst>
      <p:ext uri="{BB962C8B-B14F-4D97-AF65-F5344CB8AC3E}">
        <p14:creationId xmlns:p14="http://schemas.microsoft.com/office/powerpoint/2010/main" val="1412505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also look at types of question’s asked</a:t>
            </a:r>
          </a:p>
          <a:p>
            <a:r>
              <a:rPr lang="en-US" dirty="0" smtClean="0"/>
              <a:t>Source:</a:t>
            </a:r>
            <a:r>
              <a:rPr lang="en-US" baseline="0" dirty="0" smtClean="0"/>
              <a:t> www.insightassessment.com/teachtips.html</a:t>
            </a:r>
            <a:endParaRPr lang="en-US" dirty="0"/>
          </a:p>
        </p:txBody>
      </p:sp>
      <p:sp>
        <p:nvSpPr>
          <p:cNvPr id="4" name="Slide Number Placeholder 3"/>
          <p:cNvSpPr>
            <a:spLocks noGrp="1"/>
          </p:cNvSpPr>
          <p:nvPr>
            <p:ph type="sldNum" sz="quarter" idx="10"/>
          </p:nvPr>
        </p:nvSpPr>
        <p:spPr/>
        <p:txBody>
          <a:bodyPr/>
          <a:lstStyle/>
          <a:p>
            <a:fld id="{66F7C942-9B2F-472A-96FB-6C74F6437E8B}" type="slidenum">
              <a:rPr lang="en-US" smtClean="0"/>
              <a:t>29</a:t>
            </a:fld>
            <a:endParaRPr lang="en-US"/>
          </a:p>
        </p:txBody>
      </p:sp>
    </p:spTree>
    <p:extLst>
      <p:ext uri="{BB962C8B-B14F-4D97-AF65-F5344CB8AC3E}">
        <p14:creationId xmlns:p14="http://schemas.microsoft.com/office/powerpoint/2010/main" val="919342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err="1" smtClean="0"/>
              <a:t>X,y,z</a:t>
            </a:r>
            <a:r>
              <a:rPr lang="en-US" dirty="0" smtClean="0"/>
              <a:t> method?</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Setting the stage for and giving valuable feedback helps strengthen the preceptor-learner relationship. The learners come to know that you will be upfront with them and that you want them to develop appropriate and professional techniques.</a:t>
            </a:r>
          </a:p>
          <a:p>
            <a:endParaRPr lang="en-US" dirty="0"/>
          </a:p>
        </p:txBody>
      </p:sp>
      <p:sp>
        <p:nvSpPr>
          <p:cNvPr id="4" name="Slide Number Placeholder 3"/>
          <p:cNvSpPr>
            <a:spLocks noGrp="1"/>
          </p:cNvSpPr>
          <p:nvPr>
            <p:ph type="sldNum" sz="quarter" idx="10"/>
          </p:nvPr>
        </p:nvSpPr>
        <p:spPr/>
        <p:txBody>
          <a:bodyPr/>
          <a:lstStyle/>
          <a:p>
            <a:fld id="{66F7C942-9B2F-472A-96FB-6C74F6437E8B}" type="slidenum">
              <a:rPr lang="en-US" smtClean="0"/>
              <a:t>32</a:t>
            </a:fld>
            <a:endParaRPr lang="en-US"/>
          </a:p>
        </p:txBody>
      </p:sp>
    </p:spTree>
    <p:extLst>
      <p:ext uri="{BB962C8B-B14F-4D97-AF65-F5344CB8AC3E}">
        <p14:creationId xmlns:p14="http://schemas.microsoft.com/office/powerpoint/2010/main" val="3966559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It encourages them to think seriously about how they are doing</a:t>
            </a:r>
          </a:p>
          <a:p>
            <a:pPr lvl="1"/>
            <a:r>
              <a:rPr lang="en-US" dirty="0" smtClean="0"/>
              <a:t>It is also good practice to honestly assess strengths and weaknesses</a:t>
            </a:r>
          </a:p>
          <a:p>
            <a:pPr lvl="1"/>
            <a:r>
              <a:rPr lang="en-US" dirty="0" smtClean="0"/>
              <a:t>As a preceptor they rely on you to tell them if their impressions are accurate</a:t>
            </a:r>
          </a:p>
          <a:p>
            <a:pPr lvl="1"/>
            <a:endParaRPr lang="en-US" dirty="0" smtClean="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smtClean="0"/>
              <a:t>Give feedback immediately: </a:t>
            </a:r>
            <a:r>
              <a:rPr lang="en-US" sz="1200" b="0" i="0" kern="1200" dirty="0" smtClean="0">
                <a:solidFill>
                  <a:schemeClr val="tx1"/>
                </a:solidFill>
                <a:effectLst/>
                <a:latin typeface="+mn-lt"/>
                <a:ea typeface="+mn-ea"/>
                <a:cs typeface="+mn-cs"/>
              </a:rPr>
              <a:t>We all know how easy it is when we are always on the run to let other commitments prevent us from giving feedback promptly. However, research shows that students learn best if feedback is specific and given soon after the assignment is completed</a:t>
            </a:r>
            <a:endParaRPr lang="en-US" dirty="0" smtClean="0"/>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66F7C942-9B2F-472A-96FB-6C74F6437E8B}" type="slidenum">
              <a:rPr lang="en-US" smtClean="0"/>
              <a:t>33</a:t>
            </a:fld>
            <a:endParaRPr lang="en-US"/>
          </a:p>
        </p:txBody>
      </p:sp>
    </p:spTree>
    <p:extLst>
      <p:ext uri="{BB962C8B-B14F-4D97-AF65-F5344CB8AC3E}">
        <p14:creationId xmlns:p14="http://schemas.microsoft.com/office/powerpoint/2010/main" val="941669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F7C942-9B2F-472A-96FB-6C74F6437E8B}" type="slidenum">
              <a:rPr lang="en-US" smtClean="0"/>
              <a:t>34</a:t>
            </a:fld>
            <a:endParaRPr lang="en-US"/>
          </a:p>
        </p:txBody>
      </p:sp>
    </p:spTree>
    <p:extLst>
      <p:ext uri="{BB962C8B-B14F-4D97-AF65-F5344CB8AC3E}">
        <p14:creationId xmlns:p14="http://schemas.microsoft.com/office/powerpoint/2010/main" val="2450781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Take one thing at a time: students are not likely to be able to work on improving in lots of ways all at the same time. So help them focus on what you think is the most important consideration first. </a:t>
            </a:r>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Provide feedback on a routine basis. The more often you provide meaningful feedback, the easier it becomes and the more likely the student is to learn and progress.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Make sure the feedback has been clearly understood. Ask the student to repeat in their own words what they understood you to say.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6F7C942-9B2F-472A-96FB-6C74F6437E8B}" type="slidenum">
              <a:rPr lang="en-US" smtClean="0"/>
              <a:t>35</a:t>
            </a:fld>
            <a:endParaRPr lang="en-US"/>
          </a:p>
        </p:txBody>
      </p:sp>
    </p:spTree>
    <p:extLst>
      <p:ext uri="{BB962C8B-B14F-4D97-AF65-F5344CB8AC3E}">
        <p14:creationId xmlns:p14="http://schemas.microsoft.com/office/powerpoint/2010/main" val="3530610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As a preceptor, always be fair and ethical in providing feedback to students. Make sure formative feedback given throughout a rotation is consistent with the final or summative evaluation. A student who received very positive formative assessments will be confused and discouraged if the final or summative evaluation is highly critical.</a:t>
            </a:r>
            <a:endParaRPr lang="en-US" dirty="0"/>
          </a:p>
        </p:txBody>
      </p:sp>
      <p:sp>
        <p:nvSpPr>
          <p:cNvPr id="4" name="Slide Number Placeholder 3"/>
          <p:cNvSpPr>
            <a:spLocks noGrp="1"/>
          </p:cNvSpPr>
          <p:nvPr>
            <p:ph type="sldNum" sz="quarter" idx="10"/>
          </p:nvPr>
        </p:nvSpPr>
        <p:spPr/>
        <p:txBody>
          <a:bodyPr/>
          <a:lstStyle/>
          <a:p>
            <a:fld id="{66F7C942-9B2F-472A-96FB-6C74F6437E8B}" type="slidenum">
              <a:rPr lang="en-US" smtClean="0"/>
              <a:t>36</a:t>
            </a:fld>
            <a:endParaRPr lang="en-US"/>
          </a:p>
        </p:txBody>
      </p:sp>
    </p:spTree>
    <p:extLst>
      <p:ext uri="{BB962C8B-B14F-4D97-AF65-F5344CB8AC3E}">
        <p14:creationId xmlns:p14="http://schemas.microsoft.com/office/powerpoint/2010/main" val="2827659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https://www.cdrcampus.com/course/view.php?id=131&amp;page=1545</a:t>
            </a:r>
            <a:endParaRPr lang="en-US" dirty="0"/>
          </a:p>
        </p:txBody>
      </p:sp>
      <p:sp>
        <p:nvSpPr>
          <p:cNvPr id="4" name="Slide Number Placeholder 3"/>
          <p:cNvSpPr>
            <a:spLocks noGrp="1"/>
          </p:cNvSpPr>
          <p:nvPr>
            <p:ph type="sldNum" sz="quarter" idx="10"/>
          </p:nvPr>
        </p:nvSpPr>
        <p:spPr/>
        <p:txBody>
          <a:bodyPr/>
          <a:lstStyle/>
          <a:p>
            <a:fld id="{66F7C942-9B2F-472A-96FB-6C74F6437E8B}" type="slidenum">
              <a:rPr lang="en-US" smtClean="0"/>
              <a:t>6</a:t>
            </a:fld>
            <a:endParaRPr lang="en-US"/>
          </a:p>
        </p:txBody>
      </p:sp>
    </p:spTree>
    <p:extLst>
      <p:ext uri="{BB962C8B-B14F-4D97-AF65-F5344CB8AC3E}">
        <p14:creationId xmlns:p14="http://schemas.microsoft.com/office/powerpoint/2010/main" val="3254037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Write down your feedback</a:t>
            </a:r>
            <a:r>
              <a:rPr lang="en-US" baseline="0" dirty="0" smtClean="0"/>
              <a:t> on your worksheet</a:t>
            </a:r>
            <a:endParaRPr lang="en-US" dirty="0"/>
          </a:p>
        </p:txBody>
      </p:sp>
      <p:sp>
        <p:nvSpPr>
          <p:cNvPr id="4" name="Slide Number Placeholder 3"/>
          <p:cNvSpPr>
            <a:spLocks noGrp="1"/>
          </p:cNvSpPr>
          <p:nvPr>
            <p:ph type="sldNum" sz="quarter" idx="10"/>
          </p:nvPr>
        </p:nvSpPr>
        <p:spPr/>
        <p:txBody>
          <a:bodyPr/>
          <a:lstStyle/>
          <a:p>
            <a:fld id="{66F7C942-9B2F-472A-96FB-6C74F6437E8B}" type="slidenum">
              <a:rPr lang="en-US" smtClean="0"/>
              <a:t>37</a:t>
            </a:fld>
            <a:endParaRPr lang="en-US"/>
          </a:p>
        </p:txBody>
      </p:sp>
    </p:spTree>
    <p:extLst>
      <p:ext uri="{BB962C8B-B14F-4D97-AF65-F5344CB8AC3E}">
        <p14:creationId xmlns:p14="http://schemas.microsoft.com/office/powerpoint/2010/main" val="16814046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with the program director, the preceptor must communicate with students from the onset of their experience. Initially, when meeting with students a preceptor must communicate clearly to the student the goals and expectations of their planned rotation or experience. When goals and expectations are clear, the student will be better prepared to focus their learning efforts and learning experiences where they matter most. This process is easily facilitated during the student orientation process as part of the planned experience. </a:t>
            </a:r>
            <a:endParaRPr lang="en-US" dirty="0"/>
          </a:p>
        </p:txBody>
      </p:sp>
      <p:sp>
        <p:nvSpPr>
          <p:cNvPr id="4" name="Slide Number Placeholder 3"/>
          <p:cNvSpPr>
            <a:spLocks noGrp="1"/>
          </p:cNvSpPr>
          <p:nvPr>
            <p:ph type="sldNum" sz="quarter" idx="10"/>
          </p:nvPr>
        </p:nvSpPr>
        <p:spPr/>
        <p:txBody>
          <a:bodyPr/>
          <a:lstStyle/>
          <a:p>
            <a:fld id="{66F7C942-9B2F-472A-96FB-6C74F6437E8B}" type="slidenum">
              <a:rPr lang="en-US" smtClean="0"/>
              <a:t>39</a:t>
            </a:fld>
            <a:endParaRPr lang="en-US"/>
          </a:p>
        </p:txBody>
      </p:sp>
    </p:spTree>
    <p:extLst>
      <p:ext uri="{BB962C8B-B14F-4D97-AF65-F5344CB8AC3E}">
        <p14:creationId xmlns:p14="http://schemas.microsoft.com/office/powerpoint/2010/main" val="3178685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what works best</a:t>
            </a:r>
            <a:r>
              <a:rPr lang="en-US" baseline="0" dirty="0" smtClean="0"/>
              <a:t> with your co-preceptor. Handoff via </a:t>
            </a:r>
            <a:r>
              <a:rPr lang="en-US" baseline="0" dirty="0" err="1" smtClean="0"/>
              <a:t>voalte</a:t>
            </a:r>
            <a:r>
              <a:rPr lang="en-US" baseline="0" dirty="0" smtClean="0"/>
              <a:t>, email, weekly, after each day? This will depend on the preferences of the preceptors so work together. </a:t>
            </a:r>
          </a:p>
          <a:p>
            <a:r>
              <a:rPr lang="en-US" baseline="0" dirty="0" smtClean="0"/>
              <a:t>*add as part of the recording details on what to provide as handoff preceptor to preceptor and how to use the learner as a way to provide handoff and continue to push the learner forward. </a:t>
            </a:r>
            <a:endParaRPr lang="en-US" dirty="0"/>
          </a:p>
        </p:txBody>
      </p:sp>
      <p:sp>
        <p:nvSpPr>
          <p:cNvPr id="4" name="Slide Number Placeholder 3"/>
          <p:cNvSpPr>
            <a:spLocks noGrp="1"/>
          </p:cNvSpPr>
          <p:nvPr>
            <p:ph type="sldNum" sz="quarter" idx="10"/>
          </p:nvPr>
        </p:nvSpPr>
        <p:spPr/>
        <p:txBody>
          <a:bodyPr/>
          <a:lstStyle/>
          <a:p>
            <a:fld id="{66F7C942-9B2F-472A-96FB-6C74F6437E8B}" type="slidenum">
              <a:rPr lang="en-US" smtClean="0"/>
              <a:t>41</a:t>
            </a:fld>
            <a:endParaRPr lang="en-US"/>
          </a:p>
        </p:txBody>
      </p:sp>
    </p:spTree>
    <p:extLst>
      <p:ext uri="{BB962C8B-B14F-4D97-AF65-F5344CB8AC3E}">
        <p14:creationId xmlns:p14="http://schemas.microsoft.com/office/powerpoint/2010/main" val="33679414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reflective listening in MI</a:t>
            </a:r>
            <a:endParaRPr lang="en-US" dirty="0"/>
          </a:p>
        </p:txBody>
      </p:sp>
      <p:sp>
        <p:nvSpPr>
          <p:cNvPr id="4" name="Slide Number Placeholder 3"/>
          <p:cNvSpPr>
            <a:spLocks noGrp="1"/>
          </p:cNvSpPr>
          <p:nvPr>
            <p:ph type="sldNum" sz="quarter" idx="10"/>
          </p:nvPr>
        </p:nvSpPr>
        <p:spPr/>
        <p:txBody>
          <a:bodyPr/>
          <a:lstStyle/>
          <a:p>
            <a:fld id="{66F7C942-9B2F-472A-96FB-6C74F6437E8B}" type="slidenum">
              <a:rPr lang="en-US" smtClean="0"/>
              <a:t>43</a:t>
            </a:fld>
            <a:endParaRPr lang="en-US"/>
          </a:p>
        </p:txBody>
      </p:sp>
    </p:spTree>
    <p:extLst>
      <p:ext uri="{BB962C8B-B14F-4D97-AF65-F5344CB8AC3E}">
        <p14:creationId xmlns:p14="http://schemas.microsoft.com/office/powerpoint/2010/main" val="4189915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 video? </a:t>
            </a:r>
            <a:endParaRPr lang="en-US" dirty="0"/>
          </a:p>
        </p:txBody>
      </p:sp>
      <p:sp>
        <p:nvSpPr>
          <p:cNvPr id="4" name="Slide Number Placeholder 3"/>
          <p:cNvSpPr>
            <a:spLocks noGrp="1"/>
          </p:cNvSpPr>
          <p:nvPr>
            <p:ph type="sldNum" sz="quarter" idx="10"/>
          </p:nvPr>
        </p:nvSpPr>
        <p:spPr/>
        <p:txBody>
          <a:bodyPr/>
          <a:lstStyle/>
          <a:p>
            <a:fld id="{66F7C942-9B2F-472A-96FB-6C74F6437E8B}" type="slidenum">
              <a:rPr lang="en-US" smtClean="0"/>
              <a:t>46</a:t>
            </a:fld>
            <a:endParaRPr lang="en-US"/>
          </a:p>
        </p:txBody>
      </p:sp>
    </p:spTree>
    <p:extLst>
      <p:ext uri="{BB962C8B-B14F-4D97-AF65-F5344CB8AC3E}">
        <p14:creationId xmlns:p14="http://schemas.microsoft.com/office/powerpoint/2010/main" val="56354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Set mini-goals to help a student experience a sense of accomplishment. Preceptor and student interactions may be more productive if they are short and happen frequently.</a:t>
            </a:r>
            <a:endParaRPr lang="en-US" dirty="0"/>
          </a:p>
        </p:txBody>
      </p:sp>
      <p:sp>
        <p:nvSpPr>
          <p:cNvPr id="4" name="Slide Number Placeholder 3"/>
          <p:cNvSpPr>
            <a:spLocks noGrp="1"/>
          </p:cNvSpPr>
          <p:nvPr>
            <p:ph type="sldNum" sz="quarter" idx="10"/>
          </p:nvPr>
        </p:nvSpPr>
        <p:spPr/>
        <p:txBody>
          <a:bodyPr/>
          <a:lstStyle/>
          <a:p>
            <a:fld id="{66F7C942-9B2F-472A-96FB-6C74F6437E8B}" type="slidenum">
              <a:rPr lang="en-US" smtClean="0"/>
              <a:t>47</a:t>
            </a:fld>
            <a:endParaRPr lang="en-US"/>
          </a:p>
        </p:txBody>
      </p:sp>
    </p:spTree>
    <p:extLst>
      <p:ext uri="{BB962C8B-B14F-4D97-AF65-F5344CB8AC3E}">
        <p14:creationId xmlns:p14="http://schemas.microsoft.com/office/powerpoint/2010/main" val="3644291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a:t>
            </a:r>
            <a:r>
              <a:rPr lang="en-US" baseline="0" dirty="0" smtClean="0"/>
              <a:t> we accomplish all of these goals?</a:t>
            </a:r>
          </a:p>
          <a:p>
            <a:r>
              <a:rPr lang="en-US" baseline="0" dirty="0" smtClean="0"/>
              <a:t>Through understanding how adults learn</a:t>
            </a:r>
          </a:p>
          <a:p>
            <a:r>
              <a:rPr lang="en-US" baseline="0" dirty="0" smtClean="0"/>
              <a:t>*Goal setting? </a:t>
            </a:r>
          </a:p>
          <a:p>
            <a:r>
              <a:rPr lang="en-US" sz="1200" b="0" i="0" kern="1200" dirty="0" smtClean="0">
                <a:solidFill>
                  <a:schemeClr val="tx1"/>
                </a:solidFill>
                <a:effectLst/>
                <a:latin typeface="+mn-lt"/>
                <a:ea typeface="+mn-ea"/>
                <a:cs typeface="+mn-cs"/>
              </a:rPr>
              <a:t>In order to define goals clearly for both the preceptor and </a:t>
            </a:r>
            <a:r>
              <a:rPr lang="en-US" sz="1200" b="0" i="0" kern="1200" dirty="0" err="1" smtClean="0">
                <a:solidFill>
                  <a:schemeClr val="tx1"/>
                </a:solidFill>
                <a:effectLst/>
                <a:latin typeface="+mn-lt"/>
                <a:ea typeface="+mn-ea"/>
                <a:cs typeface="+mn-cs"/>
              </a:rPr>
              <a:t>preceptee</a:t>
            </a:r>
            <a:r>
              <a:rPr lang="en-US" sz="1200" b="0" i="0" kern="1200" dirty="0" smtClean="0">
                <a:solidFill>
                  <a:schemeClr val="tx1"/>
                </a:solidFill>
                <a:effectLst/>
                <a:latin typeface="+mn-lt"/>
                <a:ea typeface="+mn-ea"/>
                <a:cs typeface="+mn-cs"/>
              </a:rPr>
              <a:t>, they should be written. By putting the goals in writing, you create structure and improve the success of the </a:t>
            </a:r>
            <a:r>
              <a:rPr lang="en-US" sz="1200" b="0" i="0" kern="1200" dirty="0" err="1" smtClean="0">
                <a:solidFill>
                  <a:schemeClr val="tx1"/>
                </a:solidFill>
                <a:effectLst/>
                <a:latin typeface="+mn-lt"/>
                <a:ea typeface="+mn-ea"/>
                <a:cs typeface="+mn-cs"/>
              </a:rPr>
              <a:t>precepting</a:t>
            </a:r>
            <a:r>
              <a:rPr lang="en-US" sz="1200" b="0" i="0" kern="1200" dirty="0" smtClean="0">
                <a:solidFill>
                  <a:schemeClr val="tx1"/>
                </a:solidFill>
                <a:effectLst/>
                <a:latin typeface="+mn-lt"/>
                <a:ea typeface="+mn-ea"/>
                <a:cs typeface="+mn-cs"/>
              </a:rPr>
              <a:t> process.</a:t>
            </a:r>
            <a:r>
              <a:rPr lang="en-US" sz="1200" b="0" i="0" kern="1200" baseline="30000" dirty="0" smtClean="0">
                <a:solidFill>
                  <a:schemeClr val="tx1"/>
                </a:solidFill>
                <a:effectLst/>
                <a:latin typeface="+mn-lt"/>
                <a:ea typeface="+mn-ea"/>
                <a:cs typeface="+mn-cs"/>
              </a:rPr>
              <a:t>1</a:t>
            </a:r>
            <a:r>
              <a:rPr lang="en-US" sz="1200" b="0" i="0" kern="1200" dirty="0" smtClean="0">
                <a:solidFill>
                  <a:schemeClr val="tx1"/>
                </a:solidFill>
                <a:effectLst/>
                <a:latin typeface="+mn-lt"/>
                <a:ea typeface="+mn-ea"/>
                <a:cs typeface="+mn-cs"/>
              </a:rPr>
              <a:t> Written goals give the </a:t>
            </a:r>
            <a:r>
              <a:rPr lang="en-US" sz="1200" b="0" i="0" kern="1200" dirty="0" err="1" smtClean="0">
                <a:solidFill>
                  <a:schemeClr val="tx1"/>
                </a:solidFill>
                <a:effectLst/>
                <a:latin typeface="+mn-lt"/>
                <a:ea typeface="+mn-ea"/>
                <a:cs typeface="+mn-cs"/>
              </a:rPr>
              <a:t>preceptee</a:t>
            </a:r>
            <a:r>
              <a:rPr lang="en-US" sz="1200" b="0" i="0" kern="1200" dirty="0" smtClean="0">
                <a:solidFill>
                  <a:schemeClr val="tx1"/>
                </a:solidFill>
                <a:effectLst/>
                <a:latin typeface="+mn-lt"/>
                <a:ea typeface="+mn-ea"/>
                <a:cs typeface="+mn-cs"/>
              </a:rPr>
              <a:t> a specific focus for growth and will assist in evaluation.</a:t>
            </a:r>
          </a:p>
          <a:p>
            <a:r>
              <a:rPr lang="en-US" sz="1200" b="0" i="0" kern="1200" dirty="0" smtClean="0">
                <a:solidFill>
                  <a:schemeClr val="tx1"/>
                </a:solidFill>
                <a:effectLst/>
                <a:latin typeface="+mn-lt"/>
                <a:ea typeface="+mn-ea"/>
                <a:cs typeface="+mn-cs"/>
              </a:rPr>
              <a:t>When writing goals, remember that they should be specific, concrete, and realistic.</a:t>
            </a:r>
            <a:r>
              <a:rPr lang="en-US" sz="1200" b="0" i="0" kern="1200" baseline="30000" dirty="0" smtClean="0">
                <a:solidFill>
                  <a:schemeClr val="tx1"/>
                </a:solidFill>
                <a:effectLst/>
                <a:latin typeface="+mn-lt"/>
                <a:ea typeface="+mn-ea"/>
                <a:cs typeface="+mn-cs"/>
              </a:rPr>
              <a:t>2,3</a:t>
            </a:r>
            <a:r>
              <a:rPr lang="en-US" sz="1200" b="0" i="0" kern="1200" dirty="0" smtClean="0">
                <a:solidFill>
                  <a:schemeClr val="tx1"/>
                </a:solidFill>
                <a:effectLst/>
                <a:latin typeface="+mn-lt"/>
                <a:ea typeface="+mn-ea"/>
                <a:cs typeface="+mn-cs"/>
              </a:rPr>
              <a:t> After determining the goals, you will need to break each down into smaller, more manageable performance outcome statements. The best goals are:</a:t>
            </a:r>
          </a:p>
          <a:p>
            <a:r>
              <a:rPr lang="en-US" sz="1200" b="0" i="0" kern="1200" dirty="0" smtClean="0">
                <a:solidFill>
                  <a:schemeClr val="tx1"/>
                </a:solidFill>
                <a:effectLst/>
                <a:latin typeface="+mn-lt"/>
                <a:ea typeface="+mn-ea"/>
                <a:cs typeface="+mn-cs"/>
              </a:rPr>
              <a:t>Developed collaboratively with the </a:t>
            </a:r>
            <a:r>
              <a:rPr lang="en-US" sz="1200" b="0" i="0" kern="1200" dirty="0" err="1" smtClean="0">
                <a:solidFill>
                  <a:schemeClr val="tx1"/>
                </a:solidFill>
                <a:effectLst/>
                <a:latin typeface="+mn-lt"/>
                <a:ea typeface="+mn-ea"/>
                <a:cs typeface="+mn-cs"/>
              </a:rPr>
              <a:t>preceptee</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Written with specific performance outcomes</a:t>
            </a:r>
          </a:p>
          <a:p>
            <a:r>
              <a:rPr lang="en-US" sz="1200" b="0" i="0" kern="1200" dirty="0" smtClean="0">
                <a:solidFill>
                  <a:schemeClr val="tx1"/>
                </a:solidFill>
                <a:effectLst/>
                <a:latin typeface="+mn-lt"/>
                <a:ea typeface="+mn-ea"/>
                <a:cs typeface="+mn-cs"/>
              </a:rPr>
              <a:t>Use self evaluation on a weekly basis</a:t>
            </a:r>
          </a:p>
          <a:p>
            <a:r>
              <a:rPr lang="en-US" sz="1200" b="0" i="0" kern="1200" dirty="0" smtClean="0">
                <a:solidFill>
                  <a:schemeClr val="tx1"/>
                </a:solidFill>
                <a:effectLst/>
                <a:latin typeface="+mn-lt"/>
                <a:ea typeface="+mn-ea"/>
                <a:cs typeface="+mn-cs"/>
              </a:rPr>
              <a:t>Use daily performance evaluation to keep written goals on track</a:t>
            </a:r>
          </a:p>
          <a:p>
            <a:r>
              <a:rPr lang="en-US" sz="1200" b="0" i="0" kern="1200" dirty="0" smtClean="0">
                <a:solidFill>
                  <a:schemeClr val="tx1"/>
                </a:solidFill>
                <a:effectLst/>
                <a:latin typeface="+mn-lt"/>
                <a:ea typeface="+mn-ea"/>
                <a:cs typeface="+mn-cs"/>
              </a:rPr>
              <a:t>Many facilities document goal achievement with facility checklists and competencies, so writing the goal is essential in order to track progress.</a:t>
            </a:r>
          </a:p>
          <a:p>
            <a:endParaRPr lang="en-US" dirty="0"/>
          </a:p>
        </p:txBody>
      </p:sp>
      <p:sp>
        <p:nvSpPr>
          <p:cNvPr id="4" name="Slide Number Placeholder 3"/>
          <p:cNvSpPr>
            <a:spLocks noGrp="1"/>
          </p:cNvSpPr>
          <p:nvPr>
            <p:ph type="sldNum" sz="quarter" idx="10"/>
          </p:nvPr>
        </p:nvSpPr>
        <p:spPr/>
        <p:txBody>
          <a:bodyPr/>
          <a:lstStyle/>
          <a:p>
            <a:fld id="{66F7C942-9B2F-472A-96FB-6C74F6437E8B}" type="slidenum">
              <a:rPr lang="en-US" smtClean="0"/>
              <a:t>7</a:t>
            </a:fld>
            <a:endParaRPr lang="en-US"/>
          </a:p>
        </p:txBody>
      </p:sp>
    </p:spTree>
    <p:extLst>
      <p:ext uri="{BB962C8B-B14F-4D97-AF65-F5344CB8AC3E}">
        <p14:creationId xmlns:p14="http://schemas.microsoft.com/office/powerpoint/2010/main" val="1813001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guide allows practitioners to self- assess their own level of expertise</a:t>
            </a:r>
            <a:r>
              <a:rPr lang="en-US" baseline="0" dirty="0" smtClean="0"/>
              <a:t> , regardless of where one is on the career development guide there is a need for lifelong learning and professional development. AS a preceptor you can facilitate lifelong learning and development. </a:t>
            </a:r>
            <a:endParaRPr lang="en-US" dirty="0"/>
          </a:p>
        </p:txBody>
      </p:sp>
      <p:sp>
        <p:nvSpPr>
          <p:cNvPr id="4" name="Slide Number Placeholder 3"/>
          <p:cNvSpPr>
            <a:spLocks noGrp="1"/>
          </p:cNvSpPr>
          <p:nvPr>
            <p:ph type="sldNum" sz="quarter" idx="10"/>
          </p:nvPr>
        </p:nvSpPr>
        <p:spPr/>
        <p:txBody>
          <a:bodyPr/>
          <a:lstStyle/>
          <a:p>
            <a:fld id="{66F7C942-9B2F-472A-96FB-6C74F6437E8B}" type="slidenum">
              <a:rPr lang="en-US" smtClean="0"/>
              <a:t>8</a:t>
            </a:fld>
            <a:endParaRPr lang="en-US"/>
          </a:p>
        </p:txBody>
      </p:sp>
    </p:spTree>
    <p:extLst>
      <p:ext uri="{BB962C8B-B14F-4D97-AF65-F5344CB8AC3E}">
        <p14:creationId xmlns:p14="http://schemas.microsoft.com/office/powerpoint/2010/main" val="496636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more involved a learner</a:t>
            </a:r>
            <a:r>
              <a:rPr lang="en-US" baseline="0" dirty="0" smtClean="0"/>
              <a:t> is in the process, the more they will remember! </a:t>
            </a:r>
            <a:endParaRPr lang="en-US" dirty="0"/>
          </a:p>
        </p:txBody>
      </p:sp>
      <p:sp>
        <p:nvSpPr>
          <p:cNvPr id="4" name="Slide Number Placeholder 3"/>
          <p:cNvSpPr>
            <a:spLocks noGrp="1"/>
          </p:cNvSpPr>
          <p:nvPr>
            <p:ph type="sldNum" sz="quarter" idx="10"/>
          </p:nvPr>
        </p:nvSpPr>
        <p:spPr/>
        <p:txBody>
          <a:bodyPr/>
          <a:lstStyle/>
          <a:p>
            <a:fld id="{66F7C942-9B2F-472A-96FB-6C74F6437E8B}" type="slidenum">
              <a:rPr lang="en-US" smtClean="0"/>
              <a:t>11</a:t>
            </a:fld>
            <a:endParaRPr lang="en-US"/>
          </a:p>
        </p:txBody>
      </p:sp>
    </p:spTree>
    <p:extLst>
      <p:ext uri="{BB962C8B-B14F-4D97-AF65-F5344CB8AC3E}">
        <p14:creationId xmlns:p14="http://schemas.microsoft.com/office/powerpoint/2010/main" val="1698811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F7C942-9B2F-472A-96FB-6C74F6437E8B}" type="slidenum">
              <a:rPr lang="en-US" smtClean="0"/>
              <a:t>12</a:t>
            </a:fld>
            <a:endParaRPr lang="en-US"/>
          </a:p>
        </p:txBody>
      </p:sp>
    </p:spTree>
    <p:extLst>
      <p:ext uri="{BB962C8B-B14F-4D97-AF65-F5344CB8AC3E}">
        <p14:creationId xmlns:p14="http://schemas.microsoft.com/office/powerpoint/2010/main" val="574740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1" i="0" u="none" strike="noStrike" kern="1200" dirty="0" smtClean="0">
                <a:solidFill>
                  <a:schemeClr val="tx1"/>
                </a:solidFill>
                <a:effectLst/>
                <a:latin typeface="+mn-lt"/>
                <a:ea typeface="+mn-ea"/>
                <a:cs typeface="+mn-cs"/>
              </a:rPr>
              <a:t>Learning Tips</a:t>
            </a:r>
          </a:p>
          <a:p>
            <a:pPr lvl="1"/>
            <a:r>
              <a:rPr lang="en-US" dirty="0" smtClean="0"/>
              <a:t>Examples: </a:t>
            </a:r>
          </a:p>
          <a:p>
            <a:pPr lvl="2"/>
            <a:r>
              <a:rPr lang="en-US" dirty="0" smtClean="0"/>
              <a:t>Visual learner: utilizing a pamphlet/teaching sheet</a:t>
            </a:r>
          </a:p>
          <a:p>
            <a:pPr lvl="2"/>
            <a:r>
              <a:rPr lang="en-US" dirty="0" smtClean="0"/>
              <a:t>Auditory learner: face-to-face time </a:t>
            </a:r>
          </a:p>
          <a:p>
            <a:pPr lvl="2"/>
            <a:r>
              <a:rPr lang="en-US" dirty="0" smtClean="0"/>
              <a:t>Kinesthetic leaner: measure portions of food</a:t>
            </a:r>
          </a:p>
          <a:p>
            <a:pPr rtl="0" eaLnBrk="1" fontAlgn="t" latinLnBrk="0" hangingPunct="1"/>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1" i="0" u="none" strike="noStrike" kern="1200" dirty="0" smtClean="0">
                <a:solidFill>
                  <a:schemeClr val="tx1"/>
                </a:solidFill>
                <a:effectLst/>
                <a:latin typeface="+mn-lt"/>
                <a:ea typeface="+mn-ea"/>
                <a:cs typeface="+mn-cs"/>
              </a:rPr>
              <a:t>How to do it</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Make it practical and problem centered</a:t>
            </a:r>
          </a:p>
          <a:p>
            <a:pPr rtl="0" eaLnBrk="1" fontAlgn="t" latinLnBrk="0" hangingPunct="1"/>
            <a:r>
              <a:rPr lang="en-US" sz="1200" b="0" i="0" u="none" strike="noStrike" kern="1200" dirty="0" smtClean="0">
                <a:solidFill>
                  <a:schemeClr val="tx1"/>
                </a:solidFill>
                <a:effectLst/>
                <a:latin typeface="+mn-lt"/>
                <a:ea typeface="+mn-ea"/>
                <a:cs typeface="+mn-cs"/>
              </a:rPr>
              <a:t>Give overviews, summaries, examples to link theory to practice</a:t>
            </a:r>
          </a:p>
          <a:p>
            <a:pPr rtl="0" eaLnBrk="1" fontAlgn="t" latinLnBrk="0" hangingPunct="1"/>
            <a:r>
              <a:rPr lang="en-US" sz="1200" b="0" i="0" u="none" strike="noStrike" kern="1200" dirty="0" smtClean="0">
                <a:solidFill>
                  <a:schemeClr val="tx1"/>
                </a:solidFill>
                <a:effectLst/>
                <a:latin typeface="+mn-lt"/>
                <a:ea typeface="+mn-ea"/>
                <a:cs typeface="+mn-cs"/>
              </a:rPr>
              <a:t>Offer suggestions</a:t>
            </a:r>
            <a:r>
              <a:rPr lang="en-US" sz="1200" b="0" i="0" u="none" strike="noStrike" kern="1200" baseline="0" dirty="0" smtClean="0">
                <a:solidFill>
                  <a:schemeClr val="tx1"/>
                </a:solidFill>
                <a:effectLst/>
                <a:latin typeface="+mn-lt"/>
                <a:ea typeface="+mn-ea"/>
                <a:cs typeface="+mn-cs"/>
              </a:rPr>
              <a:t> for problems they may encounter when applying new info</a:t>
            </a:r>
          </a:p>
          <a:p>
            <a:pPr rtl="0" eaLnBrk="1" fontAlgn="t" latinLnBrk="0" hangingPunct="1"/>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Promote self</a:t>
            </a:r>
            <a:r>
              <a:rPr lang="en-US" sz="1200" b="0" i="0" u="none" strike="noStrike" kern="1200" baseline="0" dirty="0" smtClean="0">
                <a:solidFill>
                  <a:schemeClr val="tx1"/>
                </a:solidFill>
                <a:effectLst/>
                <a:latin typeface="+mn-lt"/>
                <a:ea typeface="+mn-ea"/>
                <a:cs typeface="+mn-cs"/>
              </a:rPr>
              <a:t> esteem</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Provide low-risk activities in small group settings</a:t>
            </a:r>
          </a:p>
          <a:p>
            <a:pPr rtl="0" eaLnBrk="1" fontAlgn="t" latinLnBrk="0" hangingPunct="1"/>
            <a:r>
              <a:rPr lang="en-US" sz="1200" b="0" i="0" u="none" strike="noStrike" kern="1200" dirty="0" smtClean="0">
                <a:solidFill>
                  <a:schemeClr val="tx1"/>
                </a:solidFill>
                <a:effectLst/>
                <a:latin typeface="+mn-lt"/>
                <a:ea typeface="+mn-ea"/>
                <a:cs typeface="+mn-cs"/>
              </a:rPr>
              <a:t>Build success incrementally</a:t>
            </a:r>
          </a:p>
          <a:p>
            <a:pPr rtl="0" eaLnBrk="1" fontAlgn="t" latinLnBrk="0" hangingPunct="1"/>
            <a:r>
              <a:rPr lang="en-US" sz="1200" b="0" i="0" u="none" strike="noStrike" kern="1200" dirty="0" smtClean="0">
                <a:solidFill>
                  <a:schemeClr val="tx1"/>
                </a:solidFill>
                <a:effectLst/>
                <a:latin typeface="+mn-lt"/>
                <a:ea typeface="+mn-ea"/>
                <a:cs typeface="+mn-cs"/>
              </a:rPr>
              <a:t>Help establish productive routines</a:t>
            </a:r>
          </a:p>
          <a:p>
            <a:pPr rtl="0" eaLnBrk="1" fontAlgn="t" latinLnBrk="0" hangingPunct="1"/>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Integrate new ideas</a:t>
            </a:r>
            <a:r>
              <a:rPr lang="en-US" sz="1200" b="0" i="0" u="none" strike="noStrike" kern="1200" baseline="0" dirty="0" smtClean="0">
                <a:solidFill>
                  <a:schemeClr val="tx1"/>
                </a:solidFill>
                <a:effectLst/>
                <a:latin typeface="+mn-lt"/>
                <a:ea typeface="+mn-ea"/>
                <a:cs typeface="+mn-cs"/>
              </a:rPr>
              <a:t> with existing knowledge</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Recall what they already know from prior</a:t>
            </a:r>
            <a:r>
              <a:rPr lang="en-US" sz="1200" b="0" i="0" u="none" strike="noStrike" kern="1200" baseline="0" dirty="0" smtClean="0">
                <a:solidFill>
                  <a:schemeClr val="tx1"/>
                </a:solidFill>
                <a:effectLst/>
                <a:latin typeface="+mn-lt"/>
                <a:ea typeface="+mn-ea"/>
                <a:cs typeface="+mn-cs"/>
              </a:rPr>
              <a:t> experiences to relate new topics</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baseline="0" dirty="0" smtClean="0">
                <a:solidFill>
                  <a:schemeClr val="tx1"/>
                </a:solidFill>
                <a:effectLst/>
                <a:latin typeface="+mn-lt"/>
                <a:ea typeface="+mn-ea"/>
                <a:cs typeface="+mn-cs"/>
              </a:rPr>
              <a:t>Share your agenda and assumptions, ask for their input. Adjust timing for topics as needed.</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baseline="0" dirty="0" smtClean="0">
                <a:solidFill>
                  <a:schemeClr val="tx1"/>
                </a:solidFill>
                <a:effectLst/>
                <a:latin typeface="+mn-lt"/>
                <a:ea typeface="+mn-ea"/>
                <a:cs typeface="+mn-cs"/>
              </a:rPr>
              <a:t>Identify what the learner would like to know about the topic. </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baseline="0" dirty="0" smtClean="0">
                <a:solidFill>
                  <a:schemeClr val="tx1"/>
                </a:solidFill>
                <a:effectLst/>
                <a:latin typeface="+mn-lt"/>
                <a:ea typeface="+mn-ea"/>
                <a:cs typeface="+mn-cs"/>
              </a:rPr>
              <a:t>Build in flexibility/options within your plan so you can shift to address needs</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baseline="0" dirty="0" smtClean="0">
                <a:solidFill>
                  <a:schemeClr val="tx1"/>
                </a:solidFill>
                <a:effectLst/>
                <a:latin typeface="+mn-lt"/>
                <a:ea typeface="+mn-ea"/>
                <a:cs typeface="+mn-cs"/>
              </a:rPr>
              <a:t>Be prepared that you may need to help unlearn old habits or confront inaccurate beliefs</a:t>
            </a:r>
          </a:p>
          <a:p>
            <a:pPr rtl="0" eaLnBrk="1" fontAlgn="t" latinLnBrk="0" hangingPunct="1"/>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Be</a:t>
            </a:r>
            <a:r>
              <a:rPr lang="en-US" sz="1200" b="0" i="0" u="none" strike="noStrike" kern="1200" baseline="0" dirty="0" smtClean="0">
                <a:solidFill>
                  <a:schemeClr val="tx1"/>
                </a:solidFill>
                <a:effectLst/>
                <a:latin typeface="+mn-lt"/>
                <a:ea typeface="+mn-ea"/>
                <a:cs typeface="+mn-cs"/>
              </a:rPr>
              <a:t> flexible</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Provide a</a:t>
            </a:r>
            <a:r>
              <a:rPr lang="en-US" sz="1200" b="0" i="0" u="none" strike="noStrike" kern="1200" baseline="0" dirty="0" smtClean="0">
                <a:solidFill>
                  <a:schemeClr val="tx1"/>
                </a:solidFill>
                <a:effectLst/>
                <a:latin typeface="+mn-lt"/>
                <a:ea typeface="+mn-ea"/>
                <a:cs typeface="+mn-cs"/>
              </a:rPr>
              <a:t> quality, well organized experience that uses time effectively</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baseline="0" dirty="0" smtClean="0">
                <a:solidFill>
                  <a:schemeClr val="tx1"/>
                </a:solidFill>
                <a:effectLst/>
                <a:latin typeface="+mn-lt"/>
                <a:ea typeface="+mn-ea"/>
                <a:cs typeface="+mn-cs"/>
              </a:rPr>
              <a:t>Avoid jargon </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baseline="0" dirty="0" smtClean="0">
                <a:solidFill>
                  <a:schemeClr val="tx1"/>
                </a:solidFill>
                <a:effectLst/>
                <a:latin typeface="+mn-lt"/>
                <a:ea typeface="+mn-ea"/>
                <a:cs typeface="+mn-cs"/>
              </a:rPr>
              <a:t>Affirm their knowledge, contributions and successes</a:t>
            </a:r>
            <a:endParaRPr lang="en-US" sz="1200" b="0" i="0" u="none" strike="noStrike" kern="1200" dirty="0" smtClean="0">
              <a:solidFill>
                <a:schemeClr val="tx1"/>
              </a:solidFill>
              <a:effectLst/>
              <a:latin typeface="+mn-lt"/>
              <a:ea typeface="+mn-ea"/>
              <a:cs typeface="+mn-cs"/>
            </a:endParaRPr>
          </a:p>
          <a:p>
            <a:pPr rtl="0" eaLnBrk="1" fontAlgn="auto" latinLnBrk="0" hangingPunct="1"/>
            <a:r>
              <a:rPr lang="en-US" sz="1200" b="0" i="0" u="none" strike="noStrike" kern="1200" dirty="0" smtClean="0">
                <a:solidFill>
                  <a:schemeClr val="tx1"/>
                </a:solidFill>
                <a:effectLst/>
                <a:latin typeface="+mn-lt"/>
                <a:ea typeface="+mn-ea"/>
                <a:cs typeface="+mn-cs"/>
              </a:rPr>
              <a:t>Teach learners to use forethought in selecting words and examples to avoid creating stereotypes and negative perceptions</a:t>
            </a:r>
          </a:p>
          <a:p>
            <a:endParaRPr lang="en-US" dirty="0"/>
          </a:p>
        </p:txBody>
      </p:sp>
      <p:sp>
        <p:nvSpPr>
          <p:cNvPr id="4" name="Slide Number Placeholder 3"/>
          <p:cNvSpPr>
            <a:spLocks noGrp="1"/>
          </p:cNvSpPr>
          <p:nvPr>
            <p:ph type="sldNum" sz="quarter" idx="10"/>
          </p:nvPr>
        </p:nvSpPr>
        <p:spPr/>
        <p:txBody>
          <a:bodyPr/>
          <a:lstStyle/>
          <a:p>
            <a:fld id="{66F7C942-9B2F-472A-96FB-6C74F6437E8B}" type="slidenum">
              <a:rPr lang="en-US" smtClean="0"/>
              <a:t>13</a:t>
            </a:fld>
            <a:endParaRPr lang="en-US"/>
          </a:p>
        </p:txBody>
      </p:sp>
    </p:spTree>
    <p:extLst>
      <p:ext uri="{BB962C8B-B14F-4D97-AF65-F5344CB8AC3E}">
        <p14:creationId xmlns:p14="http://schemas.microsoft.com/office/powerpoint/2010/main" val="1796540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helps to</a:t>
            </a:r>
            <a:r>
              <a:rPr lang="en-US" baseline="0" dirty="0" smtClean="0"/>
              <a:t> develop critical thinking</a:t>
            </a:r>
            <a:endParaRPr lang="en-US" dirty="0"/>
          </a:p>
        </p:txBody>
      </p:sp>
      <p:sp>
        <p:nvSpPr>
          <p:cNvPr id="4" name="Slide Number Placeholder 3"/>
          <p:cNvSpPr>
            <a:spLocks noGrp="1"/>
          </p:cNvSpPr>
          <p:nvPr>
            <p:ph type="sldNum" sz="quarter" idx="10"/>
          </p:nvPr>
        </p:nvSpPr>
        <p:spPr/>
        <p:txBody>
          <a:bodyPr/>
          <a:lstStyle/>
          <a:p>
            <a:fld id="{66F7C942-9B2F-472A-96FB-6C74F6437E8B}" type="slidenum">
              <a:rPr lang="en-US" smtClean="0"/>
              <a:t>14</a:t>
            </a:fld>
            <a:endParaRPr lang="en-US"/>
          </a:p>
        </p:txBody>
      </p:sp>
    </p:spTree>
    <p:extLst>
      <p:ext uri="{BB962C8B-B14F-4D97-AF65-F5344CB8AC3E}">
        <p14:creationId xmlns:p14="http://schemas.microsoft.com/office/powerpoint/2010/main" val="1645567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learner</a:t>
            </a:r>
            <a:r>
              <a:rPr lang="en-US" baseline="0" dirty="0" smtClean="0"/>
              <a:t> write down responses on worksheet</a:t>
            </a:r>
            <a:endParaRPr lang="en-US" dirty="0" smtClean="0"/>
          </a:p>
          <a:p>
            <a:endParaRPr lang="en-US" dirty="0"/>
          </a:p>
        </p:txBody>
      </p:sp>
      <p:sp>
        <p:nvSpPr>
          <p:cNvPr id="4" name="Slide Number Placeholder 3"/>
          <p:cNvSpPr>
            <a:spLocks noGrp="1"/>
          </p:cNvSpPr>
          <p:nvPr>
            <p:ph type="sldNum" sz="quarter" idx="10"/>
          </p:nvPr>
        </p:nvSpPr>
        <p:spPr/>
        <p:txBody>
          <a:bodyPr/>
          <a:lstStyle/>
          <a:p>
            <a:fld id="{66F7C942-9B2F-472A-96FB-6C74F6437E8B}" type="slidenum">
              <a:rPr lang="en-US" smtClean="0"/>
              <a:t>22</a:t>
            </a:fld>
            <a:endParaRPr lang="en-US"/>
          </a:p>
        </p:txBody>
      </p:sp>
    </p:spTree>
    <p:extLst>
      <p:ext uri="{BB962C8B-B14F-4D97-AF65-F5344CB8AC3E}">
        <p14:creationId xmlns:p14="http://schemas.microsoft.com/office/powerpoint/2010/main" val="30276423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smtClean="0"/>
              <a:t>Click to edit Master title style</a:t>
            </a:r>
            <a:endParaRPr lang="en-US" dirty="0"/>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229349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ransi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C446C6-D2A5-594E-BF06-58861A5F276B}"/>
              </a:ext>
            </a:extLst>
          </p:cNvPr>
          <p:cNvSpPr>
            <a:spLocks noGrp="1"/>
          </p:cNvSpPr>
          <p:nvPr>
            <p:ph type="ctrTitle"/>
          </p:nvPr>
        </p:nvSpPr>
        <p:spPr>
          <a:xfrm>
            <a:off x="1524000" y="701446"/>
            <a:ext cx="9144000" cy="2387600"/>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3" name="Subtitle 2">
            <a:extLst>
              <a:ext uri="{FF2B5EF4-FFF2-40B4-BE49-F238E27FC236}">
                <a16:creationId xmlns="" xmlns:a16="http://schemas.microsoft.com/office/drawing/2014/main" id="{373D4FE4-694B-654F-8F8A-28C81D6D56F8}"/>
              </a:ext>
            </a:extLst>
          </p:cNvPr>
          <p:cNvSpPr>
            <a:spLocks noGrp="1"/>
          </p:cNvSpPr>
          <p:nvPr>
            <p:ph type="subTitle" idx="1"/>
          </p:nvPr>
        </p:nvSpPr>
        <p:spPr>
          <a:xfrm>
            <a:off x="1524000" y="3181121"/>
            <a:ext cx="9144000" cy="102801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1989949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88E033-DE23-4C41-89A4-2276F3463B0A}"/>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 xmlns:a16="http://schemas.microsoft.com/office/drawing/2014/main" id="{8AB6D10D-2FF4-344B-85EF-2CFB4F28C2A4}"/>
              </a:ext>
            </a:extLst>
          </p:cNvPr>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Box 3">
            <a:extLst>
              <a:ext uri="{FF2B5EF4-FFF2-40B4-BE49-F238E27FC236}">
                <a16:creationId xmlns="" xmlns:a16="http://schemas.microsoft.com/office/drawing/2014/main" id="{C7286747-AD43-EC40-8420-A6C5808CF4F4}"/>
              </a:ext>
            </a:extLst>
          </p:cNvPr>
          <p:cNvSpPr txBox="1"/>
          <p:nvPr/>
        </p:nvSpPr>
        <p:spPr>
          <a:xfrm>
            <a:off x="817418" y="6388631"/>
            <a:ext cx="566969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1853792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5418A4-D469-5C49-ABA3-CB8922B708B3}"/>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 xmlns:a16="http://schemas.microsoft.com/office/drawing/2014/main" id="{9132EA48-45CA-9949-B591-41B322C93E84}"/>
              </a:ext>
            </a:extLst>
          </p:cNvPr>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a:extLst>
              <a:ext uri="{FF2B5EF4-FFF2-40B4-BE49-F238E27FC236}">
                <a16:creationId xmlns="" xmlns:a16="http://schemas.microsoft.com/office/drawing/2014/main" id="{B6D06D18-AC23-754E-A325-169B4C27568E}"/>
              </a:ext>
            </a:extLst>
          </p:cNvPr>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a:extLst>
              <a:ext uri="{FF2B5EF4-FFF2-40B4-BE49-F238E27FC236}">
                <a16:creationId xmlns="" xmlns:a16="http://schemas.microsoft.com/office/drawing/2014/main" id="{19C830B9-95D4-9F4A-900F-646D5DB9F53A}"/>
              </a:ext>
            </a:extLst>
          </p:cNvPr>
          <p:cNvSpPr txBox="1"/>
          <p:nvPr/>
        </p:nvSpPr>
        <p:spPr>
          <a:xfrm>
            <a:off x="817418" y="6388631"/>
            <a:ext cx="566969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4187355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EFF6FA-24B5-D345-AB32-476E42C94E79}"/>
              </a:ext>
            </a:extLst>
          </p:cNvPr>
          <p:cNvSpPr>
            <a:spLocks noGrp="1"/>
          </p:cNvSpPr>
          <p:nvPr>
            <p:ph type="title"/>
          </p:nvPr>
        </p:nvSpPr>
        <p:spPr/>
        <p:txBody>
          <a:bodyPr/>
          <a:lstStyle/>
          <a:p>
            <a:r>
              <a:rPr lang="en-US" smtClean="0"/>
              <a:t>Click to edit Master title style</a:t>
            </a:r>
            <a:endParaRPr lang="en-US"/>
          </a:p>
        </p:txBody>
      </p:sp>
      <p:sp>
        <p:nvSpPr>
          <p:cNvPr id="3" name="TextBox 2">
            <a:extLst>
              <a:ext uri="{FF2B5EF4-FFF2-40B4-BE49-F238E27FC236}">
                <a16:creationId xmlns="" xmlns:a16="http://schemas.microsoft.com/office/drawing/2014/main" id="{44A60E53-1C02-8A46-A69E-7E1B966056FC}"/>
              </a:ext>
            </a:extLst>
          </p:cNvPr>
          <p:cNvSpPr txBox="1"/>
          <p:nvPr/>
        </p:nvSpPr>
        <p:spPr>
          <a:xfrm>
            <a:off x="817418" y="6388631"/>
            <a:ext cx="566969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15802726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7BC94C0-BAD5-3D40-9A0F-44ADCBCC399B}"/>
              </a:ext>
            </a:extLst>
          </p:cNvPr>
          <p:cNvSpPr txBox="1"/>
          <p:nvPr/>
        </p:nvSpPr>
        <p:spPr>
          <a:xfrm>
            <a:off x="817418" y="6388631"/>
            <a:ext cx="566969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595603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Closing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7331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Closing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080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le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smtClean="0"/>
              <a:t>Click to edit Master title style</a:t>
            </a:r>
            <a:endParaRPr lang="en-US" dirty="0"/>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733442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le Slide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smtClean="0"/>
              <a:t>Click to edit Master title style</a:t>
            </a:r>
            <a:endParaRPr lang="en-US" dirty="0"/>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949617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le Slide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smtClean="0"/>
              <a:t>Click to edit Master title style</a:t>
            </a:r>
            <a:endParaRPr lang="en-US" dirty="0"/>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813381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Title Slide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smtClean="0"/>
              <a:t>Click to edit Master title style</a:t>
            </a:r>
            <a:endParaRPr lang="en-US" dirty="0"/>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470011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Title Slide 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smtClean="0"/>
              <a:t>Click to edit Master title style</a:t>
            </a:r>
            <a:endParaRPr lang="en-US" dirty="0"/>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199559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Title Slide 7">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smtClean="0"/>
              <a:t>Click to edit Master title style</a:t>
            </a:r>
            <a:endParaRPr lang="en-US" dirty="0"/>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124410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Title Slide 8">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smtClean="0"/>
              <a:t>Click to edit Master title style</a:t>
            </a:r>
            <a:endParaRPr lang="en-US" dirty="0"/>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367448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Add your own image in master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6F666719-8A10-F641-A9F5-ABC638F835AA}"/>
              </a:ext>
            </a:extLst>
          </p:cNvPr>
          <p:cNvSpPr/>
          <p:nvPr/>
        </p:nvSpPr>
        <p:spPr>
          <a:xfrm>
            <a:off x="7192651" y="311085"/>
            <a:ext cx="4298622" cy="5081047"/>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smtClean="0"/>
              <a:t>Click to edit Master title style</a:t>
            </a:r>
            <a:endParaRPr lang="en-US" dirty="0"/>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6" name="Rectangle 5">
            <a:extLst>
              <a:ext uri="{FF2B5EF4-FFF2-40B4-BE49-F238E27FC236}">
                <a16:creationId xmlns="" xmlns:a16="http://schemas.microsoft.com/office/drawing/2014/main" id="{0F41BEE2-896E-B54D-BACE-CE289CC57068}"/>
              </a:ext>
            </a:extLst>
          </p:cNvPr>
          <p:cNvSpPr/>
          <p:nvPr/>
        </p:nvSpPr>
        <p:spPr>
          <a:xfrm>
            <a:off x="0" y="0"/>
            <a:ext cx="12192000" cy="311085"/>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 xmlns:a16="http://schemas.microsoft.com/office/drawing/2014/main" id="{92C3347D-2341-0F4D-B4D1-2813C3BA3C33}"/>
              </a:ext>
            </a:extLst>
          </p:cNvPr>
          <p:cNvPicPr>
            <a:picLocks noChangeAspect="1"/>
          </p:cNvPicPr>
          <p:nvPr/>
        </p:nvPicPr>
        <p:blipFill>
          <a:blip r:embed="rId2"/>
          <a:stretch>
            <a:fillRect/>
          </a:stretch>
        </p:blipFill>
        <p:spPr>
          <a:xfrm>
            <a:off x="7758259" y="3936321"/>
            <a:ext cx="3166925" cy="1022178"/>
          </a:xfrm>
          <a:prstGeom prst="rect">
            <a:avLst/>
          </a:prstGeom>
        </p:spPr>
      </p:pic>
    </p:spTree>
    <p:extLst>
      <p:ext uri="{BB962C8B-B14F-4D97-AF65-F5344CB8AC3E}">
        <p14:creationId xmlns:p14="http://schemas.microsoft.com/office/powerpoint/2010/main" val="4257767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AB690C0-D41D-434B-B655-63C3C08105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 xmlns:a16="http://schemas.microsoft.com/office/drawing/2014/main" id="{490BDF9B-23A5-4D45-BA75-CC77C4534E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6303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rgbClr val="0075C9"/>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png"/><Relationship Id="rId5" Type="http://schemas.openxmlformats.org/officeDocument/2006/relationships/image" Target="../media/image17.emf"/><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1.xml"/><Relationship Id="rId7" Type="http://schemas.openxmlformats.org/officeDocument/2006/relationships/diagramLayout" Target="../diagrams/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Data" Target="../diagrams/data1.xml"/><Relationship Id="rId5" Type="http://schemas.openxmlformats.org/officeDocument/2006/relationships/image" Target="../media/image14.png"/><Relationship Id="rId10" Type="http://schemas.microsoft.com/office/2007/relationships/diagramDrawing" Target="../diagrams/drawing1.xml"/><Relationship Id="rId4" Type="http://schemas.openxmlformats.org/officeDocument/2006/relationships/notesSlide" Target="../notesSlides/notesSlide7.xml"/><Relationship Id="rId9" Type="http://schemas.openxmlformats.org/officeDocument/2006/relationships/diagramColors" Target="../diagrams/colors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4.png"/><Relationship Id="rId4"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4.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4.png"/><Relationship Id="rId4"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4.png"/><Relationship Id="rId4" Type="http://schemas.openxmlformats.org/officeDocument/2006/relationships/notesSlide" Target="../notesSlides/notesSlide20.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4.png"/><Relationship Id="rId4" Type="http://schemas.openxmlformats.org/officeDocument/2006/relationships/notesSlide" Target="../notesSlides/notesSlide2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4.png"/><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4.png"/><Relationship Id="rId4" Type="http://schemas.openxmlformats.org/officeDocument/2006/relationships/notesSlide" Target="../notesSlides/notesSlide2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14.png"/><Relationship Id="rId4" Type="http://schemas.openxmlformats.org/officeDocument/2006/relationships/notesSlide" Target="../notesSlides/notesSlide2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14.png"/><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14.png"/><Relationship Id="rId4" Type="http://schemas.openxmlformats.org/officeDocument/2006/relationships/notesSlide" Target="../notesSlides/notesSlide2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14.png"/><Relationship Id="rId4" Type="http://schemas.openxmlformats.org/officeDocument/2006/relationships/notesSlide" Target="../notesSlides/notesSlide25.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14.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14.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14.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14.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3.m4a"/><Relationship Id="rId1" Type="http://schemas.microsoft.com/office/2007/relationships/media" Target="../media/media53.m4a"/><Relationship Id="rId4" Type="http://schemas.openxmlformats.org/officeDocument/2006/relationships/image" Target="../media/image14.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14.png"/><Relationship Id="rId5" Type="http://schemas.openxmlformats.org/officeDocument/2006/relationships/hyperlink" Target="http://www.oucom.ohiou.edu/" TargetMode="External"/><Relationship Id="rId4" Type="http://schemas.openxmlformats.org/officeDocument/2006/relationships/hyperlink" Target="http://www.amee.org/"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Preceptor Training</a:t>
            </a:r>
            <a:endParaRPr lang="en-US" dirty="0"/>
          </a:p>
        </p:txBody>
      </p:sp>
      <p:sp>
        <p:nvSpPr>
          <p:cNvPr id="3" name="Subtitle 2"/>
          <p:cNvSpPr>
            <a:spLocks noGrp="1"/>
          </p:cNvSpPr>
          <p:nvPr>
            <p:ph type="subTitle" idx="1"/>
          </p:nvPr>
        </p:nvSpPr>
        <p:spPr/>
        <p:txBody>
          <a:bodyPr/>
          <a:lstStyle/>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80339083"/>
      </p:ext>
    </p:extLst>
  </p:cSld>
  <p:clrMapOvr>
    <a:masterClrMapping/>
  </p:clrMapOvr>
  <mc:AlternateContent xmlns:mc="http://schemas.openxmlformats.org/markup-compatibility/2006" xmlns:p14="http://schemas.microsoft.com/office/powerpoint/2010/main">
    <mc:Choice Requires="p14">
      <p:transition spd="slow" p14:dur="2000" advTm="5975"/>
    </mc:Choice>
    <mc:Fallback xmlns="">
      <p:transition spd="slow" advTm="5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Adult Learning</a:t>
            </a:r>
            <a:endParaRPr lang="en-US" dirty="0"/>
          </a:p>
        </p:txBody>
      </p:sp>
      <p:sp>
        <p:nvSpPr>
          <p:cNvPr id="3" name="Content Placeholder 2"/>
          <p:cNvSpPr>
            <a:spLocks noGrp="1"/>
          </p:cNvSpPr>
          <p:nvPr>
            <p:ph idx="1"/>
          </p:nvPr>
        </p:nvSpPr>
        <p:spPr/>
        <p:txBody>
          <a:bodyPr/>
          <a:lstStyle/>
          <a:p>
            <a:r>
              <a:rPr lang="en-US" dirty="0" smtClean="0"/>
              <a:t>Types of learners</a:t>
            </a:r>
          </a:p>
          <a:p>
            <a:r>
              <a:rPr lang="en-US" dirty="0" smtClean="0"/>
              <a:t>Learning tips</a:t>
            </a:r>
          </a:p>
          <a:p>
            <a:r>
              <a:rPr lang="en-US" dirty="0" smtClean="0"/>
              <a:t>Barriers to learning</a:t>
            </a:r>
          </a:p>
          <a:p>
            <a:r>
              <a:rPr lang="en-US" dirty="0" smtClean="0"/>
              <a:t>Assessing learning</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16380020"/>
      </p:ext>
    </p:extLst>
  </p:cSld>
  <p:clrMapOvr>
    <a:masterClrMapping/>
  </p:clrMapOvr>
  <mc:AlternateContent xmlns:mc="http://schemas.openxmlformats.org/markup-compatibility/2006" xmlns:p14="http://schemas.microsoft.com/office/powerpoint/2010/main">
    <mc:Choice Requires="p14">
      <p:transition spd="slow" p14:dur="2000" advTm="12585"/>
    </mc:Choice>
    <mc:Fallback xmlns="">
      <p:transition spd="slow" advTm="12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5"/>
          <a:stretch>
            <a:fillRect/>
          </a:stretch>
        </p:blipFill>
        <p:spPr>
          <a:xfrm>
            <a:off x="838200" y="638355"/>
            <a:ext cx="8443823" cy="576679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14078507"/>
      </p:ext>
    </p:extLst>
  </p:cSld>
  <p:clrMapOvr>
    <a:masterClrMapping/>
  </p:clrMapOvr>
  <mc:AlternateContent xmlns:mc="http://schemas.openxmlformats.org/markup-compatibility/2006" xmlns:p14="http://schemas.microsoft.com/office/powerpoint/2010/main">
    <mc:Choice Requires="p14">
      <p:transition spd="slow" p14:dur="2000" advTm="24719"/>
    </mc:Choice>
    <mc:Fallback xmlns="">
      <p:transition spd="slow" advTm="24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Learning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31523934"/>
              </p:ext>
            </p:extLst>
          </p:nvPr>
        </p:nvGraphicFramePr>
        <p:xfrm>
          <a:off x="716280" y="1827848"/>
          <a:ext cx="11198995" cy="4790440"/>
        </p:xfrm>
        <a:graphic>
          <a:graphicData uri="http://schemas.openxmlformats.org/drawingml/2006/table">
            <a:tbl>
              <a:tblPr firstRow="1" bandRow="1">
                <a:tableStyleId>{5C22544A-7EE6-4342-B048-85BDC9FD1C3A}</a:tableStyleId>
              </a:tblPr>
              <a:tblGrid>
                <a:gridCol w="1222149"/>
                <a:gridCol w="5186010"/>
                <a:gridCol w="4790836"/>
              </a:tblGrid>
              <a:tr h="370840">
                <a:tc>
                  <a:txBody>
                    <a:bodyPr/>
                    <a:lstStyle/>
                    <a:p>
                      <a:r>
                        <a:rPr lang="en-US" dirty="0" smtClean="0"/>
                        <a:t>Type</a:t>
                      </a:r>
                      <a:endParaRPr lang="en-US" dirty="0"/>
                    </a:p>
                  </a:txBody>
                  <a:tcPr/>
                </a:tc>
                <a:tc>
                  <a:txBody>
                    <a:bodyPr/>
                    <a:lstStyle/>
                    <a:p>
                      <a:r>
                        <a:rPr lang="en-US" dirty="0" smtClean="0"/>
                        <a:t>Traits</a:t>
                      </a:r>
                      <a:endParaRPr lang="en-US" dirty="0"/>
                    </a:p>
                  </a:txBody>
                  <a:tcPr/>
                </a:tc>
                <a:tc>
                  <a:txBody>
                    <a:bodyPr/>
                    <a:lstStyle/>
                    <a:p>
                      <a:r>
                        <a:rPr lang="en-US" dirty="0" smtClean="0"/>
                        <a:t>Ways</a:t>
                      </a:r>
                      <a:r>
                        <a:rPr lang="en-US" baseline="0" dirty="0" smtClean="0"/>
                        <a:t> to support</a:t>
                      </a:r>
                      <a:endParaRPr lang="en-US" dirty="0"/>
                    </a:p>
                  </a:txBody>
                  <a:tcPr/>
                </a:tc>
              </a:tr>
              <a:tr h="1263563">
                <a:tc>
                  <a:txBody>
                    <a:bodyPr/>
                    <a:lstStyle/>
                    <a:p>
                      <a:r>
                        <a:rPr lang="en-US" dirty="0" smtClean="0"/>
                        <a:t>Visual</a:t>
                      </a:r>
                      <a:endParaRPr lang="en-US" dirty="0"/>
                    </a:p>
                  </a:txBody>
                  <a:tcPr/>
                </a:tc>
                <a:tc>
                  <a:txBody>
                    <a:bodyPr/>
                    <a:lstStyle/>
                    <a:p>
                      <a:pPr marL="285750" indent="-285750">
                        <a:buFont typeface="Arial" panose="020B0604020202020204" pitchFamily="34" charset="0"/>
                        <a:buChar char="•"/>
                      </a:pPr>
                      <a:r>
                        <a:rPr lang="en-US" sz="1600" dirty="0" smtClean="0"/>
                        <a:t>Prefer body language and facial expressions to understand </a:t>
                      </a:r>
                    </a:p>
                    <a:p>
                      <a:pPr marL="285750" indent="-285750">
                        <a:buFont typeface="Arial" panose="020B0604020202020204" pitchFamily="34" charset="0"/>
                        <a:buChar char="•"/>
                      </a:pPr>
                      <a:r>
                        <a:rPr lang="en-US" sz="1600" dirty="0" smtClean="0"/>
                        <a:t>Think in pictures and create mental images to remember</a:t>
                      </a:r>
                    </a:p>
                    <a:p>
                      <a:pPr marL="285750" indent="-285750">
                        <a:buFont typeface="Arial" panose="020B0604020202020204" pitchFamily="34" charset="0"/>
                        <a:buChar char="•"/>
                      </a:pPr>
                      <a:r>
                        <a:rPr lang="en-US" sz="1600" dirty="0" smtClean="0"/>
                        <a:t>Prefer learning environments without visual obstructions</a:t>
                      </a:r>
                    </a:p>
                  </a:txBody>
                  <a:tcPr/>
                </a:tc>
                <a:tc>
                  <a:txBody>
                    <a:bodyPr/>
                    <a:lstStyle/>
                    <a:p>
                      <a:pPr marL="285750" indent="-285750">
                        <a:buFont typeface="Arial" panose="020B0604020202020204" pitchFamily="34" charset="0"/>
                        <a:buChar char="•"/>
                      </a:pPr>
                      <a:r>
                        <a:rPr lang="en-US" sz="1600" dirty="0" smtClean="0"/>
                        <a:t>Use visual displays including diagrams, illustrations, slides, videos, flipcharts and hand-outs </a:t>
                      </a:r>
                    </a:p>
                    <a:p>
                      <a:pPr marL="285750" indent="-285750">
                        <a:buFont typeface="Arial" panose="020B0604020202020204" pitchFamily="34" charset="0"/>
                        <a:buChar char="•"/>
                      </a:pPr>
                      <a:r>
                        <a:rPr lang="en-US" sz="1600" baseline="0" dirty="0" smtClean="0"/>
                        <a:t>Allow for </a:t>
                      </a:r>
                      <a:r>
                        <a:rPr lang="en-US" sz="1600" dirty="0" smtClean="0"/>
                        <a:t>note</a:t>
                      </a:r>
                      <a:r>
                        <a:rPr lang="en-US" sz="1600" baseline="0" dirty="0" smtClean="0"/>
                        <a:t> taking</a:t>
                      </a:r>
                      <a:r>
                        <a:rPr lang="en-US" sz="1600" dirty="0" smtClean="0"/>
                        <a:t> to absorb the information</a:t>
                      </a:r>
                    </a:p>
                    <a:p>
                      <a:pPr marL="285750" indent="-285750">
                        <a:buFont typeface="Arial" panose="020B0604020202020204" pitchFamily="34" charset="0"/>
                        <a:buChar char="•"/>
                      </a:pPr>
                      <a:r>
                        <a:rPr lang="en-US" sz="1600" baseline="0" dirty="0" smtClean="0"/>
                        <a:t>May understand better by reading the chart vs listening on rounds</a:t>
                      </a:r>
                      <a:endParaRPr lang="en-US" sz="1600" dirty="0" smtClean="0"/>
                    </a:p>
                  </a:txBody>
                  <a:tcPr/>
                </a:tc>
              </a:tr>
              <a:tr h="1499099">
                <a:tc>
                  <a:txBody>
                    <a:bodyPr/>
                    <a:lstStyle/>
                    <a:p>
                      <a:r>
                        <a:rPr lang="en-US" dirty="0" smtClean="0"/>
                        <a:t>Auditory</a:t>
                      </a:r>
                      <a:endParaRPr lang="en-US" dirty="0"/>
                    </a:p>
                  </a:txBody>
                  <a:tcPr/>
                </a:tc>
                <a:tc>
                  <a:txBody>
                    <a:bodyPr/>
                    <a:lstStyle/>
                    <a:p>
                      <a:pPr marL="285750" indent="-285750">
                        <a:buFont typeface="Arial" panose="020B0604020202020204" pitchFamily="34" charset="0"/>
                        <a:buChar char="•"/>
                      </a:pPr>
                      <a:r>
                        <a:rPr lang="en-US" sz="1600" dirty="0" smtClean="0"/>
                        <a:t>Learn best with verbal lectures, discussions, talking things through and listening to what others have to say </a:t>
                      </a:r>
                    </a:p>
                    <a:p>
                      <a:pPr marL="285750" indent="-285750">
                        <a:buFont typeface="Arial" panose="020B0604020202020204" pitchFamily="34" charset="0"/>
                        <a:buChar char="•"/>
                      </a:pPr>
                      <a:r>
                        <a:rPr lang="en-US" sz="1600" dirty="0" smtClean="0"/>
                        <a:t>Interpret the underlying meanings of speech through listening to tone of voice, pitch, speed and other nuances</a:t>
                      </a:r>
                    </a:p>
                    <a:p>
                      <a:pPr marL="285750" indent="-285750">
                        <a:buFont typeface="Arial" panose="020B0604020202020204" pitchFamily="34" charset="0"/>
                        <a:buChar char="•"/>
                      </a:pPr>
                      <a:r>
                        <a:rPr lang="en-US" sz="1600" b="0" i="0" kern="1200" dirty="0" smtClean="0">
                          <a:solidFill>
                            <a:schemeClr val="tx1"/>
                          </a:solidFill>
                          <a:effectLst/>
                          <a:latin typeface="+mn-lt"/>
                          <a:ea typeface="+mn-ea"/>
                          <a:cs typeface="+mn-cs"/>
                        </a:rPr>
                        <a:t>Find it easy to instruct patients and move them toward behavior change</a:t>
                      </a:r>
                    </a:p>
                  </a:txBody>
                  <a:tcPr/>
                </a:tc>
                <a:tc>
                  <a:txBody>
                    <a:bodyPr/>
                    <a:lstStyle/>
                    <a:p>
                      <a:pPr marL="285750" indent="-285750">
                        <a:buFont typeface="Arial" panose="020B0604020202020204" pitchFamily="34" charset="0"/>
                        <a:buChar char="•"/>
                      </a:pPr>
                      <a:r>
                        <a:rPr lang="en-US" sz="1600" b="0" i="0" kern="1200" dirty="0" smtClean="0">
                          <a:solidFill>
                            <a:schemeClr val="tx1"/>
                          </a:solidFill>
                          <a:effectLst/>
                          <a:latin typeface="+mn-lt"/>
                          <a:ea typeface="+mn-ea"/>
                          <a:cs typeface="+mn-cs"/>
                        </a:rPr>
                        <a:t>Encourage roll playing and practicing</a:t>
                      </a:r>
                      <a:r>
                        <a:rPr lang="en-US" sz="1600" b="0" i="0" kern="1200" baseline="0" dirty="0" smtClean="0">
                          <a:solidFill>
                            <a:schemeClr val="tx1"/>
                          </a:solidFill>
                          <a:effectLst/>
                          <a:latin typeface="+mn-lt"/>
                          <a:ea typeface="+mn-ea"/>
                          <a:cs typeface="+mn-cs"/>
                        </a:rPr>
                        <a:t> aloud</a:t>
                      </a:r>
                      <a:endParaRPr lang="en-US" sz="1600" b="0" i="0" kern="1200" dirty="0" smtClean="0">
                        <a:solidFill>
                          <a:schemeClr val="tx1"/>
                        </a:solidFill>
                        <a:effectLst/>
                        <a:latin typeface="+mn-lt"/>
                        <a:ea typeface="+mn-ea"/>
                        <a:cs typeface="+mn-cs"/>
                      </a:endParaRPr>
                    </a:p>
                  </a:txBody>
                  <a:tcPr/>
                </a:tc>
              </a:tr>
              <a:tr h="370840">
                <a:tc>
                  <a:txBody>
                    <a:bodyPr/>
                    <a:lstStyle/>
                    <a:p>
                      <a:r>
                        <a:rPr lang="en-US" dirty="0" smtClean="0"/>
                        <a:t>Kinesthetic</a:t>
                      </a:r>
                      <a:r>
                        <a:rPr lang="en-US" baseline="0" dirty="0" smtClean="0"/>
                        <a:t> or </a:t>
                      </a:r>
                      <a:r>
                        <a:rPr lang="en-US" dirty="0" smtClean="0"/>
                        <a:t>tactile</a:t>
                      </a:r>
                      <a:endParaRPr lang="en-US"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smtClean="0"/>
                        <a:t>L</a:t>
                      </a:r>
                      <a:r>
                        <a:rPr lang="en-US" sz="1600" dirty="0" smtClean="0"/>
                        <a:t>earn best through a hands-on approach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t>They have the ability to control body movements and handle objects skillfully.</a:t>
                      </a:r>
                      <a:r>
                        <a:rPr lang="en-US" sz="1600" baseline="0" dirty="0" smtClean="0"/>
                        <a:t> By</a:t>
                      </a:r>
                      <a:r>
                        <a:rPr lang="en-US" sz="1600" dirty="0" smtClean="0"/>
                        <a:t> interacting with the space, they remember and process information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t>May find it hard to sit still for long periods and may become distracted by their need for activity and exploration </a:t>
                      </a:r>
                    </a:p>
                    <a:p>
                      <a:pPr marL="285750" indent="-285750">
                        <a:buFont typeface="Arial" panose="020B0604020202020204" pitchFamily="34" charset="0"/>
                        <a:buChar char="•"/>
                      </a:pPr>
                      <a:r>
                        <a:rPr lang="en-US" sz="1600" dirty="0" smtClean="0"/>
                        <a:t>Will learn better from practicing skills that they want to develop</a:t>
                      </a:r>
                    </a:p>
                  </a:txBody>
                  <a:tcP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4995586"/>
      </p:ext>
    </p:extLst>
  </p:cSld>
  <p:clrMapOvr>
    <a:masterClrMapping/>
  </p:clrMapOvr>
  <mc:AlternateContent xmlns:mc="http://schemas.openxmlformats.org/markup-compatibility/2006" xmlns:p14="http://schemas.microsoft.com/office/powerpoint/2010/main">
    <mc:Choice Requires="p14">
      <p:transition spd="slow" p14:dur="2000" advTm="56405"/>
    </mc:Choice>
    <mc:Fallback xmlns="">
      <p:transition spd="slow" advTm="56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Tips</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graphicFrame>
        <p:nvGraphicFramePr>
          <p:cNvPr id="13" name="Content Placeholder 3"/>
          <p:cNvGraphicFramePr>
            <a:graphicFrameLocks noGrp="1"/>
          </p:cNvGraphicFramePr>
          <p:nvPr>
            <p:ph idx="4294967295"/>
            <p:extLst/>
          </p:nvPr>
        </p:nvGraphicFramePr>
        <p:xfrm>
          <a:off x="406400" y="520700"/>
          <a:ext cx="11493500" cy="5943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283670995"/>
      </p:ext>
    </p:extLst>
  </p:cSld>
  <p:clrMapOvr>
    <a:masterClrMapping/>
  </p:clrMapOvr>
  <mc:AlternateContent xmlns:mc="http://schemas.openxmlformats.org/markup-compatibility/2006" xmlns:p14="http://schemas.microsoft.com/office/powerpoint/2010/main">
    <mc:Choice Requires="p14">
      <p:transition spd="slow" p14:dur="2000" advTm="65536"/>
    </mc:Choice>
    <mc:Fallback xmlns="">
      <p:transition spd="slow" advTm="65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 of Learning</a:t>
            </a:r>
            <a:endParaRPr lang="en-US" dirty="0"/>
          </a:p>
        </p:txBody>
      </p:sp>
      <p:sp>
        <p:nvSpPr>
          <p:cNvPr id="3" name="Content Placeholder 2"/>
          <p:cNvSpPr>
            <a:spLocks noGrp="1"/>
          </p:cNvSpPr>
          <p:nvPr>
            <p:ph idx="1"/>
          </p:nvPr>
        </p:nvSpPr>
        <p:spPr/>
        <p:txBody>
          <a:bodyPr>
            <a:normAutofit/>
          </a:bodyPr>
          <a:lstStyle/>
          <a:p>
            <a:r>
              <a:rPr lang="en-US" dirty="0" smtClean="0"/>
              <a:t>Use open-ended questions to gain understanding of learning as much as possible</a:t>
            </a:r>
          </a:p>
          <a:p>
            <a:pPr lvl="1"/>
            <a:r>
              <a:rPr lang="en-US" dirty="0" smtClean="0"/>
              <a:t>Build upon questions to improve their critical thinking:</a:t>
            </a:r>
          </a:p>
          <a:p>
            <a:pPr lvl="2" eaLnBrk="0" fontAlgn="base" hangingPunct="0">
              <a:lnSpc>
                <a:spcPct val="100000"/>
              </a:lnSpc>
              <a:spcBef>
                <a:spcPct val="0"/>
              </a:spcBef>
              <a:spcAft>
                <a:spcPct val="0"/>
              </a:spcAft>
            </a:pPr>
            <a:r>
              <a:rPr lang="en-US" altLang="en-US" dirty="0"/>
              <a:t>Diagnose</a:t>
            </a:r>
            <a:r>
              <a:rPr lang="en-US" altLang="en-US" dirty="0" smtClean="0"/>
              <a:t>: </a:t>
            </a:r>
            <a:r>
              <a:rPr lang="en-US" altLang="en-US" dirty="0"/>
              <a:t>"What is your interpretation of the data?"</a:t>
            </a:r>
          </a:p>
          <a:p>
            <a:pPr lvl="2" eaLnBrk="0" fontAlgn="base" hangingPunct="0">
              <a:lnSpc>
                <a:spcPct val="100000"/>
              </a:lnSpc>
              <a:spcBef>
                <a:spcPct val="0"/>
              </a:spcBef>
              <a:spcAft>
                <a:spcPct val="0"/>
              </a:spcAft>
            </a:pPr>
            <a:r>
              <a:rPr lang="en-US" altLang="en-US" dirty="0"/>
              <a:t>Decide: "What interventions do you suggest?"</a:t>
            </a:r>
          </a:p>
          <a:p>
            <a:pPr lvl="2" eaLnBrk="0" fontAlgn="base" hangingPunct="0">
              <a:lnSpc>
                <a:spcPct val="100000"/>
              </a:lnSpc>
              <a:spcBef>
                <a:spcPct val="0"/>
              </a:spcBef>
              <a:spcAft>
                <a:spcPct val="0"/>
              </a:spcAft>
            </a:pPr>
            <a:r>
              <a:rPr lang="en-US" altLang="en-US" dirty="0"/>
              <a:t>Hypothesize: "What would you do differently if this patient had diabetes?"</a:t>
            </a:r>
          </a:p>
          <a:p>
            <a:pPr lvl="2" eaLnBrk="0" fontAlgn="base" hangingPunct="0">
              <a:lnSpc>
                <a:spcPct val="100000"/>
              </a:lnSpc>
              <a:spcBef>
                <a:spcPct val="0"/>
              </a:spcBef>
              <a:spcAft>
                <a:spcPct val="0"/>
              </a:spcAft>
            </a:pPr>
            <a:r>
              <a:rPr lang="en-US" altLang="en-US" dirty="0"/>
              <a:t>Challenge: "What leads you to that conclusion?"</a:t>
            </a:r>
          </a:p>
          <a:p>
            <a:pPr lvl="2" eaLnBrk="0" fontAlgn="base" hangingPunct="0">
              <a:lnSpc>
                <a:spcPct val="100000"/>
              </a:lnSpc>
              <a:spcBef>
                <a:spcPct val="0"/>
              </a:spcBef>
              <a:spcAft>
                <a:spcPct val="0"/>
              </a:spcAft>
            </a:pPr>
            <a:r>
              <a:rPr lang="en-US" altLang="en-US" dirty="0"/>
              <a:t>Summarize: "What are the key issues that might hinder the patient's compliance?"</a:t>
            </a:r>
          </a:p>
          <a:p>
            <a:endParaRPr lang="en-US" dirty="0" smtClean="0"/>
          </a:p>
          <a:p>
            <a:pPr lv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53480125"/>
      </p:ext>
    </p:extLst>
  </p:cSld>
  <p:clrMapOvr>
    <a:masterClrMapping/>
  </p:clrMapOvr>
  <mc:AlternateContent xmlns:mc="http://schemas.openxmlformats.org/markup-compatibility/2006" xmlns:p14="http://schemas.microsoft.com/office/powerpoint/2010/main">
    <mc:Choice Requires="p14">
      <p:transition spd="slow" p14:dur="2000" advTm="48727"/>
    </mc:Choice>
    <mc:Fallback xmlns="">
      <p:transition spd="slow" advTm="48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Problem Solving Barriers to Learning</a:t>
            </a:r>
            <a:endParaRPr lang="en-US" dirty="0"/>
          </a:p>
        </p:txBody>
      </p:sp>
      <p:sp>
        <p:nvSpPr>
          <p:cNvPr id="5" name="Subtitle 4"/>
          <p:cNvSpPr>
            <a:spLocks noGrp="1"/>
          </p:cNvSpPr>
          <p:nvPr>
            <p:ph type="subTitle" idx="1"/>
          </p:nvPr>
        </p:nvSpPr>
        <p:spPr/>
        <p:txBody>
          <a:bodyPr/>
          <a:lstStyle/>
          <a:p>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93932237"/>
      </p:ext>
    </p:extLst>
  </p:cSld>
  <p:clrMapOvr>
    <a:masterClrMapping/>
  </p:clrMapOvr>
  <mc:AlternateContent xmlns:mc="http://schemas.openxmlformats.org/markup-compatibility/2006" xmlns:p14="http://schemas.microsoft.com/office/powerpoint/2010/main">
    <mc:Choice Requires="p14">
      <p:transition spd="slow" p14:dur="2000" advTm="10077"/>
    </mc:Choice>
    <mc:Fallback xmlns="">
      <p:transition spd="slow" advTm="10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Organization &amp; Time Management</a:t>
            </a:r>
            <a:endParaRPr lang="en-US" dirty="0"/>
          </a:p>
        </p:txBody>
      </p:sp>
      <p:sp>
        <p:nvSpPr>
          <p:cNvPr id="5" name="Content Placeholder 4"/>
          <p:cNvSpPr>
            <a:spLocks noGrp="1"/>
          </p:cNvSpPr>
          <p:nvPr>
            <p:ph idx="1"/>
          </p:nvPr>
        </p:nvSpPr>
        <p:spPr/>
        <p:txBody>
          <a:bodyPr/>
          <a:lstStyle/>
          <a:p>
            <a:pPr fontAlgn="t"/>
            <a:r>
              <a:rPr lang="en-US" dirty="0"/>
              <a:t>Use a daily planner and/or large calendar </a:t>
            </a:r>
            <a:endParaRPr lang="en-US" dirty="0" smtClean="0"/>
          </a:p>
          <a:p>
            <a:pPr fontAlgn="t"/>
            <a:r>
              <a:rPr lang="en-US" dirty="0" smtClean="0"/>
              <a:t>Expect </a:t>
            </a:r>
            <a:r>
              <a:rPr lang="en-US" dirty="0"/>
              <a:t>the </a:t>
            </a:r>
            <a:r>
              <a:rPr lang="en-US" dirty="0" smtClean="0"/>
              <a:t>learner</a:t>
            </a:r>
            <a:r>
              <a:rPr lang="en-US" dirty="0" smtClean="0"/>
              <a:t> </a:t>
            </a:r>
            <a:r>
              <a:rPr lang="en-US" dirty="0"/>
              <a:t>to note rotations, due dates, schedule, and other important information. </a:t>
            </a:r>
            <a:endParaRPr lang="en-US" dirty="0" smtClean="0"/>
          </a:p>
          <a:p>
            <a:pPr fontAlgn="t"/>
            <a:r>
              <a:rPr lang="en-US" dirty="0" smtClean="0"/>
              <a:t>Provide </a:t>
            </a:r>
            <a:r>
              <a:rPr lang="en-US" dirty="0"/>
              <a:t>a detailed weekly or daily </a:t>
            </a:r>
            <a:r>
              <a:rPr lang="en-US" dirty="0" smtClean="0"/>
              <a:t>schedule</a:t>
            </a:r>
          </a:p>
          <a:p>
            <a:pPr lvl="1" fontAlgn="t"/>
            <a:r>
              <a:rPr lang="en-US" dirty="0" smtClean="0"/>
              <a:t>Schedule </a:t>
            </a:r>
            <a:r>
              <a:rPr lang="en-US" dirty="0"/>
              <a:t>daily or weekly meetings with the student to track </a:t>
            </a:r>
            <a:r>
              <a:rPr lang="en-US" dirty="0" smtClean="0"/>
              <a:t>progress</a:t>
            </a:r>
          </a:p>
          <a:p>
            <a:pPr fontAlgn="t"/>
            <a:r>
              <a:rPr lang="en-US" dirty="0" smtClean="0"/>
              <a:t>Discuss how to prioritize talks and give opportunities to practice </a:t>
            </a:r>
            <a:endParaRPr lang="en-US" dirty="0"/>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27286787"/>
      </p:ext>
    </p:extLst>
  </p:cSld>
  <p:clrMapOvr>
    <a:masterClrMapping/>
  </p:clrMapOvr>
  <mc:AlternateContent xmlns:mc="http://schemas.openxmlformats.org/markup-compatibility/2006" xmlns:p14="http://schemas.microsoft.com/office/powerpoint/2010/main">
    <mc:Choice Requires="p14">
      <p:transition spd="slow" p14:dur="2000" advTm="30882"/>
    </mc:Choice>
    <mc:Fallback xmlns="">
      <p:transition spd="slow" advTm="30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deficits</a:t>
            </a:r>
            <a:endParaRPr lang="en-US" dirty="0"/>
          </a:p>
        </p:txBody>
      </p:sp>
      <p:sp>
        <p:nvSpPr>
          <p:cNvPr id="3" name="Content Placeholder 2"/>
          <p:cNvSpPr>
            <a:spLocks noGrp="1"/>
          </p:cNvSpPr>
          <p:nvPr>
            <p:ph idx="1"/>
          </p:nvPr>
        </p:nvSpPr>
        <p:spPr/>
        <p:txBody>
          <a:bodyPr/>
          <a:lstStyle/>
          <a:p>
            <a:pPr fontAlgn="t"/>
            <a:r>
              <a:rPr lang="en-US" dirty="0" smtClean="0"/>
              <a:t>Help identify </a:t>
            </a:r>
            <a:r>
              <a:rPr lang="en-US" dirty="0"/>
              <a:t>the specific </a:t>
            </a:r>
            <a:r>
              <a:rPr lang="en-US" dirty="0" smtClean="0"/>
              <a:t>deficit</a:t>
            </a:r>
          </a:p>
          <a:p>
            <a:pPr lvl="1" fontAlgn="t"/>
            <a:r>
              <a:rPr lang="en-US" dirty="0" smtClean="0"/>
              <a:t>Ask </a:t>
            </a:r>
            <a:r>
              <a:rPr lang="en-US" dirty="0"/>
              <a:t>what they found difficult about the competency and </a:t>
            </a:r>
            <a:r>
              <a:rPr lang="en-US" dirty="0" smtClean="0"/>
              <a:t>why</a:t>
            </a:r>
            <a:endParaRPr lang="en-US" dirty="0"/>
          </a:p>
          <a:p>
            <a:pPr fontAlgn="t"/>
            <a:r>
              <a:rPr lang="en-US" dirty="0"/>
              <a:t>Suggest resources or additional activities to improve skill or </a:t>
            </a:r>
            <a:r>
              <a:rPr lang="en-US" dirty="0" smtClean="0"/>
              <a:t>knowledge</a:t>
            </a:r>
          </a:p>
          <a:p>
            <a:pPr lvl="1" fontAlgn="t"/>
            <a:r>
              <a:rPr lang="en-US" dirty="0" smtClean="0"/>
              <a:t>Examples: </a:t>
            </a:r>
            <a:r>
              <a:rPr lang="en-US" dirty="0"/>
              <a:t>additional readings, role </a:t>
            </a:r>
            <a:r>
              <a:rPr lang="en-US" dirty="0" smtClean="0"/>
              <a:t>playing</a:t>
            </a:r>
          </a:p>
          <a:p>
            <a:pPr fontAlgn="t"/>
            <a:r>
              <a:rPr lang="en-US" dirty="0" smtClean="0"/>
              <a:t>Review any </a:t>
            </a:r>
            <a:r>
              <a:rPr lang="en-US" dirty="0"/>
              <a:t>action plan </a:t>
            </a:r>
            <a:r>
              <a:rPr lang="en-US" dirty="0" smtClean="0"/>
              <a:t>to assess if deficit is improved</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89393563"/>
      </p:ext>
    </p:extLst>
  </p:cSld>
  <p:clrMapOvr>
    <a:masterClrMapping/>
  </p:clrMapOvr>
  <mc:AlternateContent xmlns:mc="http://schemas.openxmlformats.org/markup-compatibility/2006" xmlns:p14="http://schemas.microsoft.com/office/powerpoint/2010/main">
    <mc:Choice Requires="p14">
      <p:transition spd="slow" p14:dur="2000" advTm="27772"/>
    </mc:Choice>
    <mc:Fallback xmlns="">
      <p:transition spd="slow" advTm="27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Difficulty learning a new </a:t>
            </a:r>
            <a:r>
              <a:rPr lang="en-US" dirty="0" smtClean="0"/>
              <a:t>skill</a:t>
            </a:r>
            <a:endParaRPr lang="en-US" dirty="0"/>
          </a:p>
        </p:txBody>
      </p:sp>
      <p:sp>
        <p:nvSpPr>
          <p:cNvPr id="3" name="Content Placeholder 2"/>
          <p:cNvSpPr>
            <a:spLocks noGrp="1"/>
          </p:cNvSpPr>
          <p:nvPr>
            <p:ph idx="1"/>
          </p:nvPr>
        </p:nvSpPr>
        <p:spPr/>
        <p:txBody>
          <a:bodyPr>
            <a:normAutofit/>
          </a:bodyPr>
          <a:lstStyle/>
          <a:p>
            <a:pPr fontAlgn="t"/>
            <a:r>
              <a:rPr lang="en-US" sz="3200" dirty="0"/>
              <a:t>Provide safe learning experiences to practice the new </a:t>
            </a:r>
            <a:r>
              <a:rPr lang="en-US" sz="3200" dirty="0" smtClean="0"/>
              <a:t>skill</a:t>
            </a:r>
            <a:endParaRPr lang="en-US" sz="3200" dirty="0"/>
          </a:p>
          <a:p>
            <a:pPr lvl="1" fontAlgn="t"/>
            <a:r>
              <a:rPr lang="en-US" sz="2800" dirty="0" smtClean="0"/>
              <a:t>Example</a:t>
            </a:r>
            <a:r>
              <a:rPr lang="en-US" sz="2800" dirty="0"/>
              <a:t>: </a:t>
            </a:r>
            <a:endParaRPr lang="en-US" sz="2800" dirty="0" smtClean="0"/>
          </a:p>
          <a:p>
            <a:pPr lvl="2" fontAlgn="t"/>
            <a:r>
              <a:rPr lang="en-US" sz="2400" dirty="0" smtClean="0"/>
              <a:t>If </a:t>
            </a:r>
            <a:r>
              <a:rPr lang="en-US" sz="2400" dirty="0"/>
              <a:t>having difficulty providing nutrition education in a group </a:t>
            </a:r>
            <a:r>
              <a:rPr lang="en-US" sz="2400" dirty="0" smtClean="0"/>
              <a:t>setting role </a:t>
            </a:r>
            <a:r>
              <a:rPr lang="en-US" sz="2400" dirty="0"/>
              <a:t>playing may help. </a:t>
            </a:r>
            <a:endParaRPr lang="en-US" sz="2400" dirty="0" smtClean="0"/>
          </a:p>
          <a:p>
            <a:pPr lvl="2" fontAlgn="t"/>
            <a:r>
              <a:rPr lang="en-US" sz="2400" dirty="0" smtClean="0"/>
              <a:t>Try presenting </a:t>
            </a:r>
            <a:r>
              <a:rPr lang="en-US" sz="2400" dirty="0"/>
              <a:t>in front of </a:t>
            </a:r>
            <a:r>
              <a:rPr lang="en-US" sz="2400" dirty="0" smtClean="0"/>
              <a:t>a small group that </a:t>
            </a:r>
            <a:r>
              <a:rPr lang="en-US" sz="2400" dirty="0"/>
              <a:t>he/she feels </a:t>
            </a:r>
            <a:r>
              <a:rPr lang="en-US" sz="2400" dirty="0" smtClean="0"/>
              <a:t>comfortable with</a:t>
            </a:r>
            <a:r>
              <a:rPr lang="en-US" sz="2400" dirty="0"/>
              <a:t> </a:t>
            </a:r>
            <a:r>
              <a:rPr lang="en-US" sz="2400" dirty="0" smtClean="0"/>
              <a:t>first</a:t>
            </a:r>
            <a:endParaRPr lang="en-US" sz="2400" dirty="0"/>
          </a:p>
          <a:p>
            <a:pPr fontAlgn="t"/>
            <a:r>
              <a:rPr lang="en-US" sz="3200" dirty="0"/>
              <a:t>Give specific feedback on weak </a:t>
            </a:r>
            <a:r>
              <a:rPr lang="en-US" sz="3200" dirty="0" smtClean="0"/>
              <a:t>areas and </a:t>
            </a:r>
            <a:r>
              <a:rPr lang="en-US" sz="3200" dirty="0"/>
              <a:t>c</a:t>
            </a:r>
            <a:r>
              <a:rPr lang="en-US" sz="3200" dirty="0" smtClean="0"/>
              <a:t>ontinue </a:t>
            </a:r>
            <a:r>
              <a:rPr lang="en-US" sz="3200" dirty="0"/>
              <a:t>to practice this new skill whenever </a:t>
            </a:r>
            <a:r>
              <a:rPr lang="en-US" sz="3200" dirty="0" smtClean="0"/>
              <a:t>possible until confident</a:t>
            </a: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20608107"/>
      </p:ext>
    </p:extLst>
  </p:cSld>
  <p:clrMapOvr>
    <a:masterClrMapping/>
  </p:clrMapOvr>
  <mc:AlternateContent xmlns:mc="http://schemas.openxmlformats.org/markup-compatibility/2006" xmlns:p14="http://schemas.microsoft.com/office/powerpoint/2010/main">
    <mc:Choice Requires="p14">
      <p:transition spd="slow" p14:dur="2000" advTm="32276"/>
    </mc:Choice>
    <mc:Fallback xmlns="">
      <p:transition spd="slow" advTm="32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Too </a:t>
            </a:r>
            <a:r>
              <a:rPr lang="en-US" dirty="0" smtClean="0"/>
              <a:t>dependent </a:t>
            </a:r>
            <a:endParaRPr lang="en-US" dirty="0"/>
          </a:p>
        </p:txBody>
      </p:sp>
      <p:sp>
        <p:nvSpPr>
          <p:cNvPr id="3" name="Content Placeholder 2"/>
          <p:cNvSpPr>
            <a:spLocks noGrp="1"/>
          </p:cNvSpPr>
          <p:nvPr>
            <p:ph idx="1"/>
          </p:nvPr>
        </p:nvSpPr>
        <p:spPr/>
        <p:txBody>
          <a:bodyPr/>
          <a:lstStyle/>
          <a:p>
            <a:pPr fontAlgn="t"/>
            <a:r>
              <a:rPr lang="en-US" dirty="0" smtClean="0"/>
              <a:t>Determine the reason </a:t>
            </a:r>
            <a:r>
              <a:rPr lang="en-US" dirty="0"/>
              <a:t>for </a:t>
            </a:r>
            <a:r>
              <a:rPr lang="en-US" dirty="0" smtClean="0"/>
              <a:t>dependence</a:t>
            </a:r>
            <a:endParaRPr lang="en-US" dirty="0"/>
          </a:p>
          <a:p>
            <a:pPr lvl="1" fontAlgn="t"/>
            <a:r>
              <a:rPr lang="en-US" dirty="0" smtClean="0"/>
              <a:t>Not enough practice/training/knowledge?</a:t>
            </a:r>
            <a:endParaRPr lang="en-US" dirty="0"/>
          </a:p>
          <a:p>
            <a:pPr fontAlgn="t"/>
            <a:r>
              <a:rPr lang="en-US" dirty="0"/>
              <a:t>Provide opportunities to practice skills early; observation is important in the beginning but do not wait too long to encourage skill building</a:t>
            </a:r>
          </a:p>
          <a:p>
            <a:pPr lvl="1" fontAlgn="t"/>
            <a:r>
              <a:rPr lang="en-US" dirty="0"/>
              <a:t>Start by giving small, safe tasks to perform at first to increase confidence </a:t>
            </a:r>
          </a:p>
          <a:p>
            <a:pPr fontAlgn="t"/>
            <a:r>
              <a:rPr lang="en-US" dirty="0" smtClean="0"/>
              <a:t>Give </a:t>
            </a:r>
            <a:r>
              <a:rPr lang="en-US" dirty="0"/>
              <a:t>positive feedback and </a:t>
            </a:r>
            <a:r>
              <a:rPr lang="en-US" dirty="0" smtClean="0"/>
              <a:t>encouragement</a:t>
            </a:r>
            <a:endParaRPr lang="en-US" dirty="0"/>
          </a:p>
          <a:p>
            <a:pPr fontAlgn="t"/>
            <a:r>
              <a:rPr lang="en-US" dirty="0"/>
              <a:t>Schedule specific times during the day to meet </a:t>
            </a:r>
            <a:r>
              <a:rPr lang="en-US" dirty="0" smtClean="0"/>
              <a:t>for </a:t>
            </a:r>
            <a:r>
              <a:rPr lang="en-US" dirty="0"/>
              <a:t>discussion and </a:t>
            </a:r>
            <a:r>
              <a:rPr lang="en-US" dirty="0" smtClean="0"/>
              <a:t>feedback</a:t>
            </a:r>
            <a:endParaRPr lang="en-US" dirty="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89533966"/>
      </p:ext>
    </p:extLst>
  </p:cSld>
  <p:clrMapOvr>
    <a:masterClrMapping/>
  </p:clrMapOvr>
  <mc:AlternateContent xmlns:mc="http://schemas.openxmlformats.org/markup-compatibility/2006">
    <mc:Choice xmlns:p14="http://schemas.microsoft.com/office/powerpoint/2010/main" Requires="p14">
      <p:transition spd="slow" p14:dur="2000" advTm="59821"/>
    </mc:Choice>
    <mc:Fallback>
      <p:transition spd="slow" advTm="59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r>
              <a:rPr lang="en-US" dirty="0" smtClean="0"/>
              <a:t>Understand the importance of </a:t>
            </a:r>
            <a:r>
              <a:rPr lang="en-US" dirty="0" err="1" smtClean="0"/>
              <a:t>precepting</a:t>
            </a:r>
            <a:endParaRPr lang="en-US" dirty="0" smtClean="0"/>
          </a:p>
          <a:p>
            <a:r>
              <a:rPr lang="en-US" dirty="0" smtClean="0"/>
              <a:t>Types of learners </a:t>
            </a:r>
          </a:p>
          <a:p>
            <a:r>
              <a:rPr lang="en-US" dirty="0" smtClean="0"/>
              <a:t>Providing feedback </a:t>
            </a:r>
          </a:p>
          <a:p>
            <a:r>
              <a:rPr lang="en-US" dirty="0" smtClean="0"/>
              <a:t>Communicating, listening and managing time</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23750269"/>
      </p:ext>
    </p:extLst>
  </p:cSld>
  <p:clrMapOvr>
    <a:masterClrMapping/>
  </p:clrMapOvr>
  <mc:AlternateContent xmlns:mc="http://schemas.openxmlformats.org/markup-compatibility/2006" xmlns:p14="http://schemas.microsoft.com/office/powerpoint/2010/main">
    <mc:Choice Requires="p14">
      <p:transition spd="slow" p14:dur="2000" advTm="15310"/>
    </mc:Choice>
    <mc:Fallback xmlns="">
      <p:transition spd="slow" advTm="15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t"/>
            <a:r>
              <a:rPr lang="en-US" dirty="0"/>
              <a:t>Feeling stressed out/overwhelmed</a:t>
            </a:r>
          </a:p>
        </p:txBody>
      </p:sp>
      <p:sp>
        <p:nvSpPr>
          <p:cNvPr id="3" name="Content Placeholder 2"/>
          <p:cNvSpPr>
            <a:spLocks noGrp="1"/>
          </p:cNvSpPr>
          <p:nvPr>
            <p:ph idx="1"/>
          </p:nvPr>
        </p:nvSpPr>
        <p:spPr/>
        <p:txBody>
          <a:bodyPr/>
          <a:lstStyle/>
          <a:p>
            <a:pPr fontAlgn="t"/>
            <a:r>
              <a:rPr lang="en-US" dirty="0" smtClean="0"/>
              <a:t>Encourage stress </a:t>
            </a:r>
            <a:r>
              <a:rPr lang="en-US" dirty="0"/>
              <a:t>management </a:t>
            </a:r>
            <a:r>
              <a:rPr lang="en-US" dirty="0" smtClean="0"/>
              <a:t>activities </a:t>
            </a:r>
          </a:p>
          <a:p>
            <a:pPr lvl="1" fontAlgn="t"/>
            <a:r>
              <a:rPr lang="en-US" dirty="0" smtClean="0"/>
              <a:t>Deep breathing, relaxation, meditation</a:t>
            </a:r>
            <a:endParaRPr lang="en-US" dirty="0"/>
          </a:p>
          <a:p>
            <a:pPr fontAlgn="t"/>
            <a:r>
              <a:rPr lang="en-US" dirty="0"/>
              <a:t>Help identify sources of stress and suggest ways to manage </a:t>
            </a:r>
            <a:r>
              <a:rPr lang="en-US" dirty="0" smtClean="0"/>
              <a:t>them</a:t>
            </a:r>
            <a:endParaRPr lang="en-US" dirty="0"/>
          </a:p>
          <a:p>
            <a:pPr fontAlgn="t"/>
            <a:r>
              <a:rPr lang="en-US" dirty="0"/>
              <a:t>Relay your own internship </a:t>
            </a:r>
            <a:r>
              <a:rPr lang="en-US" dirty="0" smtClean="0"/>
              <a:t>experiences</a:t>
            </a:r>
            <a:endParaRPr lang="en-US" dirty="0"/>
          </a:p>
          <a:p>
            <a:pPr fontAlgn="t"/>
            <a:r>
              <a:rPr lang="en-US" dirty="0"/>
              <a:t>Give </a:t>
            </a:r>
            <a:r>
              <a:rPr lang="en-US" dirty="0" smtClean="0"/>
              <a:t>encouragement</a:t>
            </a:r>
          </a:p>
          <a:p>
            <a:pPr lvl="1" fontAlgn="t"/>
            <a:r>
              <a:rPr lang="en-US" dirty="0" smtClean="0"/>
              <a:t>Refer </a:t>
            </a:r>
            <a:r>
              <a:rPr lang="en-US" dirty="0"/>
              <a:t>them to counseling resources, if </a:t>
            </a:r>
            <a:r>
              <a:rPr lang="en-US" dirty="0" smtClean="0"/>
              <a:t>needed</a:t>
            </a:r>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08438232"/>
      </p:ext>
    </p:extLst>
  </p:cSld>
  <p:clrMapOvr>
    <a:masterClrMapping/>
  </p:clrMapOvr>
  <mc:AlternateContent xmlns:mc="http://schemas.openxmlformats.org/markup-compatibility/2006" xmlns:p14="http://schemas.microsoft.com/office/powerpoint/2010/main">
    <mc:Choice Requires="p14">
      <p:transition spd="slow" p14:dur="2000" advTm="28820"/>
    </mc:Choice>
    <mc:Fallback xmlns="">
      <p:transition spd="slow" advTm="28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Case Study </a:t>
            </a:r>
            <a:endParaRPr lang="en-US" dirty="0"/>
          </a:p>
        </p:txBody>
      </p:sp>
      <p:sp>
        <p:nvSpPr>
          <p:cNvPr id="5" name="Subtitle 4"/>
          <p:cNvSpPr>
            <a:spLocks noGrp="1"/>
          </p:cNvSpPr>
          <p:nvPr>
            <p:ph type="subTitle" idx="1"/>
          </p:nvPr>
        </p:nvSpPr>
        <p:spPr/>
        <p:txBody>
          <a:bodyPr/>
          <a:lstStyle/>
          <a:p>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74699057"/>
      </p:ext>
    </p:extLst>
  </p:cSld>
  <p:clrMapOvr>
    <a:masterClrMapping/>
  </p:clrMapOvr>
  <mc:AlternateContent xmlns:mc="http://schemas.openxmlformats.org/markup-compatibility/2006" xmlns:p14="http://schemas.microsoft.com/office/powerpoint/2010/main">
    <mc:Choice Requires="p14">
      <p:transition spd="slow" p14:dur="2000" advTm="12034"/>
    </mc:Choice>
    <mc:Fallback xmlns="">
      <p:transition spd="slow" advTm="12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Questioning </a:t>
            </a:r>
            <a:r>
              <a:rPr lang="en-US" dirty="0"/>
              <a:t>in a Clinical </a:t>
            </a:r>
            <a:r>
              <a:rPr lang="en-US" dirty="0" smtClean="0"/>
              <a:t>Situation</a:t>
            </a:r>
            <a:endParaRPr lang="en-US" dirty="0"/>
          </a:p>
        </p:txBody>
      </p:sp>
      <p:sp>
        <p:nvSpPr>
          <p:cNvPr id="3" name="Content Placeholder 2"/>
          <p:cNvSpPr>
            <a:spLocks noGrp="1"/>
          </p:cNvSpPr>
          <p:nvPr>
            <p:ph idx="1"/>
          </p:nvPr>
        </p:nvSpPr>
        <p:spPr/>
        <p:txBody>
          <a:bodyPr>
            <a:normAutofit/>
          </a:bodyPr>
          <a:lstStyle/>
          <a:p>
            <a:r>
              <a:rPr lang="en-US" dirty="0" smtClean="0"/>
              <a:t>Your learner asks, “</a:t>
            </a:r>
            <a:r>
              <a:rPr lang="en-US" dirty="0"/>
              <a:t>Should </a:t>
            </a:r>
            <a:r>
              <a:rPr lang="en-US" dirty="0" smtClean="0"/>
              <a:t>this patient be </a:t>
            </a:r>
            <a:r>
              <a:rPr lang="en-US" dirty="0"/>
              <a:t>advanced from a </a:t>
            </a:r>
            <a:r>
              <a:rPr lang="en-US" dirty="0" smtClean="0"/>
              <a:t>step 1 </a:t>
            </a:r>
            <a:r>
              <a:rPr lang="en-US" dirty="0"/>
              <a:t>to a </a:t>
            </a:r>
            <a:r>
              <a:rPr lang="en-US" dirty="0" smtClean="0"/>
              <a:t>step </a:t>
            </a:r>
            <a:r>
              <a:rPr lang="en-US" dirty="0"/>
              <a:t>2 diet for dysphagia</a:t>
            </a:r>
            <a:r>
              <a:rPr lang="en-US" dirty="0" smtClean="0"/>
              <a:t>?”</a:t>
            </a:r>
          </a:p>
          <a:p>
            <a:pPr marL="0" indent="0">
              <a:buNone/>
            </a:pPr>
            <a:r>
              <a:rPr lang="en-US" dirty="0" smtClean="0"/>
              <a:t> </a:t>
            </a:r>
          </a:p>
          <a:p>
            <a:r>
              <a:rPr lang="en-US" dirty="0" smtClean="0"/>
              <a:t>What response should you avoid in this situation?</a:t>
            </a:r>
          </a:p>
          <a:p>
            <a:endParaRPr lang="en-US" dirty="0" smtClean="0"/>
          </a:p>
          <a:p>
            <a:r>
              <a:rPr lang="en-US" dirty="0" smtClean="0"/>
              <a:t>What would be a reasonable way to respond?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49685074"/>
      </p:ext>
    </p:extLst>
  </p:cSld>
  <p:clrMapOvr>
    <a:masterClrMapping/>
  </p:clrMapOvr>
  <mc:AlternateContent xmlns:mc="http://schemas.openxmlformats.org/markup-compatibility/2006" xmlns:p14="http://schemas.microsoft.com/office/powerpoint/2010/main">
    <mc:Choice Requires="p14">
      <p:transition spd="slow" p14:dur="2000" advTm="20678"/>
    </mc:Choice>
    <mc:Fallback xmlns="">
      <p:transition spd="slow" advTm="20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Questioning </a:t>
            </a:r>
            <a:r>
              <a:rPr lang="en-US" dirty="0"/>
              <a:t>in a Clinical </a:t>
            </a:r>
            <a:r>
              <a:rPr lang="en-US" dirty="0" smtClean="0"/>
              <a:t>Situation</a:t>
            </a:r>
            <a:endParaRPr lang="en-US" dirty="0"/>
          </a:p>
        </p:txBody>
      </p:sp>
      <p:sp>
        <p:nvSpPr>
          <p:cNvPr id="3" name="Content Placeholder 2"/>
          <p:cNvSpPr>
            <a:spLocks noGrp="1"/>
          </p:cNvSpPr>
          <p:nvPr>
            <p:ph idx="1"/>
          </p:nvPr>
        </p:nvSpPr>
        <p:spPr/>
        <p:txBody>
          <a:bodyPr>
            <a:normAutofit/>
          </a:bodyPr>
          <a:lstStyle/>
          <a:p>
            <a:r>
              <a:rPr lang="en-US" dirty="0" smtClean="0"/>
              <a:t>Your learner asks, “</a:t>
            </a:r>
            <a:r>
              <a:rPr lang="en-US" dirty="0"/>
              <a:t>Should </a:t>
            </a:r>
            <a:r>
              <a:rPr lang="en-US" dirty="0" smtClean="0"/>
              <a:t>this patient be </a:t>
            </a:r>
            <a:r>
              <a:rPr lang="en-US" dirty="0"/>
              <a:t>advanced from a </a:t>
            </a:r>
            <a:r>
              <a:rPr lang="en-US" dirty="0" smtClean="0"/>
              <a:t>step 1 </a:t>
            </a:r>
            <a:r>
              <a:rPr lang="en-US" dirty="0"/>
              <a:t>to a </a:t>
            </a:r>
            <a:r>
              <a:rPr lang="en-US" dirty="0" smtClean="0"/>
              <a:t>step </a:t>
            </a:r>
            <a:r>
              <a:rPr lang="en-US" dirty="0"/>
              <a:t>2 diet for dysphagia?” </a:t>
            </a:r>
            <a:endParaRPr lang="en-US" dirty="0" smtClean="0"/>
          </a:p>
          <a:p>
            <a:r>
              <a:rPr lang="en-US" dirty="0" smtClean="0"/>
              <a:t>Avoid answering with “Yes” or “No”</a:t>
            </a:r>
          </a:p>
          <a:p>
            <a:r>
              <a:rPr lang="en-US" dirty="0" smtClean="0"/>
              <a:t>Instead respond </a:t>
            </a:r>
            <a:r>
              <a:rPr lang="en-US" dirty="0"/>
              <a:t>by </a:t>
            </a:r>
            <a:r>
              <a:rPr lang="en-US" dirty="0" smtClean="0"/>
              <a:t>asking questions to help critical thinking, </a:t>
            </a:r>
            <a:r>
              <a:rPr lang="en-US" dirty="0"/>
              <a:t>problem </a:t>
            </a:r>
            <a:r>
              <a:rPr lang="en-US" dirty="0" smtClean="0"/>
              <a:t>solving, </a:t>
            </a:r>
            <a:r>
              <a:rPr lang="en-US" dirty="0"/>
              <a:t>and </a:t>
            </a:r>
            <a:r>
              <a:rPr lang="en-US" dirty="0" smtClean="0"/>
              <a:t>discover the answer through their questioning</a:t>
            </a:r>
            <a:endParaRPr lang="en-US" dirty="0"/>
          </a:p>
          <a:p>
            <a:r>
              <a:rPr lang="en-US" dirty="0" smtClean="0"/>
              <a:t>What are some questions you could ask this learner?</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25683829"/>
      </p:ext>
    </p:extLst>
  </p:cSld>
  <p:clrMapOvr>
    <a:masterClrMapping/>
  </p:clrMapOvr>
  <mc:AlternateContent xmlns:mc="http://schemas.openxmlformats.org/markup-compatibility/2006" xmlns:p14="http://schemas.microsoft.com/office/powerpoint/2010/main">
    <mc:Choice Requires="p14">
      <p:transition spd="slow" p14:dur="2000" advTm="45422"/>
    </mc:Choice>
    <mc:Fallback xmlns="">
      <p:transition spd="slow" advTm="45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Example </a:t>
            </a:r>
            <a:r>
              <a:rPr lang="en-US" dirty="0"/>
              <a:t>Q</a:t>
            </a:r>
            <a:r>
              <a:rPr lang="en-US" dirty="0" smtClean="0"/>
              <a:t>uestions</a:t>
            </a:r>
            <a:endParaRPr lang="en-US" dirty="0"/>
          </a:p>
        </p:txBody>
      </p:sp>
      <p:sp>
        <p:nvSpPr>
          <p:cNvPr id="3" name="Content Placeholder 2"/>
          <p:cNvSpPr>
            <a:spLocks noGrp="1"/>
          </p:cNvSpPr>
          <p:nvPr>
            <p:ph idx="1"/>
          </p:nvPr>
        </p:nvSpPr>
        <p:spPr/>
        <p:txBody>
          <a:bodyPr>
            <a:normAutofit/>
          </a:bodyPr>
          <a:lstStyle/>
          <a:p>
            <a:r>
              <a:rPr lang="en-US" dirty="0" smtClean="0"/>
              <a:t>How </a:t>
            </a:r>
            <a:r>
              <a:rPr lang="en-US" dirty="0"/>
              <a:t>has the patient been tolerating the </a:t>
            </a:r>
            <a:r>
              <a:rPr lang="en-US" dirty="0" smtClean="0"/>
              <a:t>dysphagia </a:t>
            </a:r>
            <a:r>
              <a:rPr lang="en-US" dirty="0"/>
              <a:t>1 diet to this point?</a:t>
            </a:r>
          </a:p>
          <a:p>
            <a:r>
              <a:rPr lang="en-US" dirty="0"/>
              <a:t>What are </a:t>
            </a:r>
            <a:r>
              <a:rPr lang="en-US" dirty="0" smtClean="0"/>
              <a:t>the </a:t>
            </a:r>
            <a:r>
              <a:rPr lang="en-US" dirty="0"/>
              <a:t>differences between the medical nutrition therapy provided in </a:t>
            </a:r>
            <a:r>
              <a:rPr lang="en-US" dirty="0" smtClean="0"/>
              <a:t>dysphagia </a:t>
            </a:r>
            <a:r>
              <a:rPr lang="en-US" dirty="0"/>
              <a:t>1 </a:t>
            </a:r>
            <a:r>
              <a:rPr lang="en-US" dirty="0" smtClean="0"/>
              <a:t>and </a:t>
            </a:r>
            <a:r>
              <a:rPr lang="en-US" dirty="0"/>
              <a:t>2?</a:t>
            </a:r>
          </a:p>
          <a:p>
            <a:r>
              <a:rPr lang="en-US" dirty="0" smtClean="0"/>
              <a:t>What </a:t>
            </a:r>
            <a:r>
              <a:rPr lang="en-US" dirty="0"/>
              <a:t>are the indications that the patient is ready to advance?</a:t>
            </a:r>
          </a:p>
          <a:p>
            <a:r>
              <a:rPr lang="en-US" dirty="0" smtClean="0"/>
              <a:t>If advancing </a:t>
            </a:r>
            <a:r>
              <a:rPr lang="en-US" dirty="0"/>
              <a:t>is warranted, how would </a:t>
            </a:r>
            <a:r>
              <a:rPr lang="en-US" dirty="0" smtClean="0"/>
              <a:t>you recommend advancing?</a:t>
            </a:r>
            <a:endParaRPr lang="en-US" dirty="0"/>
          </a:p>
          <a:p>
            <a:r>
              <a:rPr lang="en-US" dirty="0"/>
              <a:t>If the patient is advanced, what factors should be monitored?</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3828944"/>
      </p:ext>
    </p:extLst>
  </p:cSld>
  <p:clrMapOvr>
    <a:masterClrMapping/>
  </p:clrMapOvr>
  <mc:AlternateContent xmlns:mc="http://schemas.openxmlformats.org/markup-compatibility/2006" xmlns:p14="http://schemas.microsoft.com/office/powerpoint/2010/main">
    <mc:Choice Requires="p14">
      <p:transition spd="slow" p14:dur="2000" advTm="40996"/>
    </mc:Choice>
    <mc:Fallback xmlns="">
      <p:transition spd="slow" advTm="40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Questioning in a Clinical Situation</a:t>
            </a:r>
            <a:endParaRPr lang="en-US" dirty="0"/>
          </a:p>
        </p:txBody>
      </p:sp>
      <p:sp>
        <p:nvSpPr>
          <p:cNvPr id="3" name="Content Placeholder 2"/>
          <p:cNvSpPr>
            <a:spLocks noGrp="1"/>
          </p:cNvSpPr>
          <p:nvPr>
            <p:ph idx="1"/>
          </p:nvPr>
        </p:nvSpPr>
        <p:spPr>
          <a:xfrm>
            <a:off x="838200" y="2099945"/>
            <a:ext cx="10515600" cy="4351338"/>
          </a:xfrm>
        </p:spPr>
        <p:txBody>
          <a:bodyPr/>
          <a:lstStyle/>
          <a:p>
            <a:r>
              <a:rPr lang="en-US" dirty="0"/>
              <a:t>If </a:t>
            </a:r>
            <a:r>
              <a:rPr lang="en-US" dirty="0" smtClean="0"/>
              <a:t>the </a:t>
            </a:r>
            <a:r>
              <a:rPr lang="en-US" dirty="0"/>
              <a:t>suggested plan is </a:t>
            </a:r>
            <a:r>
              <a:rPr lang="en-US" dirty="0" smtClean="0"/>
              <a:t>appropriate:</a:t>
            </a:r>
          </a:p>
          <a:p>
            <a:pPr lvl="1"/>
            <a:r>
              <a:rPr lang="en-US" dirty="0"/>
              <a:t>R</a:t>
            </a:r>
            <a:r>
              <a:rPr lang="en-US" dirty="0" smtClean="0"/>
              <a:t>einforce </a:t>
            </a:r>
            <a:r>
              <a:rPr lang="en-US" dirty="0"/>
              <a:t>learning and help </a:t>
            </a:r>
            <a:r>
              <a:rPr lang="en-US" dirty="0" smtClean="0"/>
              <a:t>develop </a:t>
            </a:r>
            <a:r>
              <a:rPr lang="en-US" dirty="0"/>
              <a:t>self-confidence by confirming that the </a:t>
            </a:r>
            <a:r>
              <a:rPr lang="en-US" dirty="0" smtClean="0"/>
              <a:t>use </a:t>
            </a:r>
            <a:r>
              <a:rPr lang="en-US" dirty="0"/>
              <a:t>of the steps in the nutrition care process as well as </a:t>
            </a:r>
            <a:r>
              <a:rPr lang="en-US" dirty="0" smtClean="0"/>
              <a:t>the </a:t>
            </a:r>
            <a:r>
              <a:rPr lang="en-US" dirty="0"/>
              <a:t>decision-making processes are </a:t>
            </a:r>
            <a:r>
              <a:rPr lang="en-US" dirty="0" smtClean="0"/>
              <a:t>sound</a:t>
            </a:r>
          </a:p>
          <a:p>
            <a:pPr marL="457200" lvl="1" indent="0">
              <a:buNone/>
            </a:pPr>
            <a:endParaRPr lang="en-US" dirty="0"/>
          </a:p>
          <a:p>
            <a:r>
              <a:rPr lang="en-US" dirty="0"/>
              <a:t>If the </a:t>
            </a:r>
            <a:r>
              <a:rPr lang="en-US" dirty="0" smtClean="0"/>
              <a:t>learner </a:t>
            </a:r>
            <a:r>
              <a:rPr lang="en-US" dirty="0"/>
              <a:t>does not understand the patient’s condition and needs or has failed to consider all of the important </a:t>
            </a:r>
            <a:r>
              <a:rPr lang="en-US" dirty="0" smtClean="0"/>
              <a:t>factors: </a:t>
            </a:r>
          </a:p>
          <a:p>
            <a:pPr lvl="1"/>
            <a:r>
              <a:rPr lang="en-US" dirty="0" smtClean="0"/>
              <a:t>Provide more information and teaching </a:t>
            </a:r>
            <a:r>
              <a:rPr lang="en-US" dirty="0"/>
              <a:t>about both the process and the principles of nutrition </a:t>
            </a:r>
            <a:r>
              <a:rPr lang="en-US" dirty="0" smtClean="0"/>
              <a:t>care</a:t>
            </a:r>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460799"/>
      </p:ext>
    </p:extLst>
  </p:cSld>
  <p:clrMapOvr>
    <a:masterClrMapping/>
  </p:clrMapOvr>
  <mc:AlternateContent xmlns:mc="http://schemas.openxmlformats.org/markup-compatibility/2006" xmlns:p14="http://schemas.microsoft.com/office/powerpoint/2010/main">
    <mc:Choice Requires="p14">
      <p:transition spd="slow" p14:dur="2000" advTm="18257"/>
    </mc:Choice>
    <mc:Fallback xmlns="">
      <p:transition spd="slow" advTm="18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err="1" smtClean="0"/>
              <a:t>Precepting</a:t>
            </a:r>
            <a:r>
              <a:rPr lang="en-US" dirty="0" smtClean="0"/>
              <a:t> Strategies</a:t>
            </a:r>
            <a:endParaRPr lang="en-US" dirty="0"/>
          </a:p>
        </p:txBody>
      </p:sp>
      <p:sp>
        <p:nvSpPr>
          <p:cNvPr id="5" name="Subtitle 4"/>
          <p:cNvSpPr>
            <a:spLocks noGrp="1"/>
          </p:cNvSpPr>
          <p:nvPr>
            <p:ph type="subTitle" idx="1"/>
          </p:nvPr>
        </p:nvSpPr>
        <p:spPr/>
        <p:txBody>
          <a:bodyPr/>
          <a:lstStyle/>
          <a:p>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77401385"/>
      </p:ext>
    </p:extLst>
  </p:cSld>
  <p:clrMapOvr>
    <a:masterClrMapping/>
  </p:clrMapOvr>
  <mc:AlternateContent xmlns:mc="http://schemas.openxmlformats.org/markup-compatibility/2006" xmlns:p14="http://schemas.microsoft.com/office/powerpoint/2010/main">
    <mc:Choice Requires="p14">
      <p:transition spd="slow" p14:dur="2000" advTm="6610"/>
    </mc:Choice>
    <mc:Fallback xmlns="">
      <p:transition spd="slow" advTm="6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Minute Preceptor</a:t>
            </a:r>
            <a:endParaRPr lang="en-US" dirty="0"/>
          </a:p>
        </p:txBody>
      </p:sp>
      <p:sp>
        <p:nvSpPr>
          <p:cNvPr id="3" name="Content Placeholder 2"/>
          <p:cNvSpPr>
            <a:spLocks noGrp="1"/>
          </p:cNvSpPr>
          <p:nvPr>
            <p:ph idx="1"/>
          </p:nvPr>
        </p:nvSpPr>
        <p:spPr/>
        <p:txBody>
          <a:bodyPr/>
          <a:lstStyle/>
          <a:p>
            <a:r>
              <a:rPr lang="en-US" dirty="0"/>
              <a:t>A</a:t>
            </a:r>
            <a:r>
              <a:rPr lang="en-US" dirty="0" smtClean="0"/>
              <a:t> </a:t>
            </a:r>
            <a:r>
              <a:rPr lang="en-US" dirty="0"/>
              <a:t>framework around which </a:t>
            </a:r>
            <a:r>
              <a:rPr lang="en-US" dirty="0" smtClean="0"/>
              <a:t>preceptor-learner </a:t>
            </a:r>
            <a:r>
              <a:rPr lang="en-US" dirty="0"/>
              <a:t>conversations can be </a:t>
            </a:r>
            <a:r>
              <a:rPr lang="en-US" dirty="0" smtClean="0"/>
              <a:t>built</a:t>
            </a:r>
          </a:p>
          <a:p>
            <a:r>
              <a:rPr lang="en-US" dirty="0" smtClean="0"/>
              <a:t>Contains five </a:t>
            </a:r>
            <a:r>
              <a:rPr lang="en-US" dirty="0" err="1"/>
              <a:t>microskills</a:t>
            </a:r>
            <a:r>
              <a:rPr lang="en-US" dirty="0"/>
              <a:t> </a:t>
            </a:r>
            <a:r>
              <a:rPr lang="en-US" dirty="0" smtClean="0"/>
              <a:t>to accomplish </a:t>
            </a:r>
            <a:r>
              <a:rPr lang="en-US" dirty="0"/>
              <a:t>when discussing a case </a:t>
            </a:r>
            <a:r>
              <a:rPr lang="en-US" dirty="0" smtClean="0"/>
              <a:t>with </a:t>
            </a:r>
            <a:r>
              <a:rPr lang="en-US" dirty="0"/>
              <a:t>a </a:t>
            </a:r>
            <a:r>
              <a:rPr lang="en-US" dirty="0" smtClean="0"/>
              <a:t>learner</a:t>
            </a:r>
            <a:endParaRPr lang="en-US" dirty="0"/>
          </a:p>
          <a:p>
            <a:r>
              <a:rPr lang="en-US" dirty="0" smtClean="0"/>
              <a:t>Typically takes about </a:t>
            </a:r>
            <a:r>
              <a:rPr lang="en-US" dirty="0"/>
              <a:t>ten minutes to accomplish</a:t>
            </a:r>
            <a:r>
              <a:rPr lang="en-US" dirty="0" smtClean="0"/>
              <a:t>, but can be helpful in many disciplines and especially when very busy</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42631884"/>
      </p:ext>
    </p:extLst>
  </p:cSld>
  <p:clrMapOvr>
    <a:masterClrMapping/>
  </p:clrMapOvr>
  <mc:AlternateContent xmlns:mc="http://schemas.openxmlformats.org/markup-compatibility/2006" xmlns:p14="http://schemas.microsoft.com/office/powerpoint/2010/main">
    <mc:Choice Requires="p14">
      <p:transition spd="slow" p14:dur="2000" advTm="22874"/>
    </mc:Choice>
    <mc:Fallback xmlns="">
      <p:transition spd="slow" advTm="22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Minute Preceptor: Skills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94601610"/>
              </p:ext>
            </p:extLst>
          </p:nvPr>
        </p:nvGraphicFramePr>
        <p:xfrm>
          <a:off x="734096" y="1554709"/>
          <a:ext cx="11191741" cy="5212080"/>
        </p:xfrm>
        <a:graphic>
          <a:graphicData uri="http://schemas.openxmlformats.org/drawingml/2006/table">
            <a:tbl>
              <a:tblPr firstRow="1" bandRow="1">
                <a:tableStyleId>{5C22544A-7EE6-4342-B048-85BDC9FD1C3A}</a:tableStyleId>
              </a:tblPr>
              <a:tblGrid>
                <a:gridCol w="2307181"/>
                <a:gridCol w="8884560"/>
              </a:tblGrid>
              <a:tr h="274091">
                <a:tc>
                  <a:txBody>
                    <a:bodyPr/>
                    <a:lstStyle/>
                    <a:p>
                      <a:r>
                        <a:rPr lang="en-US" dirty="0" smtClean="0"/>
                        <a:t>Skill</a:t>
                      </a:r>
                      <a:endParaRPr lang="en-US" dirty="0"/>
                    </a:p>
                  </a:txBody>
                  <a:tcPr/>
                </a:tc>
                <a:tc>
                  <a:txBody>
                    <a:bodyPr/>
                    <a:lstStyle/>
                    <a:p>
                      <a:r>
                        <a:rPr lang="en-US" dirty="0" smtClean="0"/>
                        <a:t>Questions to ask</a:t>
                      </a:r>
                      <a:endParaRPr lang="en-US" dirty="0"/>
                    </a:p>
                  </a:txBody>
                  <a:tcPr/>
                </a:tc>
              </a:tr>
              <a:tr h="11396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a:t>
                      </a:r>
                      <a:r>
                        <a:rPr lang="en-US" baseline="0" dirty="0" smtClean="0"/>
                        <a:t> </a:t>
                      </a:r>
                      <a:r>
                        <a:rPr lang="en-US" dirty="0" smtClean="0"/>
                        <a:t>Ask the learner what they think is happening </a:t>
                      </a:r>
                    </a:p>
                  </a:txBody>
                  <a:tcPr/>
                </a:tc>
                <a:tc>
                  <a:txBody>
                    <a:bodyPr/>
                    <a:lstStyle/>
                    <a:p>
                      <a:pPr marL="285750" indent="-285750">
                        <a:buFont typeface="Arial" panose="020B0604020202020204" pitchFamily="34" charset="0"/>
                        <a:buChar char="•"/>
                      </a:pPr>
                      <a:r>
                        <a:rPr lang="en-US" dirty="0" smtClean="0"/>
                        <a:t>What</a:t>
                      </a:r>
                      <a:r>
                        <a:rPr lang="en-US" baseline="0" dirty="0" smtClean="0"/>
                        <a:t> do you think is going on with this patient?</a:t>
                      </a:r>
                    </a:p>
                    <a:p>
                      <a:pPr marL="285750" indent="-285750">
                        <a:buFont typeface="Arial" panose="020B0604020202020204" pitchFamily="34" charset="0"/>
                        <a:buChar char="•"/>
                      </a:pPr>
                      <a:r>
                        <a:rPr lang="en-US" baseline="0" dirty="0" smtClean="0"/>
                        <a:t>Based on the patient’s history, are there any particular parts of the assessment that you should focus on?</a:t>
                      </a:r>
                    </a:p>
                    <a:p>
                      <a:pPr marL="285750" indent="-285750">
                        <a:buFont typeface="Arial" panose="020B0604020202020204" pitchFamily="34" charset="0"/>
                        <a:buChar char="•"/>
                      </a:pPr>
                      <a:r>
                        <a:rPr lang="en-US" baseline="0" dirty="0" smtClean="0"/>
                        <a:t>Do you feel there are social concerns with this patient?</a:t>
                      </a:r>
                      <a:endParaRPr lang="en-US" dirty="0"/>
                    </a:p>
                  </a:txBody>
                  <a:tcPr/>
                </a:tc>
              </a:tr>
              <a:tr h="370840">
                <a:tc>
                  <a:txBody>
                    <a:bodyPr/>
                    <a:lstStyle/>
                    <a:p>
                      <a:r>
                        <a:rPr lang="en-US" dirty="0" smtClean="0"/>
                        <a:t>#2: Probe</a:t>
                      </a:r>
                      <a:r>
                        <a:rPr lang="en-US" baseline="0" dirty="0" smtClean="0"/>
                        <a:t> for reasoning and/or supporting evidence</a:t>
                      </a:r>
                      <a:endParaRPr lang="en-US" dirty="0" smtClean="0"/>
                    </a:p>
                  </a:txBody>
                  <a:tcPr/>
                </a:tc>
                <a:tc>
                  <a:txBody>
                    <a:bodyPr/>
                    <a:lstStyle/>
                    <a:p>
                      <a:pPr marL="285750" indent="-285750">
                        <a:buFont typeface="Arial" panose="020B0604020202020204" pitchFamily="34" charset="0"/>
                        <a:buChar char="•"/>
                      </a:pPr>
                      <a:r>
                        <a:rPr lang="en-US" dirty="0" smtClean="0"/>
                        <a:t>What were the major findings that lead you to this decision?</a:t>
                      </a:r>
                    </a:p>
                    <a:p>
                      <a:pPr marL="285750" indent="-285750">
                        <a:buFont typeface="Arial" panose="020B0604020202020204" pitchFamily="34" charset="0"/>
                        <a:buChar char="•"/>
                      </a:pPr>
                      <a:r>
                        <a:rPr lang="en-US" dirty="0" smtClean="0"/>
                        <a:t>What else did you consider?</a:t>
                      </a:r>
                    </a:p>
                    <a:p>
                      <a:pPr marL="285750" indent="-285750">
                        <a:buFont typeface="Arial" panose="020B0604020202020204" pitchFamily="34" charset="0"/>
                        <a:buChar char="•"/>
                      </a:pPr>
                      <a:r>
                        <a:rPr lang="en-US" dirty="0" smtClean="0"/>
                        <a:t>What other information might you need?</a:t>
                      </a:r>
                    </a:p>
                    <a:p>
                      <a:pPr marL="285750" indent="-285750">
                        <a:buFont typeface="Arial" panose="020B0604020202020204" pitchFamily="34" charset="0"/>
                        <a:buChar char="•"/>
                      </a:pPr>
                      <a:r>
                        <a:rPr lang="en-US" dirty="0" smtClean="0"/>
                        <a:t>How do you know</a:t>
                      </a:r>
                      <a:r>
                        <a:rPr lang="en-US" baseline="0" dirty="0" smtClean="0"/>
                        <a:t> that these problems are this patient’s priorities?</a:t>
                      </a:r>
                    </a:p>
                  </a:txBody>
                  <a:tcPr/>
                </a:tc>
              </a:tr>
              <a:tr h="370840">
                <a:tc>
                  <a:txBody>
                    <a:bodyPr/>
                    <a:lstStyle/>
                    <a:p>
                      <a:r>
                        <a:rPr lang="en-US" dirty="0" smtClean="0"/>
                        <a:t>#3:</a:t>
                      </a:r>
                      <a:r>
                        <a:rPr lang="en-US" baseline="0" dirty="0" smtClean="0"/>
                        <a:t> Teach important principles</a:t>
                      </a:r>
                      <a:endParaRPr lang="en-US" dirty="0"/>
                    </a:p>
                  </a:txBody>
                  <a:tcPr/>
                </a:tc>
                <a:tc>
                  <a:txBody>
                    <a:bodyPr/>
                    <a:lstStyle/>
                    <a:p>
                      <a:pPr marL="285750" indent="-285750">
                        <a:buFont typeface="Arial" panose="020B0604020202020204" pitchFamily="34" charset="0"/>
                        <a:buChar char="•"/>
                      </a:pPr>
                      <a:r>
                        <a:rPr lang="en-US" dirty="0" smtClean="0"/>
                        <a:t>When</a:t>
                      </a:r>
                      <a:r>
                        <a:rPr lang="en-US" baseline="0" dirty="0" smtClean="0"/>
                        <a:t> you see this, always consider…</a:t>
                      </a:r>
                    </a:p>
                    <a:p>
                      <a:pPr marL="285750" indent="-285750">
                        <a:buFont typeface="Arial" panose="020B0604020202020204" pitchFamily="34" charset="0"/>
                        <a:buChar char="•"/>
                      </a:pPr>
                      <a:r>
                        <a:rPr lang="en-US" baseline="0" dirty="0" smtClean="0"/>
                        <a:t>Your reasoning that this patient will need instruction on portion sizes is appropriate</a:t>
                      </a:r>
                    </a:p>
                    <a:p>
                      <a:pPr marL="285750" indent="-285750">
                        <a:buFont typeface="Arial" panose="020B0604020202020204" pitchFamily="34" charset="0"/>
                        <a:buChar char="•"/>
                      </a:pPr>
                      <a:r>
                        <a:rPr lang="en-US" baseline="0" dirty="0" smtClean="0"/>
                        <a:t>Patients may tell you what they think you want to hear, be sure to ask clarifying questions. </a:t>
                      </a:r>
                      <a:endParaRPr lang="en-US" dirty="0"/>
                    </a:p>
                  </a:txBody>
                  <a:tcPr/>
                </a:tc>
              </a:tr>
              <a:tr h="370840">
                <a:tc>
                  <a:txBody>
                    <a:bodyPr/>
                    <a:lstStyle/>
                    <a:p>
                      <a:r>
                        <a:rPr lang="en-US" dirty="0" smtClean="0"/>
                        <a:t>#4: Provide positive</a:t>
                      </a:r>
                      <a:r>
                        <a:rPr lang="en-US" baseline="0" dirty="0" smtClean="0"/>
                        <a:t>, constructive feedback</a:t>
                      </a:r>
                      <a:endParaRPr lang="en-US" dirty="0"/>
                    </a:p>
                  </a:txBody>
                  <a:tcPr/>
                </a:tc>
                <a:tc>
                  <a:txBody>
                    <a:bodyPr/>
                    <a:lstStyle/>
                    <a:p>
                      <a:pPr marL="285750" indent="-285750">
                        <a:buFont typeface="Arial" panose="020B0604020202020204" pitchFamily="34" charset="0"/>
                        <a:buChar char="•"/>
                      </a:pPr>
                      <a:r>
                        <a:rPr lang="en-US" dirty="0" smtClean="0"/>
                        <a:t>Your organization of this information</a:t>
                      </a:r>
                      <a:r>
                        <a:rPr lang="en-US" baseline="0" dirty="0" smtClean="0"/>
                        <a:t> was logical and easy to follow.</a:t>
                      </a:r>
                    </a:p>
                    <a:p>
                      <a:pPr marL="285750" indent="-285750">
                        <a:buFont typeface="Arial" panose="020B0604020202020204" pitchFamily="34" charset="0"/>
                        <a:buChar char="•"/>
                      </a:pPr>
                      <a:r>
                        <a:rPr lang="en-US" baseline="0" dirty="0" smtClean="0"/>
                        <a:t>You actively listened to the patient and allowed them to open up to you.</a:t>
                      </a:r>
                      <a:endParaRPr lang="en-US" dirty="0"/>
                    </a:p>
                  </a:txBody>
                  <a:tcPr/>
                </a:tc>
              </a:tr>
              <a:tr h="370840">
                <a:tc>
                  <a:txBody>
                    <a:bodyPr/>
                    <a:lstStyle/>
                    <a:p>
                      <a:r>
                        <a:rPr lang="en-US" dirty="0" smtClean="0"/>
                        <a:t>#5:</a:t>
                      </a:r>
                      <a:r>
                        <a:rPr lang="en-US" baseline="0" dirty="0" smtClean="0"/>
                        <a:t> Correct mistakes in reasoning</a:t>
                      </a:r>
                      <a:endParaRPr lang="en-US" dirty="0"/>
                    </a:p>
                  </a:txBody>
                  <a:tcPr/>
                </a:tc>
                <a:tc>
                  <a:txBody>
                    <a:bodyPr/>
                    <a:lstStyle/>
                    <a:p>
                      <a:pPr marL="285750" indent="-285750">
                        <a:buFont typeface="Arial" panose="020B0604020202020204" pitchFamily="34" charset="0"/>
                        <a:buChar char="•"/>
                      </a:pPr>
                      <a:r>
                        <a:rPr lang="en-US" dirty="0" smtClean="0"/>
                        <a:t>This</a:t>
                      </a:r>
                      <a:r>
                        <a:rPr lang="en-US" baseline="0" dirty="0" smtClean="0"/>
                        <a:t> patient’s nausea and pain with swallowing are more likely due to the chemotherapy than their surgery.</a:t>
                      </a:r>
                    </a:p>
                    <a:p>
                      <a:pPr marL="285750" indent="-285750">
                        <a:buFont typeface="Arial" panose="020B0604020202020204" pitchFamily="34" charset="0"/>
                        <a:buChar char="•"/>
                      </a:pPr>
                      <a:r>
                        <a:rPr lang="en-US" baseline="0" dirty="0" smtClean="0"/>
                        <a:t>Next time, try or consider…</a:t>
                      </a:r>
                      <a:endParaRPr lang="en-US" dirty="0"/>
                    </a:p>
                  </a:txBody>
                  <a:tcP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94683546"/>
      </p:ext>
    </p:extLst>
  </p:cSld>
  <p:clrMapOvr>
    <a:masterClrMapping/>
  </p:clrMapOvr>
  <mc:AlternateContent xmlns:mc="http://schemas.openxmlformats.org/markup-compatibility/2006" xmlns:p14="http://schemas.microsoft.com/office/powerpoint/2010/main">
    <mc:Choice Requires="p14">
      <p:transition spd="slow" p14:dur="2000" advTm="32410"/>
    </mc:Choice>
    <mc:Fallback xmlns="">
      <p:transition spd="slow" advTm="32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Improving Critical Thinking</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9188159"/>
              </p:ext>
            </p:extLst>
          </p:nvPr>
        </p:nvGraphicFramePr>
        <p:xfrm>
          <a:off x="838200" y="1690688"/>
          <a:ext cx="8623265" cy="4619176"/>
        </p:xfrm>
        <a:graphic>
          <a:graphicData uri="http://schemas.openxmlformats.org/drawingml/2006/table">
            <a:tbl>
              <a:tblPr firstRow="1" bandRow="1">
                <a:tableStyleId>{5C22544A-7EE6-4342-B048-85BDC9FD1C3A}</a:tableStyleId>
              </a:tblPr>
              <a:tblGrid>
                <a:gridCol w="3202682"/>
                <a:gridCol w="5420583"/>
              </a:tblGrid>
              <a:tr h="426235">
                <a:tc gridSpan="2">
                  <a:txBody>
                    <a:bodyPr/>
                    <a:lstStyle/>
                    <a:p>
                      <a:r>
                        <a:rPr lang="en-US" sz="2400" dirty="0" smtClean="0"/>
                        <a:t>6 Steps to Effective Thinking and Problem Solving: IDEALS</a:t>
                      </a:r>
                      <a:endParaRPr lang="en-US" sz="2400" dirty="0"/>
                    </a:p>
                  </a:txBody>
                  <a:tcPr/>
                </a:tc>
                <a:tc hMerge="1">
                  <a:txBody>
                    <a:bodyPr/>
                    <a:lstStyle/>
                    <a:p>
                      <a:endParaRPr lang="en-US" dirty="0"/>
                    </a:p>
                  </a:txBody>
                  <a:tcPr/>
                </a:tc>
              </a:tr>
              <a:tr h="426235">
                <a:tc>
                  <a:txBody>
                    <a:bodyPr/>
                    <a:lstStyle/>
                    <a:p>
                      <a:r>
                        <a:rPr lang="en-US" sz="2800" b="1" dirty="0" smtClean="0"/>
                        <a:t>I</a:t>
                      </a:r>
                      <a:r>
                        <a:rPr lang="en-US" sz="2400" b="0" dirty="0" smtClean="0"/>
                        <a:t>dentify</a:t>
                      </a:r>
                      <a:r>
                        <a:rPr lang="en-US" sz="2400" b="0" baseline="0" dirty="0" smtClean="0"/>
                        <a:t> the problem</a:t>
                      </a:r>
                      <a:endParaRPr lang="en-US" sz="2400" b="1" dirty="0"/>
                    </a:p>
                  </a:txBody>
                  <a:tcPr/>
                </a:tc>
                <a:tc>
                  <a:txBody>
                    <a:bodyPr/>
                    <a:lstStyle/>
                    <a:p>
                      <a:r>
                        <a:rPr lang="en-US" sz="2000" dirty="0" smtClean="0"/>
                        <a:t>What is the question we</a:t>
                      </a:r>
                      <a:r>
                        <a:rPr lang="en-US" sz="2000" baseline="0" dirty="0" smtClean="0"/>
                        <a:t> are facing?</a:t>
                      </a:r>
                      <a:endParaRPr lang="en-US" sz="2000" dirty="0"/>
                    </a:p>
                  </a:txBody>
                  <a:tcPr/>
                </a:tc>
              </a:tr>
              <a:tr h="735694">
                <a:tc>
                  <a:txBody>
                    <a:bodyPr/>
                    <a:lstStyle/>
                    <a:p>
                      <a:r>
                        <a:rPr lang="en-US" sz="2800" b="1" dirty="0" smtClean="0"/>
                        <a:t>D</a:t>
                      </a:r>
                      <a:r>
                        <a:rPr lang="en-US" sz="2400" b="0" dirty="0" smtClean="0"/>
                        <a:t>efine the context</a:t>
                      </a:r>
                      <a:endParaRPr lang="en-US" sz="2400" b="1" dirty="0"/>
                    </a:p>
                  </a:txBody>
                  <a:tcPr/>
                </a:tc>
                <a:tc>
                  <a:txBody>
                    <a:bodyPr/>
                    <a:lstStyle/>
                    <a:p>
                      <a:r>
                        <a:rPr lang="en-US" sz="2000" dirty="0" smtClean="0"/>
                        <a:t>What are the facts</a:t>
                      </a:r>
                      <a:r>
                        <a:rPr lang="en-US" sz="2000" baseline="0" dirty="0" smtClean="0"/>
                        <a:t> and circumstances that frame the problem?</a:t>
                      </a:r>
                      <a:endParaRPr lang="en-US" sz="2000" dirty="0"/>
                    </a:p>
                  </a:txBody>
                  <a:tcPr/>
                </a:tc>
              </a:tr>
              <a:tr h="735694">
                <a:tc>
                  <a:txBody>
                    <a:bodyPr/>
                    <a:lstStyle/>
                    <a:p>
                      <a:r>
                        <a:rPr lang="en-US" sz="2800" b="1" dirty="0" smtClean="0"/>
                        <a:t>E</a:t>
                      </a:r>
                      <a:r>
                        <a:rPr lang="en-US" sz="2400" b="0" dirty="0" smtClean="0"/>
                        <a:t>numerate</a:t>
                      </a:r>
                      <a:r>
                        <a:rPr lang="en-US" sz="2400" b="0" baseline="0" dirty="0" smtClean="0"/>
                        <a:t> choices</a:t>
                      </a:r>
                      <a:endParaRPr lang="en-US" sz="2400" b="1" dirty="0"/>
                    </a:p>
                  </a:txBody>
                  <a:tcPr/>
                </a:tc>
                <a:tc>
                  <a:txBody>
                    <a:bodyPr/>
                    <a:lstStyle/>
                    <a:p>
                      <a:r>
                        <a:rPr lang="en-US" sz="2000" dirty="0" smtClean="0"/>
                        <a:t>What are our most plausible</a:t>
                      </a:r>
                      <a:r>
                        <a:rPr lang="en-US" sz="2000" baseline="0" dirty="0" smtClean="0"/>
                        <a:t> 3 or 4 options?</a:t>
                      </a:r>
                      <a:endParaRPr lang="en-US" sz="2000" dirty="0"/>
                    </a:p>
                  </a:txBody>
                  <a:tcPr/>
                </a:tc>
              </a:tr>
              <a:tr h="735694">
                <a:tc>
                  <a:txBody>
                    <a:bodyPr/>
                    <a:lstStyle/>
                    <a:p>
                      <a:r>
                        <a:rPr lang="en-US" sz="2800" b="1" dirty="0" smtClean="0"/>
                        <a:t>A</a:t>
                      </a:r>
                      <a:r>
                        <a:rPr lang="en-US" sz="2400" b="0" dirty="0" smtClean="0"/>
                        <a:t>nalyze options</a:t>
                      </a:r>
                      <a:endParaRPr lang="en-US" sz="2400" b="1" dirty="0"/>
                    </a:p>
                  </a:txBody>
                  <a:tcPr/>
                </a:tc>
                <a:tc>
                  <a:txBody>
                    <a:bodyPr/>
                    <a:lstStyle/>
                    <a:p>
                      <a:r>
                        <a:rPr lang="en-US" sz="2000" dirty="0" smtClean="0"/>
                        <a:t>What is our best course of action, all things considered?</a:t>
                      </a:r>
                      <a:endParaRPr lang="en-US" sz="2000" dirty="0"/>
                    </a:p>
                  </a:txBody>
                  <a:tcPr/>
                </a:tc>
              </a:tr>
              <a:tr h="735694">
                <a:tc>
                  <a:txBody>
                    <a:bodyPr/>
                    <a:lstStyle/>
                    <a:p>
                      <a:r>
                        <a:rPr lang="en-US" sz="2800" b="1" dirty="0" smtClean="0"/>
                        <a:t>L</a:t>
                      </a:r>
                      <a:r>
                        <a:rPr lang="en-US" sz="2400" b="0" dirty="0" smtClean="0"/>
                        <a:t>ist reasons</a:t>
                      </a:r>
                      <a:r>
                        <a:rPr lang="en-US" sz="2400" b="0" baseline="0" dirty="0" smtClean="0"/>
                        <a:t> explicitly</a:t>
                      </a:r>
                      <a:endParaRPr lang="en-US" sz="2400" b="1" dirty="0"/>
                    </a:p>
                  </a:txBody>
                  <a:tcPr/>
                </a:tc>
                <a:tc>
                  <a:txBody>
                    <a:bodyPr/>
                    <a:lstStyle/>
                    <a:p>
                      <a:r>
                        <a:rPr lang="en-US" sz="2000" dirty="0" smtClean="0"/>
                        <a:t>Let’s</a:t>
                      </a:r>
                      <a:r>
                        <a:rPr lang="en-US" sz="2000" baseline="0" dirty="0" smtClean="0"/>
                        <a:t> be clear. Why are we making this particular choice?</a:t>
                      </a:r>
                      <a:endParaRPr lang="en-US" sz="2000" dirty="0"/>
                    </a:p>
                  </a:txBody>
                  <a:tcPr/>
                </a:tc>
              </a:tr>
              <a:tr h="426235">
                <a:tc>
                  <a:txBody>
                    <a:bodyPr/>
                    <a:lstStyle/>
                    <a:p>
                      <a:r>
                        <a:rPr lang="en-US" sz="2800" b="1" dirty="0" smtClean="0"/>
                        <a:t>S</a:t>
                      </a:r>
                      <a:r>
                        <a:rPr lang="en-US" sz="2400" b="0" dirty="0" smtClean="0"/>
                        <a:t>elf-correct</a:t>
                      </a:r>
                      <a:endParaRPr lang="en-US" sz="2400" b="1" dirty="0"/>
                    </a:p>
                  </a:txBody>
                  <a:tcPr/>
                </a:tc>
                <a:tc>
                  <a:txBody>
                    <a:bodyPr/>
                    <a:lstStyle/>
                    <a:p>
                      <a:r>
                        <a:rPr lang="en-US" sz="2000" dirty="0" smtClean="0"/>
                        <a:t>Let’s look again, what did we miss?</a:t>
                      </a:r>
                    </a:p>
                    <a:p>
                      <a:endParaRPr lang="en-US" sz="2000" dirty="0"/>
                    </a:p>
                  </a:txBody>
                  <a:tcPr/>
                </a:tc>
              </a:tr>
            </a:tbl>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9744267"/>
      </p:ext>
    </p:extLst>
  </p:cSld>
  <p:clrMapOvr>
    <a:masterClrMapping/>
  </p:clrMapOvr>
  <mc:AlternateContent xmlns:mc="http://schemas.openxmlformats.org/markup-compatibility/2006" xmlns:p14="http://schemas.microsoft.com/office/powerpoint/2010/main">
    <mc:Choice Requires="p14">
      <p:transition spd="slow" p14:dur="2000" advTm="32244"/>
    </mc:Choice>
    <mc:Fallback xmlns="">
      <p:transition spd="slow" advTm="32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preceptor?</a:t>
            </a:r>
            <a:endParaRPr lang="en-US" dirty="0"/>
          </a:p>
        </p:txBody>
      </p:sp>
      <p:sp>
        <p:nvSpPr>
          <p:cNvPr id="3" name="Content Placeholder 2"/>
          <p:cNvSpPr>
            <a:spLocks noGrp="1"/>
          </p:cNvSpPr>
          <p:nvPr>
            <p:ph idx="1"/>
          </p:nvPr>
        </p:nvSpPr>
        <p:spPr/>
        <p:txBody>
          <a:bodyPr>
            <a:normAutofit/>
          </a:bodyPr>
          <a:lstStyle/>
          <a:p>
            <a:r>
              <a:rPr lang="en-US" dirty="0" smtClean="0"/>
              <a:t>Catalyst for clinical excellence </a:t>
            </a:r>
          </a:p>
          <a:p>
            <a:r>
              <a:rPr lang="en-US" dirty="0" smtClean="0"/>
              <a:t>Demonstrates how to provide the best and safest care</a:t>
            </a:r>
          </a:p>
          <a:p>
            <a:r>
              <a:rPr lang="en-US" dirty="0" smtClean="0"/>
              <a:t>Helps to socially and culturally acclimate new learners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71740768"/>
      </p:ext>
    </p:extLst>
  </p:cSld>
  <p:clrMapOvr>
    <a:masterClrMapping/>
  </p:clrMapOvr>
  <mc:AlternateContent xmlns:mc="http://schemas.openxmlformats.org/markup-compatibility/2006" xmlns:p14="http://schemas.microsoft.com/office/powerpoint/2010/main">
    <mc:Choice Requires="p14">
      <p:transition spd="slow" p14:dur="2000" advTm="17181"/>
    </mc:Choice>
    <mc:Fallback xmlns="">
      <p:transition spd="slow" advTm="17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Learner Feedback</a:t>
            </a:r>
            <a:endParaRPr lang="en-US" dirty="0"/>
          </a:p>
        </p:txBody>
      </p:sp>
      <p:sp>
        <p:nvSpPr>
          <p:cNvPr id="5" name="Subtitle 4"/>
          <p:cNvSpPr>
            <a:spLocks noGrp="1"/>
          </p:cNvSpPr>
          <p:nvPr>
            <p:ph type="subTitle" idx="1"/>
          </p:nvPr>
        </p:nvSpPr>
        <p:spPr/>
        <p:txBody>
          <a:bodyPr/>
          <a:lstStyle/>
          <a:p>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89726701"/>
      </p:ext>
    </p:extLst>
  </p:cSld>
  <p:clrMapOvr>
    <a:masterClrMapping/>
  </p:clrMapOvr>
  <mc:AlternateContent xmlns:mc="http://schemas.openxmlformats.org/markup-compatibility/2006" xmlns:p14="http://schemas.microsoft.com/office/powerpoint/2010/main">
    <mc:Choice Requires="p14">
      <p:transition spd="slow" p14:dur="2000" advTm="11545"/>
    </mc:Choice>
    <mc:Fallback xmlns="">
      <p:transition spd="slow" advTm="11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Importance of Providing Feedback</a:t>
            </a:r>
            <a:endParaRPr lang="en-US" dirty="0"/>
          </a:p>
        </p:txBody>
      </p:sp>
      <p:sp>
        <p:nvSpPr>
          <p:cNvPr id="5" name="Content Placeholder 4"/>
          <p:cNvSpPr>
            <a:spLocks noGrp="1"/>
          </p:cNvSpPr>
          <p:nvPr>
            <p:ph idx="1"/>
          </p:nvPr>
        </p:nvSpPr>
        <p:spPr/>
        <p:txBody>
          <a:bodyPr/>
          <a:lstStyle/>
          <a:p>
            <a:r>
              <a:rPr lang="en-US" dirty="0" smtClean="0"/>
              <a:t>Key aspect of clinical education experience</a:t>
            </a:r>
          </a:p>
          <a:p>
            <a:r>
              <a:rPr lang="en-US" dirty="0" smtClean="0"/>
              <a:t>Necessary for the development of the learners skills</a:t>
            </a:r>
          </a:p>
          <a:p>
            <a:r>
              <a:rPr lang="en-US" dirty="0" smtClean="0"/>
              <a:t>Allows preceptor to establish the role as a resource for learning</a:t>
            </a:r>
          </a:p>
          <a:p>
            <a:r>
              <a:rPr lang="en-US" dirty="0" smtClean="0"/>
              <a:t>Helps learner identify their strengths and weaknesses and develop ways to improve </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87897348"/>
      </p:ext>
    </p:extLst>
  </p:cSld>
  <p:clrMapOvr>
    <a:masterClrMapping/>
  </p:clrMapOvr>
  <mc:AlternateContent xmlns:mc="http://schemas.openxmlformats.org/markup-compatibility/2006" xmlns:p14="http://schemas.microsoft.com/office/powerpoint/2010/main">
    <mc:Choice Requires="p14">
      <p:transition spd="slow" p14:dur="2000" advTm="25070"/>
    </mc:Choice>
    <mc:Fallback xmlns="">
      <p:transition spd="slow" advTm="25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Providing Feedback</a:t>
            </a:r>
            <a:endParaRPr lang="en-US" dirty="0"/>
          </a:p>
        </p:txBody>
      </p:sp>
      <p:sp>
        <p:nvSpPr>
          <p:cNvPr id="3" name="Content Placeholder 2"/>
          <p:cNvSpPr>
            <a:spLocks noGrp="1"/>
          </p:cNvSpPr>
          <p:nvPr>
            <p:ph idx="1"/>
          </p:nvPr>
        </p:nvSpPr>
        <p:spPr/>
        <p:txBody>
          <a:bodyPr>
            <a:normAutofit lnSpcReduction="10000"/>
          </a:bodyPr>
          <a:lstStyle/>
          <a:p>
            <a:r>
              <a:rPr lang="en-US" dirty="0"/>
              <a:t>Giving and receiving feedback is a learned skill</a:t>
            </a:r>
          </a:p>
          <a:p>
            <a:r>
              <a:rPr lang="en-US" dirty="0"/>
              <a:t>Prepare your learner ahead of time and let them know that you will be providing feedback frequently</a:t>
            </a:r>
          </a:p>
          <a:p>
            <a:pPr lvl="1"/>
            <a:r>
              <a:rPr lang="en-US" dirty="0"/>
              <a:t>Ask your learner how they prefer to receive feedback and try to take this into consideration </a:t>
            </a:r>
          </a:p>
          <a:p>
            <a:pPr lvl="1"/>
            <a:r>
              <a:rPr lang="en-US" dirty="0"/>
              <a:t>Also let your learner know when to expect it, how, where, and by whom feedback will be given, and what they will be expected to do next </a:t>
            </a:r>
          </a:p>
          <a:p>
            <a:r>
              <a:rPr lang="en-US" dirty="0" smtClean="0"/>
              <a:t>Example</a:t>
            </a:r>
            <a:r>
              <a:rPr lang="en-US" dirty="0" smtClean="0"/>
              <a:t>: You ask for edits to </a:t>
            </a:r>
            <a:r>
              <a:rPr lang="en-US" dirty="0"/>
              <a:t>a </a:t>
            </a:r>
            <a:r>
              <a:rPr lang="en-US" dirty="0" smtClean="0"/>
              <a:t>teaching sheet </a:t>
            </a:r>
          </a:p>
          <a:p>
            <a:pPr lvl="1"/>
            <a:r>
              <a:rPr lang="en-US" dirty="0" smtClean="0"/>
              <a:t>Give clear expectations- </a:t>
            </a:r>
          </a:p>
          <a:p>
            <a:pPr lvl="2"/>
            <a:r>
              <a:rPr lang="en-US" dirty="0" smtClean="0"/>
              <a:t>The teaching sheet will </a:t>
            </a:r>
            <a:r>
              <a:rPr lang="en-US" dirty="0"/>
              <a:t>be assessed within a week by three staff members </a:t>
            </a:r>
            <a:endParaRPr lang="en-US" dirty="0" smtClean="0"/>
          </a:p>
          <a:p>
            <a:pPr lvl="2"/>
            <a:r>
              <a:rPr lang="en-US" dirty="0" smtClean="0"/>
              <a:t>Inform them if they </a:t>
            </a:r>
            <a:r>
              <a:rPr lang="en-US" dirty="0"/>
              <a:t>will be expected to make corrections or modifications based upon the feedback </a:t>
            </a:r>
            <a:r>
              <a:rPr lang="en-US" dirty="0" smtClean="0"/>
              <a:t>given</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57254648"/>
      </p:ext>
    </p:extLst>
  </p:cSld>
  <p:clrMapOvr>
    <a:masterClrMapping/>
  </p:clrMapOvr>
  <mc:AlternateContent xmlns:mc="http://schemas.openxmlformats.org/markup-compatibility/2006">
    <mc:Choice xmlns:p14="http://schemas.microsoft.com/office/powerpoint/2010/main" Requires="p14">
      <p:transition spd="slow" p14:dur="2000" advTm="85559"/>
    </mc:Choice>
    <mc:Fallback>
      <p:transition spd="slow" advTm="85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Providing Feedback</a:t>
            </a:r>
            <a:endParaRPr lang="en-US" dirty="0"/>
          </a:p>
        </p:txBody>
      </p:sp>
      <p:sp>
        <p:nvSpPr>
          <p:cNvPr id="3" name="Content Placeholder 2"/>
          <p:cNvSpPr>
            <a:spLocks noGrp="1"/>
          </p:cNvSpPr>
          <p:nvPr>
            <p:ph idx="1"/>
          </p:nvPr>
        </p:nvSpPr>
        <p:spPr/>
        <p:txBody>
          <a:bodyPr>
            <a:normAutofit/>
          </a:bodyPr>
          <a:lstStyle/>
          <a:p>
            <a:r>
              <a:rPr lang="en-US" dirty="0"/>
              <a:t>Encourage reflection and </a:t>
            </a:r>
            <a:r>
              <a:rPr lang="en-US" dirty="0" smtClean="0"/>
              <a:t>self-assessment</a:t>
            </a:r>
            <a:endParaRPr lang="en-US" dirty="0"/>
          </a:p>
          <a:p>
            <a:pPr lvl="1"/>
            <a:r>
              <a:rPr lang="en-US" dirty="0" smtClean="0"/>
              <a:t>It </a:t>
            </a:r>
            <a:r>
              <a:rPr lang="en-US" dirty="0"/>
              <a:t>is best for </a:t>
            </a:r>
            <a:r>
              <a:rPr lang="en-US" dirty="0" smtClean="0"/>
              <a:t>learners </a:t>
            </a:r>
            <a:r>
              <a:rPr lang="en-US" dirty="0"/>
              <a:t>to assess their own strengths and weaknesses before hearing/receiving other people's </a:t>
            </a:r>
            <a:r>
              <a:rPr lang="en-US" dirty="0" smtClean="0"/>
              <a:t>views </a:t>
            </a:r>
          </a:p>
          <a:p>
            <a:r>
              <a:rPr lang="en-US" dirty="0" smtClean="0"/>
              <a:t>Find </a:t>
            </a:r>
            <a:r>
              <a:rPr lang="en-US" dirty="0"/>
              <a:t>someplace private </a:t>
            </a:r>
            <a:r>
              <a:rPr lang="en-US" dirty="0" smtClean="0"/>
              <a:t>to provide feedback</a:t>
            </a:r>
          </a:p>
          <a:p>
            <a:r>
              <a:rPr lang="en-US" dirty="0" smtClean="0"/>
              <a:t>Speak </a:t>
            </a:r>
            <a:r>
              <a:rPr lang="en-US" dirty="0"/>
              <a:t>in the first person</a:t>
            </a:r>
          </a:p>
          <a:p>
            <a:pPr lvl="1"/>
            <a:r>
              <a:rPr lang="en-US" dirty="0"/>
              <a:t>E</a:t>
            </a:r>
            <a:r>
              <a:rPr lang="en-US" dirty="0" smtClean="0"/>
              <a:t>xample</a:t>
            </a:r>
            <a:r>
              <a:rPr lang="en-US" dirty="0"/>
              <a:t>: “I think you included too few details in your explanation of how to mix </a:t>
            </a:r>
            <a:r>
              <a:rPr lang="en-US" dirty="0" smtClean="0"/>
              <a:t>formula.”</a:t>
            </a:r>
            <a:endParaRPr lang="en-US" dirty="0"/>
          </a:p>
          <a:p>
            <a:r>
              <a:rPr lang="en-US" dirty="0"/>
              <a:t>Give feedback in a timely fashion </a:t>
            </a:r>
          </a:p>
          <a:p>
            <a:pPr lvl="1"/>
            <a:r>
              <a:rPr lang="en-US" dirty="0"/>
              <a:t>When able, give feedback immediately</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69813557"/>
      </p:ext>
    </p:extLst>
  </p:cSld>
  <p:clrMapOvr>
    <a:masterClrMapping/>
  </p:clrMapOvr>
  <mc:AlternateContent xmlns:mc="http://schemas.openxmlformats.org/markup-compatibility/2006" xmlns:p14="http://schemas.microsoft.com/office/powerpoint/2010/main">
    <mc:Choice Requires="p14">
      <p:transition spd="slow" p14:dur="2000" advTm="49225"/>
    </mc:Choice>
    <mc:Fallback xmlns="">
      <p:transition spd="slow" advTm="49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Providing Feedback</a:t>
            </a:r>
            <a:endParaRPr lang="en-US" dirty="0"/>
          </a:p>
        </p:txBody>
      </p:sp>
      <p:sp>
        <p:nvSpPr>
          <p:cNvPr id="3" name="Content Placeholder 2"/>
          <p:cNvSpPr>
            <a:spLocks noGrp="1"/>
          </p:cNvSpPr>
          <p:nvPr>
            <p:ph idx="1"/>
          </p:nvPr>
        </p:nvSpPr>
        <p:spPr/>
        <p:txBody>
          <a:bodyPr>
            <a:normAutofit/>
          </a:bodyPr>
          <a:lstStyle/>
          <a:p>
            <a:r>
              <a:rPr lang="en-US" dirty="0" smtClean="0"/>
              <a:t>Give feedback in a descriptive manner rather than judgmental and be specific</a:t>
            </a:r>
          </a:p>
          <a:p>
            <a:pPr lvl="1"/>
            <a:r>
              <a:rPr lang="en-US" dirty="0" smtClean="0"/>
              <a:t>Example</a:t>
            </a:r>
            <a:r>
              <a:rPr lang="en-US" dirty="0"/>
              <a:t>:</a:t>
            </a:r>
            <a:r>
              <a:rPr lang="en-US" dirty="0" smtClean="0"/>
              <a:t> </a:t>
            </a:r>
            <a:r>
              <a:rPr lang="en-US" dirty="0"/>
              <a:t>“I think </a:t>
            </a:r>
            <a:r>
              <a:rPr lang="en-US" dirty="0" smtClean="0"/>
              <a:t>you could have given the patient more suggestions </a:t>
            </a:r>
            <a:r>
              <a:rPr lang="en-US" dirty="0"/>
              <a:t>for </a:t>
            </a:r>
            <a:r>
              <a:rPr lang="en-US" dirty="0" smtClean="0"/>
              <a:t>creating meals that they enjoy by spending </a:t>
            </a:r>
            <a:r>
              <a:rPr lang="en-US" dirty="0"/>
              <a:t>more time </a:t>
            </a:r>
            <a:r>
              <a:rPr lang="en-US" dirty="0" smtClean="0"/>
              <a:t>asking open ended questions about what they like to eat.”</a:t>
            </a:r>
          </a:p>
          <a:p>
            <a:pPr lvl="1"/>
            <a:r>
              <a:rPr lang="en-US" dirty="0" smtClean="0"/>
              <a:t>Instead of “You </a:t>
            </a:r>
            <a:r>
              <a:rPr lang="en-US" dirty="0"/>
              <a:t>were wrong to give that </a:t>
            </a:r>
            <a:r>
              <a:rPr lang="en-US" dirty="0" smtClean="0"/>
              <a:t>patient </a:t>
            </a:r>
            <a:r>
              <a:rPr lang="en-US" dirty="0"/>
              <a:t>your suggestions</a:t>
            </a:r>
            <a:r>
              <a:rPr lang="en-US" dirty="0" smtClean="0"/>
              <a:t>.”</a:t>
            </a:r>
          </a:p>
          <a:p>
            <a:r>
              <a:rPr lang="en-US" dirty="0"/>
              <a:t>Avoid sending mixed messages</a:t>
            </a:r>
          </a:p>
          <a:p>
            <a:pPr lvl="1"/>
            <a:r>
              <a:rPr lang="en-US" dirty="0"/>
              <a:t>Example: If you provide the feedback "good job," you must not </a:t>
            </a:r>
            <a:r>
              <a:rPr lang="en-US" dirty="0" smtClean="0"/>
              <a:t>later present </a:t>
            </a:r>
            <a:r>
              <a:rPr lang="en-US" dirty="0"/>
              <a:t>a list </a:t>
            </a:r>
            <a:r>
              <a:rPr lang="en-US" dirty="0" smtClean="0"/>
              <a:t>of </a:t>
            </a:r>
            <a:r>
              <a:rPr lang="en-US" dirty="0"/>
              <a:t>things that were not done well </a:t>
            </a:r>
          </a:p>
          <a:p>
            <a:pPr lvl="2"/>
            <a:r>
              <a:rPr lang="en-US" dirty="0"/>
              <a:t>Causes learners to become confused, frustrated, and </a:t>
            </a:r>
            <a:r>
              <a:rPr lang="en-US" dirty="0" smtClean="0"/>
              <a:t>discouraged</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95832719"/>
      </p:ext>
    </p:extLst>
  </p:cSld>
  <p:clrMapOvr>
    <a:masterClrMapping/>
  </p:clrMapOvr>
  <mc:AlternateContent xmlns:mc="http://schemas.openxmlformats.org/markup-compatibility/2006" xmlns:p14="http://schemas.microsoft.com/office/powerpoint/2010/main">
    <mc:Choice Requires="p14">
      <p:transition spd="slow" p14:dur="2000" advTm="43252"/>
    </mc:Choice>
    <mc:Fallback xmlns="">
      <p:transition spd="slow" advTm="43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Providing Feedback</a:t>
            </a:r>
            <a:endParaRPr lang="en-US" dirty="0"/>
          </a:p>
        </p:txBody>
      </p:sp>
      <p:sp>
        <p:nvSpPr>
          <p:cNvPr id="3" name="Content Placeholder 2"/>
          <p:cNvSpPr>
            <a:spLocks noGrp="1"/>
          </p:cNvSpPr>
          <p:nvPr>
            <p:ph idx="1"/>
          </p:nvPr>
        </p:nvSpPr>
        <p:spPr/>
        <p:txBody>
          <a:bodyPr>
            <a:normAutofit/>
          </a:bodyPr>
          <a:lstStyle/>
          <a:p>
            <a:r>
              <a:rPr lang="en-US" dirty="0" smtClean="0"/>
              <a:t>Take one thing at a time</a:t>
            </a:r>
          </a:p>
          <a:p>
            <a:pPr lvl="1"/>
            <a:r>
              <a:rPr lang="en-US" dirty="0" smtClean="0"/>
              <a:t>Focus on what is most important to improve upon first </a:t>
            </a:r>
          </a:p>
          <a:p>
            <a:r>
              <a:rPr lang="en-US" dirty="0" smtClean="0"/>
              <a:t>Provide feedback on a routine basis</a:t>
            </a:r>
          </a:p>
          <a:p>
            <a:pPr lvl="1"/>
            <a:r>
              <a:rPr lang="en-US" dirty="0" smtClean="0"/>
              <a:t>It becomes easier and helps improve progress </a:t>
            </a:r>
          </a:p>
          <a:p>
            <a:r>
              <a:rPr lang="en-US" dirty="0" smtClean="0"/>
              <a:t>Make sure the feedback has been clearly understood</a:t>
            </a:r>
          </a:p>
          <a:p>
            <a:pPr lvl="1"/>
            <a:r>
              <a:rPr lang="en-US" dirty="0" smtClean="0"/>
              <a:t>Ask the learner to tell you what their understanding of the feedback is</a:t>
            </a:r>
          </a:p>
          <a:p>
            <a:r>
              <a:rPr lang="en-US" dirty="0"/>
              <a:t>Be honest in all of your feedback</a:t>
            </a:r>
          </a:p>
          <a:p>
            <a:pPr marL="0" indent="0">
              <a:buNone/>
            </a:pP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42331972"/>
      </p:ext>
    </p:extLst>
  </p:cSld>
  <p:clrMapOvr>
    <a:masterClrMapping/>
  </p:clrMapOvr>
  <mc:AlternateContent xmlns:mc="http://schemas.openxmlformats.org/markup-compatibility/2006" xmlns:p14="http://schemas.microsoft.com/office/powerpoint/2010/main">
    <mc:Choice Requires="p14">
      <p:transition spd="slow" p14:dur="2000" advTm="41899"/>
    </mc:Choice>
    <mc:Fallback xmlns="">
      <p:transition spd="slow" advTm="41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4 E’s of Constructive Feedback	</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77781389"/>
              </p:ext>
            </p:extLst>
          </p:nvPr>
        </p:nvGraphicFramePr>
        <p:xfrm>
          <a:off x="838200" y="1455313"/>
          <a:ext cx="11153103" cy="5164428"/>
        </p:xfrm>
        <a:graphic>
          <a:graphicData uri="http://schemas.openxmlformats.org/drawingml/2006/table">
            <a:tbl>
              <a:tblPr firstRow="1" bandRow="1">
                <a:tableStyleId>{5C22544A-7EE6-4342-B048-85BDC9FD1C3A}</a:tableStyleId>
              </a:tblPr>
              <a:tblGrid>
                <a:gridCol w="2016379"/>
                <a:gridCol w="9136724"/>
              </a:tblGrid>
              <a:tr h="389509">
                <a:tc>
                  <a:txBody>
                    <a:bodyPr/>
                    <a:lstStyle/>
                    <a:p>
                      <a:r>
                        <a:rPr lang="en-US" sz="2000" b="1" dirty="0" smtClean="0"/>
                        <a:t>E</a:t>
                      </a:r>
                      <a:endParaRPr lang="en-US" sz="2000" b="1" dirty="0"/>
                    </a:p>
                  </a:txBody>
                  <a:tcPr/>
                </a:tc>
                <a:tc>
                  <a:txBody>
                    <a:bodyPr/>
                    <a:lstStyle/>
                    <a:p>
                      <a:r>
                        <a:rPr lang="en-US" sz="1800" b="1" dirty="0" smtClean="0"/>
                        <a:t>Example </a:t>
                      </a:r>
                      <a:endParaRPr lang="en-US" sz="1800" b="1" dirty="0"/>
                    </a:p>
                  </a:txBody>
                  <a:tcPr/>
                </a:tc>
              </a:tr>
              <a:tr h="1767773">
                <a:tc>
                  <a:txBody>
                    <a:bodyPr/>
                    <a:lstStyle/>
                    <a:p>
                      <a:r>
                        <a:rPr lang="en-US" sz="1600" b="1" dirty="0" smtClean="0"/>
                        <a:t>Engage</a:t>
                      </a:r>
                      <a:endParaRPr lang="en-US" sz="1600" b="1" dirty="0"/>
                    </a:p>
                  </a:txBody>
                  <a:tcPr/>
                </a:tc>
                <a:tc>
                  <a:txBody>
                    <a:bodyPr/>
                    <a:lstStyle/>
                    <a:p>
                      <a:pPr marL="285750" indent="-285750">
                        <a:buFont typeface="Arial" panose="020B0604020202020204" pitchFamily="34" charset="0"/>
                        <a:buChar char="•"/>
                      </a:pPr>
                      <a:r>
                        <a:rPr lang="en-US" sz="1600" b="0" i="0" u="none" strike="noStrike" kern="1200" dirty="0" smtClean="0">
                          <a:solidFill>
                            <a:schemeClr val="dk1"/>
                          </a:solidFill>
                          <a:effectLst/>
                          <a:latin typeface="+mn-lt"/>
                          <a:ea typeface="+mn-ea"/>
                          <a:cs typeface="+mn-cs"/>
                        </a:rPr>
                        <a:t>Prepare</a:t>
                      </a:r>
                      <a:r>
                        <a:rPr lang="en-US" sz="1600" b="0" i="0" u="none" strike="noStrike" kern="1200" baseline="0" dirty="0" smtClean="0">
                          <a:solidFill>
                            <a:schemeClr val="dk1"/>
                          </a:solidFill>
                          <a:effectLst/>
                          <a:latin typeface="+mn-lt"/>
                          <a:ea typeface="+mn-ea"/>
                          <a:cs typeface="+mn-cs"/>
                        </a:rPr>
                        <a:t> for feedback, ask how, where and what- not why. </a:t>
                      </a:r>
                    </a:p>
                    <a:p>
                      <a:pPr marL="285750" indent="-285750">
                        <a:buFont typeface="Arial" panose="020B0604020202020204" pitchFamily="34" charset="0"/>
                        <a:buChar char="•"/>
                      </a:pPr>
                      <a:r>
                        <a:rPr lang="en-US" sz="1600" b="0" i="0" u="none" strike="noStrike" kern="1200" baseline="0" dirty="0" smtClean="0">
                          <a:solidFill>
                            <a:schemeClr val="dk1"/>
                          </a:solidFill>
                          <a:effectLst/>
                          <a:latin typeface="+mn-lt"/>
                          <a:ea typeface="+mn-ea"/>
                          <a:cs typeface="+mn-cs"/>
                        </a:rPr>
                        <a:t>Do not give feedback unless there is a constructive outcome you wish to achieve</a:t>
                      </a:r>
                    </a:p>
                    <a:p>
                      <a:pPr marL="285750" indent="-285750">
                        <a:buFont typeface="Arial" panose="020B0604020202020204" pitchFamily="34" charset="0"/>
                        <a:buChar char="•"/>
                      </a:pPr>
                      <a:r>
                        <a:rPr lang="en-US" sz="1600" b="0" i="0" u="none" strike="noStrike" kern="1200" baseline="0" dirty="0" smtClean="0">
                          <a:solidFill>
                            <a:schemeClr val="dk1"/>
                          </a:solidFill>
                          <a:effectLst/>
                          <a:latin typeface="+mn-lt"/>
                          <a:ea typeface="+mn-ea"/>
                          <a:cs typeface="+mn-cs"/>
                        </a:rPr>
                        <a:t>When giving feedback on the spot, frame it in the terms of the behavior/situation you want to improve or acknowledge. </a:t>
                      </a:r>
                    </a:p>
                    <a:p>
                      <a:pPr marL="285750" indent="-285750">
                        <a:buFont typeface="Arial" panose="020B0604020202020204" pitchFamily="34" charset="0"/>
                        <a:buChar char="•"/>
                      </a:pPr>
                      <a:r>
                        <a:rPr lang="en-US" sz="1600" b="0" i="0" u="none" strike="noStrike" kern="1200" baseline="0" dirty="0" smtClean="0">
                          <a:solidFill>
                            <a:schemeClr val="dk1"/>
                          </a:solidFill>
                          <a:effectLst/>
                          <a:latin typeface="+mn-lt"/>
                          <a:ea typeface="+mn-ea"/>
                          <a:cs typeface="+mn-cs"/>
                        </a:rPr>
                        <a:t>Ex: “You instructed the patient very effectively because you did not overload him with information” or if the trainees thoughts are not well-organized when giving a diet instruction, explain they must develop a logical outline to use to guide the instruction. </a:t>
                      </a:r>
                      <a:endParaRPr lang="en-US" sz="1600" b="0" i="0" u="none" strike="noStrike" kern="1200" dirty="0" smtClean="0">
                        <a:solidFill>
                          <a:schemeClr val="dk1"/>
                        </a:solidFill>
                        <a:effectLst/>
                        <a:latin typeface="+mn-lt"/>
                        <a:ea typeface="+mn-ea"/>
                        <a:cs typeface="+mn-cs"/>
                      </a:endParaRPr>
                    </a:p>
                  </a:txBody>
                  <a:tcPr/>
                </a:tc>
              </a:tr>
              <a:tr h="808981">
                <a:tc>
                  <a:txBody>
                    <a:bodyPr/>
                    <a:lstStyle/>
                    <a:p>
                      <a:r>
                        <a:rPr lang="en-US" sz="1600" b="1" dirty="0" smtClean="0"/>
                        <a:t>Empathize when providing</a:t>
                      </a:r>
                      <a:r>
                        <a:rPr lang="en-US" sz="1600" b="1" baseline="0" dirty="0" smtClean="0"/>
                        <a:t> feedback</a:t>
                      </a:r>
                      <a:endParaRPr lang="en-US" sz="1600" b="1" dirty="0"/>
                    </a:p>
                  </a:txBody>
                  <a:tcPr/>
                </a:tc>
                <a:tc>
                  <a:txBody>
                    <a:bodyPr/>
                    <a:lstStyle/>
                    <a:p>
                      <a:pPr marL="285750" indent="-285750">
                        <a:buFont typeface="Arial" panose="020B0604020202020204" pitchFamily="34" charset="0"/>
                        <a:buChar char="•"/>
                      </a:pPr>
                      <a:r>
                        <a:rPr lang="en-US" sz="1600" b="0" i="0" u="none" strike="noStrike" kern="1200" dirty="0" smtClean="0">
                          <a:solidFill>
                            <a:schemeClr val="dk1"/>
                          </a:solidFill>
                          <a:effectLst/>
                          <a:latin typeface="+mn-lt"/>
                          <a:ea typeface="+mn-ea"/>
                          <a:cs typeface="+mn-cs"/>
                        </a:rPr>
                        <a:t>Incorporate active listening and focus on facts and feeling</a:t>
                      </a:r>
                    </a:p>
                    <a:p>
                      <a:pPr marL="285750" indent="-285750">
                        <a:buFont typeface="Arial" panose="020B0604020202020204" pitchFamily="34" charset="0"/>
                        <a:buChar char="•"/>
                      </a:pPr>
                      <a:r>
                        <a:rPr lang="en-US" sz="1600" b="0" i="0" u="none" strike="noStrike" kern="1200" dirty="0" smtClean="0">
                          <a:solidFill>
                            <a:schemeClr val="dk1"/>
                          </a:solidFill>
                          <a:effectLst/>
                          <a:latin typeface="+mn-lt"/>
                          <a:ea typeface="+mn-ea"/>
                          <a:cs typeface="+mn-cs"/>
                        </a:rPr>
                        <a:t>Determine</a:t>
                      </a:r>
                      <a:r>
                        <a:rPr lang="en-US" sz="1600" b="0" i="0" u="none" strike="noStrike" kern="1200" baseline="0" dirty="0" smtClean="0">
                          <a:solidFill>
                            <a:schemeClr val="dk1"/>
                          </a:solidFill>
                          <a:effectLst/>
                          <a:latin typeface="+mn-lt"/>
                          <a:ea typeface="+mn-ea"/>
                          <a:cs typeface="+mn-cs"/>
                        </a:rPr>
                        <a:t> the best time and place to convey the message </a:t>
                      </a:r>
                    </a:p>
                    <a:p>
                      <a:pPr marL="285750" indent="-285750">
                        <a:buFont typeface="Arial" panose="020B0604020202020204" pitchFamily="34" charset="0"/>
                        <a:buChar char="•"/>
                      </a:pPr>
                      <a:r>
                        <a:rPr lang="en-US" sz="1600" b="0" i="0" u="none" strike="noStrike" kern="1200" baseline="0" dirty="0" smtClean="0">
                          <a:solidFill>
                            <a:schemeClr val="dk1"/>
                          </a:solidFill>
                          <a:effectLst/>
                          <a:latin typeface="+mn-lt"/>
                          <a:ea typeface="+mn-ea"/>
                          <a:cs typeface="+mn-cs"/>
                        </a:rPr>
                        <a:t>Move to a private area if on the spot feedback is needed</a:t>
                      </a:r>
                    </a:p>
                  </a:txBody>
                  <a:tcPr/>
                </a:tc>
              </a:tr>
              <a:tr h="1528075">
                <a:tc>
                  <a:txBody>
                    <a:bodyPr/>
                    <a:lstStyle/>
                    <a:p>
                      <a:r>
                        <a:rPr lang="en-US" sz="1600" b="1" dirty="0" smtClean="0"/>
                        <a:t>Educate for improvement</a:t>
                      </a:r>
                      <a:endParaRPr lang="en-US" sz="1600" b="1" dirty="0"/>
                    </a:p>
                  </a:txBody>
                  <a:tcPr/>
                </a:tc>
                <a:tc>
                  <a:txBody>
                    <a:bodyPr/>
                    <a:lstStyle/>
                    <a:p>
                      <a:pPr marL="285750" indent="-285750">
                        <a:buFont typeface="Arial" panose="020B0604020202020204" pitchFamily="34" charset="0"/>
                        <a:buChar char="•"/>
                      </a:pPr>
                      <a:r>
                        <a:rPr lang="en-US" sz="1600" b="0" i="0" u="none" strike="noStrike" kern="1200" dirty="0" smtClean="0">
                          <a:solidFill>
                            <a:schemeClr val="dk1"/>
                          </a:solidFill>
                          <a:effectLst/>
                          <a:latin typeface="+mn-lt"/>
                          <a:ea typeface="+mn-ea"/>
                          <a:cs typeface="+mn-cs"/>
                        </a:rPr>
                        <a:t>Describe the behavior, its impact, and explain how to improve. </a:t>
                      </a:r>
                    </a:p>
                    <a:p>
                      <a:pPr marL="285750" indent="-285750">
                        <a:buFont typeface="Arial" panose="020B0604020202020204" pitchFamily="34" charset="0"/>
                        <a:buChar char="•"/>
                      </a:pPr>
                      <a:r>
                        <a:rPr lang="en-US" sz="1600" b="0" i="0" u="none" strike="noStrike" kern="1200" dirty="0" smtClean="0">
                          <a:solidFill>
                            <a:schemeClr val="dk1"/>
                          </a:solidFill>
                          <a:effectLst/>
                          <a:latin typeface="+mn-lt"/>
                          <a:ea typeface="+mn-ea"/>
                          <a:cs typeface="+mn-cs"/>
                        </a:rPr>
                        <a:t>Focus on the situation or behavior rather than their </a:t>
                      </a:r>
                      <a:r>
                        <a:rPr lang="en-US" sz="1600" b="0" i="0" u="none" strike="noStrike" kern="1200" dirty="0" smtClean="0">
                          <a:solidFill>
                            <a:schemeClr val="dk1"/>
                          </a:solidFill>
                          <a:effectLst/>
                          <a:latin typeface="+mn-lt"/>
                          <a:ea typeface="+mn-ea"/>
                          <a:cs typeface="+mn-cs"/>
                        </a:rPr>
                        <a:t>personality </a:t>
                      </a:r>
                      <a:endParaRPr lang="en-US" sz="1600" b="0" i="0" u="none" strike="noStrike" kern="1200" dirty="0" smtClean="0">
                        <a:solidFill>
                          <a:schemeClr val="dk1"/>
                        </a:solidFill>
                        <a:effectLst/>
                        <a:latin typeface="+mn-lt"/>
                        <a:ea typeface="+mn-ea"/>
                        <a:cs typeface="+mn-cs"/>
                      </a:endParaRPr>
                    </a:p>
                    <a:p>
                      <a:pPr marL="285750" indent="-285750">
                        <a:buFont typeface="Arial" panose="020B0604020202020204" pitchFamily="34" charset="0"/>
                        <a:buChar char="•"/>
                      </a:pPr>
                      <a:r>
                        <a:rPr lang="en-US" sz="1600" b="0" i="0" u="none" strike="noStrike" kern="1200" dirty="0" smtClean="0">
                          <a:solidFill>
                            <a:schemeClr val="dk1"/>
                          </a:solidFill>
                          <a:effectLst/>
                          <a:latin typeface="+mn-lt"/>
                          <a:ea typeface="+mn-ea"/>
                          <a:cs typeface="+mn-cs"/>
                        </a:rPr>
                        <a:t>Be objective and provide examples to help clarify your intent.</a:t>
                      </a:r>
                    </a:p>
                    <a:p>
                      <a:pPr marL="285750" indent="-285750">
                        <a:buFont typeface="Arial" panose="020B0604020202020204" pitchFamily="34" charset="0"/>
                        <a:buChar char="•"/>
                      </a:pPr>
                      <a:r>
                        <a:rPr lang="en-US" sz="1600" u="none" strike="noStrike" dirty="0" smtClean="0">
                          <a:effectLst/>
                        </a:rPr>
                        <a:t>Ex:</a:t>
                      </a:r>
                      <a:r>
                        <a:rPr lang="en-US" sz="1600" u="none" strike="noStrike" baseline="0" dirty="0" smtClean="0">
                          <a:effectLst/>
                        </a:rPr>
                        <a:t> </a:t>
                      </a:r>
                      <a:r>
                        <a:rPr lang="en-US" sz="1600" u="none" strike="noStrike" dirty="0" smtClean="0">
                          <a:effectLst/>
                        </a:rPr>
                        <a:t>if the trainee</a:t>
                      </a:r>
                      <a:r>
                        <a:rPr lang="en-US" sz="1600" u="none" strike="noStrike" baseline="0" dirty="0" smtClean="0">
                          <a:effectLst/>
                        </a:rPr>
                        <a:t> </a:t>
                      </a:r>
                      <a:r>
                        <a:rPr lang="en-US" sz="1600" u="none" strike="noStrike" dirty="0" smtClean="0">
                          <a:effectLst/>
                        </a:rPr>
                        <a:t>did not consider all of the pertinent information in a nutrition assessment, describe how they should have approached gathering and analyzing information, what could happen as a result of basing the assessment on incomplete information, and how to approach the next assessment.</a:t>
                      </a:r>
                    </a:p>
                  </a:txBody>
                  <a:tcPr/>
                </a:tc>
              </a:tr>
              <a:tr h="592428">
                <a:tc>
                  <a:txBody>
                    <a:bodyPr/>
                    <a:lstStyle/>
                    <a:p>
                      <a:r>
                        <a:rPr lang="en-US" sz="1600" b="1" dirty="0" smtClean="0"/>
                        <a:t>Enlist a response using probing Q’s</a:t>
                      </a:r>
                      <a:endParaRPr lang="en-US" sz="1600" b="1" dirty="0"/>
                    </a:p>
                  </a:txBody>
                  <a:tcPr/>
                </a:tc>
                <a:tc>
                  <a:txBody>
                    <a:bodyPr/>
                    <a:lstStyle/>
                    <a:p>
                      <a:pPr marL="285750" indent="-285750">
                        <a:buFont typeface="Arial" panose="020B0604020202020204" pitchFamily="34" charset="0"/>
                        <a:buChar char="•"/>
                      </a:pPr>
                      <a:r>
                        <a:rPr lang="en-US" sz="1600" b="0" i="0" u="none" strike="noStrike" kern="1200" dirty="0" smtClean="0">
                          <a:solidFill>
                            <a:schemeClr val="dk1"/>
                          </a:solidFill>
                          <a:effectLst/>
                          <a:latin typeface="+mn-lt"/>
                          <a:ea typeface="+mn-ea"/>
                          <a:cs typeface="+mn-cs"/>
                        </a:rPr>
                        <a:t>Ask probing questions and be sure to listen and summarize. Establish mutual goals, accountability, and schedule time for follow-ups.</a:t>
                      </a:r>
                    </a:p>
                  </a:txBody>
                  <a:tcP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37804902"/>
      </p:ext>
    </p:extLst>
  </p:cSld>
  <p:clrMapOvr>
    <a:masterClrMapping/>
  </p:clrMapOvr>
  <mc:AlternateContent xmlns:mc="http://schemas.openxmlformats.org/markup-compatibility/2006" xmlns:p14="http://schemas.microsoft.com/office/powerpoint/2010/main">
    <mc:Choice Requires="p14">
      <p:transition spd="slow" p14:dur="2000" advTm="30521"/>
    </mc:Choice>
    <mc:Fallback xmlns="">
      <p:transition spd="slow" advTm="30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Providing Feedback </a:t>
            </a:r>
            <a:endParaRPr lang="en-US" dirty="0"/>
          </a:p>
        </p:txBody>
      </p:sp>
      <p:sp>
        <p:nvSpPr>
          <p:cNvPr id="3" name="Content Placeholder 2"/>
          <p:cNvSpPr>
            <a:spLocks noGrp="1"/>
          </p:cNvSpPr>
          <p:nvPr>
            <p:ph idx="1"/>
          </p:nvPr>
        </p:nvSpPr>
        <p:spPr/>
        <p:txBody>
          <a:bodyPr/>
          <a:lstStyle/>
          <a:p>
            <a:r>
              <a:rPr lang="en-US" dirty="0" smtClean="0"/>
              <a:t>Your learner provides education to a family on increasing protein in the diet. When they are done with the education they forget to ask the family what questions they have and leave the clinic room. </a:t>
            </a:r>
          </a:p>
          <a:p>
            <a:r>
              <a:rPr lang="en-US" dirty="0" smtClean="0"/>
              <a:t>What feedback would you provide and how?</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09667534"/>
      </p:ext>
    </p:extLst>
  </p:cSld>
  <p:clrMapOvr>
    <a:masterClrMapping/>
  </p:clrMapOvr>
  <mc:AlternateContent xmlns:mc="http://schemas.openxmlformats.org/markup-compatibility/2006" xmlns:p14="http://schemas.microsoft.com/office/powerpoint/2010/main">
    <mc:Choice Requires="p14">
      <p:transition spd="slow" p14:dur="2000" advTm="12897"/>
    </mc:Choice>
    <mc:Fallback xmlns="">
      <p:transition spd="slow" advTm="12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Working with a Learner</a:t>
            </a:r>
            <a:r>
              <a:rPr lang="en-US" smtClean="0"/>
              <a:t>: Beginning to End</a:t>
            </a:r>
            <a:endParaRPr lang="en-US" dirty="0"/>
          </a:p>
        </p:txBody>
      </p:sp>
      <p:sp>
        <p:nvSpPr>
          <p:cNvPr id="3" name="Content Placeholder 2"/>
          <p:cNvSpPr>
            <a:spLocks noGrp="1"/>
          </p:cNvSpPr>
          <p:nvPr>
            <p:ph type="subTitle" idx="1"/>
          </p:nvPr>
        </p:nvSpPr>
        <p:spPr/>
        <p:txBody>
          <a:bodyPr>
            <a:normAutofit/>
          </a:bodyPr>
          <a:lstStyle/>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6712515"/>
      </p:ext>
    </p:extLst>
  </p:cSld>
  <p:clrMapOvr>
    <a:masterClrMapping/>
  </p:clrMapOvr>
  <mc:AlternateContent xmlns:mc="http://schemas.openxmlformats.org/markup-compatibility/2006" xmlns:p14="http://schemas.microsoft.com/office/powerpoint/2010/main">
    <mc:Choice Requires="p14">
      <p:transition spd="slow" p14:dur="2000" advTm="4715"/>
    </mc:Choice>
    <mc:Fallback xmlns="">
      <p:transition spd="slow" advTm="4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a:t>
            </a:r>
            <a:endParaRPr lang="en-US" dirty="0"/>
          </a:p>
        </p:txBody>
      </p:sp>
      <p:sp>
        <p:nvSpPr>
          <p:cNvPr id="3" name="Content Placeholder 2"/>
          <p:cNvSpPr>
            <a:spLocks noGrp="1"/>
          </p:cNvSpPr>
          <p:nvPr>
            <p:ph idx="1"/>
          </p:nvPr>
        </p:nvSpPr>
        <p:spPr/>
        <p:txBody>
          <a:bodyPr>
            <a:normAutofit lnSpcReduction="10000"/>
          </a:bodyPr>
          <a:lstStyle/>
          <a:p>
            <a:r>
              <a:rPr lang="en-US" dirty="0" smtClean="0"/>
              <a:t>Discuss </a:t>
            </a:r>
            <a:r>
              <a:rPr lang="en-US" dirty="0"/>
              <a:t>goals, competencies, and learning objectives for the rotation </a:t>
            </a:r>
          </a:p>
          <a:p>
            <a:r>
              <a:rPr lang="en-US" dirty="0" smtClean="0"/>
              <a:t>Assess </a:t>
            </a:r>
            <a:r>
              <a:rPr lang="en-US" dirty="0"/>
              <a:t>learning in relation to the planned experience and learning objectives</a:t>
            </a:r>
          </a:p>
          <a:p>
            <a:r>
              <a:rPr lang="en-US" dirty="0" smtClean="0"/>
              <a:t>Establish </a:t>
            </a:r>
            <a:r>
              <a:rPr lang="en-US" dirty="0"/>
              <a:t>a set time for </a:t>
            </a:r>
            <a:r>
              <a:rPr lang="en-US" dirty="0" smtClean="0"/>
              <a:t>1:1 sessions </a:t>
            </a:r>
            <a:r>
              <a:rPr lang="en-US" dirty="0"/>
              <a:t>and review of daily learning activities and progress</a:t>
            </a:r>
          </a:p>
          <a:p>
            <a:r>
              <a:rPr lang="en-US" dirty="0"/>
              <a:t>Provide clear expectations for when self-directed learning and guided learning should </a:t>
            </a:r>
            <a:r>
              <a:rPr lang="en-US" dirty="0" smtClean="0"/>
              <a:t>occur</a:t>
            </a:r>
          </a:p>
          <a:p>
            <a:r>
              <a:rPr lang="en-US" dirty="0" smtClean="0"/>
              <a:t>Provide information on how the learner should communicate with you</a:t>
            </a:r>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24735949"/>
      </p:ext>
    </p:extLst>
  </p:cSld>
  <p:clrMapOvr>
    <a:masterClrMapping/>
  </p:clrMapOvr>
  <mc:AlternateContent xmlns:mc="http://schemas.openxmlformats.org/markup-compatibility/2006" xmlns:p14="http://schemas.microsoft.com/office/powerpoint/2010/main">
    <mc:Choice Requires="p14">
      <p:transition spd="slow" p14:dur="2000" advTm="51056"/>
    </mc:Choice>
    <mc:Fallback xmlns="">
      <p:transition spd="slow" advTm="51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descr="https://connect.chw.org/-/media/intranet/employee-resources/images/total-you/preceptor/preceptor-large.ashx?la=en"/>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3613" t="6063" r="2210" b="7154"/>
          <a:stretch/>
        </p:blipFill>
        <p:spPr bwMode="auto">
          <a:xfrm>
            <a:off x="765630" y="365125"/>
            <a:ext cx="9237370" cy="6384018"/>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15736851"/>
      </p:ext>
    </p:extLst>
  </p:cSld>
  <p:clrMapOvr>
    <a:masterClrMapping/>
  </p:clrMapOvr>
  <mc:AlternateContent xmlns:mc="http://schemas.openxmlformats.org/markup-compatibility/2006" xmlns:p14="http://schemas.microsoft.com/office/powerpoint/2010/main">
    <mc:Choice Requires="p14">
      <p:transition spd="slow" p14:dur="2000" advTm="35042"/>
    </mc:Choice>
    <mc:Fallback xmlns="">
      <p:transition spd="slow" advTm="35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a:t>
            </a:r>
            <a:endParaRPr lang="en-US" dirty="0"/>
          </a:p>
        </p:txBody>
      </p:sp>
      <p:sp>
        <p:nvSpPr>
          <p:cNvPr id="3" name="Content Placeholder 2"/>
          <p:cNvSpPr>
            <a:spLocks noGrp="1"/>
          </p:cNvSpPr>
          <p:nvPr>
            <p:ph idx="1"/>
          </p:nvPr>
        </p:nvSpPr>
        <p:spPr/>
        <p:txBody>
          <a:bodyPr/>
          <a:lstStyle/>
          <a:p>
            <a:r>
              <a:rPr lang="en-US" dirty="0" smtClean="0"/>
              <a:t>Effective communicators</a:t>
            </a:r>
          </a:p>
          <a:p>
            <a:pPr lvl="1"/>
            <a:r>
              <a:rPr lang="en-US" dirty="0" smtClean="0"/>
              <a:t>Possess and demonstrate </a:t>
            </a:r>
            <a:r>
              <a:rPr lang="en-US" dirty="0"/>
              <a:t>b</a:t>
            </a:r>
            <a:r>
              <a:rPr lang="en-US" dirty="0" smtClean="0"/>
              <a:t>road knowledge</a:t>
            </a:r>
          </a:p>
          <a:p>
            <a:pPr lvl="1"/>
            <a:r>
              <a:rPr lang="en-US" dirty="0" smtClean="0"/>
              <a:t>Explain the basis for actions and decisions</a:t>
            </a:r>
          </a:p>
          <a:p>
            <a:pPr lvl="1"/>
            <a:r>
              <a:rPr lang="en-US" dirty="0" smtClean="0"/>
              <a:t>Answers learner questions clearly and precisely </a:t>
            </a:r>
          </a:p>
          <a:p>
            <a:pPr lvl="1"/>
            <a:r>
              <a:rPr lang="en-US" dirty="0" smtClean="0"/>
              <a:t>Are open to conflicting ideas and opinions</a:t>
            </a:r>
          </a:p>
          <a:p>
            <a:pPr lvl="1"/>
            <a:r>
              <a:rPr lang="en-US" dirty="0" smtClean="0"/>
              <a:t>Connect information to broader concepts</a:t>
            </a:r>
          </a:p>
          <a:p>
            <a:pPr lvl="1"/>
            <a:r>
              <a:rPr lang="en-US" dirty="0" smtClean="0"/>
              <a:t>Communicates clear goals and expectations</a:t>
            </a:r>
          </a:p>
          <a:p>
            <a:pPr lvl="1"/>
            <a:r>
              <a:rPr lang="en-US" dirty="0" smtClean="0"/>
              <a:t>Captures the attention of the learners</a:t>
            </a:r>
          </a:p>
          <a:p>
            <a:pPr lv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37105123"/>
      </p:ext>
    </p:extLst>
  </p:cSld>
  <p:clrMapOvr>
    <a:masterClrMapping/>
  </p:clrMapOvr>
  <mc:AlternateContent xmlns:mc="http://schemas.openxmlformats.org/markup-compatibility/2006" xmlns:p14="http://schemas.microsoft.com/office/powerpoint/2010/main">
    <mc:Choice Requires="p14">
      <p:transition spd="slow" p14:dur="2000" advTm="25925"/>
    </mc:Choice>
    <mc:Fallback xmlns="">
      <p:transition spd="slow" advTm="25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Co-</a:t>
            </a:r>
            <a:r>
              <a:rPr lang="en-US" dirty="0" err="1" smtClean="0">
                <a:solidFill>
                  <a:schemeClr val="tx1"/>
                </a:solidFill>
              </a:rPr>
              <a:t>Precepting</a:t>
            </a:r>
            <a:r>
              <a:rPr lang="en-US" dirty="0" smtClean="0">
                <a:solidFill>
                  <a:schemeClr val="tx1"/>
                </a:solidFill>
              </a:rPr>
              <a:t> Communication</a:t>
            </a:r>
            <a:endParaRPr lang="en-US" dirty="0">
              <a:solidFill>
                <a:schemeClr val="tx1"/>
              </a:solidFill>
            </a:endParaRPr>
          </a:p>
        </p:txBody>
      </p:sp>
      <p:sp>
        <p:nvSpPr>
          <p:cNvPr id="3" name="Content Placeholder 2"/>
          <p:cNvSpPr>
            <a:spLocks noGrp="1"/>
          </p:cNvSpPr>
          <p:nvPr>
            <p:ph idx="1"/>
          </p:nvPr>
        </p:nvSpPr>
        <p:spPr/>
        <p:txBody>
          <a:bodyPr/>
          <a:lstStyle/>
          <a:p>
            <a:r>
              <a:rPr lang="en-US" dirty="0" smtClean="0"/>
              <a:t>Co-</a:t>
            </a:r>
            <a:r>
              <a:rPr lang="en-US" dirty="0" err="1" smtClean="0"/>
              <a:t>precepting</a:t>
            </a:r>
            <a:r>
              <a:rPr lang="en-US" dirty="0" smtClean="0"/>
              <a:t> is common</a:t>
            </a:r>
          </a:p>
          <a:p>
            <a:pPr lvl="1"/>
            <a:r>
              <a:rPr lang="en-US" dirty="0" smtClean="0"/>
              <a:t>Shared weeks or full weeks and then transition</a:t>
            </a:r>
          </a:p>
          <a:p>
            <a:pPr lvl="1"/>
            <a:r>
              <a:rPr lang="en-US" dirty="0" smtClean="0"/>
              <a:t>Helps lighten the load for each preceptor</a:t>
            </a:r>
          </a:p>
          <a:p>
            <a:r>
              <a:rPr lang="en-US" dirty="0" smtClean="0"/>
              <a:t>Providing regular handoff and communication to co-preceptor is important</a:t>
            </a:r>
          </a:p>
          <a:p>
            <a:pPr lvl="1"/>
            <a:r>
              <a:rPr lang="en-US" dirty="0" smtClean="0"/>
              <a:t>Allows learner to continue to develop their skills sequentially</a:t>
            </a:r>
          </a:p>
          <a:p>
            <a:pPr lvl="1"/>
            <a:r>
              <a:rPr lang="en-US" dirty="0" smtClean="0"/>
              <a:t>Decreases duplications</a:t>
            </a:r>
          </a:p>
          <a:p>
            <a:pPr lvl="1"/>
            <a:r>
              <a:rPr lang="en-US" dirty="0" smtClean="0"/>
              <a:t>Work together to decide how learner evaluations will be completed</a:t>
            </a:r>
          </a:p>
          <a:p>
            <a:r>
              <a:rPr lang="en-US" dirty="0" smtClean="0"/>
              <a:t>Utilize the learner to ensure goals are met</a:t>
            </a:r>
          </a:p>
          <a:p>
            <a:pPr lvl="1"/>
            <a:r>
              <a:rPr lang="en-US" dirty="0" smtClean="0"/>
              <a:t>“What is your goal for your day?”</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59501389"/>
      </p:ext>
    </p:extLst>
  </p:cSld>
  <p:clrMapOvr>
    <a:masterClrMapping/>
  </p:clrMapOvr>
  <mc:AlternateContent xmlns:mc="http://schemas.openxmlformats.org/markup-compatibility/2006">
    <mc:Choice xmlns:p14="http://schemas.microsoft.com/office/powerpoint/2010/main" Requires="p14">
      <p:transition spd="slow" p14:dur="2000" advTm="111636"/>
    </mc:Choice>
    <mc:Fallback>
      <p:transition spd="slow" advTm="111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 of the Learner</a:t>
            </a:r>
            <a:endParaRPr lang="en-US" dirty="0"/>
          </a:p>
        </p:txBody>
      </p:sp>
      <p:sp>
        <p:nvSpPr>
          <p:cNvPr id="3" name="Content Placeholder 2"/>
          <p:cNvSpPr>
            <a:spLocks noGrp="1"/>
          </p:cNvSpPr>
          <p:nvPr>
            <p:ph idx="1"/>
          </p:nvPr>
        </p:nvSpPr>
        <p:spPr/>
        <p:txBody>
          <a:bodyPr>
            <a:normAutofit/>
          </a:bodyPr>
          <a:lstStyle/>
          <a:p>
            <a:r>
              <a:rPr lang="en-US" dirty="0" smtClean="0"/>
              <a:t>Early </a:t>
            </a:r>
            <a:r>
              <a:rPr lang="en-US" dirty="0"/>
              <a:t>in the process of </a:t>
            </a:r>
            <a:r>
              <a:rPr lang="en-US" dirty="0" err="1" smtClean="0"/>
              <a:t>precepting</a:t>
            </a:r>
            <a:r>
              <a:rPr lang="en-US" dirty="0" smtClean="0"/>
              <a:t>, </a:t>
            </a:r>
            <a:r>
              <a:rPr lang="en-US" dirty="0"/>
              <a:t>explain the purpose of your </a:t>
            </a:r>
            <a:r>
              <a:rPr lang="en-US" dirty="0" smtClean="0"/>
              <a:t>observations</a:t>
            </a:r>
          </a:p>
          <a:p>
            <a:pPr lvl="1"/>
            <a:r>
              <a:rPr lang="en-US" dirty="0" smtClean="0"/>
              <a:t>Inform how</a:t>
            </a:r>
            <a:r>
              <a:rPr lang="en-US" dirty="0"/>
              <a:t>, when, where, and why observations will take </a:t>
            </a:r>
            <a:r>
              <a:rPr lang="en-US" dirty="0" smtClean="0"/>
              <a:t>place</a:t>
            </a:r>
            <a:endParaRPr lang="en-US" dirty="0"/>
          </a:p>
          <a:p>
            <a:pPr lvl="1"/>
            <a:r>
              <a:rPr lang="en-US" dirty="0"/>
              <a:t>Share </a:t>
            </a:r>
            <a:r>
              <a:rPr lang="en-US" dirty="0" smtClean="0"/>
              <a:t>a checklist </a:t>
            </a:r>
            <a:r>
              <a:rPr lang="en-US" dirty="0"/>
              <a:t>or other assessment guide </a:t>
            </a:r>
            <a:r>
              <a:rPr lang="en-US" dirty="0" smtClean="0"/>
              <a:t>at </a:t>
            </a:r>
            <a:r>
              <a:rPr lang="en-US" dirty="0"/>
              <a:t>the beginning </a:t>
            </a:r>
          </a:p>
          <a:p>
            <a:pPr lvl="1"/>
            <a:r>
              <a:rPr lang="en-US" dirty="0" smtClean="0"/>
              <a:t>Notify </a:t>
            </a:r>
            <a:r>
              <a:rPr lang="en-US" dirty="0"/>
              <a:t>the </a:t>
            </a:r>
            <a:r>
              <a:rPr lang="en-US" dirty="0" smtClean="0"/>
              <a:t>patients </a:t>
            </a:r>
            <a:r>
              <a:rPr lang="en-US" dirty="0"/>
              <a:t>that you will be </a:t>
            </a:r>
            <a:r>
              <a:rPr lang="en-US" dirty="0" smtClean="0"/>
              <a:t>observing </a:t>
            </a:r>
          </a:p>
          <a:p>
            <a:pPr lvl="2"/>
            <a:r>
              <a:rPr lang="en-US" dirty="0" smtClean="0"/>
              <a:t>This </a:t>
            </a:r>
            <a:r>
              <a:rPr lang="en-US" dirty="0"/>
              <a:t>can be done by either the </a:t>
            </a:r>
            <a:r>
              <a:rPr lang="en-US" dirty="0" smtClean="0"/>
              <a:t>learner </a:t>
            </a:r>
            <a:r>
              <a:rPr lang="en-US" dirty="0"/>
              <a:t>or the </a:t>
            </a:r>
            <a:r>
              <a:rPr lang="en-US" dirty="0" smtClean="0"/>
              <a:t>preceptor</a:t>
            </a:r>
            <a:endParaRPr lang="en-US" dirty="0"/>
          </a:p>
          <a:p>
            <a:pPr lvl="1"/>
            <a:r>
              <a:rPr lang="en-US" dirty="0"/>
              <a:t>Conduct the observation </a:t>
            </a:r>
            <a:r>
              <a:rPr lang="en-US" dirty="0" smtClean="0"/>
              <a:t>without interrupting</a:t>
            </a:r>
            <a:endParaRPr lang="en-US" dirty="0"/>
          </a:p>
          <a:p>
            <a:pPr lvl="1"/>
            <a:r>
              <a:rPr lang="en-US" dirty="0" smtClean="0"/>
              <a:t>Quickly </a:t>
            </a:r>
            <a:r>
              <a:rPr lang="en-US" dirty="0"/>
              <a:t>jot notes about what was </a:t>
            </a:r>
            <a:r>
              <a:rPr lang="en-US" dirty="0" smtClean="0"/>
              <a:t>observed</a:t>
            </a:r>
            <a:endParaRPr lang="en-US" dirty="0"/>
          </a:p>
          <a:p>
            <a:pPr lvl="1"/>
            <a:r>
              <a:rPr lang="en-US" dirty="0"/>
              <a:t>Provide specific feedback to the student as soon after the observed encounter as </a:t>
            </a:r>
            <a:r>
              <a:rPr lang="en-US" dirty="0" smtClean="0"/>
              <a:t>possible</a:t>
            </a: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74243790"/>
      </p:ext>
    </p:extLst>
  </p:cSld>
  <p:clrMapOvr>
    <a:masterClrMapping/>
  </p:clrMapOvr>
  <mc:AlternateContent xmlns:mc="http://schemas.openxmlformats.org/markup-compatibility/2006" xmlns:p14="http://schemas.microsoft.com/office/powerpoint/2010/main">
    <mc:Choice Requires="p14">
      <p:transition spd="slow" p14:dur="2000" advTm="52614"/>
    </mc:Choice>
    <mc:Fallback xmlns="">
      <p:transition spd="slow" advTm="52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Listening</a:t>
            </a:r>
            <a:endParaRPr lang="en-US" dirty="0"/>
          </a:p>
        </p:txBody>
      </p:sp>
      <p:sp>
        <p:nvSpPr>
          <p:cNvPr id="3" name="Content Placeholder 2"/>
          <p:cNvSpPr>
            <a:spLocks noGrp="1"/>
          </p:cNvSpPr>
          <p:nvPr>
            <p:ph idx="1"/>
          </p:nvPr>
        </p:nvSpPr>
        <p:spPr/>
        <p:txBody>
          <a:bodyPr>
            <a:normAutofit/>
          </a:bodyPr>
          <a:lstStyle/>
          <a:p>
            <a:r>
              <a:rPr lang="en-US" dirty="0" smtClean="0"/>
              <a:t>Practice active listening</a:t>
            </a:r>
          </a:p>
          <a:p>
            <a:r>
              <a:rPr lang="en-US" dirty="0"/>
              <a:t>L</a:t>
            </a:r>
            <a:r>
              <a:rPr lang="en-US" dirty="0" smtClean="0"/>
              <a:t>istening </a:t>
            </a:r>
            <a:r>
              <a:rPr lang="en-US" dirty="0"/>
              <a:t>fully </a:t>
            </a:r>
            <a:r>
              <a:rPr lang="en-US" dirty="0" smtClean="0"/>
              <a:t>and avoid thinking </a:t>
            </a:r>
            <a:r>
              <a:rPr lang="en-US" dirty="0"/>
              <a:t>about what </a:t>
            </a:r>
            <a:r>
              <a:rPr lang="en-US" dirty="0" smtClean="0"/>
              <a:t>you want to say next</a:t>
            </a:r>
          </a:p>
          <a:p>
            <a:r>
              <a:rPr lang="en-US" dirty="0" smtClean="0"/>
              <a:t>Active </a:t>
            </a:r>
            <a:r>
              <a:rPr lang="en-US" dirty="0"/>
              <a:t>listening requires that you listen intently and really focus on what the other person is </a:t>
            </a:r>
            <a:r>
              <a:rPr lang="en-US" dirty="0" smtClean="0"/>
              <a:t>saying</a:t>
            </a:r>
          </a:p>
          <a:p>
            <a:r>
              <a:rPr lang="en-US" dirty="0" smtClean="0"/>
              <a:t>Use reflections throughout your conversation </a:t>
            </a:r>
          </a:p>
          <a:p>
            <a:r>
              <a:rPr lang="en-US" dirty="0"/>
              <a:t>S</a:t>
            </a:r>
            <a:r>
              <a:rPr lang="en-US" dirty="0" smtClean="0"/>
              <a:t>how </a:t>
            </a:r>
            <a:r>
              <a:rPr lang="en-US" dirty="0"/>
              <a:t>empathy while </a:t>
            </a:r>
            <a:r>
              <a:rPr lang="en-US" dirty="0" smtClean="0"/>
              <a:t>listening</a:t>
            </a:r>
          </a:p>
          <a:p>
            <a:pPr lvl="1"/>
            <a:r>
              <a:rPr lang="en-US" dirty="0" smtClean="0"/>
              <a:t>Empathic </a:t>
            </a:r>
            <a:r>
              <a:rPr lang="en-US" dirty="0"/>
              <a:t>listening gets inside another person’s frame of </a:t>
            </a:r>
            <a:r>
              <a:rPr lang="en-US" dirty="0" smtClean="0"/>
              <a:t>reference, like putting yourself in someone else’s shoes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92443055"/>
      </p:ext>
    </p:extLst>
  </p:cSld>
  <p:clrMapOvr>
    <a:masterClrMapping/>
  </p:clrMapOvr>
  <mc:AlternateContent xmlns:mc="http://schemas.openxmlformats.org/markup-compatibility/2006" xmlns:p14="http://schemas.microsoft.com/office/powerpoint/2010/main">
    <mc:Choice Requires="p14">
      <p:transition spd="slow" p14:dur="2000" advTm="21487"/>
    </mc:Choice>
    <mc:Fallback xmlns="">
      <p:transition spd="slow" advTm="21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Listening Tips</a:t>
            </a:r>
            <a:endParaRPr lang="en-US" dirty="0"/>
          </a:p>
        </p:txBody>
      </p:sp>
      <p:sp>
        <p:nvSpPr>
          <p:cNvPr id="3" name="Content Placeholder 2"/>
          <p:cNvSpPr>
            <a:spLocks noGrp="1"/>
          </p:cNvSpPr>
          <p:nvPr>
            <p:ph idx="1"/>
          </p:nvPr>
        </p:nvSpPr>
        <p:spPr/>
        <p:txBody>
          <a:bodyPr/>
          <a:lstStyle/>
          <a:p>
            <a:r>
              <a:rPr lang="en-US" dirty="0" smtClean="0"/>
              <a:t>Apply </a:t>
            </a:r>
            <a:r>
              <a:rPr lang="en-US" dirty="0"/>
              <a:t>the non-verbal clues to communicate </a:t>
            </a:r>
            <a:r>
              <a:rPr lang="en-US" dirty="0" smtClean="0"/>
              <a:t>interest</a:t>
            </a:r>
          </a:p>
          <a:p>
            <a:pPr lvl="1"/>
            <a:r>
              <a:rPr lang="en-US" dirty="0"/>
              <a:t>M</a:t>
            </a:r>
            <a:r>
              <a:rPr lang="en-US" dirty="0" smtClean="0"/>
              <a:t>ake </a:t>
            </a:r>
            <a:r>
              <a:rPr lang="en-US" dirty="0"/>
              <a:t>eye contact, nod your head, lean in, and </a:t>
            </a:r>
            <a:r>
              <a:rPr lang="en-US" dirty="0" smtClean="0"/>
              <a:t>relax</a:t>
            </a:r>
            <a:endParaRPr lang="en-US" dirty="0"/>
          </a:p>
          <a:p>
            <a:r>
              <a:rPr lang="en-US" dirty="0"/>
              <a:t>Re-state what was said either in the same words or </a:t>
            </a:r>
            <a:r>
              <a:rPr lang="en-US" dirty="0" smtClean="0"/>
              <a:t>summarize</a:t>
            </a:r>
          </a:p>
          <a:p>
            <a:pPr lvl="1"/>
            <a:r>
              <a:rPr lang="en-US" dirty="0" smtClean="0"/>
              <a:t>be </a:t>
            </a:r>
            <a:r>
              <a:rPr lang="en-US" dirty="0"/>
              <a:t>sure to capture the essence of what is being </a:t>
            </a:r>
            <a:r>
              <a:rPr lang="en-US" dirty="0" smtClean="0"/>
              <a:t>said</a:t>
            </a:r>
            <a:endParaRPr lang="en-US" dirty="0"/>
          </a:p>
          <a:p>
            <a:r>
              <a:rPr lang="en-US" dirty="0"/>
              <a:t>If you don’t understand what is being said, ask for clarification</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26559791"/>
      </p:ext>
    </p:extLst>
  </p:cSld>
  <p:clrMapOvr>
    <a:masterClrMapping/>
  </p:clrMapOvr>
  <mc:AlternateContent xmlns:mc="http://schemas.openxmlformats.org/markup-compatibility/2006" xmlns:p14="http://schemas.microsoft.com/office/powerpoint/2010/main">
    <mc:Choice Requires="p14">
      <p:transition spd="slow" p14:dur="2000" advTm="34126"/>
    </mc:Choice>
    <mc:Fallback xmlns="">
      <p:transition spd="slow" advTm="34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Coaching</a:t>
            </a:r>
            <a:endParaRPr lang="en-US" dirty="0"/>
          </a:p>
        </p:txBody>
      </p:sp>
      <p:sp>
        <p:nvSpPr>
          <p:cNvPr id="3" name="Content Placeholder 2"/>
          <p:cNvSpPr>
            <a:spLocks noGrp="1"/>
          </p:cNvSpPr>
          <p:nvPr>
            <p:ph idx="1"/>
          </p:nvPr>
        </p:nvSpPr>
        <p:spPr>
          <a:xfrm>
            <a:off x="838200" y="1552576"/>
            <a:ext cx="10515600" cy="4351338"/>
          </a:xfrm>
        </p:spPr>
        <p:txBody>
          <a:bodyPr>
            <a:normAutofit/>
          </a:bodyPr>
          <a:lstStyle/>
          <a:p>
            <a:r>
              <a:rPr lang="en-US" dirty="0" smtClean="0"/>
              <a:t>Help identify where there are gaps in practice and develop a plan </a:t>
            </a:r>
          </a:p>
          <a:p>
            <a:r>
              <a:rPr lang="en-US" dirty="0" smtClean="0"/>
              <a:t>Lead the learner to discover where they have growth opportunities</a:t>
            </a:r>
          </a:p>
        </p:txBody>
      </p:sp>
      <p:pic>
        <p:nvPicPr>
          <p:cNvPr id="5" name="Picture 4"/>
          <p:cNvPicPr>
            <a:picLocks noChangeAspect="1"/>
          </p:cNvPicPr>
          <p:nvPr/>
        </p:nvPicPr>
        <p:blipFill>
          <a:blip r:embed="rId4"/>
          <a:stretch>
            <a:fillRect/>
          </a:stretch>
        </p:blipFill>
        <p:spPr>
          <a:xfrm>
            <a:off x="8434958" y="2878139"/>
            <a:ext cx="3545867" cy="3715166"/>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87997361"/>
      </p:ext>
    </p:extLst>
  </p:cSld>
  <p:clrMapOvr>
    <a:masterClrMapping/>
  </p:clrMapOvr>
  <mc:AlternateContent xmlns:mc="http://schemas.openxmlformats.org/markup-compatibility/2006" xmlns:p14="http://schemas.microsoft.com/office/powerpoint/2010/main">
    <mc:Choice Requires="p14">
      <p:transition spd="slow" p14:dur="2000" advTm="19270"/>
    </mc:Choice>
    <mc:Fallback xmlns="">
      <p:transition spd="slow" advTm="19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Coaching </a:t>
            </a:r>
            <a:endParaRPr lang="en-US" dirty="0"/>
          </a:p>
        </p:txBody>
      </p:sp>
      <p:sp>
        <p:nvSpPr>
          <p:cNvPr id="3" name="Content Placeholder 2"/>
          <p:cNvSpPr>
            <a:spLocks noGrp="1"/>
          </p:cNvSpPr>
          <p:nvPr>
            <p:ph idx="1"/>
          </p:nvPr>
        </p:nvSpPr>
        <p:spPr/>
        <p:txBody>
          <a:bodyPr/>
          <a:lstStyle/>
          <a:p>
            <a:r>
              <a:rPr lang="en-US" dirty="0"/>
              <a:t>Example:</a:t>
            </a:r>
          </a:p>
          <a:p>
            <a:pPr lvl="1"/>
            <a:r>
              <a:rPr lang="en-US" dirty="0"/>
              <a:t>Preceptor: Now that you have been in orientation for a month, what do you think you still need to work on?</a:t>
            </a:r>
          </a:p>
          <a:p>
            <a:pPr lvl="1"/>
            <a:r>
              <a:rPr lang="en-US" dirty="0" smtClean="0"/>
              <a:t>Learner: </a:t>
            </a:r>
            <a:r>
              <a:rPr lang="en-US" dirty="0"/>
              <a:t>I think I am pretty good at calculating the nutrition prescription and determining the diagnosis, but I am still having problems determining the correct intervention. I get confused.</a:t>
            </a:r>
          </a:p>
          <a:p>
            <a:pPr lvl="1"/>
            <a:r>
              <a:rPr lang="en-US" dirty="0"/>
              <a:t>Preceptor: I have noticed that as well. Let’s look at some of the reasons you are getting confused and find ways to increase your knowledge.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9726249"/>
      </p:ext>
    </p:extLst>
  </p:cSld>
  <p:clrMapOvr>
    <a:masterClrMapping/>
  </p:clrMapOvr>
  <mc:AlternateContent xmlns:mc="http://schemas.openxmlformats.org/markup-compatibility/2006" xmlns:p14="http://schemas.microsoft.com/office/powerpoint/2010/main">
    <mc:Choice Requires="p14">
      <p:transition spd="slow" p14:dur="2000" advTm="41580"/>
    </mc:Choice>
    <mc:Fallback xmlns="">
      <p:transition spd="slow" advTm="41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Managing Time</a:t>
            </a:r>
            <a:endParaRPr lang="en-US" dirty="0"/>
          </a:p>
        </p:txBody>
      </p:sp>
      <p:sp>
        <p:nvSpPr>
          <p:cNvPr id="3" name="Content Placeholder 2"/>
          <p:cNvSpPr>
            <a:spLocks noGrp="1"/>
          </p:cNvSpPr>
          <p:nvPr>
            <p:ph idx="1"/>
          </p:nvPr>
        </p:nvSpPr>
        <p:spPr/>
        <p:txBody>
          <a:bodyPr>
            <a:normAutofit/>
          </a:bodyPr>
          <a:lstStyle/>
          <a:p>
            <a:r>
              <a:rPr lang="en-US" dirty="0" smtClean="0"/>
              <a:t>Ways to be an efficient preceptor:</a:t>
            </a:r>
          </a:p>
          <a:p>
            <a:pPr lvl="1"/>
            <a:r>
              <a:rPr lang="en-US" dirty="0" smtClean="0"/>
              <a:t>Thoroughly orient </a:t>
            </a:r>
            <a:r>
              <a:rPr lang="en-US" dirty="0"/>
              <a:t>the </a:t>
            </a:r>
            <a:r>
              <a:rPr lang="en-US" dirty="0" smtClean="0"/>
              <a:t>learner</a:t>
            </a:r>
            <a:endParaRPr lang="en-US" dirty="0"/>
          </a:p>
          <a:p>
            <a:pPr lvl="1"/>
            <a:r>
              <a:rPr lang="en-US" dirty="0" smtClean="0"/>
              <a:t>Discuss daily </a:t>
            </a:r>
            <a:r>
              <a:rPr lang="en-US" dirty="0"/>
              <a:t>tasks and expectations for supervised practice </a:t>
            </a:r>
            <a:r>
              <a:rPr lang="en-US" dirty="0" smtClean="0"/>
              <a:t>experiences</a:t>
            </a:r>
            <a:endParaRPr lang="en-US" dirty="0"/>
          </a:p>
          <a:p>
            <a:pPr lvl="1"/>
            <a:r>
              <a:rPr lang="en-US" dirty="0" smtClean="0"/>
              <a:t>Use </a:t>
            </a:r>
            <a:r>
              <a:rPr lang="en-US" dirty="0"/>
              <a:t>planning tools such as prioritized </a:t>
            </a:r>
            <a:r>
              <a:rPr lang="en-US" dirty="0" smtClean="0"/>
              <a:t>“To Do” lists</a:t>
            </a:r>
            <a:endParaRPr lang="en-US" dirty="0"/>
          </a:p>
          <a:p>
            <a:pPr lvl="1"/>
            <a:r>
              <a:rPr lang="en-US" dirty="0" smtClean="0"/>
              <a:t>Set time expectations for tasks</a:t>
            </a:r>
            <a:endParaRPr lang="en-US" dirty="0"/>
          </a:p>
          <a:p>
            <a:pPr lvl="1"/>
            <a:r>
              <a:rPr lang="en-US" dirty="0" smtClean="0"/>
              <a:t>Accomplishing </a:t>
            </a:r>
            <a:r>
              <a:rPr lang="en-US" dirty="0"/>
              <a:t>multiple purposes with single real-world activities</a:t>
            </a:r>
          </a:p>
          <a:p>
            <a:pPr lvl="1"/>
            <a:r>
              <a:rPr lang="en-US" dirty="0" smtClean="0"/>
              <a:t>Each day debrief and then plan for the next session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14432866"/>
      </p:ext>
    </p:extLst>
  </p:cSld>
  <p:clrMapOvr>
    <a:masterClrMapping/>
  </p:clrMapOvr>
  <mc:AlternateContent xmlns:mc="http://schemas.openxmlformats.org/markup-compatibility/2006" xmlns:p14="http://schemas.microsoft.com/office/powerpoint/2010/main">
    <mc:Choice Requires="p14">
      <p:transition spd="slow" p14:dur="2000" advTm="37604"/>
    </mc:Choice>
    <mc:Fallback xmlns="">
      <p:transition spd="slow" advTm="37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Managing time </a:t>
            </a:r>
            <a:endParaRPr lang="en-US" dirty="0">
              <a:solidFill>
                <a:schemeClr val="tx1"/>
              </a:solidFill>
            </a:endParaRPr>
          </a:p>
        </p:txBody>
      </p:sp>
      <p:sp>
        <p:nvSpPr>
          <p:cNvPr id="3" name="Content Placeholder 2"/>
          <p:cNvSpPr>
            <a:spLocks noGrp="1"/>
          </p:cNvSpPr>
          <p:nvPr>
            <p:ph idx="1"/>
          </p:nvPr>
        </p:nvSpPr>
        <p:spPr/>
        <p:txBody>
          <a:bodyPr>
            <a:normAutofit/>
          </a:bodyPr>
          <a:lstStyle/>
          <a:p>
            <a:r>
              <a:rPr lang="en-US" dirty="0" err="1" smtClean="0"/>
              <a:t>Precepting</a:t>
            </a:r>
            <a:r>
              <a:rPr lang="en-US" dirty="0" smtClean="0"/>
              <a:t> takes up </a:t>
            </a:r>
            <a:r>
              <a:rPr lang="en-US" dirty="0"/>
              <a:t>a lot of your </a:t>
            </a:r>
            <a:r>
              <a:rPr lang="en-US" dirty="0" smtClean="0"/>
              <a:t>time </a:t>
            </a:r>
          </a:p>
          <a:p>
            <a:r>
              <a:rPr lang="en-US" dirty="0" smtClean="0"/>
              <a:t>Please </a:t>
            </a:r>
            <a:r>
              <a:rPr lang="en-US" dirty="0"/>
              <a:t>ask for help! We are all a giant </a:t>
            </a:r>
            <a:r>
              <a:rPr lang="en-US" dirty="0" smtClean="0"/>
              <a:t>team</a:t>
            </a:r>
            <a:r>
              <a:rPr lang="en-US" dirty="0"/>
              <a:t>!</a:t>
            </a:r>
          </a:p>
          <a:p>
            <a:pPr lvl="1"/>
            <a:r>
              <a:rPr lang="en-US" dirty="0"/>
              <a:t>See if the </a:t>
            </a:r>
            <a:r>
              <a:rPr lang="en-US" dirty="0" smtClean="0"/>
              <a:t>learner </a:t>
            </a:r>
            <a:r>
              <a:rPr lang="en-US" dirty="0"/>
              <a:t>wants to shadow any other areas </a:t>
            </a:r>
            <a:endParaRPr lang="en-US" dirty="0" smtClean="0"/>
          </a:p>
          <a:p>
            <a:pPr lvl="2"/>
            <a:r>
              <a:rPr lang="en-US" dirty="0"/>
              <a:t>I</a:t>
            </a:r>
            <a:r>
              <a:rPr lang="en-US" dirty="0" smtClean="0"/>
              <a:t>f </a:t>
            </a:r>
            <a:r>
              <a:rPr lang="en-US" dirty="0"/>
              <a:t>going to an entirely different area reach out to </a:t>
            </a:r>
            <a:r>
              <a:rPr lang="en-US" dirty="0" smtClean="0"/>
              <a:t>supervisor </a:t>
            </a:r>
            <a:endParaRPr lang="en-US" dirty="0"/>
          </a:p>
          <a:p>
            <a:pPr lvl="1"/>
            <a:r>
              <a:rPr lang="en-US" dirty="0"/>
              <a:t>If you are </a:t>
            </a:r>
            <a:r>
              <a:rPr lang="en-US" dirty="0" smtClean="0"/>
              <a:t>swamped, </a:t>
            </a:r>
            <a:r>
              <a:rPr lang="en-US" dirty="0"/>
              <a:t>talk to your supervisor </a:t>
            </a:r>
          </a:p>
          <a:p>
            <a:pPr lvl="1"/>
            <a:r>
              <a:rPr lang="en-US" dirty="0"/>
              <a:t>Use the self-learning modules</a:t>
            </a:r>
          </a:p>
          <a:p>
            <a:pPr lvl="1"/>
            <a:r>
              <a:rPr lang="en-US" dirty="0"/>
              <a:t>Use intern projects </a:t>
            </a:r>
            <a:endParaRPr lang="en-US" dirty="0" smtClean="0"/>
          </a:p>
          <a:p>
            <a:pPr lvl="2"/>
            <a:r>
              <a:rPr lang="en-US" dirty="0" smtClean="0"/>
              <a:t>Have intern pick something that interests them at the start of their rotation</a:t>
            </a:r>
            <a:endParaRPr lang="en-US" dirty="0"/>
          </a:p>
          <a:p>
            <a:pPr lvl="1"/>
            <a:r>
              <a:rPr lang="en-US" dirty="0"/>
              <a:t>C</a:t>
            </a:r>
            <a:r>
              <a:rPr lang="en-US" dirty="0" smtClean="0"/>
              <a:t>o-</a:t>
            </a:r>
            <a:r>
              <a:rPr lang="en-US" dirty="0" err="1" smtClean="0"/>
              <a:t>precepting</a:t>
            </a:r>
            <a:endParaRPr lang="en-US" dirty="0"/>
          </a:p>
          <a:p>
            <a:pPr lvl="1"/>
            <a:r>
              <a:rPr lang="en-US" dirty="0"/>
              <a:t>Reach out to AP of education for additional support and adjustment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20661202"/>
      </p:ext>
    </p:extLst>
  </p:cSld>
  <p:clrMapOvr>
    <a:masterClrMapping/>
  </p:clrMapOvr>
  <mc:AlternateContent xmlns:mc="http://schemas.openxmlformats.org/markup-compatibility/2006">
    <mc:Choice xmlns:p14="http://schemas.microsoft.com/office/powerpoint/2010/main" Requires="p14">
      <p:transition spd="slow" p14:dur="2000" advTm="56078"/>
    </mc:Choice>
    <mc:Fallback>
      <p:transition spd="slow" advTm="56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Setting Realistic Expectations</a:t>
            </a:r>
            <a:endParaRPr lang="en-US" dirty="0"/>
          </a:p>
        </p:txBody>
      </p:sp>
      <p:sp>
        <p:nvSpPr>
          <p:cNvPr id="3" name="Content Placeholder 2"/>
          <p:cNvSpPr>
            <a:spLocks noGrp="1"/>
          </p:cNvSpPr>
          <p:nvPr>
            <p:ph idx="1"/>
          </p:nvPr>
        </p:nvSpPr>
        <p:spPr/>
        <p:txBody>
          <a:bodyPr>
            <a:normAutofit/>
          </a:bodyPr>
          <a:lstStyle/>
          <a:p>
            <a:r>
              <a:rPr lang="en-US" sz="3200" dirty="0" smtClean="0"/>
              <a:t>Setting realistic goals is essential	</a:t>
            </a:r>
          </a:p>
          <a:p>
            <a:pPr lvl="1"/>
            <a:r>
              <a:rPr lang="en-US" sz="2800" dirty="0" smtClean="0"/>
              <a:t>If goals are too difficult, learners will become frustrated</a:t>
            </a:r>
          </a:p>
          <a:p>
            <a:pPr lvl="1"/>
            <a:r>
              <a:rPr lang="en-US" sz="2800" dirty="0" smtClean="0"/>
              <a:t>If too easy they may become bored or disengaged</a:t>
            </a:r>
          </a:p>
          <a:p>
            <a:r>
              <a:rPr lang="en-US" sz="3200" dirty="0" smtClean="0"/>
              <a:t>When setting goals, build upon the present skill level</a:t>
            </a: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86111536"/>
      </p:ext>
    </p:extLst>
  </p:cSld>
  <p:clrMapOvr>
    <a:masterClrMapping/>
  </p:clrMapOvr>
  <mc:AlternateContent xmlns:mc="http://schemas.openxmlformats.org/markup-compatibility/2006" xmlns:p14="http://schemas.microsoft.com/office/powerpoint/2010/main">
    <mc:Choice Requires="p14">
      <p:transition spd="slow" p14:dur="2000" advTm="21563"/>
    </mc:Choice>
    <mc:Fallback xmlns="">
      <p:transition spd="slow" advTm="21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of </a:t>
            </a:r>
            <a:r>
              <a:rPr lang="en-US" dirty="0" err="1" smtClean="0"/>
              <a:t>Precepting</a:t>
            </a:r>
            <a:endParaRPr lang="en-US" dirty="0"/>
          </a:p>
        </p:txBody>
      </p:sp>
      <p:sp>
        <p:nvSpPr>
          <p:cNvPr id="3" name="Content Placeholder 2"/>
          <p:cNvSpPr>
            <a:spLocks noGrp="1"/>
          </p:cNvSpPr>
          <p:nvPr>
            <p:ph idx="1"/>
          </p:nvPr>
        </p:nvSpPr>
        <p:spPr/>
        <p:txBody>
          <a:bodyPr/>
          <a:lstStyle/>
          <a:p>
            <a:r>
              <a:rPr lang="en-US" dirty="0"/>
              <a:t>As a preceptor, you may support the development of:</a:t>
            </a:r>
          </a:p>
          <a:p>
            <a:pPr lvl="1"/>
            <a:r>
              <a:rPr lang="en-US" dirty="0"/>
              <a:t>Students</a:t>
            </a:r>
          </a:p>
          <a:p>
            <a:pPr lvl="1"/>
            <a:r>
              <a:rPr lang="en-US" dirty="0"/>
              <a:t>New graduates from school</a:t>
            </a:r>
          </a:p>
          <a:p>
            <a:pPr lvl="1"/>
            <a:r>
              <a:rPr lang="en-US" dirty="0"/>
              <a:t>New employees that come with </a:t>
            </a:r>
            <a:r>
              <a:rPr lang="en-US" dirty="0" smtClean="0"/>
              <a:t>a lot or limited experience</a:t>
            </a:r>
            <a:endParaRPr lang="en-US" dirty="0"/>
          </a:p>
          <a:p>
            <a:pPr lvl="1"/>
            <a:r>
              <a:rPr lang="en-US" dirty="0" smtClean="0"/>
              <a:t>Colleagues transitioning to a new specialty area</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82364091"/>
      </p:ext>
    </p:extLst>
  </p:cSld>
  <p:clrMapOvr>
    <a:masterClrMapping/>
  </p:clrMapOvr>
  <mc:AlternateContent xmlns:mc="http://schemas.openxmlformats.org/markup-compatibility/2006" xmlns:p14="http://schemas.microsoft.com/office/powerpoint/2010/main">
    <mc:Choice Requires="p14">
      <p:transition spd="slow" p14:dur="2000" advTm="20235"/>
    </mc:Choice>
    <mc:Fallback xmlns="">
      <p:transition spd="slow" advTm="20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Reassessing Goals and Expectations</a:t>
            </a:r>
            <a:endParaRPr lang="en-US" dirty="0"/>
          </a:p>
        </p:txBody>
      </p:sp>
      <p:sp>
        <p:nvSpPr>
          <p:cNvPr id="3" name="Content Placeholder 2"/>
          <p:cNvSpPr>
            <a:spLocks noGrp="1"/>
          </p:cNvSpPr>
          <p:nvPr>
            <p:ph idx="1"/>
          </p:nvPr>
        </p:nvSpPr>
        <p:spPr/>
        <p:txBody>
          <a:bodyPr/>
          <a:lstStyle/>
          <a:p>
            <a:r>
              <a:rPr lang="en-US" dirty="0" smtClean="0"/>
              <a:t>Goals and expectations should be reassessed to determine progress and make adjustments</a:t>
            </a:r>
          </a:p>
          <a:p>
            <a:pPr lvl="1"/>
            <a:r>
              <a:rPr lang="en-US" dirty="0" smtClean="0"/>
              <a:t>Place reassessment points into the orientation plan </a:t>
            </a:r>
          </a:p>
          <a:p>
            <a:r>
              <a:rPr lang="en-US" dirty="0" smtClean="0"/>
              <a:t>Consider a weekly progress agenda</a:t>
            </a:r>
          </a:p>
          <a:p>
            <a:pPr lvl="1"/>
            <a:r>
              <a:rPr lang="en-US" dirty="0" smtClean="0"/>
              <a:t>Review established expectations</a:t>
            </a:r>
          </a:p>
          <a:p>
            <a:pPr lvl="1"/>
            <a:r>
              <a:rPr lang="en-US" dirty="0" smtClean="0"/>
              <a:t>Discuss observations of clinical practice</a:t>
            </a:r>
          </a:p>
          <a:p>
            <a:pPr lvl="1"/>
            <a:r>
              <a:rPr lang="en-US" dirty="0" smtClean="0"/>
              <a:t>Give feedback on observations over the past week</a:t>
            </a:r>
          </a:p>
          <a:p>
            <a:pPr lvl="1"/>
            <a:r>
              <a:rPr lang="en-US" dirty="0" smtClean="0"/>
              <a:t>Have a discussion using questioning/case scenarios</a:t>
            </a:r>
          </a:p>
          <a:p>
            <a:pPr lvl="1"/>
            <a:r>
              <a:rPr lang="en-US" dirty="0" smtClean="0"/>
              <a:t>Plan goals for the upcoming week.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228877"/>
      </p:ext>
    </p:extLst>
  </p:cSld>
  <p:clrMapOvr>
    <a:masterClrMapping/>
  </p:clrMapOvr>
  <mc:AlternateContent xmlns:mc="http://schemas.openxmlformats.org/markup-compatibility/2006" xmlns:p14="http://schemas.microsoft.com/office/powerpoint/2010/main">
    <mc:Choice Requires="p14">
      <p:transition spd="slow" p14:dur="2000" advTm="39731"/>
    </mc:Choice>
    <mc:Fallback xmlns="">
      <p:transition spd="slow" advTm="39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Supervised Practice</a:t>
            </a:r>
            <a:endParaRPr lang="en-US" dirty="0"/>
          </a:p>
        </p:txBody>
      </p:sp>
      <p:sp>
        <p:nvSpPr>
          <p:cNvPr id="3" name="Content Placeholder 2"/>
          <p:cNvSpPr>
            <a:spLocks noGrp="1"/>
          </p:cNvSpPr>
          <p:nvPr>
            <p:ph idx="1"/>
          </p:nvPr>
        </p:nvSpPr>
        <p:spPr/>
        <p:txBody>
          <a:bodyPr/>
          <a:lstStyle/>
          <a:p>
            <a:r>
              <a:rPr lang="en-US" dirty="0" smtClean="0"/>
              <a:t>Learners need more supervision in the beginning</a:t>
            </a:r>
          </a:p>
          <a:p>
            <a:r>
              <a:rPr lang="en-US" dirty="0" smtClean="0"/>
              <a:t>As skills are learned they will gain more autonomy</a:t>
            </a:r>
          </a:p>
          <a:p>
            <a:r>
              <a:rPr lang="en-US" dirty="0" smtClean="0"/>
              <a:t>Make sure you give enough support to allow the learner to feel:</a:t>
            </a:r>
          </a:p>
          <a:p>
            <a:pPr lvl="1"/>
            <a:r>
              <a:rPr lang="en-US" dirty="0" smtClean="0"/>
              <a:t>They will not be allowed to fail</a:t>
            </a:r>
          </a:p>
          <a:p>
            <a:pPr lvl="1"/>
            <a:r>
              <a:rPr lang="en-US" dirty="0" smtClean="0"/>
              <a:t>Will be protected from making mistakes</a:t>
            </a:r>
          </a:p>
          <a:p>
            <a:pPr lvl="1"/>
            <a:r>
              <a:rPr lang="en-US" dirty="0" smtClean="0"/>
              <a:t>Build confidence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64136031"/>
      </p:ext>
    </p:extLst>
  </p:cSld>
  <p:clrMapOvr>
    <a:masterClrMapping/>
  </p:clrMapOvr>
  <mc:AlternateContent xmlns:mc="http://schemas.openxmlformats.org/markup-compatibility/2006" xmlns:p14="http://schemas.microsoft.com/office/powerpoint/2010/main">
    <mc:Choice Requires="p14">
      <p:transition spd="slow" p14:dur="2000" advTm="25299"/>
    </mc:Choice>
    <mc:Fallback xmlns="">
      <p:transition spd="slow" advTm="25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err="1" smtClean="0"/>
              <a:t>Precepting</a:t>
            </a:r>
            <a:r>
              <a:rPr lang="en-US" dirty="0" smtClean="0"/>
              <a:t> is important for the learning and development of future and new dietitians</a:t>
            </a:r>
          </a:p>
          <a:p>
            <a:r>
              <a:rPr lang="en-US" dirty="0" smtClean="0"/>
              <a:t>There are many types of learners and it is beneficial to use many learning techniques</a:t>
            </a:r>
          </a:p>
          <a:p>
            <a:r>
              <a:rPr lang="en-US" dirty="0" smtClean="0"/>
              <a:t>Successful </a:t>
            </a:r>
            <a:r>
              <a:rPr lang="en-US" dirty="0" err="1" smtClean="0"/>
              <a:t>precepting</a:t>
            </a:r>
            <a:r>
              <a:rPr lang="en-US" dirty="0" smtClean="0"/>
              <a:t> takes communication, encouragement, and feedback</a:t>
            </a: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77776278"/>
      </p:ext>
    </p:extLst>
  </p:cSld>
  <p:clrMapOvr>
    <a:masterClrMapping/>
  </p:clrMapOvr>
  <mc:AlternateContent xmlns:mc="http://schemas.openxmlformats.org/markup-compatibility/2006" xmlns:p14="http://schemas.microsoft.com/office/powerpoint/2010/main">
    <mc:Choice Requires="p14">
      <p:transition spd="slow" p14:dur="2000" advTm="23562"/>
    </mc:Choice>
    <mc:Fallback xmlns="">
      <p:transition spd="slow" advTm="23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47700427"/>
      </p:ext>
    </p:extLst>
  </p:cSld>
  <p:clrMapOvr>
    <a:masterClrMapping/>
  </p:clrMapOvr>
  <mc:AlternateContent xmlns:mc="http://schemas.openxmlformats.org/markup-compatibility/2006">
    <mc:Choice xmlns:p14="http://schemas.microsoft.com/office/powerpoint/2010/main" Requires="p14">
      <p:transition spd="slow" p14:dur="2000" advTm="22033"/>
    </mc:Choice>
    <mc:Fallback>
      <p:transition spd="slow" advTm="22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a:t>
            </a:r>
            <a:endParaRPr lang="en-US" dirty="0"/>
          </a:p>
        </p:txBody>
      </p:sp>
      <p:sp>
        <p:nvSpPr>
          <p:cNvPr id="3" name="Content Placeholder 2"/>
          <p:cNvSpPr>
            <a:spLocks noGrp="1"/>
          </p:cNvSpPr>
          <p:nvPr>
            <p:ph idx="1"/>
          </p:nvPr>
        </p:nvSpPr>
        <p:spPr/>
        <p:txBody>
          <a:bodyPr>
            <a:normAutofit fontScale="40000" lnSpcReduction="20000"/>
          </a:bodyPr>
          <a:lstStyle/>
          <a:p>
            <a:r>
              <a:rPr lang="en-US" dirty="0"/>
              <a:t>Curry, KR. Multicultural competence in dietetics and nutrition. J Am Diet Assoc. 100:1142-1143, 2000.</a:t>
            </a:r>
          </a:p>
          <a:p>
            <a:r>
              <a:rPr lang="en-US" dirty="0"/>
              <a:t>Department of Nursing, Sonoma State University; N425 Preceptor Handbook, December 6, 2005.</a:t>
            </a:r>
            <a:br>
              <a:rPr lang="en-US" dirty="0"/>
            </a:br>
            <a:endParaRPr lang="en-US" dirty="0"/>
          </a:p>
          <a:p>
            <a:r>
              <a:rPr lang="en-US" dirty="0"/>
              <a:t>Harden RM and Crosby JR. An extended summary of Association for Medical Education in Europe Medical Education Guide No. 20, Medical Teacher 22(4): 334-347. (</a:t>
            </a:r>
            <a:r>
              <a:rPr lang="en-US" b="1" dirty="0">
                <a:hlinkClick r:id="rId4"/>
              </a:rPr>
              <a:t>http:/www.amee.org</a:t>
            </a:r>
            <a:r>
              <a:rPr lang="en-US" dirty="0"/>
              <a:t>)</a:t>
            </a:r>
          </a:p>
          <a:p>
            <a:r>
              <a:rPr lang="en-US" dirty="0"/>
              <a:t>Lacey K, Pritchett E. Nutrition Care Process and Model: ADA adopts road map to quality care and outcomes management. J Am Diet Assoc. 2003;103:1061-1072.</a:t>
            </a:r>
          </a:p>
          <a:p>
            <a:r>
              <a:rPr lang="en-US" dirty="0"/>
              <a:t>Lee JE, Ryan-Wenger N.J </a:t>
            </a:r>
            <a:r>
              <a:rPr lang="en-US" dirty="0" err="1"/>
              <a:t>Pediatr</a:t>
            </a:r>
            <a:r>
              <a:rPr lang="en-US" dirty="0"/>
              <a:t> Health Care. The "Think Aloud" seminar for teaching clinical reasoning: a case study of a child with pharyngitis. 1997 May-Jun;11(3):101-10.</a:t>
            </a:r>
          </a:p>
          <a:p>
            <a:r>
              <a:rPr lang="en-US" dirty="0"/>
              <a:t>Nutrition Diagnosis and Intervention: Standardized Language for the Nutrition Care Process. Chicago, Il: The American Dietetic Association, 2007.</a:t>
            </a:r>
          </a:p>
          <a:p>
            <a:r>
              <a:rPr lang="en-US" dirty="0" err="1"/>
              <a:t>Oermann</a:t>
            </a:r>
            <a:r>
              <a:rPr lang="en-US" dirty="0"/>
              <a:t> MH. A Study of Preceptor Roles in Clinical Teaching, Nursing Connections 1996 Winter; 9(4):57-64.</a:t>
            </a:r>
          </a:p>
          <a:p>
            <a:r>
              <a:rPr lang="en-US" dirty="0" err="1"/>
              <a:t>Shojania</a:t>
            </a:r>
            <a:r>
              <a:rPr lang="en-US" dirty="0"/>
              <a:t> KG, Duncan BW, McDonald KM, </a:t>
            </a:r>
            <a:r>
              <a:rPr lang="en-US" dirty="0" err="1"/>
              <a:t>Wachter</a:t>
            </a:r>
            <a:r>
              <a:rPr lang="en-US" dirty="0"/>
              <a:t> RM. Making Health Care Safer: A Critical Analysis of Patient Safety Practices. Evidence Report/Technology Assessment No.43 (Prepared by the University of California at San </a:t>
            </a:r>
            <a:r>
              <a:rPr lang="en-US" dirty="0" err="1"/>
              <a:t>Fransico</a:t>
            </a:r>
            <a:r>
              <a:rPr lang="en-US" dirty="0"/>
              <a:t>-Stanford Evidence-based Practice Center under Contract No. 290-97-0013). Rockville, MD: Agency for Healthcare Research and Quality; 2001. Report </a:t>
            </a:r>
            <a:r>
              <a:rPr lang="en-US" dirty="0" err="1"/>
              <a:t>No.:AHRQ</a:t>
            </a:r>
            <a:r>
              <a:rPr lang="en-US" dirty="0"/>
              <a:t>. Publication No. 01-E058.</a:t>
            </a:r>
          </a:p>
          <a:p>
            <a:r>
              <a:rPr lang="en-US" dirty="0"/>
              <a:t>Sonoma State University Nursing Preceptor Handbook, Sonoma State University Nursing Department, 12/6/05</a:t>
            </a:r>
          </a:p>
          <a:p>
            <a:r>
              <a:rPr lang="en-US" dirty="0" smtClean="0"/>
              <a:t>The </a:t>
            </a:r>
            <a:r>
              <a:rPr lang="en-US" dirty="0"/>
              <a:t>Effective Preceptor. Monograph by MAHEC Office of Regional Primary Care Education, Asheville, North Carolina, </a:t>
            </a:r>
            <a:r>
              <a:rPr lang="en-US" b="1" dirty="0">
                <a:hlinkClick r:id="rId5"/>
              </a:rPr>
              <a:t>www.oucom.ohiou.edu</a:t>
            </a:r>
            <a:r>
              <a:rPr lang="en-US" dirty="0"/>
              <a:t>, accessed 4/24/07.</a:t>
            </a:r>
          </a:p>
          <a:p>
            <a:r>
              <a:rPr lang="en-US" dirty="0"/>
              <a:t>Writing Group of the Nutrition Care Process/Standardized Language Committee. Nutrition Care Process and Model Part I: 2008 Update. J Am Diet Assoc. 2008;108: 1113-1117.</a:t>
            </a:r>
          </a:p>
          <a:p>
            <a:r>
              <a:rPr lang="en-US" dirty="0"/>
              <a:t>Writing Group of the Nutrition Care Process/Standardized Language Committee. Nutrition Care Process Part II: Using the International Dietetics and Nutrition Terminology to Document the Nutrition Care Process. J Am Diet Assoc. 2008;108:1287-1293.</a:t>
            </a:r>
          </a:p>
          <a:p>
            <a:r>
              <a:rPr lang="en-US" dirty="0" smtClean="0"/>
              <a:t>Lazarus, J. Journal of Midwifery &amp; Women’s Health. “</a:t>
            </a:r>
            <a:r>
              <a:rPr lang="en-US" dirty="0" err="1" smtClean="0"/>
              <a:t>Precepting</a:t>
            </a:r>
            <a:r>
              <a:rPr lang="en-US" dirty="0" smtClean="0"/>
              <a:t> 101:Teaching Strategies and Tips for Successful Preceptors. 2016.https</a:t>
            </a:r>
            <a:r>
              <a:rPr lang="en-US" dirty="0"/>
              <a:t>://onlinelibrary.wiley.com/</a:t>
            </a:r>
            <a:r>
              <a:rPr lang="en-US" dirty="0" err="1"/>
              <a:t>doi</a:t>
            </a:r>
            <a:r>
              <a:rPr lang="en-US" dirty="0"/>
              <a:t>/</a:t>
            </a:r>
            <a:r>
              <a:rPr lang="en-US" dirty="0" err="1"/>
              <a:t>epdf</a:t>
            </a:r>
            <a:r>
              <a:rPr lang="en-US" dirty="0"/>
              <a:t>/10.1111/jmwh.12520</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35031083"/>
      </p:ext>
    </p:extLst>
  </p:cSld>
  <p:clrMapOvr>
    <a:masterClrMapping/>
  </p:clrMapOvr>
  <mc:AlternateContent xmlns:mc="http://schemas.openxmlformats.org/markup-compatibility/2006" xmlns:p14="http://schemas.microsoft.com/office/powerpoint/2010/main">
    <mc:Choice Requires="p14">
      <p:transition spd="slow" p14:dur="2000" advTm="3970"/>
    </mc:Choice>
    <mc:Fallback xmlns="">
      <p:transition spd="slow" advTm="3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of </a:t>
            </a:r>
            <a:r>
              <a:rPr lang="en-US" dirty="0" err="1" smtClean="0"/>
              <a:t>Precepting</a:t>
            </a:r>
            <a:endParaRPr lang="en-US" dirty="0"/>
          </a:p>
        </p:txBody>
      </p:sp>
      <p:sp>
        <p:nvSpPr>
          <p:cNvPr id="3" name="Content Placeholder 2"/>
          <p:cNvSpPr>
            <a:spLocks noGrp="1"/>
          </p:cNvSpPr>
          <p:nvPr>
            <p:ph idx="1"/>
          </p:nvPr>
        </p:nvSpPr>
        <p:spPr/>
        <p:txBody>
          <a:bodyPr>
            <a:normAutofit/>
          </a:bodyPr>
          <a:lstStyle/>
          <a:p>
            <a:r>
              <a:rPr lang="en-US" dirty="0" smtClean="0"/>
              <a:t>Improve knowledge through facilitation</a:t>
            </a:r>
          </a:p>
          <a:p>
            <a:pPr lvl="1"/>
            <a:r>
              <a:rPr lang="en-US" dirty="0" smtClean="0"/>
              <a:t>Implement techniques that help adults learn</a:t>
            </a:r>
          </a:p>
          <a:p>
            <a:pPr lvl="1"/>
            <a:r>
              <a:rPr lang="en-US" dirty="0" smtClean="0"/>
              <a:t>Use various strategies to increase knowledge successfully</a:t>
            </a:r>
          </a:p>
          <a:p>
            <a:pPr lvl="1"/>
            <a:r>
              <a:rPr lang="en-US" dirty="0" smtClean="0"/>
              <a:t>Use: </a:t>
            </a:r>
          </a:p>
          <a:p>
            <a:pPr lvl="2"/>
            <a:r>
              <a:rPr lang="en-US" dirty="0" smtClean="0"/>
              <a:t>Thoughtful questioning</a:t>
            </a:r>
          </a:p>
          <a:p>
            <a:pPr lvl="2"/>
            <a:r>
              <a:rPr lang="en-US" dirty="0" smtClean="0"/>
              <a:t>Encourage feedback</a:t>
            </a:r>
          </a:p>
          <a:p>
            <a:pPr lvl="1"/>
            <a:r>
              <a:rPr lang="en-US" dirty="0" smtClean="0"/>
              <a:t>Avoid: </a:t>
            </a:r>
          </a:p>
          <a:p>
            <a:pPr lvl="2"/>
            <a:r>
              <a:rPr lang="en-US" dirty="0" smtClean="0"/>
              <a:t>Giving away all of the answers</a:t>
            </a:r>
          </a:p>
          <a:p>
            <a:pPr lvl="2"/>
            <a:r>
              <a:rPr lang="en-US" dirty="0" smtClean="0"/>
              <a:t>Only letting learners observe and “absorb” knowledge</a:t>
            </a:r>
            <a:endParaRPr lang="en-US" dirty="0"/>
          </a:p>
          <a:p>
            <a:r>
              <a:rPr lang="en-US" dirty="0" smtClean="0"/>
              <a:t>For </a:t>
            </a:r>
            <a:r>
              <a:rPr lang="en-US" dirty="0"/>
              <a:t>all </a:t>
            </a:r>
            <a:r>
              <a:rPr lang="en-US" dirty="0" smtClean="0"/>
              <a:t>learners, </a:t>
            </a:r>
            <a:r>
              <a:rPr lang="en-US" dirty="0"/>
              <a:t>it is important to identify the expectations for orientation</a:t>
            </a: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79431751"/>
      </p:ext>
    </p:extLst>
  </p:cSld>
  <p:clrMapOvr>
    <a:masterClrMapping/>
  </p:clrMapOvr>
  <mc:AlternateContent xmlns:mc="http://schemas.openxmlformats.org/markup-compatibility/2006" xmlns:p14="http://schemas.microsoft.com/office/powerpoint/2010/main">
    <mc:Choice Requires="p14">
      <p:transition spd="slow" p14:dur="2000" advTm="32661"/>
    </mc:Choice>
    <mc:Fallback xmlns="">
      <p:transition spd="slow" advTm="32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Successful Preceptor</a:t>
            </a:r>
            <a:r>
              <a:rPr lang="en-US" dirty="0"/>
              <a:t>s</a:t>
            </a:r>
          </a:p>
        </p:txBody>
      </p:sp>
      <p:sp>
        <p:nvSpPr>
          <p:cNvPr id="3" name="Content Placeholder 2"/>
          <p:cNvSpPr>
            <a:spLocks noGrp="1"/>
          </p:cNvSpPr>
          <p:nvPr>
            <p:ph idx="1"/>
          </p:nvPr>
        </p:nvSpPr>
        <p:spPr/>
        <p:txBody>
          <a:bodyPr/>
          <a:lstStyle/>
          <a:p>
            <a:r>
              <a:rPr lang="en-US" dirty="0"/>
              <a:t>Are organized and focused</a:t>
            </a:r>
          </a:p>
          <a:p>
            <a:r>
              <a:rPr lang="en-US" dirty="0"/>
              <a:t>Value </a:t>
            </a:r>
            <a:r>
              <a:rPr lang="en-US" dirty="0" smtClean="0"/>
              <a:t>preceptor-learner </a:t>
            </a:r>
            <a:r>
              <a:rPr lang="en-US" dirty="0"/>
              <a:t>interactions</a:t>
            </a:r>
          </a:p>
          <a:p>
            <a:r>
              <a:rPr lang="en-US" dirty="0"/>
              <a:t>Are dynamic and enthusiastic</a:t>
            </a:r>
          </a:p>
          <a:p>
            <a:r>
              <a:rPr lang="en-US" dirty="0"/>
              <a:t>Relate well to </a:t>
            </a:r>
            <a:r>
              <a:rPr lang="en-US" dirty="0" smtClean="0"/>
              <a:t>learners</a:t>
            </a:r>
            <a:endParaRPr lang="en-US" dirty="0"/>
          </a:p>
          <a:p>
            <a:r>
              <a:rPr lang="en-US" dirty="0"/>
              <a:t>Use an analytical approach</a:t>
            </a:r>
          </a:p>
          <a:p>
            <a:r>
              <a:rPr lang="en-US" dirty="0"/>
              <a:t>Are competent and confident</a:t>
            </a:r>
          </a:p>
          <a:p>
            <a:r>
              <a:rPr lang="en-US" dirty="0"/>
              <a:t>Model professional behavior</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37553105"/>
      </p:ext>
    </p:extLst>
  </p:cSld>
  <p:clrMapOvr>
    <a:masterClrMapping/>
  </p:clrMapOvr>
  <mc:AlternateContent xmlns:mc="http://schemas.openxmlformats.org/markup-compatibility/2006" xmlns:p14="http://schemas.microsoft.com/office/powerpoint/2010/main">
    <mc:Choice Requires="p14">
      <p:transition spd="slow" p14:dur="2000" advTm="26344"/>
    </mc:Choice>
    <mc:Fallback xmlns="">
      <p:transition spd="slow" advTm="26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5"/>
          <a:srcRect l="40598" t="19973" r="23661" b="25087"/>
          <a:stretch/>
        </p:blipFill>
        <p:spPr>
          <a:xfrm>
            <a:off x="2681819" y="448342"/>
            <a:ext cx="6493354" cy="623827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8589709"/>
      </p:ext>
    </p:extLst>
  </p:cSld>
  <p:clrMapOvr>
    <a:masterClrMapping/>
  </p:clrMapOvr>
  <mc:AlternateContent xmlns:mc="http://schemas.openxmlformats.org/markup-compatibility/2006" xmlns:p14="http://schemas.microsoft.com/office/powerpoint/2010/main">
    <mc:Choice Requires="p14">
      <p:transition spd="slow" p14:dur="2000" advTm="20252"/>
    </mc:Choice>
    <mc:Fallback xmlns="">
      <p:transition spd="slow" advTm="20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Adult Learning </a:t>
            </a:r>
            <a:endParaRPr lang="en-US" dirty="0"/>
          </a:p>
        </p:txBody>
      </p:sp>
      <p:sp>
        <p:nvSpPr>
          <p:cNvPr id="5" name="Subtitle 4"/>
          <p:cNvSpPr>
            <a:spLocks noGrp="1"/>
          </p:cNvSpPr>
          <p:nvPr>
            <p:ph type="subTitle" idx="1"/>
          </p:nvPr>
        </p:nvSpPr>
        <p:spPr/>
        <p:txBody>
          <a:bodyPr/>
          <a:lstStyle/>
          <a:p>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16849523"/>
      </p:ext>
    </p:extLst>
  </p:cSld>
  <p:clrMapOvr>
    <a:masterClrMapping/>
  </p:clrMapOvr>
  <mc:AlternateContent xmlns:mc="http://schemas.openxmlformats.org/markup-compatibility/2006" xmlns:p14="http://schemas.microsoft.com/office/powerpoint/2010/main">
    <mc:Choice Requires="p14">
      <p:transition spd="slow" p14:dur="2000" advTm="4347"/>
    </mc:Choice>
    <mc:Fallback xmlns="">
      <p:transition spd="slow" advTm="4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Enteral Nuri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Enteral Nurition</Template>
  <TotalTime>5522</TotalTime>
  <Words>3764</Words>
  <Application>Microsoft Office PowerPoint</Application>
  <PresentationFormat>Widescreen</PresentationFormat>
  <Paragraphs>445</Paragraphs>
  <Slides>54</Slides>
  <Notes>25</Notes>
  <HiddenSlides>0</HiddenSlides>
  <MMClips>54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Calibri</vt:lpstr>
      <vt:lpstr>Century Gothic</vt:lpstr>
      <vt:lpstr>Enteral Nurition</vt:lpstr>
      <vt:lpstr>Preceptor Training</vt:lpstr>
      <vt:lpstr>Objectives</vt:lpstr>
      <vt:lpstr>What is a preceptor?</vt:lpstr>
      <vt:lpstr>PowerPoint Presentation</vt:lpstr>
      <vt:lpstr>Importance of Precepting</vt:lpstr>
      <vt:lpstr>Importance of Precepting</vt:lpstr>
      <vt:lpstr>Successful Preceptors</vt:lpstr>
      <vt:lpstr>PowerPoint Presentation</vt:lpstr>
      <vt:lpstr>Adult Learning </vt:lpstr>
      <vt:lpstr>Adult Learning</vt:lpstr>
      <vt:lpstr>PowerPoint Presentation</vt:lpstr>
      <vt:lpstr>Types of Learning </vt:lpstr>
      <vt:lpstr>Learning Tips</vt:lpstr>
      <vt:lpstr>Assessment of Learning</vt:lpstr>
      <vt:lpstr>Problem Solving Barriers to Learning</vt:lpstr>
      <vt:lpstr>Organization &amp; Time Management</vt:lpstr>
      <vt:lpstr>Knowledge deficits</vt:lpstr>
      <vt:lpstr>Difficulty learning a new skill</vt:lpstr>
      <vt:lpstr>Too dependent </vt:lpstr>
      <vt:lpstr>Feeling stressed out/overwhelmed</vt:lpstr>
      <vt:lpstr>Case Study </vt:lpstr>
      <vt:lpstr>Case: Questioning in a Clinical Situation</vt:lpstr>
      <vt:lpstr>Case: Questioning in a Clinical Situation</vt:lpstr>
      <vt:lpstr>Case: Example Questions</vt:lpstr>
      <vt:lpstr>Case: Questioning in a Clinical Situation</vt:lpstr>
      <vt:lpstr>Precepting Strategies</vt:lpstr>
      <vt:lpstr>One Minute Preceptor</vt:lpstr>
      <vt:lpstr>One Minute Preceptor: Skills</vt:lpstr>
      <vt:lpstr>Improving Critical Thinking</vt:lpstr>
      <vt:lpstr>Learner Feedback</vt:lpstr>
      <vt:lpstr>Importance of Providing Feedback</vt:lpstr>
      <vt:lpstr>Providing Feedback</vt:lpstr>
      <vt:lpstr>Providing Feedback</vt:lpstr>
      <vt:lpstr>Providing Feedback</vt:lpstr>
      <vt:lpstr>Providing Feedback</vt:lpstr>
      <vt:lpstr>The 4 E’s of Constructive Feedback </vt:lpstr>
      <vt:lpstr>Case: Providing Feedback </vt:lpstr>
      <vt:lpstr>Working with a Learner: Beginning to End</vt:lpstr>
      <vt:lpstr>Communication</vt:lpstr>
      <vt:lpstr>Communication</vt:lpstr>
      <vt:lpstr>Co-Precepting Communication</vt:lpstr>
      <vt:lpstr>Observation of the Learner</vt:lpstr>
      <vt:lpstr>Listening</vt:lpstr>
      <vt:lpstr>Listening Tips</vt:lpstr>
      <vt:lpstr>Coaching</vt:lpstr>
      <vt:lpstr>Coaching </vt:lpstr>
      <vt:lpstr>Managing Time</vt:lpstr>
      <vt:lpstr>Managing time </vt:lpstr>
      <vt:lpstr>Setting Realistic Expectations</vt:lpstr>
      <vt:lpstr>Reassessing Goals and Expectations</vt:lpstr>
      <vt:lpstr>Supervised Practice</vt:lpstr>
      <vt:lpstr>Summary</vt:lpstr>
      <vt:lpstr>PowerPoint Presentation</vt:lpstr>
      <vt:lpstr>References </vt:lpstr>
    </vt:vector>
  </TitlesOfParts>
  <Company>Children's Hospital and Health System,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Hettich, Kyndal</dc:creator>
  <cp:lastModifiedBy>Hettich, Kyndal</cp:lastModifiedBy>
  <cp:revision>113</cp:revision>
  <dcterms:created xsi:type="dcterms:W3CDTF">2020-05-20T16:09:59Z</dcterms:created>
  <dcterms:modified xsi:type="dcterms:W3CDTF">2023-07-17T15:28:58Z</dcterms:modified>
</cp:coreProperties>
</file>