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0058400" cy="77724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96">
          <p15:clr>
            <a:srgbClr val="A4A3A4"/>
          </p15:clr>
        </p15:guide>
        <p15:guide id="2" pos="33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13"/>
    <p:restoredTop sz="94694"/>
  </p:normalViewPr>
  <p:slideViewPr>
    <p:cSldViewPr snapToGrid="0">
      <p:cViewPr varScale="1">
        <p:scale>
          <a:sx n="103" d="100"/>
          <a:sy n="103" d="100"/>
        </p:scale>
        <p:origin x="2128" y="176"/>
      </p:cViewPr>
      <p:guideLst>
        <p:guide orient="horz" pos="696"/>
        <p:guide pos="3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5562E3-D4F5-AA40-857D-642E28F08FF7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82BBA7-1884-664F-B36B-DEF5E6C35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292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82BBA7-1884-664F-B36B-DEF5E6C3520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388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1.jp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3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3.jpe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uly breakf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15F6DC9-4F7C-8752-8A55-C7E7B513FC22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89E2CC54-D274-F37C-2A8E-1AD50C9E57B1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7003" r="-4967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68BE1B99-6D25-69F1-FC5E-8B5964F4174F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276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vember lun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96A62E9-6267-1B18-8BC8-2A3E137179DB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5499D239-94F3-CFDC-FFA7-98B4535AC54A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>
            <a:blip r:embed="rId3"/>
            <a:srcRect/>
            <a:stretch>
              <a:fillRect l="-10985" r="-10985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4F85A754-1900-742F-E574-4BF9E76940D6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680873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cember breakf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FFFE2B4-694B-82A4-CE6B-7EB13EBA2437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CF685783-DDF9-A40E-9E36-AD9731A1EE7A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>
            <a:blip r:embed="rId3"/>
            <a:srcRect/>
            <a:stretch>
              <a:fillRect l="-12071" r="-12071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D0DF0C1F-74CF-6F2E-E03F-4DCB7FE36CFE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561482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cember lun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D1A3832-4A18-FAD3-89A5-E340189F761F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EFA01A72-4BB4-13C8-B8ED-8F692408B5AD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>
            <a:blip r:embed="rId3"/>
            <a:srcRect/>
            <a:stretch>
              <a:fillRect l="-10985" r="-10985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A52BDF25-9921-8EDC-800C-FD516812F177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118217"/>
      </p:ext>
    </p:extLst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anuary breakf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1BDDCF0-6BED-3AED-C4DF-4564DE05AC7C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06D8290B-065A-280E-47B0-F296C230954E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>
            <a:blip r:embed="rId3"/>
            <a:srcRect/>
            <a:stretch>
              <a:fillRect l="-10985" r="-10985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1EFB6419-CB00-1851-3099-21111C51555A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113602"/>
      </p:ext>
    </p:extLst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anuary lun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32BAE43-137F-E791-C965-BFED57C62293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5F595F3D-F0E3-CF11-3CC5-195AAB3A7BAE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>
            <a:blip r:embed="rId3"/>
            <a:srcRect/>
            <a:stretch>
              <a:fillRect l="-3684" t="640" r="-17678" b="-640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80F95B54-15BF-1BD3-47CC-F65E6D9992BC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145580"/>
      </p:ext>
    </p:extLst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bruary breakf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228B701-7A3D-95E1-18C9-A90CEA14352D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F359A225-0C96-3BAF-3BD0-A42D6CE4C813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3">
            <a:extLst>
              <a:ext uri="{FF2B5EF4-FFF2-40B4-BE49-F238E27FC236}">
                <a16:creationId xmlns:a16="http://schemas.microsoft.com/office/drawing/2014/main" id="{A31D85D5-E561-5F2F-183F-51D540C69E2A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>
            <a:blip r:embed="rId4"/>
            <a:srcRect/>
            <a:stretch>
              <a:fillRect t="-11716" b="-11266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229596"/>
      </p:ext>
    </p:extLst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bruary lun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907DDD3-D481-98B7-84AE-AB5618679E56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88A19FE6-C0E3-686A-3F70-803B21BAE074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3">
            <a:extLst>
              <a:ext uri="{FF2B5EF4-FFF2-40B4-BE49-F238E27FC236}">
                <a16:creationId xmlns:a16="http://schemas.microsoft.com/office/drawing/2014/main" id="{1E6A2C17-2DBE-B092-ED6E-D282D2DFE097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>
            <a:blip r:embed="rId4"/>
            <a:srcRect/>
            <a:stretch>
              <a:fillRect l="-10833" r="-10833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049588"/>
      </p:ext>
    </p:extLst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ch breakf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3246E5E-A53C-934A-38E7-868F1AB52E7F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FA51F3D5-587F-216F-55DB-4524C834F41C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>
            <a:blip r:embed="rId3"/>
            <a:srcRect/>
            <a:stretch>
              <a:fillRect l="-11402" r="-30838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3B720CA9-7B27-2CE6-9D3C-B28D097CC36C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080626"/>
      </p:ext>
    </p:extLst>
  </p:cSld>
  <p:clrMapOvr>
    <a:masterClrMapping/>
  </p:clrMapOvr>
  <p:transition spd="slow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ch lun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3ABD727-ABFE-6EA9-9892-AB58EA821033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0B4BE281-CBAB-73A2-FD9A-707AB4C6159F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>
            <a:blip r:embed="rId3"/>
            <a:srcRect/>
            <a:stretch>
              <a:fillRect l="-6337" r="-6337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3C767441-C34E-213B-E93A-860B85B0BFC4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342927"/>
      </p:ext>
    </p:extLst>
  </p:cSld>
  <p:clrMapOvr>
    <a:masterClrMapping/>
  </p:clrMapOvr>
  <p:transition spd="slow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ril breakf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F012C65-A5D7-FE5D-E63F-B4E35B0234EE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CD6B30BD-A371-E722-C6EE-6C72ADCD0E43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>
            <a:blip r:embed="rId3"/>
            <a:srcRect/>
            <a:stretch>
              <a:fillRect l="-10985" r="-10985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7F411D69-3044-87AD-177B-DDA541E1F75A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520648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uly lun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D253390-69EE-8E5C-937A-A20509A0CBF1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E26BAABB-CCEC-AC99-AAFB-3616915ADE44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>
            <a:blip r:embed="rId3"/>
            <a:srcRect/>
            <a:stretch>
              <a:fillRect l="-20009" r="-1961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5A553DF7-5556-95BE-45A6-E3C626B0AC2B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080179"/>
      </p:ext>
    </p:extLst>
  </p:cSld>
  <p:clrMapOvr>
    <a:masterClrMapping/>
  </p:clrMapOvr>
  <p:transition spd="slow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ril lun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73D78C2-0199-532B-EEDB-C7DEDDBF759A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D3A17566-5983-01A6-4B3B-3C3FF06CBA7F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>
            <a:blip r:embed="rId3"/>
            <a:srcRect/>
            <a:stretch>
              <a:fillRect l="-10985" r="-10985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7D2FF81B-9D8D-553F-BBD9-503D0BE55B2D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509474"/>
      </p:ext>
    </p:extLst>
  </p:cSld>
  <p:clrMapOvr>
    <a:masterClrMapping/>
  </p:clrMapOvr>
  <p:transition spd="slow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y breakf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6BD0A85-9891-3E19-F1EF-A21DCF451FBB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825EA7AF-0D0C-5879-9D9B-B60901876E86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>
            <a:blip r:embed="rId3"/>
            <a:srcRect/>
            <a:stretch>
              <a:fillRect l="-10985" r="-10985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1590F641-242B-DBD7-A86E-703D8C038AF5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83434"/>
      </p:ext>
    </p:extLst>
  </p:cSld>
  <p:clrMapOvr>
    <a:masterClrMapping/>
  </p:clrMapOvr>
  <p:transition spd="slow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y lun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839ADD8-CE9E-9044-84E3-9C50B309585E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A91E0B20-278E-4C6E-F2D7-FC36DE40908C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>
            <a:blip r:embed="rId3"/>
            <a:srcRect/>
            <a:stretch>
              <a:fillRect l="-5432" r="-16538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FE38FDCF-B6B0-1A84-C816-4DC23CC9EF62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080362"/>
      </p:ext>
    </p:extLst>
  </p:cSld>
  <p:clrMapOvr>
    <a:masterClrMapping/>
  </p:clrMapOvr>
  <p:transition spd="slow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une breakf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BFBF284-F033-54BD-346A-293CB14CFE42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4E867122-14D2-53CE-49A8-EDBB5EA04880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>
            <a:blip r:embed="rId3"/>
            <a:srcRect/>
            <a:stretch>
              <a:fillRect l="-5432" r="-16538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C0ACAA24-C841-F02F-E3CA-FBA7AB2A1871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84988"/>
      </p:ext>
    </p:extLst>
  </p:cSld>
  <p:clrMapOvr>
    <a:masterClrMapping/>
  </p:clrMapOvr>
  <p:transition spd="slow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une lun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ADC94F7-4EE9-329B-3D9A-820AA798B65A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B82D864A-06CF-F729-983A-AF47FE66F66F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>
            <a:blip r:embed="rId3"/>
            <a:srcRect/>
            <a:stretch>
              <a:fillRect l="-17003" r="-4967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C6EF0D5A-272C-D4D7-A4CA-9DE44763C4DD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874717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gust breakf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3EF4FD9-44F2-597D-7E95-33F7E6272B4E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C94C5E5A-112A-8993-94A8-F3F817E2BB1F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>
            <a:blip r:embed="rId3"/>
            <a:srcRect/>
            <a:stretch>
              <a:fillRect l="-5238" r="-17038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6A41DDDC-DDC6-489F-87DE-0B21772395A2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17961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gust lun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27A4CFD-D992-E13A-C37B-6695642219CF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FDA3EE49-F3AF-6A49-2E4F-A2FC71065307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>
            <a:blip r:embed="rId3"/>
            <a:srcRect/>
            <a:stretch>
              <a:fillRect l="-19662" r="-2308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911841C0-9ECD-AAED-1491-62745D5E24E7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198958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tember breakf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ADDE9EE-DFCD-B1A9-C746-6816AFA0D7D8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37FBD642-8196-EB02-53CF-8B80CAA51D60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>
            <a:blip r:embed="rId3"/>
            <a:srcRect/>
            <a:stretch>
              <a:fillRect l="-25143" t="-1" r="-13107" b="-9664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21184E92-AFA4-E70C-B7F2-A22A82D1ABFD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539607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tember lun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0AF1BE9-4CE1-79B8-6B2E-0ED0C8E8D626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5C3C9421-B7EB-AD7D-A7C6-687B2997D227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>
            <a:blip r:embed="rId3"/>
            <a:srcRect/>
            <a:stretch>
              <a:fillRect l="-7506" r="-12366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1773CDA5-79BB-7DA0-67D2-D0DB6D0ECBF4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930056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ctober breakf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AF33D7-3897-DAD4-031A-F1FC127ADBD8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6D94565D-DFD2-AD2D-3C35-01694C8FE20B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>
            <a:blip r:embed="rId3"/>
            <a:srcRect/>
            <a:stretch>
              <a:fillRect l="-11446" r="-11446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98F9225A-DFD4-9D6F-80B0-E1C91EC6C2A4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225763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ctober lun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40E043B-0E50-9089-D883-3C88F3D1B5EF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1FB951BB-1147-9227-CE40-EBCC7F488289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>
            <a:blip r:embed="rId3"/>
            <a:srcRect/>
            <a:stretch>
              <a:fillRect l="-15843" t="-19241" r="-36129" b="-5358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2392344D-ECB7-D19D-2BB4-71E8CC118FF5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450078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vember breakf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6BC7779-5A1A-1E91-E062-12E2BC97332E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92D161AD-1D76-108C-446D-B176B156DB5B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>
            <a:blip r:embed="rId3"/>
            <a:srcRect/>
            <a:stretch>
              <a:fillRect l="-17003" r="-4967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1281A6F0-1552-BE3C-A918-A52E43D42D02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56753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  <p:sldLayoutId id="2147483774" r:id="rId18"/>
    <p:sldLayoutId id="2147483775" r:id="rId19"/>
    <p:sldLayoutId id="2147483776" r:id="rId20"/>
    <p:sldLayoutId id="2147483777" r:id="rId21"/>
    <p:sldLayoutId id="2147483778" r:id="rId22"/>
    <p:sldLayoutId id="2147483779" r:id="rId23"/>
    <p:sldLayoutId id="2147483780" r:id="rId24"/>
  </p:sldLayoutIdLst>
  <p:txStyles>
    <p:titleStyle>
      <a:lvl1pPr algn="l" defTabSz="10048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10048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</a:defRPr>
      </a:lvl2pPr>
      <a:lvl3pPr algn="l" defTabSz="10048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</a:defRPr>
      </a:lvl3pPr>
      <a:lvl4pPr algn="l" defTabSz="10048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</a:defRPr>
      </a:lvl4pPr>
      <a:lvl5pPr algn="l" defTabSz="10048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1004888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1004888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1004888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1004888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50825" indent="-250825" algn="l" defTabSz="1004888" rtl="0" eaLnBrk="0" fontAlgn="base" hangingPunct="0">
        <a:lnSpc>
          <a:spcPct val="90000"/>
        </a:lnSpc>
        <a:spcBef>
          <a:spcPts val="1100"/>
        </a:spcBef>
        <a:spcAft>
          <a:spcPct val="0"/>
        </a:spcAft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54063" indent="-250825" algn="l" defTabSz="1004888" rtl="0" eaLnBrk="0" fontAlgn="base" hangingPunct="0">
        <a:lnSpc>
          <a:spcPct val="900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0825" algn="l" defTabSz="1004888" rtl="0" eaLnBrk="0" fontAlgn="base" hangingPunct="0">
        <a:lnSpc>
          <a:spcPct val="900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58950" indent="-250825" algn="l" defTabSz="1004888" rtl="0" eaLnBrk="0" fontAlgn="base" hangingPunct="0">
        <a:lnSpc>
          <a:spcPct val="900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262188" indent="-250825" algn="l" defTabSz="1004888" rtl="0" eaLnBrk="0" fontAlgn="base" hangingPunct="0">
        <a:lnSpc>
          <a:spcPct val="900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3">
            <a:extLst>
              <a:ext uri="{FF2B5EF4-FFF2-40B4-BE49-F238E27FC236}">
                <a16:creationId xmlns:a16="http://schemas.microsoft.com/office/drawing/2014/main" id="{0CC469E4-F49A-343A-6EDF-E12AB5F3A9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346082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July is National Blueberry Month!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Top off a bowl of cereal with some berries or mix fresh fruit with plain fat-free or low-fat yogurt.</a:t>
            </a:r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625" name="Text Box 2">
            <a:extLst>
              <a:ext uri="{FF2B5EF4-FFF2-40B4-BE49-F238E27FC236}">
                <a16:creationId xmlns:a16="http://schemas.microsoft.com/office/drawing/2014/main" id="{1AC00AD3-9D6E-FB96-1FF7-7AB8276EA4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D8E4543-97E7-5308-1A51-FC8652F918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2029831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National Mac &amp; Cheese Day </a:t>
                      </a:r>
                    </a:p>
                    <a:p>
                      <a:pPr marL="0" marR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National Lasagna Day</a:t>
                      </a:r>
                    </a:p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National Avocado Day</a:t>
                      </a:r>
                    </a:p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F5B96D87-9F22-3A8E-24CF-DD48DA9D61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926849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November is National Peanut Butter Lovers Month. 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Peanut butter can be enjoyed in a granola bar, mixed into yogurt to make a fruit dip or spread on bread for a classic peanut butter sandwich. 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5C7AA5C-2917-F6A4-AF7F-C36EC62867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5174891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National Sandwich Day </a:t>
                      </a:r>
                    </a:p>
                    <a:p>
                      <a:pPr marL="0" marR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Veterans Day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Text Box 2">
            <a:extLst>
              <a:ext uri="{FF2B5EF4-FFF2-40B4-BE49-F238E27FC236}">
                <a16:creationId xmlns:a16="http://schemas.microsoft.com/office/drawing/2014/main" id="{17D53AD1-8102-AEB9-974F-06595BEEBF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85D956B-61A5-1F37-04C4-96D3A88C9B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4431135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ext Box 3">
            <a:extLst>
              <a:ext uri="{FF2B5EF4-FFF2-40B4-BE49-F238E27FC236}">
                <a16:creationId xmlns:a16="http://schemas.microsoft.com/office/drawing/2014/main" id="{9E5BE461-D776-52C9-69AA-4E80DD88F9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568503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Nutrition Tip: 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Practice stealth health - sneak veggies into favorite foods.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Go light on the meat and top your pizza with vegetables like tomatoes, onions, bell peppers, mushrooms, zucchini, and artichoke hearts.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3043F234-4AE9-3766-D7F0-D06E0F17FF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CFC7D808-B09D-FA53-ACC7-4CCE9B026C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568503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Aft>
                <a:spcPts val="300"/>
              </a:spcAft>
            </a:pPr>
            <a:r>
              <a:rPr lang="en-US" sz="900" b="1" dirty="0">
                <a:solidFill>
                  <a:schemeClr val="bg1"/>
                </a:solidFill>
                <a:latin typeface="Aptos" panose="020B0004020202020204" pitchFamily="34" charset="0"/>
              </a:rPr>
              <a:t>December is National Pear Month.</a:t>
            </a:r>
            <a:r>
              <a:rPr lang="en-US" sz="900" dirty="0">
                <a:solidFill>
                  <a:schemeClr val="bg1"/>
                </a:solidFill>
                <a:latin typeface="Aptos" panose="020B0004020202020204" pitchFamily="34" charset="0"/>
              </a:rPr>
              <a:t>  Pears are a top fruit source of fiber, especially when the skin is included. They also provide vitamin C and potassium. Add chopped pears to salads, parfaits, or baked goods like muffins</a:t>
            </a:r>
            <a:endParaRPr lang="en-US" altLang="en-US" sz="9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AC64994-EE24-2C7D-D399-1040A2F7BA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7800491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Text Box 2">
            <a:extLst>
              <a:ext uri="{FF2B5EF4-FFF2-40B4-BE49-F238E27FC236}">
                <a16:creationId xmlns:a16="http://schemas.microsoft.com/office/drawing/2014/main" id="{65A3AA4C-CEB7-AFBF-A3F4-5C3009A902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A60B9B0-1F84-B07D-EBE4-3AFC7682B4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254900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National Bean Day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National Gluten Free Day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National Cheese Lover’s Day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ext Box 3">
            <a:extLst>
              <a:ext uri="{FF2B5EF4-FFF2-40B4-BE49-F238E27FC236}">
                <a16:creationId xmlns:a16="http://schemas.microsoft.com/office/drawing/2014/main" id="{5A121D43-7ED5-B2BE-6F05-D9794EAFBB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346081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January 12th is National Gluten Free Day.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Start the day with gluten free whole grain cereal or foods that are naturally gluten free like yogurt and fruit. 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DD2B22F8-D4F4-9BBA-F4E7-4F7B202555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C0C3150D-805F-3941-7F30-B2E3E4F826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889779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Aft>
                <a:spcPts val="300"/>
              </a:spcAft>
            </a:pPr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Nutrition Tip: 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Help with food waste by getting creative with leftovers and planning meals around the food you already have on hand.</a:t>
            </a:r>
          </a:p>
          <a:p>
            <a:pPr eaLnBrk="1" hangingPunct="1"/>
            <a:r>
              <a:rPr lang="en-US" altLang="en-US" sz="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Reference: Eat Right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05C63AD-6C8B-4E64-8E19-73DD9FF861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4082226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National Bean Day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National Gluten Free Day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National Cheese Lover’s Day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Text Box 2">
            <a:extLst>
              <a:ext uri="{FF2B5EF4-FFF2-40B4-BE49-F238E27FC236}">
                <a16:creationId xmlns:a16="http://schemas.microsoft.com/office/drawing/2014/main" id="{728947AB-3A1D-E951-6214-A309EE1A8B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C205D50-0597-41E6-92E8-8806BB3299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9191757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Presidents’ Day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ext Box 3">
            <a:extLst>
              <a:ext uri="{FF2B5EF4-FFF2-40B4-BE49-F238E27FC236}">
                <a16:creationId xmlns:a16="http://schemas.microsoft.com/office/drawing/2014/main" id="{73460BD2-8DD5-7B60-3CB6-482E6315A6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568503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February is National Hot Breakfast Month.  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hot breakfast can be anything from pancakes and waffles to breakfast sandwiches to oatmeal or cream of wheat. Which hot breakfasts will you try this month?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6268E614-E888-C3D1-7791-D9ABB2BACA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D0670313-CD9E-D230-E222-60D1718A75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568503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Aft>
                <a:spcPts val="300"/>
              </a:spcAft>
            </a:pPr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February is American Heart Month. 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Keep your heart healthy by being active every day. Run, dance, walk the dog, climb stairs or play in the snow if you have it.</a:t>
            </a:r>
          </a:p>
          <a:p>
            <a:pPr eaLnBrk="1" hangingPunct="1"/>
            <a:r>
              <a:rPr lang="en-US" altLang="en-US" sz="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Reference: USDA MyPlate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91A3FFA-CE23-BE77-E93C-F20BD9E225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9786946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Presidents’ Day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Text Box 2">
            <a:extLst>
              <a:ext uri="{FF2B5EF4-FFF2-40B4-BE49-F238E27FC236}">
                <a16:creationId xmlns:a16="http://schemas.microsoft.com/office/drawing/2014/main" id="{4542B2A9-9EB9-B063-37BC-3CCF7854B6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BB2C94A-B0DD-2A37-8699-56DCA0249C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0801413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St. Patrick’s Day</a:t>
                      </a:r>
                    </a:p>
                    <a:p>
                      <a:pPr marL="0" marR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ext Box 3">
            <a:extLst>
              <a:ext uri="{FF2B5EF4-FFF2-40B4-BE49-F238E27FC236}">
                <a16:creationId xmlns:a16="http://schemas.microsoft.com/office/drawing/2014/main" id="{05EF06A7-7A1E-096C-7E74-C8F69995CE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346081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National School Breakfast Week is March 2 – 6. 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Check with your school nutrition team to see how you can celebrate National School Breakfast Week at your school this year!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996479CA-2D86-089B-C1AB-78E0B1C3A6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213F73A5-54EA-7BDE-9A10-FC0F2A5337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889779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Aft>
                <a:spcPts val="300"/>
              </a:spcAft>
            </a:pPr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March is National Nutrition Month!  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 celebrate, try eating at least one new food each week. Keep it interesting by picking out new foods you’ve never tried before, like mango, lentils, quinoa, kale, or sardines. </a:t>
            </a:r>
          </a:p>
          <a:p>
            <a:pPr eaLnBrk="1" hangingPunct="1"/>
            <a:r>
              <a:rPr lang="en-US" altLang="en-US" sz="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References: Academy of Nutrition &amp; Dietetics, USDA MyPlate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0968EA2-FD60-9F2D-7DD8-B703DFF41A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3406389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St. Patrick’s Day</a:t>
                      </a:r>
                    </a:p>
                    <a:p>
                      <a:pPr marL="0" marR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 Box 2">
            <a:extLst>
              <a:ext uri="{FF2B5EF4-FFF2-40B4-BE49-F238E27FC236}">
                <a16:creationId xmlns:a16="http://schemas.microsoft.com/office/drawing/2014/main" id="{7EC000BF-78B2-A27A-ED76-0C3D1CC315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56C0C2C-AE4A-F3AF-E4C4-8E8C16A732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7355393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April Fools’ Day</a:t>
                      </a:r>
                    </a:p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Earth Day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ext Box 3">
            <a:extLst>
              <a:ext uri="{FF2B5EF4-FFF2-40B4-BE49-F238E27FC236}">
                <a16:creationId xmlns:a16="http://schemas.microsoft.com/office/drawing/2014/main" id="{8423A175-7275-9B88-C99A-C76EB8AD25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346081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Nutrition Tip: 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Make Fruit More Appealing. Make a fruit smoothie by blending fat-free or low-fat milk or yogurt with fresh or frozen fruit. Try bananas, peaches, strawberries, or other berries.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9E265FF7-DB6E-8AFB-B37F-15285C8BCC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>
            <a:extLst>
              <a:ext uri="{FF2B5EF4-FFF2-40B4-BE49-F238E27FC236}">
                <a16:creationId xmlns:a16="http://schemas.microsoft.com/office/drawing/2014/main" id="{DDA7234A-3388-D44E-7F9F-AE2B5029FA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889779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July 31 is National Avocado Day!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Go ahead and make yourself some avocado toast or mix up some guacamole to enjoy with chopped veggies or on a taco.</a:t>
            </a:r>
            <a:endParaRPr lang="en-US" altLang="en-US" sz="9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B496F369-8AEB-851A-6996-4903EBA297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733824B-04AA-A13A-738B-79826DA49F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1199466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National Mac &amp; Cheese Day </a:t>
                      </a:r>
                    </a:p>
                    <a:p>
                      <a:pPr marL="0" marR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National Lasagna Day</a:t>
                      </a:r>
                    </a:p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National Avocado Day</a:t>
                      </a:r>
                    </a:p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5B2DE42F-C40D-05A6-204E-28EB1D857E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889779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April is National Garden Month. 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Consider planting some seeds at home.  You can start your seeds indoors in a small container (an empty cereal bowl from school would work well) and move them outside to a patio or garden plot when the weather allows.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E03421C-933C-F8D6-2487-A123ED6219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6722801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April Fools’ Day</a:t>
                      </a:r>
                    </a:p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Earth Day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Text Box 2">
            <a:extLst>
              <a:ext uri="{FF2B5EF4-FFF2-40B4-BE49-F238E27FC236}">
                <a16:creationId xmlns:a16="http://schemas.microsoft.com/office/drawing/2014/main" id="{64D43BC3-FB6F-9B26-805F-9EDC337D97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4000B9F-9B9B-D537-AED7-798E71A296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7579206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Cinco de Mayo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Memorial Day</a:t>
                      </a:r>
                    </a:p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ext Box 3">
            <a:extLst>
              <a:ext uri="{FF2B5EF4-FFF2-40B4-BE49-F238E27FC236}">
                <a16:creationId xmlns:a16="http://schemas.microsoft.com/office/drawing/2014/main" id="{015728CB-5C3B-AD73-AF65-64289D5BB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568503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Aft>
                <a:spcPts val="300"/>
              </a:spcAft>
            </a:pPr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Nutrition Tip: 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Get started cooking more often at home: If you don’t usually cook, start gradually. Make it a goal to cook once a week and work up to cooking more often.</a:t>
            </a:r>
          </a:p>
          <a:p>
            <a:pPr eaLnBrk="1" hangingPunct="1"/>
            <a:r>
              <a:rPr lang="en-US" altLang="en-US" sz="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Reference: USDA MyPlate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D11DAE4A-6B7C-139D-785C-D86CE2F9CD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A02B04C6-7906-AB2F-2951-608DEE9070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611951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May is National Egg Month.  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Eggs can be eaten in a salad, as part of a breakfast sandwich, as an omelet, mixed into fried rice or simply boiled, fried or scrambled.  How do you like to eat eggs?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EC77A15-7690-9208-9C30-5FF08D5B60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6468048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Cinco de Mayo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Memorial Day</a:t>
                      </a:r>
                    </a:p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Text Box 2">
            <a:extLst>
              <a:ext uri="{FF2B5EF4-FFF2-40B4-BE49-F238E27FC236}">
                <a16:creationId xmlns:a16="http://schemas.microsoft.com/office/drawing/2014/main" id="{BC076F84-35CF-30DE-E96A-CA59EF4BC7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8D84F04-AA14-2186-BD33-D9F82880BA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9182253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National Egg Day</a:t>
                      </a:r>
                    </a:p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ext Box 3">
            <a:extLst>
              <a:ext uri="{FF2B5EF4-FFF2-40B4-BE49-F238E27FC236}">
                <a16:creationId xmlns:a16="http://schemas.microsoft.com/office/drawing/2014/main" id="{7D98937E-74F4-4FC1-2CDD-680EF36C20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346081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Aft>
                <a:spcPts val="300"/>
              </a:spcAft>
            </a:pPr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June is National Dairy Month! 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Complete your meal with a cup of fat-free or low-fat milk. You will get the same amount of calcium and other essential nutrients as whole milk but fewer calories. Don’t drink milk? Try a soy beverage (soymilk) as your drink or include low-fat yogurt in your meal or snack.</a:t>
            </a:r>
          </a:p>
          <a:p>
            <a:pPr eaLnBrk="1" hangingPunct="1"/>
            <a:r>
              <a:rPr lang="en-US" altLang="en-US" sz="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Reference: USDA MyPlate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A786F70F-CC07-5DAD-CAC2-2D2F06AD53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87531D24-C6C8-D4D8-A61A-E1DFB893E4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889779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Nutrition Tip: 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Yogurt can be eaten in lots of fun ways. It can be made into a dip for fruits or veggies, used as a base for sauces or substituted for sour cream to top off your taco or baked potato. Try using yogurt in a smoothie to celebrate National Smoothie Day on June 21.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935C1DB-6937-A674-7D53-1EBC6F6222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6964138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National Egg Day</a:t>
                      </a:r>
                    </a:p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Text Box 2">
            <a:extLst>
              <a:ext uri="{FF2B5EF4-FFF2-40B4-BE49-F238E27FC236}">
                <a16:creationId xmlns:a16="http://schemas.microsoft.com/office/drawing/2014/main" id="{2F23C306-312F-E6F1-32AC-666BA8739F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>
            <a:extLst>
              <a:ext uri="{FF2B5EF4-FFF2-40B4-BE49-F238E27FC236}">
                <a16:creationId xmlns:a16="http://schemas.microsoft.com/office/drawing/2014/main" id="{757AEB97-4E24-754A-AC76-23637EF836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346081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Aft>
                <a:spcPts val="300"/>
              </a:spcAft>
            </a:pPr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Nutrition Tip: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Drink water! Sip water or other drinks with few or no calories to stay hydrated and help maintain a healthy weight. Keep a water bottle in your bag or at your desk to satisfy your thirst throughout the day.</a:t>
            </a:r>
          </a:p>
          <a:p>
            <a:pPr eaLnBrk="1" hangingPunct="1"/>
            <a:r>
              <a:rPr lang="en-US" altLang="en-US" sz="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Reference: USDA MyPlate</a:t>
            </a:r>
            <a:endParaRPr lang="en-US" altLang="en-US" sz="8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4EB3AB7-6F99-C303-5209-E42044CF1A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8487261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 Box 2">
            <a:extLst>
              <a:ext uri="{FF2B5EF4-FFF2-40B4-BE49-F238E27FC236}">
                <a16:creationId xmlns:a16="http://schemas.microsoft.com/office/drawing/2014/main" id="{6D8203CB-E555-C7A1-F6E8-9F29CF258C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>
            <a:extLst>
              <a:ext uri="{FF2B5EF4-FFF2-40B4-BE49-F238E27FC236}">
                <a16:creationId xmlns:a16="http://schemas.microsoft.com/office/drawing/2014/main" id="{9A452FA6-C50A-F66A-AF09-7A940947BA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889779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August is National Peach Month! </a:t>
            </a:r>
            <a:r>
              <a:rPr 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</a:rPr>
              <a:t>Toss sliced peaches in a salad, layer in a yogurt parfait or simply have sliced peaches as a side dish.</a:t>
            </a:r>
            <a:endParaRPr lang="en-US" altLang="en-US" sz="9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0E91DEC-06DC-BDD8-3B4F-07D7F4928E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7477936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ext Box 2">
            <a:extLst>
              <a:ext uri="{FF2B5EF4-FFF2-40B4-BE49-F238E27FC236}">
                <a16:creationId xmlns:a16="http://schemas.microsoft.com/office/drawing/2014/main" id="{A458276E-1E8D-E350-CC95-F4AF9C5B08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676AF5A-C35C-68F8-20D5-0E59446934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5214124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Labor Day</a:t>
                      </a:r>
                    </a:p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International Literacy Day </a:t>
                      </a:r>
                    </a:p>
                    <a:p>
                      <a:pPr marL="0" marR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ext Box 3">
            <a:extLst>
              <a:ext uri="{FF2B5EF4-FFF2-40B4-BE49-F238E27FC236}">
                <a16:creationId xmlns:a16="http://schemas.microsoft.com/office/drawing/2014/main" id="{4AA2DBC3-5813-FD49-6A63-327269BDC3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346081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September is National Biscuit Month. 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Try a breakfast sandwich on a biscuit or try out a new recipe with chicken and biscuits this month!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1548CEC5-8382-D884-1E3D-C1C56E7F85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6BE395F9-DA4E-E21F-BF7A-C6C14E2C10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889779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September is Whole Grains Month! 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Aim to make at least half your grains whole grains. Look for the words “100% whole grain” or “100% whole wheat” on the food label. Whole grains provide more nutrients, like fiber, than refined grains.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6F6D278-18AD-76C5-0293-E7A636EE88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5865584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Labor Day</a:t>
                      </a:r>
                    </a:p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International Literacy Day </a:t>
                      </a:r>
                    </a:p>
                    <a:p>
                      <a:pPr marL="0" marR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Text Box 2">
            <a:extLst>
              <a:ext uri="{FF2B5EF4-FFF2-40B4-BE49-F238E27FC236}">
                <a16:creationId xmlns:a16="http://schemas.microsoft.com/office/drawing/2014/main" id="{DF96DE13-E490-0E78-8B4F-561A43E005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6C08F7A-AB70-6085-ABB2-0168504A3F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9819076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National Chocolate Day</a:t>
                      </a: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Halloween</a:t>
                      </a:r>
                    </a:p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 Box 3">
            <a:extLst>
              <a:ext uri="{FF2B5EF4-FFF2-40B4-BE49-F238E27FC236}">
                <a16:creationId xmlns:a16="http://schemas.microsoft.com/office/drawing/2014/main" id="{00CCBCF8-24BB-4C79-F624-6F483B104D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346081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Cinnamon Roll Day is October 4. 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Start your day in a fun way with a cinnamon roll. Don’t forget to add a glass of milk and a side of fruit to complete your meal!</a:t>
            </a:r>
            <a:endParaRPr lang="en-US" altLang="en-US" sz="9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75E45727-B1C2-DB26-5112-7C81DB1CB0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83F8E2E9-31A4-65E9-D9C4-C41B5F7415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889779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October is National Apple Month. 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Did you know that there are about 7,500 varieties of apples? Can you find a new variety of apple to try this month?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D60B234-ED77-7D70-972F-B2B2917CFB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6339645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National Chocolate Day</a:t>
                      </a: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Halloween</a:t>
                      </a:r>
                    </a:p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Text Box 2">
            <a:extLst>
              <a:ext uri="{FF2B5EF4-FFF2-40B4-BE49-F238E27FC236}">
                <a16:creationId xmlns:a16="http://schemas.microsoft.com/office/drawing/2014/main" id="{F487E646-0AA9-E430-30EB-E6A442AF42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EB2A3FA-A551-713A-4010-DC05C66A92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6236106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National Sandwich Day </a:t>
                      </a:r>
                    </a:p>
                    <a:p>
                      <a:pPr marL="0" marR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Veterans Day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ext Box 3">
            <a:extLst>
              <a:ext uri="{FF2B5EF4-FFF2-40B4-BE49-F238E27FC236}">
                <a16:creationId xmlns:a16="http://schemas.microsoft.com/office/drawing/2014/main" id="{FFEC1A05-0E2E-081C-5467-044D978F86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432579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November 25 is National Parfait Day! 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Enjoy a low-fat yogurt parfait for breakfast, snack or lunch. Top with fruit and nuts to get in two more food groups. Look for seasonal flavors of yogurt or a fruit that’s in season to add variety throughout the year.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E160B6EB-767E-C4E3-895A-6C94FB7BC8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1964</TotalTime>
  <Words>3450</Words>
  <Application>Microsoft Office PowerPoint</Application>
  <PresentationFormat>Custom</PresentationFormat>
  <Paragraphs>615</Paragraphs>
  <Slides>24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Dave Lantto</dc:creator>
  <cp:lastModifiedBy>Dave Lantto</cp:lastModifiedBy>
  <cp:revision>80</cp:revision>
  <dcterms:created xsi:type="dcterms:W3CDTF">2023-09-05T14:42:21Z</dcterms:created>
  <dcterms:modified xsi:type="dcterms:W3CDTF">2025-06-16T14:13:32Z</dcterms:modified>
</cp:coreProperties>
</file>