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Myriad Pro" panose="020B0503030403020204" charset="0"/>
      <p:regular r:id="rId10"/>
      <p:bold r:id="rId11"/>
      <p:italic r:id="rId12"/>
      <p:boldItalic r:id="rId13"/>
    </p:embeddedFont>
    <p:embeddedFont>
      <p:font typeface="Orange County" panose="020B0604020202020204" charset="0"/>
      <p:regular r:id="rId14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1"/>
    <p:restoredTop sz="96327"/>
  </p:normalViewPr>
  <p:slideViewPr>
    <p:cSldViewPr snapToGrid="0">
      <p:cViewPr varScale="1">
        <p:scale>
          <a:sx n="45" d="100"/>
          <a:sy n="45" d="100"/>
        </p:scale>
        <p:origin x="2116" y="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font" Target="fonts/font2.fntdata"/><Relationship Id="rId5" Type="http://schemas.openxmlformats.org/officeDocument/2006/relationships/customXml" Target="../customXml/item5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C9DBC3-508B-2510-133D-A97768897C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2B941-F4BB-D379-EE0C-75AC6A79B0E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28C836E-5FCC-C942-9102-A79E9AD590BD}" type="datetimeFigureOut">
              <a:rPr lang="en-US" altLang="en-US"/>
              <a:pPr>
                <a:defRPr/>
              </a:pPr>
              <a:t>5/10/2024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54B6793-8D83-EB73-C6B6-D9E17DE55A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DE7C5B6-8FA0-F99B-CE22-5F71A3FA75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45D4C-2434-D139-2A13-ABF5BE87FB1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2E45D-AADF-5916-E2AC-4D9A2BE6E8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95626A-E88E-7246-AEAF-1E9A71E52E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C2361C8A-6DF2-6CD1-E3CD-CA84163AD2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04AA64-F76E-37A7-D23E-7051D18B33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ea typeface="+mn-ea"/>
              </a:rPr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</a:t>
            </a:r>
            <a:r>
              <a:rPr lang="en-US" dirty="0" err="1">
                <a:ea typeface="+mn-ea"/>
              </a:rPr>
              <a:t>Alt+Enter</a:t>
            </a:r>
            <a:r>
              <a:rPr lang="en-US" dirty="0">
                <a:ea typeface="+mn-ea"/>
              </a:rPr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Notice that your text will appear in the </a:t>
            </a:r>
            <a:r>
              <a:rPr lang="en-US" dirty="0" err="1">
                <a:ea typeface="+mn-ea"/>
              </a:rPr>
              <a:t>fx</a:t>
            </a:r>
            <a:r>
              <a:rPr lang="en-US" dirty="0">
                <a:ea typeface="+mn-ea"/>
              </a:rPr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Highlight the appropriate days in the 5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Double click on the 5-month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>
                <a:ea typeface="+mn-ea"/>
              </a:rPr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>
              <a:ea typeface="+mn-ea"/>
            </a:endParaRPr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340EDC3B-7E2C-6A2F-87EE-A5DCEAE20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69C56C1-5093-4C4D-8F1C-C586839DC9EC}" type="slidenum">
              <a:rPr lang="en-US" altLang="en-US" smtClean="0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46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87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>
            <a:extLst>
              <a:ext uri="{FF2B5EF4-FFF2-40B4-BE49-F238E27FC236}">
                <a16:creationId xmlns:a16="http://schemas.microsoft.com/office/drawing/2014/main" id="{52C44E23-0B5B-6747-2CF5-E7070674BD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A4833887-C5F7-4E09-6588-0685E5A81623}"/>
              </a:ext>
            </a:extLst>
          </p:cNvPr>
          <p:cNvSpPr/>
          <p:nvPr userDrawn="1"/>
        </p:nvSpPr>
        <p:spPr>
          <a:xfrm>
            <a:off x="185738" y="7156450"/>
            <a:ext cx="6503987" cy="1987550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5114399D-6FFF-C90D-B2AC-8D0F0EE86EB9}"/>
              </a:ext>
            </a:extLst>
          </p:cNvPr>
          <p:cNvSpPr/>
          <p:nvPr/>
        </p:nvSpPr>
        <p:spPr>
          <a:xfrm>
            <a:off x="5481638" y="1592263"/>
            <a:ext cx="1184275" cy="4473575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</a:br>
            <a:r>
              <a:rPr lang="en-US" sz="10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Myriad Pro" panose="020B0503030403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Breakfast Sandwich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Assorted Cereals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Yogurt with Granola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1000" dirty="0">
              <a:solidFill>
                <a:schemeClr val="tx1"/>
              </a:solidFill>
              <a:latin typeface="Myriad Pro" panose="020B0503030403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20oz Water $1.00 </a:t>
            </a: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A78F4C23-B06A-44DA-D65E-B02CDAA5B798}"/>
              </a:ext>
            </a:extLst>
          </p:cNvPr>
          <p:cNvSpPr/>
          <p:nvPr/>
        </p:nvSpPr>
        <p:spPr>
          <a:xfrm>
            <a:off x="249238" y="1603375"/>
            <a:ext cx="5102225" cy="473075"/>
          </a:xfrm>
          <a:prstGeom prst="round2SameRect">
            <a:avLst/>
          </a:prstGeom>
          <a:solidFill>
            <a:srgbClr val="F99849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905504-DF6D-D387-9D0B-C364A55EC23F}"/>
              </a:ext>
            </a:extLst>
          </p:cNvPr>
          <p:cNvSpPr/>
          <p:nvPr/>
        </p:nvSpPr>
        <p:spPr>
          <a:xfrm>
            <a:off x="3570288" y="515938"/>
            <a:ext cx="3124200" cy="9715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Breakfast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Reduced Breakfast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Milk Only	$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627B72D4-34B7-B028-C7BE-35201EE0F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52588"/>
            <a:ext cx="21050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chemeClr val="bg1"/>
                </a:solidFill>
                <a:latin typeface="Myriad Pro" panose="020B0403030403020204" pitchFamily="34" charset="0"/>
              </a:rPr>
              <a:t>BREAKFAST Menu</a:t>
            </a:r>
            <a:endParaRPr lang="en-US" altLang="en-US" sz="1600">
              <a:solidFill>
                <a:schemeClr val="bg1"/>
              </a:solidFill>
              <a:latin typeface="Myriad Pro" panose="020B0403030403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BD34AEA-8E17-A692-6B08-D2334186A627}"/>
              </a:ext>
            </a:extLst>
          </p:cNvPr>
          <p:cNvGraphicFramePr>
            <a:graphicFrameLocks noGrp="1"/>
          </p:cNvGraphicFramePr>
          <p:nvPr/>
        </p:nvGraphicFramePr>
        <p:xfrm>
          <a:off x="249238" y="2066925"/>
          <a:ext cx="5102226" cy="399891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7146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7942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Myriad Pro" panose="020B0503030403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8" marB="4572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Myriad Pro" panose="020B0503030403020204" pitchFamily="34" charset="0"/>
                        <a:cs typeface="Arial"/>
                      </a:endParaRPr>
                    </a:p>
                  </a:txBody>
                  <a:tcPr marL="91442" marR="91442" marT="45728" marB="45728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21" name="TextBox 34">
            <a:extLst>
              <a:ext uri="{FF2B5EF4-FFF2-40B4-BE49-F238E27FC236}">
                <a16:creationId xmlns:a16="http://schemas.microsoft.com/office/drawing/2014/main" id="{D605F1BF-7B52-58E9-4D98-BE201ED6F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652588"/>
            <a:ext cx="32035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Myriad Pro" panose="020B0403030403020204" pitchFamily="34" charset="0"/>
              </a:rPr>
              <a:t>January-July 2025</a:t>
            </a:r>
            <a:endParaRPr lang="en-US" altLang="en-US" sz="1600" dirty="0">
              <a:solidFill>
                <a:schemeClr val="bg1"/>
              </a:solidFill>
              <a:latin typeface="Myriad Pro" panose="020B0403030403020204" pitchFamily="34" charset="0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C4A1D1EF-28EB-D6A7-417E-C3EE0B921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6350"/>
            <a:ext cx="6870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2" tIns="45716" rIns="91432" bIns="4571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b="1" spc="-28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Orange County" pitchFamily="2" charset="0"/>
              </a:rPr>
              <a:t>Type Your School Name Here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88DCA9B7-5C5E-C8ED-96A7-7AA9AA82A7E2}"/>
              </a:ext>
            </a:extLst>
          </p:cNvPr>
          <p:cNvSpPr/>
          <p:nvPr/>
        </p:nvSpPr>
        <p:spPr>
          <a:xfrm>
            <a:off x="347376" y="628464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ADD SCHOOL </a:t>
            </a:r>
            <a:br>
              <a:rPr lang="en-US" sz="1200" b="1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</a:br>
            <a:r>
              <a:rPr lang="en-US" sz="1200" b="1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LOGO HERE</a:t>
            </a:r>
            <a:endParaRPr lang="en-US" sz="1200" dirty="0">
              <a:solidFill>
                <a:sysClr val="windowText" lastClr="000000"/>
              </a:solidFill>
              <a:latin typeface="Myriad Pro" panose="020B0503030403020204" pitchFamily="34" charset="0"/>
              <a:cs typeface="Arial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EED57A8-56EB-DC99-AA25-D0416FCE1E5D}"/>
              </a:ext>
            </a:extLst>
          </p:cNvPr>
          <p:cNvSpPr/>
          <p:nvPr/>
        </p:nvSpPr>
        <p:spPr>
          <a:xfrm>
            <a:off x="227013" y="6184900"/>
            <a:ext cx="6427787" cy="8826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9E28B6"/>
                </a:solidFill>
                <a:latin typeface="Myriad Pro" panose="020B0503030403020204" pitchFamily="34" charset="0"/>
                <a:cs typeface="Arial"/>
              </a:rPr>
              <a:t>NUTRITION BITES</a:t>
            </a:r>
          </a:p>
          <a:p>
            <a:pPr marL="57150" indent="-5715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Breakfast is an important source of vitamin D and calcium, providing 40% of vitamin D and 25% of calcium to children age </a:t>
            </a:r>
            <a:br>
              <a:rPr lang="en-US" sz="9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</a:br>
            <a:r>
              <a:rPr lang="en-US" sz="9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2 to 19</a:t>
            </a:r>
            <a:r>
              <a:rPr lang="en-US" sz="900" baseline="30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1</a:t>
            </a:r>
          </a:p>
          <a:p>
            <a:pPr marL="57150" indent="-57150"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9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Cereal contributes less than 10% of calories, but over 25% of daily intake of essential nutrients and whole grain in the diets </a:t>
            </a:r>
            <a:br>
              <a:rPr lang="en-US" sz="9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</a:br>
            <a:r>
              <a:rPr lang="en-US" sz="9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of children who eat cereal</a:t>
            </a:r>
            <a:r>
              <a:rPr lang="en-US" sz="900" baseline="30000" dirty="0">
                <a:solidFill>
                  <a:schemeClr val="tx1"/>
                </a:solidFill>
                <a:latin typeface="Myriad Pro" panose="020B0503030403020204" pitchFamily="34" charset="0"/>
                <a:cs typeface="Arial"/>
              </a:rPr>
              <a:t>2</a:t>
            </a:r>
          </a:p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defRPr/>
            </a:pPr>
            <a:r>
              <a:rPr lang="en-US" sz="900" dirty="0">
                <a:solidFill>
                  <a:sysClr val="windowText" lastClr="000000"/>
                </a:solidFill>
                <a:latin typeface="Myriad Pro" panose="020B0503030403020204" pitchFamily="34" charset="0"/>
                <a:cs typeface="Arial"/>
              </a:rPr>
              <a:t>	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C00B4343-EC20-F905-EC1F-D46957B76F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107226"/>
              </p:ext>
            </p:extLst>
          </p:nvPr>
        </p:nvGraphicFramePr>
        <p:xfrm>
          <a:off x="358775" y="7280275"/>
          <a:ext cx="6184893" cy="175132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58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January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February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March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April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May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570085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June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 dirty="0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Myriad Pro" panose="020B0503030403020204" pitchFamily="34" charset="0"/>
                        </a:rPr>
                        <a:t>July 2025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5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Myriad Pro" panose="020B0503030403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Myriad Pro" panose="020B0503030403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058174"/>
                  </a:ext>
                </a:extLst>
              </a:tr>
            </a:tbl>
          </a:graphicData>
        </a:graphic>
      </p:graphicFrame>
      <p:sp>
        <p:nvSpPr>
          <p:cNvPr id="3793" name="TextBox 1">
            <a:extLst>
              <a:ext uri="{FF2B5EF4-FFF2-40B4-BE49-F238E27FC236}">
                <a16:creationId xmlns:a16="http://schemas.microsoft.com/office/drawing/2014/main" id="{72BB6C8D-41F8-C137-7C96-E02599DD0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19113" y="408622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  <p:sp>
        <p:nvSpPr>
          <p:cNvPr id="3127" name="TextBox 19">
            <a:extLst>
              <a:ext uri="{FF2B5EF4-FFF2-40B4-BE49-F238E27FC236}">
                <a16:creationId xmlns:a16="http://schemas.microsoft.com/office/drawing/2014/main" id="{EDE37FD2-A175-BD85-232D-8533C5FE1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7975" y="8532144"/>
            <a:ext cx="37544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indent="114300" eaLnBrk="1" hangingPunct="1">
              <a:lnSpc>
                <a:spcPts val="600"/>
              </a:lnSpc>
              <a:spcAft>
                <a:spcPts val="200"/>
              </a:spcAft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Myriad Pro" panose="020B0403030403020204" pitchFamily="34" charset="0"/>
              </a:rPr>
              <a:t>2015-2020 Dietary Guidelines for Americans</a:t>
            </a:r>
          </a:p>
          <a:p>
            <a:pPr indent="114300" eaLnBrk="1" hangingPunct="1">
              <a:lnSpc>
                <a:spcPts val="600"/>
              </a:lnSpc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Myriad Pro" panose="020B0403030403020204" pitchFamily="34" charset="0"/>
              </a:rPr>
              <a:t>USDA. </a:t>
            </a:r>
            <a:r>
              <a:rPr lang="en-US" altLang="en-US" sz="600" dirty="0" err="1">
                <a:solidFill>
                  <a:srgbClr val="000000"/>
                </a:solidFill>
                <a:latin typeface="Myriad Pro" panose="020B0403030403020204" pitchFamily="34" charset="0"/>
              </a:rPr>
              <a:t>MyPlate.gov</a:t>
            </a:r>
            <a:r>
              <a:rPr lang="en-US" altLang="en-US" sz="600" dirty="0">
                <a:solidFill>
                  <a:srgbClr val="000000"/>
                </a:solidFill>
                <a:latin typeface="Myriad Pro" panose="020B0403030403020204" pitchFamily="34" charset="0"/>
              </a:rPr>
              <a:t>. http://</a:t>
            </a:r>
            <a:r>
              <a:rPr lang="en-US" altLang="en-US" sz="600" dirty="0" err="1">
                <a:solidFill>
                  <a:srgbClr val="000000"/>
                </a:solidFill>
                <a:latin typeface="Myriad Pro" panose="020B0403030403020204" pitchFamily="34" charset="0"/>
              </a:rPr>
              <a:t>www.myplate.gov</a:t>
            </a:r>
            <a:r>
              <a:rPr lang="en-US" altLang="en-US" sz="600" dirty="0">
                <a:solidFill>
                  <a:srgbClr val="000000"/>
                </a:solidFill>
                <a:latin typeface="Myriad Pro" panose="020B0403030403020204" pitchFamily="34" charset="0"/>
              </a:rPr>
              <a:t>.</a:t>
            </a:r>
          </a:p>
        </p:txBody>
      </p:sp>
      <p:grpSp>
        <p:nvGrpSpPr>
          <p:cNvPr id="3794" name="Group 1">
            <a:extLst>
              <a:ext uri="{FF2B5EF4-FFF2-40B4-BE49-F238E27FC236}">
                <a16:creationId xmlns:a16="http://schemas.microsoft.com/office/drawing/2014/main" id="{AF2A25EA-DF66-8DC9-03E6-B8AC65827034}"/>
              </a:ext>
            </a:extLst>
          </p:cNvPr>
          <p:cNvGrpSpPr>
            <a:grpSpLocks/>
          </p:cNvGrpSpPr>
          <p:nvPr/>
        </p:nvGrpSpPr>
        <p:grpSpPr bwMode="auto">
          <a:xfrm>
            <a:off x="2933700" y="8183069"/>
            <a:ext cx="3760788" cy="211137"/>
            <a:chOff x="2934384" y="8069465"/>
            <a:chExt cx="3760104" cy="211511"/>
          </a:xfrm>
        </p:grpSpPr>
        <p:sp>
          <p:nvSpPr>
            <p:cNvPr id="3796" name="TextBox 18">
              <a:extLst>
                <a:ext uri="{FF2B5EF4-FFF2-40B4-BE49-F238E27FC236}">
                  <a16:creationId xmlns:a16="http://schemas.microsoft.com/office/drawing/2014/main" id="{690CBBE4-7E20-4C15-1C71-5CA96086D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283" y="8069465"/>
              <a:ext cx="3718205" cy="211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lnSpc>
                  <a:spcPts val="1038"/>
                </a:lnSpc>
                <a:spcAft>
                  <a:spcPts val="600"/>
                </a:spcAft>
              </a:pPr>
              <a:r>
                <a:rPr lang="en-US" altLang="en-US" sz="600" dirty="0">
                  <a:solidFill>
                    <a:srgbClr val="000000"/>
                  </a:solidFill>
                  <a:latin typeface="Myriad Pro" panose="020B0403030403020204" pitchFamily="34" charset="0"/>
                </a:rPr>
                <a:t>Week 1 Meal Plan	Week 2 Meal Plan	Week 3 Meal Plan	Week 4 Meal Plan</a:t>
              </a:r>
              <a:endParaRPr lang="en-US" altLang="en-US" sz="600" dirty="0">
                <a:latin typeface="Myriad Pro" panose="020B040303040302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8E7E5B0-BDDD-F266-CE4E-AEDC64B31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4384" y="8118764"/>
              <a:ext cx="98407" cy="109732"/>
            </a:xfrm>
            <a:prstGeom prst="rect">
              <a:avLst/>
            </a:prstGeom>
            <a:solidFill>
              <a:srgbClr val="C7D9F0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dirty="0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489E47A-42D7-D762-D470-1513B3A378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084" y="8128306"/>
              <a:ext cx="96820" cy="109732"/>
            </a:xfrm>
            <a:prstGeom prst="rect">
              <a:avLst/>
            </a:prstGeom>
            <a:solidFill>
              <a:srgbClr val="FDF3AD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8FAB269-84D4-CD04-30B1-DEDF9CF657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1950" y="8128306"/>
              <a:ext cx="98407" cy="109732"/>
            </a:xfrm>
            <a:prstGeom prst="rect">
              <a:avLst/>
            </a:prstGeom>
            <a:solidFill>
              <a:srgbClr val="D8E5BE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05D7136-86EA-7F33-A227-268D15762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0254" y="8128306"/>
              <a:ext cx="98407" cy="109732"/>
            </a:xfrm>
            <a:prstGeom prst="rect">
              <a:avLst/>
            </a:prstGeom>
            <a:solidFill>
              <a:srgbClr val="FDD4B5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SharedContentType xmlns="Microsoft.SharePoint.Taxonomy.ContentTypeSync" SourceId="43ba04b7-a742-4691-b569-1022787fdd07" ContentTypeId="0x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MY5ZCWMZM23R-2041340279-1966</_dlc_DocId>
    <VaultId xmlns="b651eb62-d299-4796-86fd-5d3275915ce6" xsi:nil="true"/>
    <_dlc_DocIdUrl xmlns="b5e40212-45de-4ab1-9013-e377c0948068">
      <Url>https://genmills.sharepoint.com/sites/ITQ-BIHN/_layouts/15/DocIdRedir.aspx?ID=MY5ZCWMZM23R-2041340279-1966</Url>
      <Description>MY5ZCWMZM23R-2041340279-1966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6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2523C8F-2AF8-4636-97E4-CBF58B192C34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8A7FAA0F-3696-45BF-A4EC-87173F59C16A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C6DE2C58-0582-474E-AD01-2562BA4D65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1eb62-d299-4796-86fd-5d3275915ce6"/>
    <ds:schemaRef ds:uri="b5e40212-45de-4ab1-9013-e377c0948068"/>
    <ds:schemaRef ds:uri="5f84e7ff-f74e-4f26-b03d-2c0e434645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700EC3BE-D7CF-4C9A-84C5-FD0201009C74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3F1A717C-9C45-4E78-950B-0AFE30874D59}">
  <ds:schemaRefs>
    <ds:schemaRef ds:uri="http://schemas.microsoft.com/office/2006/metadata/properties"/>
    <ds:schemaRef ds:uri="http://schemas.microsoft.com/office/infopath/2007/PartnerControls"/>
    <ds:schemaRef ds:uri="b5e40212-45de-4ab1-9013-e377c0948068"/>
    <ds:schemaRef ds:uri="b651eb62-d299-4796-86fd-5d3275915ce6"/>
  </ds:schemaRefs>
</ds:datastoreItem>
</file>

<file path=customXml/itemProps6.xml><?xml version="1.0" encoding="utf-8"?>
<ds:datastoreItem xmlns:ds="http://schemas.openxmlformats.org/officeDocument/2006/customXml" ds:itemID="{46F66EFB-5A65-4A10-ADCB-67858602A87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2554</TotalTime>
  <Words>576</Words>
  <Application>Microsoft Office PowerPoint</Application>
  <PresentationFormat>Letter Paper (8.5x11 in)</PresentationFormat>
  <Paragraphs>316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Manager/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Nicole Nelsen</dc:creator>
  <cp:keywords/>
  <dc:description/>
  <cp:lastModifiedBy>Lesley Shiery</cp:lastModifiedBy>
  <cp:revision>144</cp:revision>
  <cp:lastPrinted>2013-07-29T14:53:03Z</cp:lastPrinted>
  <dcterms:created xsi:type="dcterms:W3CDTF">2013-07-22T19:45:20Z</dcterms:created>
  <dcterms:modified xsi:type="dcterms:W3CDTF">2024-05-10T07:41:28Z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KQQDJM7DVXJ2-31-575</vt:lpwstr>
  </property>
  <property fmtid="{D5CDD505-2E9C-101B-9397-08002B2CF9AE}" pid="3" name="_dlc_DocIdItemGuid">
    <vt:lpwstr>226f014f-1c74-4542-8740-ea832878bbe4</vt:lpwstr>
  </property>
  <property fmtid="{D5CDD505-2E9C-101B-9397-08002B2CF9AE}" pid="4" name="_dlc_DocIdUrl">
    <vt:lpwstr>http://spitq.generalmills.com/sites/BIHN/_layouts/DocIdRedir.aspx?ID=KQQDJM7DVXJ2-31-575, KQQDJM7DVXJ2-31-575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