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7"/>
  </p:sldMasterIdLst>
  <p:notesMasterIdLst>
    <p:notesMasterId r:id="rId9"/>
  </p:notesMasterIdLst>
  <p:sldIdLst>
    <p:sldId id="256" r:id="rId8"/>
  </p:sldIdLst>
  <p:sldSz cx="6858000" cy="9144000" type="letter"/>
  <p:notesSz cx="7010400" cy="9296400"/>
  <p:embeddedFontLst>
    <p:embeddedFont>
      <p:font typeface="Bobby Jones Regular" charset="0"/>
      <p:regular r:id="rId10"/>
    </p:embeddedFont>
  </p:embeddedFontLst>
  <p:defaultTextStyle>
    <a:defPPr>
      <a:defRPr lang="en-US"/>
    </a:defPPr>
    <a:lvl1pPr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56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28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00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72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4AD"/>
    <a:srgbClr val="D9E6BF"/>
    <a:srgbClr val="0054A6"/>
    <a:srgbClr val="0099D9"/>
    <a:srgbClr val="FCD5B6"/>
    <a:srgbClr val="C7D9F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0"/>
    <p:restoredTop sz="77273"/>
  </p:normalViewPr>
  <p:slideViewPr>
    <p:cSldViewPr snapToGrid="0">
      <p:cViewPr varScale="1">
        <p:scale>
          <a:sx n="74" d="100"/>
          <a:sy n="74" d="100"/>
        </p:scale>
        <p:origin x="3936" y="19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presProps" Target="presProps.xml"/><Relationship Id="rId5" Type="http://schemas.openxmlformats.org/officeDocument/2006/relationships/customXml" Target="../customXml/item5.xml"/><Relationship Id="rId10" Type="http://schemas.openxmlformats.org/officeDocument/2006/relationships/font" Target="fonts/font1.fntdata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2E3F3C7-A965-86B4-3D65-F0BB617894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8C1EA0-04EC-EF3A-3CBE-A9F44214312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FAE63C2-4763-3745-9669-0BD3714272B2}" type="datetimeFigureOut">
              <a:rPr lang="en-US" altLang="en-US"/>
              <a:pPr>
                <a:defRPr/>
              </a:pPr>
              <a:t>6/16/2025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935CE75-1DC3-BBD0-2EE6-CC98FC0215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B4307E9-2F76-5A1E-D7F6-142239171E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D8A405-EA1B-5133-1BF8-65A0F135F08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FB5653-0777-B242-5048-ADB6E91A03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B9AC833-CCE2-7E4A-BDD0-E17A843D33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5797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6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5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4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>
            <a:extLst>
              <a:ext uri="{FF2B5EF4-FFF2-40B4-BE49-F238E27FC236}">
                <a16:creationId xmlns:a16="http://schemas.microsoft.com/office/drawing/2014/main" id="{45A6B327-5919-4B9E-5B02-0BEA442EEE4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0AB264-A065-F8D1-2BCB-59DB221FA6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ea typeface="+mn-ea"/>
              </a:rPr>
              <a:t>Instructions: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Type your school name &amp; location at the top left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Enter your menu items in the 4-week menu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Double click on the 4 week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Select the day that you would like to input your menu items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Use </a:t>
            </a:r>
            <a:r>
              <a:rPr lang="en-US" dirty="0" err="1">
                <a:ea typeface="+mn-ea"/>
              </a:rPr>
              <a:t>Alt+Enter</a:t>
            </a:r>
            <a:r>
              <a:rPr lang="en-US" dirty="0">
                <a:ea typeface="+mn-ea"/>
              </a:rPr>
              <a:t> to go to the next line of text (you cannot simply press enter)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Notice that your text will appear in the </a:t>
            </a:r>
            <a:r>
              <a:rPr lang="en-US" dirty="0" err="1">
                <a:ea typeface="+mn-ea"/>
              </a:rPr>
              <a:t>fx</a:t>
            </a:r>
            <a:r>
              <a:rPr lang="en-US" dirty="0">
                <a:ea typeface="+mn-ea"/>
              </a:rPr>
              <a:t> bar above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Highlight the appropriate days in the 5 month calendar below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Double click on the 5-month calendar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Select the days that you would like to highlight (hold the Ctrl key to select more than one day or week at a time to highlight)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Use the Fill Color button on the Home Tab to fill in with the appropriate color coding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>
              <a:ea typeface="+mn-ea"/>
            </a:endParaRP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>
              <a:ea typeface="+mn-ea"/>
            </a:endParaRPr>
          </a:p>
        </p:txBody>
      </p:sp>
      <p:sp>
        <p:nvSpPr>
          <p:cNvPr id="4099" name="Slide Number Placeholder 3">
            <a:extLst>
              <a:ext uri="{FF2B5EF4-FFF2-40B4-BE49-F238E27FC236}">
                <a16:creationId xmlns:a16="http://schemas.microsoft.com/office/drawing/2014/main" id="{801B715C-E252-0B5D-F645-BA22FAB1B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5B95F82-C5A3-D34B-A985-C519FD9D64D8}" type="slidenum">
              <a:rPr lang="en-US" altLang="en-US" smtClean="0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5925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2062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96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>
            <a:extLst>
              <a:ext uri="{FF2B5EF4-FFF2-40B4-BE49-F238E27FC236}">
                <a16:creationId xmlns:a16="http://schemas.microsoft.com/office/drawing/2014/main" id="{23D8A2E6-AD4E-BD36-6F89-81DEDC8B10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154C5433-EDAC-2BBC-5129-1DF244B54874}"/>
              </a:ext>
            </a:extLst>
          </p:cNvPr>
          <p:cNvSpPr/>
          <p:nvPr userDrawn="1"/>
        </p:nvSpPr>
        <p:spPr>
          <a:xfrm>
            <a:off x="185738" y="7491413"/>
            <a:ext cx="6503987" cy="1663700"/>
          </a:xfrm>
          <a:prstGeom prst="round2SameRect">
            <a:avLst>
              <a:gd name="adj1" fmla="val 8478"/>
              <a:gd name="adj2" fmla="val 0"/>
            </a:avLst>
          </a:prstGeom>
          <a:solidFill>
            <a:srgbClr val="FFFFFF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5pPr>
      <a:lvl6pPr marL="4572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14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376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4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5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BF486F6F-A569-56DB-7EEF-8D59113B2767}"/>
              </a:ext>
            </a:extLst>
          </p:cNvPr>
          <p:cNvSpPr/>
          <p:nvPr/>
        </p:nvSpPr>
        <p:spPr>
          <a:xfrm>
            <a:off x="5481638" y="1850190"/>
            <a:ext cx="1184275" cy="4468060"/>
          </a:xfrm>
          <a:prstGeom prst="round2SameRect">
            <a:avLst>
              <a:gd name="adj1" fmla="val 9327"/>
              <a:gd name="adj2" fmla="val 0"/>
            </a:avLst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OTHER DAILY</a:t>
            </a:r>
            <a:b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</a:b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SELECTIONS: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b="1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ENTREES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$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Pizza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Hamburger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Cheeseburger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SNACKS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i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We offer a variety of a la carte snack items in our cafeteria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DRINKS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100% Juice $1.00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12oz Water $0.75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20oz Water $1.00 </a:t>
            </a: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9D0122C4-E2E7-22D8-268B-2DADD14FEE8F}"/>
              </a:ext>
            </a:extLst>
          </p:cNvPr>
          <p:cNvSpPr/>
          <p:nvPr/>
        </p:nvSpPr>
        <p:spPr>
          <a:xfrm>
            <a:off x="249237" y="1855788"/>
            <a:ext cx="5102226" cy="473075"/>
          </a:xfrm>
          <a:prstGeom prst="round2SameRect">
            <a:avLst/>
          </a:prstGeom>
          <a:solidFill>
            <a:srgbClr val="0099D9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latin typeface="Aptos" panose="020B0004020202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CB2FC03-EC4C-7AC1-78E6-B48B98850057}"/>
              </a:ext>
            </a:extLst>
          </p:cNvPr>
          <p:cNvSpPr/>
          <p:nvPr/>
        </p:nvSpPr>
        <p:spPr>
          <a:xfrm>
            <a:off x="3570288" y="630238"/>
            <a:ext cx="3124200" cy="973137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MEAL PRICING: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Lunch Full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Reduced Lunch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Milk Only	$</a:t>
            </a: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2C821F03-7C98-59C1-3099-30D108852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905000"/>
            <a:ext cx="21050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b="1">
                <a:solidFill>
                  <a:schemeClr val="bg1"/>
                </a:solidFill>
                <a:latin typeface="Aptos" panose="020B0004020202020204" pitchFamily="34" charset="0"/>
              </a:rPr>
              <a:t>LUNCH Menu</a:t>
            </a:r>
            <a:endParaRPr lang="en-US" altLang="en-US" sz="160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A632099-77CE-537D-247B-F0E40E8B71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111035"/>
              </p:ext>
            </p:extLst>
          </p:nvPr>
        </p:nvGraphicFramePr>
        <p:xfrm>
          <a:off x="249238" y="2319338"/>
          <a:ext cx="5102226" cy="399891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850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7146">
                <a:tc>
                  <a:txBody>
                    <a:bodyPr/>
                    <a:lstStyle/>
                    <a:p>
                      <a:pPr algn="ctr"/>
                      <a:r>
                        <a:rPr lang="en-US" sz="800" b="1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WEEK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MONDAY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TUESDAY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WEDNESDAY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THURSDAY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FRIDAY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794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1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9F2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9F2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9F2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9F2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9F2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9F2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7941">
                <a:tc>
                  <a:txBody>
                    <a:bodyPr/>
                    <a:lstStyle/>
                    <a:p>
                      <a:pPr algn="ctr"/>
                      <a:r>
                        <a:rPr lang="en-US" sz="3600" b="1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2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6B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6B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6B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6B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6B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6BF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7941">
                <a:tc>
                  <a:txBody>
                    <a:bodyPr/>
                    <a:lstStyle/>
                    <a:p>
                      <a:pPr algn="ctr"/>
                      <a:r>
                        <a:rPr lang="en-US" sz="3600" b="1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3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AD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4AD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7941">
                <a:tc>
                  <a:txBody>
                    <a:bodyPr/>
                    <a:lstStyle/>
                    <a:p>
                      <a:pPr algn="ctr"/>
                      <a:r>
                        <a:rPr lang="en-US" sz="3600" b="1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4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6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121" name="TextBox 34">
            <a:extLst>
              <a:ext uri="{FF2B5EF4-FFF2-40B4-BE49-F238E27FC236}">
                <a16:creationId xmlns:a16="http://schemas.microsoft.com/office/drawing/2014/main" id="{1E54BAE4-DB91-7EA5-AC98-47638BCAA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363" y="1905000"/>
            <a:ext cx="32035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600" b="1" dirty="0">
                <a:solidFill>
                  <a:schemeClr val="bg1"/>
                </a:solidFill>
                <a:latin typeface="Aptos" panose="020B0004020202020204" pitchFamily="34" charset="0"/>
              </a:rPr>
              <a:t>August-December 2025</a:t>
            </a:r>
            <a:endParaRPr lang="en-US" alt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0046F48-FBBB-029F-FED5-DD3FB22279E1}"/>
              </a:ext>
            </a:extLst>
          </p:cNvPr>
          <p:cNvSpPr/>
          <p:nvPr/>
        </p:nvSpPr>
        <p:spPr>
          <a:xfrm>
            <a:off x="393700" y="656390"/>
            <a:ext cx="2616192" cy="793544"/>
          </a:xfrm>
          <a:prstGeom prst="roundRect">
            <a:avLst>
              <a:gd name="adj" fmla="val 0"/>
            </a:avLst>
          </a:prstGeom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2" tIns="45716" rIns="91432" bIns="45716" anchor="ctr"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ADD SCHOOL </a:t>
            </a:r>
            <a:br>
              <a:rPr lang="en-US" sz="1200" b="1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</a:br>
            <a:r>
              <a:rPr lang="en-US" sz="1200" b="1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LOGO HERE</a:t>
            </a:r>
            <a:endParaRPr lang="en-US" sz="1200">
              <a:solidFill>
                <a:sysClr val="windowText" lastClr="000000"/>
              </a:solidFill>
              <a:latin typeface="Aptos" panose="020B0004020202020204" pitchFamily="34" charset="0"/>
              <a:cs typeface="Arial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469904F9-7EB4-832A-071A-A8163C7E2B7F}"/>
              </a:ext>
            </a:extLst>
          </p:cNvPr>
          <p:cNvSpPr/>
          <p:nvPr/>
        </p:nvSpPr>
        <p:spPr>
          <a:xfrm>
            <a:off x="227013" y="6445250"/>
            <a:ext cx="6427787" cy="882650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16" rIns="91432" bIns="45716" anchor="ctr" anchorCtr="0"/>
          <a:lstStyle/>
          <a:p>
            <a:pPr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tabLst>
                <a:tab pos="2746375" algn="r"/>
              </a:tabLst>
              <a:defRPr/>
            </a:pP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NUTRITION BITES:</a:t>
            </a:r>
          </a:p>
          <a:p>
            <a:pPr marL="114300" indent="-114300"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Lunch is an important source of key food groups and nutrients including vegetables and protein with a quarter of daily energy coming from lunch.</a:t>
            </a:r>
            <a:r>
              <a:rPr lang="en-US" sz="900" baseline="30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</a:t>
            </a:r>
            <a:endParaRPr lang="en-US" sz="900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marL="114300" indent="-114300"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The intake of dairy products is especially important to bone health during childhood and adolescence, when bone mass is </a:t>
            </a:r>
            <a:b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</a:br>
            <a:r>
              <a:rPr lang="en-US" sz="9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being built.</a:t>
            </a:r>
            <a:r>
              <a:rPr lang="en-US" sz="900" baseline="30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61A86EA-7EA2-9380-DC18-C8E5383D9B54}"/>
              </a:ext>
            </a:extLst>
          </p:cNvPr>
          <p:cNvSpPr txBox="1"/>
          <p:nvPr/>
        </p:nvSpPr>
        <p:spPr>
          <a:xfrm>
            <a:off x="263525" y="8808505"/>
            <a:ext cx="3914775" cy="250825"/>
          </a:xfrm>
          <a:prstGeom prst="rect">
            <a:avLst/>
          </a:prstGeom>
          <a:noFill/>
        </p:spPr>
        <p:txBody>
          <a:bodyPr lIns="91432" tIns="45716" rIns="91432" bIns="45716">
            <a:spAutoFit/>
          </a:bodyPr>
          <a:lstStyle/>
          <a:p>
            <a:pPr marL="114300" indent="-114300" defTabSz="914318" eaLnBrk="1" fontAlgn="auto" hangingPunct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600" dirty="0">
                <a:solidFill>
                  <a:srgbClr val="000000"/>
                </a:solidFill>
                <a:latin typeface="Aptos" panose="020B0004020202020204" pitchFamily="34" charset="0"/>
                <a:ea typeface="+mn-ea"/>
                <a:cs typeface="Arial"/>
              </a:rPr>
              <a:t>NHANES 2011-12 and NHANES 2013-2014.</a:t>
            </a:r>
          </a:p>
          <a:p>
            <a:pPr marL="114300" indent="-114300" defTabSz="914318" eaLnBrk="1" fontAlgn="auto" hangingPunct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600" dirty="0">
                <a:solidFill>
                  <a:srgbClr val="000000"/>
                </a:solidFill>
                <a:latin typeface="Aptos" panose="020B0004020202020204" pitchFamily="34" charset="0"/>
                <a:ea typeface="+mn-ea"/>
                <a:cs typeface="Arial"/>
              </a:rPr>
              <a:t>USDA. </a:t>
            </a:r>
            <a:r>
              <a:rPr lang="en-US" sz="600" dirty="0" err="1">
                <a:solidFill>
                  <a:srgbClr val="000000"/>
                </a:solidFill>
                <a:latin typeface="Aptos" panose="020B0004020202020204" pitchFamily="34" charset="0"/>
                <a:ea typeface="+mn-ea"/>
                <a:cs typeface="Arial"/>
              </a:rPr>
              <a:t>MyPlate.gov</a:t>
            </a:r>
            <a:r>
              <a:rPr lang="en-US" sz="600" dirty="0">
                <a:solidFill>
                  <a:srgbClr val="000000"/>
                </a:solidFill>
                <a:latin typeface="Aptos" panose="020B0004020202020204" pitchFamily="34" charset="0"/>
                <a:ea typeface="+mn-ea"/>
                <a:cs typeface="Arial"/>
              </a:rPr>
              <a:t>. http://</a:t>
            </a:r>
            <a:r>
              <a:rPr lang="en-US" sz="600" dirty="0" err="1">
                <a:solidFill>
                  <a:srgbClr val="000000"/>
                </a:solidFill>
                <a:latin typeface="Aptos" panose="020B0004020202020204" pitchFamily="34" charset="0"/>
                <a:ea typeface="+mn-ea"/>
                <a:cs typeface="Arial"/>
              </a:rPr>
              <a:t>www.myplate.gov</a:t>
            </a:r>
            <a:r>
              <a:rPr lang="en-US" sz="600" dirty="0">
                <a:solidFill>
                  <a:srgbClr val="000000"/>
                </a:solidFill>
                <a:latin typeface="Aptos" panose="020B0004020202020204" pitchFamily="34" charset="0"/>
                <a:ea typeface="+mn-ea"/>
                <a:cs typeface="Arial"/>
              </a:rPr>
              <a:t>.</a:t>
            </a:r>
            <a:endParaRPr lang="en-US" sz="600" dirty="0">
              <a:solidFill>
                <a:srgbClr val="000000"/>
              </a:solidFill>
              <a:latin typeface="Aptos" panose="020B0004020202020204" pitchFamily="34" charset="0"/>
              <a:ea typeface="+mn-ea"/>
            </a:endParaRPr>
          </a:p>
        </p:txBody>
      </p:sp>
      <p:sp>
        <p:nvSpPr>
          <p:cNvPr id="3128" name="TextBox 28">
            <a:extLst>
              <a:ext uri="{FF2B5EF4-FFF2-40B4-BE49-F238E27FC236}">
                <a16:creationId xmlns:a16="http://schemas.microsoft.com/office/drawing/2014/main" id="{4B275A11-F206-2D09-29EE-1479A100C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8509000"/>
            <a:ext cx="4727575" cy="21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971550" algn="l"/>
                <a:tab pos="1943100" algn="l"/>
                <a:tab pos="2857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971550" algn="l"/>
                <a:tab pos="1943100" algn="l"/>
                <a:tab pos="2857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971550" algn="l"/>
                <a:tab pos="1943100" algn="l"/>
                <a:tab pos="2857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971550" algn="l"/>
                <a:tab pos="1943100" algn="l"/>
                <a:tab pos="2857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971550" algn="l"/>
                <a:tab pos="1943100" algn="l"/>
                <a:tab pos="2857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971550" algn="l"/>
                <a:tab pos="1943100" algn="l"/>
                <a:tab pos="2857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971550" algn="l"/>
                <a:tab pos="1943100" algn="l"/>
                <a:tab pos="2857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971550" algn="l"/>
                <a:tab pos="1943100" algn="l"/>
                <a:tab pos="2857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971550" algn="l"/>
                <a:tab pos="1943100" algn="l"/>
                <a:tab pos="2857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ts val="1038"/>
              </a:lnSpc>
              <a:spcAft>
                <a:spcPts val="600"/>
              </a:spcAft>
            </a:pPr>
            <a:r>
              <a:rPr lang="en-US" altLang="en-US" sz="60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Week 1 Meal Plan	Week 2 Meal Plan	Week 3 Meal Plan	Week 4 Meal Plan</a:t>
            </a:r>
            <a:endParaRPr lang="en-US" altLang="en-US" sz="60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3BDDDDB-32BF-1F2A-9345-349640B6855C}"/>
              </a:ext>
            </a:extLst>
          </p:cNvPr>
          <p:cNvSpPr/>
          <p:nvPr/>
        </p:nvSpPr>
        <p:spPr bwMode="auto">
          <a:xfrm>
            <a:off x="393700" y="8547100"/>
            <a:ext cx="127000" cy="128588"/>
          </a:xfrm>
          <a:prstGeom prst="rect">
            <a:avLst/>
          </a:prstGeom>
          <a:solidFill>
            <a:srgbClr val="C6D9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latin typeface="Aptos" panose="020B00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AB87CA5-51AC-AE47-8A72-EF8AEFBE6492}"/>
              </a:ext>
            </a:extLst>
          </p:cNvPr>
          <p:cNvSpPr/>
          <p:nvPr/>
        </p:nvSpPr>
        <p:spPr bwMode="auto">
          <a:xfrm>
            <a:off x="2333625" y="8547100"/>
            <a:ext cx="125413" cy="128588"/>
          </a:xfrm>
          <a:prstGeom prst="rect">
            <a:avLst/>
          </a:prstGeom>
          <a:solidFill>
            <a:srgbClr val="FCF4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latin typeface="Aptos" panose="020B00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37D7489-47E8-BB0B-F33E-224930B6EE22}"/>
              </a:ext>
            </a:extLst>
          </p:cNvPr>
          <p:cNvSpPr/>
          <p:nvPr/>
        </p:nvSpPr>
        <p:spPr bwMode="auto">
          <a:xfrm>
            <a:off x="1368425" y="8558213"/>
            <a:ext cx="127000" cy="128587"/>
          </a:xfrm>
          <a:prstGeom prst="rect">
            <a:avLst/>
          </a:prstGeom>
          <a:solidFill>
            <a:srgbClr val="D9E6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latin typeface="Aptos" panose="020B00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BBD2C07-ED4A-BEBD-D8D0-AD74BF914635}"/>
              </a:ext>
            </a:extLst>
          </p:cNvPr>
          <p:cNvSpPr/>
          <p:nvPr/>
        </p:nvSpPr>
        <p:spPr bwMode="auto">
          <a:xfrm>
            <a:off x="3251200" y="8558213"/>
            <a:ext cx="128588" cy="128587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latin typeface="Aptos" panose="020B00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9A2714A-635A-039E-3A38-60295DC516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036735"/>
              </p:ext>
            </p:extLst>
          </p:nvPr>
        </p:nvGraphicFramePr>
        <p:xfrm>
          <a:off x="371475" y="7574715"/>
          <a:ext cx="6218238" cy="867610"/>
        </p:xfrm>
        <a:graphic>
          <a:graphicData uri="http://schemas.openxmlformats.org/drawingml/2006/table">
            <a:tbl>
              <a:tblPr/>
              <a:tblGrid>
                <a:gridCol w="159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3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4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5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6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7"/>
                    </a:ext>
                  </a:extLst>
                </a:gridCol>
                <a:gridCol w="159442">
                  <a:extLst>
                    <a:ext uri="{9D8B030D-6E8A-4147-A177-3AD203B41FA5}">
                      <a16:colId xmlns:a16="http://schemas.microsoft.com/office/drawing/2014/main" val="20038"/>
                    </a:ext>
                  </a:extLst>
                </a:gridCol>
              </a:tblGrid>
              <a:tr h="134074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August 2025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September 2025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October 2025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November 2025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December 2025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endParaRPr lang="en-US" sz="6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endParaRPr lang="en-US" sz="6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72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0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50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baseline="0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194" marR="7194" marT="7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000182"/>
                  </a:ext>
                </a:extLst>
              </a:tr>
            </a:tbl>
          </a:graphicData>
        </a:graphic>
      </p:graphicFrame>
      <p:sp>
        <p:nvSpPr>
          <p:cNvPr id="2" name="TextBox 5">
            <a:extLst>
              <a:ext uri="{FF2B5EF4-FFF2-40B4-BE49-F238E27FC236}">
                <a16:creationId xmlns:a16="http://schemas.microsoft.com/office/drawing/2014/main" id="{ECC9EA3F-9A65-2A5F-6816-7D7FF90D5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8" y="63500"/>
            <a:ext cx="66849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pPr eaLnBrk="1" hangingPunct="1">
              <a:defRPr/>
            </a:pPr>
            <a:r>
              <a:rPr lang="en-US" sz="2400" b="1" spc="150" dirty="0">
                <a:solidFill>
                  <a:srgbClr val="FFFFFF"/>
                </a:solidFill>
                <a:effectLst>
                  <a:outerShdw blurRad="1524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Bobby Jones Regular" pitchFamily="2" charset="0"/>
                <a:cs typeface="Arial"/>
              </a:rPr>
              <a:t>Type Your School Name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50234242A5B94AA0B7C190C40380CA" ma:contentTypeVersion="21" ma:contentTypeDescription="Create a new document." ma:contentTypeScope="" ma:versionID="01f0a5bdba1e7ee084a5da888c491658">
  <xsd:schema xmlns:xsd="http://www.w3.org/2001/XMLSchema" xmlns:xs="http://www.w3.org/2001/XMLSchema" xmlns:p="http://schemas.microsoft.com/office/2006/metadata/properties" xmlns:ns3="b651eb62-d299-4796-86fd-5d3275915ce6" xmlns:ns4="b5e40212-45de-4ab1-9013-e377c0948068" xmlns:ns5="5f84e7ff-f74e-4f26-b03d-2c0e43464573" targetNamespace="http://schemas.microsoft.com/office/2006/metadata/properties" ma:root="true" ma:fieldsID="05864a039664dffbbb0262cf3cb35092" ns3:_="" ns4:_="" ns5:_="">
    <xsd:import namespace="b651eb62-d299-4796-86fd-5d3275915ce6"/>
    <xsd:import namespace="b5e40212-45de-4ab1-9013-e377c0948068"/>
    <xsd:import namespace="5f84e7ff-f74e-4f26-b03d-2c0e43464573"/>
    <xsd:element name="properties">
      <xsd:complexType>
        <xsd:sequence>
          <xsd:element name="documentManagement">
            <xsd:complexType>
              <xsd:all>
                <xsd:element ref="ns3:GMIDescription" minOccurs="0"/>
                <xsd:element ref="ns3:SPDocId" minOccurs="0"/>
                <xsd:element ref="ns3:VaultId" minOccurs="0"/>
                <xsd:element ref="ns3:vtiIsPermanentRecord" minOccurs="0"/>
                <xsd:element ref="ns4:_dlc_DocId" minOccurs="0"/>
                <xsd:element ref="ns4:_dlc_DocIdUrl" minOccurs="0"/>
                <xsd:element ref="ns4:_dlc_DocIdPersistId" minOccurs="0"/>
                <xsd:element ref="ns5:MediaServiceMetadata" minOccurs="0"/>
                <xsd:element ref="ns5:MediaServiceFastMetadata" minOccurs="0"/>
                <xsd:element ref="ns4:SharedWithUsers" minOccurs="0"/>
                <xsd:element ref="ns4:SharedWithDetails" minOccurs="0"/>
                <xsd:element ref="ns5:MediaServiceEventHashCode" minOccurs="0"/>
                <xsd:element ref="ns5:MediaServiceGenerationTime" minOccurs="0"/>
                <xsd:element ref="ns5:MediaServiceAutoKeyPoints" minOccurs="0"/>
                <xsd:element ref="ns5:MediaServiceKeyPoints" minOccurs="0"/>
                <xsd:element ref="ns5:MediaServiceAutoTags" minOccurs="0"/>
                <xsd:element ref="ns5:MediaServiceDateTaken" minOccurs="0"/>
                <xsd:element ref="ns5:MediaServiceOCR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51eb62-d299-4796-86fd-5d3275915ce6" elementFormDefault="qualified">
    <xsd:import namespace="http://schemas.microsoft.com/office/2006/documentManagement/types"/>
    <xsd:import namespace="http://schemas.microsoft.com/office/infopath/2007/PartnerControls"/>
    <xsd:element name="GMIDescription" ma:index="6" nillable="true" ma:displayName="Description" ma:description="The document description" ma:internalName="GMIDescription">
      <xsd:simpleType>
        <xsd:restriction base="dms:Text"/>
      </xsd:simpleType>
    </xsd:element>
    <xsd:element name="SPDocId" ma:index="10" nillable="true" ma:displayName="SPDocId" ma:decimals="0" ma:description="General Mills unique document ID" ma:hidden="true" ma:internalName="SPDocId" ma:readOnly="true">
      <xsd:simpleType>
        <xsd:restriction base="dms:Text"/>
      </xsd:simpleType>
    </xsd:element>
    <xsd:element name="VaultId" ma:index="11" nillable="true" ma:displayName="VaultId" ma:decimals="0" ma:description="General Mills unique SPDoc document ID of document in the eVault." ma:hidden="true" ma:internalName="VaultId" ma:readOnly="true">
      <xsd:simpleType>
        <xsd:restriction base="dms:Text"/>
      </xsd:simpleType>
    </xsd:element>
    <xsd:element name="vtiIsPermanentRecord" ma:index="12" nillable="true" ma:displayName="vtiIsPermanentRecord" ma:default="0" ma:description="" ma:hidden="true" ma:internalName="vtiIsPermanentRecord" ma:readOnly="true">
      <xsd:simpleType>
        <xsd:restriction base="dms:Choice">
          <xsd:enumeration value="0"/>
          <xsd:enumeration value="1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e40212-45de-4ab1-9013-e377c0948068" elementFormDefault="qualified">
    <xsd:import namespace="http://schemas.microsoft.com/office/2006/documentManagement/types"/>
    <xsd:import namespace="http://schemas.microsoft.com/office/infopath/2007/PartnerControls"/>
    <xsd:element name="_dlc_DocId" ma:index="1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84e7ff-f74e-4f26-b03d-2c0e434645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4" nillable="true" ma:displayName="Tags" ma:internalName="MediaServiceAutoTags" ma:readOnly="true">
      <xsd:simpleType>
        <xsd:restriction base="dms:Text"/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43ba04b7-a742-4691-b569-1022787fdd07" ContentTypeId="0x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5e40212-45de-4ab1-9013-e377c0948068">MY5ZCWMZM23R-2041340279-1965</_dlc_DocId>
    <VaultId xmlns="b651eb62-d299-4796-86fd-5d3275915ce6" xsi:nil="true"/>
    <_dlc_DocIdUrl xmlns="b5e40212-45de-4ab1-9013-e377c0948068">
      <Url>https://genmills.sharepoint.com/sites/ITQ-BIHN/_layouts/15/DocIdRedir.aspx?ID=MY5ZCWMZM23R-2041340279-1965</Url>
      <Description>MY5ZCWMZM23R-2041340279-1965</Description>
    </_dlc_DocIdUrl>
    <GMIDescription xmlns="b651eb62-d299-4796-86fd-5d3275915ce6" xsi:nil="true"/>
    <SPDocId xmlns="b651eb62-d299-4796-86fd-5d3275915ce6" xsi:nil="true"/>
    <vtiIsPermanentRecord xmlns="b651eb62-d299-4796-86fd-5d3275915ce6">0</vtiIsPermanentRecord>
  </documentManagement>
</p:properties>
</file>

<file path=customXml/item6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DC132257-5814-4149-AAF5-A1EBD96A0CDB}">
  <ds:schemaRefs>
    <ds:schemaRef ds:uri="5f84e7ff-f74e-4f26-b03d-2c0e43464573"/>
    <ds:schemaRef ds:uri="b5e40212-45de-4ab1-9013-e377c0948068"/>
    <ds:schemaRef ds:uri="b651eb62-d299-4796-86fd-5d3275915ce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8A2B0AF-D07D-4BA6-B4CF-421D0BC0F1C9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A7C6A30C-6034-478E-8E09-DEE12C46147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880ED95-1C26-416C-8B23-F1DCBC59697C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E78498FA-2B85-48BC-ADDC-506C4F14B237}">
  <ds:schemaRefs>
    <ds:schemaRef ds:uri="5f84e7ff-f74e-4f26-b03d-2c0e43464573"/>
    <ds:schemaRef ds:uri="b5e40212-45de-4ab1-9013-e377c0948068"/>
    <ds:schemaRef ds:uri="b651eb62-d299-4796-86fd-5d3275915ce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6.xml><?xml version="1.0" encoding="utf-8"?>
<ds:datastoreItem xmlns:ds="http://schemas.openxmlformats.org/officeDocument/2006/customXml" ds:itemID="{DFA1800F-0284-421D-8D46-F034BB072552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502</Words>
  <Application>Microsoft Office PowerPoint</Application>
  <PresentationFormat>Letter Paper (8.5x11 in)</PresentationFormat>
  <Paragraphs>244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Manager/>
  <Company>General Mills, Inc.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Nicole Nelsen</dc:creator>
  <cp:keywords/>
  <dc:description/>
  <cp:lastModifiedBy>Dave Lantto</cp:lastModifiedBy>
  <cp:revision>12</cp:revision>
  <cp:lastPrinted>2013-07-29T14:53:03Z</cp:lastPrinted>
  <dcterms:created xsi:type="dcterms:W3CDTF">2013-07-22T19:45:20Z</dcterms:created>
  <dcterms:modified xsi:type="dcterms:W3CDTF">2025-06-16T15:55:22Z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KQQDJM7DVXJ2-31-576</vt:lpwstr>
  </property>
  <property fmtid="{D5CDD505-2E9C-101B-9397-08002B2CF9AE}" pid="3" name="_dlc_DocIdItemGuid">
    <vt:lpwstr>b6df1561-8bec-44ab-9dec-f802dbb7d146</vt:lpwstr>
  </property>
  <property fmtid="{D5CDD505-2E9C-101B-9397-08002B2CF9AE}" pid="4" name="_dlc_DocIdUrl">
    <vt:lpwstr>http://spitq.generalmills.com/sites/BIHN/_layouts/DocIdRedir.aspx?ID=KQQDJM7DVXJ2-31-576, KQQDJM7DVXJ2-31-576</vt:lpwstr>
  </property>
  <property fmtid="{D5CDD505-2E9C-101B-9397-08002B2CF9AE}" pid="5" name="RecordType">
    <vt:lpwstr>Reference Record</vt:lpwstr>
  </property>
  <property fmtid="{D5CDD505-2E9C-101B-9397-08002B2CF9AE}" pid="6" name="GMIDescription">
    <vt:lpwstr/>
  </property>
  <property fmtid="{D5CDD505-2E9C-101B-9397-08002B2CF9AE}" pid="7" name="VaultId">
    <vt:lpwstr/>
  </property>
  <property fmtid="{D5CDD505-2E9C-101B-9397-08002B2CF9AE}" pid="8" name="2007GMISPDocID">
    <vt:lpwstr/>
  </property>
  <property fmtid="{D5CDD505-2E9C-101B-9397-08002B2CF9AE}" pid="9" name="SPDocId">
    <vt:lpwstr/>
  </property>
  <property fmtid="{D5CDD505-2E9C-101B-9397-08002B2CF9AE}" pid="10" name="ContentTypeId">
    <vt:lpwstr>0x0101009550234242A5B94AA0B7C190C40380CA</vt:lpwstr>
  </property>
</Properties>
</file>