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Myriad Pro" panose="020B0503030403020204" charset="0"/>
      <p:regular r:id="rId10"/>
      <p:bold r:id="rId11"/>
      <p:italic r:id="rId12"/>
      <p:boldItalic r:id="rId13"/>
    </p:embeddedFont>
    <p:embeddedFont>
      <p:font typeface="Orange County" panose="020B0604020202020204" charset="0"/>
      <p:regular r:id="rId14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3"/>
    <p:restoredTop sz="88912" autoAdjust="0"/>
  </p:normalViewPr>
  <p:slideViewPr>
    <p:cSldViewPr snapToGrid="0">
      <p:cViewPr varScale="1">
        <p:scale>
          <a:sx n="42" d="100"/>
          <a:sy n="42" d="100"/>
        </p:scale>
        <p:origin x="2364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font" Target="fonts/font2.fntdata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FECD2C-EF7B-E33D-90CC-12857D47B6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093C4-BC72-2793-53C1-540FCE3AEF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1C8BC5-8B80-6042-A66D-DA7F51285253}" type="datetimeFigureOut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63C61B8-DBD2-D681-5A15-4A9EF08E04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C85E853-32AC-B23E-7D4B-BA2E3D598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F6EBE-37E2-E9E0-7D8D-53295D5648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8DB99-DEC6-9627-A9D5-A061B45606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423ADB1-C278-5F47-BDD2-B4FBCFB3EC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897DF222-2962-31A7-4C06-5138022E6E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9E3086-D0FC-BD0D-BB87-BC0C66390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</a:t>
            </a:r>
            <a:r>
              <a:rPr lang="en-US" dirty="0" err="1"/>
              <a:t>Alt+Enter</a:t>
            </a:r>
            <a:r>
              <a:rPr lang="en-US" dirty="0"/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Notice that your text will appear in the </a:t>
            </a:r>
            <a:r>
              <a:rPr lang="en-US" dirty="0" err="1"/>
              <a:t>fx</a:t>
            </a:r>
            <a:r>
              <a:rPr lang="en-US" dirty="0"/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Highlight the appropriate days in the 7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7-month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F09AFD6B-F23A-D384-EEFA-6785C0838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0778839-2A96-1A4E-9377-8D9DC16C0EF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96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54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starburst-yellow.png">
            <a:extLst>
              <a:ext uri="{FF2B5EF4-FFF2-40B4-BE49-F238E27FC236}">
                <a16:creationId xmlns:a16="http://schemas.microsoft.com/office/drawing/2014/main" id="{8DA01BB0-D463-11F5-E05D-05362EE412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EAAEB98E-7F71-05CE-D564-90170D682992}"/>
              </a:ext>
            </a:extLst>
          </p:cNvPr>
          <p:cNvSpPr/>
          <p:nvPr userDrawn="1"/>
        </p:nvSpPr>
        <p:spPr>
          <a:xfrm>
            <a:off x="185738" y="7221538"/>
            <a:ext cx="6503987" cy="1922462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35F141-C772-E430-7040-FA908ABDE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223716"/>
              </p:ext>
            </p:extLst>
          </p:nvPr>
        </p:nvGraphicFramePr>
        <p:xfrm>
          <a:off x="358775" y="7280275"/>
          <a:ext cx="6184893" cy="17513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January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February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March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April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May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570085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June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 dirty="0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July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058174"/>
                  </a:ext>
                </a:extLst>
              </a:tr>
            </a:tbl>
          </a:graphicData>
        </a:graphic>
      </p:graphicFrame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DC29D9A0-DE63-8FE5-A3B9-7D6FC2DEC763}"/>
              </a:ext>
            </a:extLst>
          </p:cNvPr>
          <p:cNvSpPr/>
          <p:nvPr/>
        </p:nvSpPr>
        <p:spPr>
          <a:xfrm>
            <a:off x="5481638" y="1736725"/>
            <a:ext cx="1184275" cy="4448175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</a:br>
            <a: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Myriad Pro" panose="020B0503030403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$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Pizza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Hamburger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Cheeseburger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Myriad Pro" panose="020B0503030403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SNACKS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We offer a variety of a la carte snack items in our cafeteria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Myriad Pro" panose="020B0503030403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3A4B32B9-C5C5-6421-E99E-B01100EAF915}"/>
              </a:ext>
            </a:extLst>
          </p:cNvPr>
          <p:cNvSpPr/>
          <p:nvPr/>
        </p:nvSpPr>
        <p:spPr>
          <a:xfrm>
            <a:off x="260350" y="1746250"/>
            <a:ext cx="5091113" cy="474663"/>
          </a:xfrm>
          <a:prstGeom prst="round2SameRect">
            <a:avLst/>
          </a:prstGeom>
          <a:solidFill>
            <a:srgbClr val="F99847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E3BFEB-9034-199F-806F-933DA123DC8F}"/>
              </a:ext>
            </a:extLst>
          </p:cNvPr>
          <p:cNvSpPr/>
          <p:nvPr/>
        </p:nvSpPr>
        <p:spPr>
          <a:xfrm>
            <a:off x="3592513" y="511175"/>
            <a:ext cx="3124200" cy="9969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Lunch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Reduced Lunch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E5C44D3A-1049-FDEA-07ED-7E9DA9FA0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797050"/>
            <a:ext cx="2105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Myriad Pro" panose="020B0403030403020204" pitchFamily="34" charset="0"/>
              </a:rPr>
              <a:t>LUNCH Menu</a:t>
            </a:r>
            <a:endParaRPr lang="en-US" altLang="en-US" sz="1600">
              <a:solidFill>
                <a:schemeClr val="bg1"/>
              </a:solidFill>
              <a:latin typeface="Myriad Pro" panose="020B0403030403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7CA5222-6924-D9CC-B6D1-DD8065BA03DB}"/>
              </a:ext>
            </a:extLst>
          </p:cNvPr>
          <p:cNvGraphicFramePr>
            <a:graphicFrameLocks noGrp="1"/>
          </p:cNvGraphicFramePr>
          <p:nvPr/>
        </p:nvGraphicFramePr>
        <p:xfrm>
          <a:off x="249238" y="2211388"/>
          <a:ext cx="5102226" cy="397668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328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C69EF6A-1F13-F83B-5EDF-95DED731A037}"/>
              </a:ext>
            </a:extLst>
          </p:cNvPr>
          <p:cNvSpPr/>
          <p:nvPr/>
        </p:nvSpPr>
        <p:spPr>
          <a:xfrm>
            <a:off x="227013" y="6261100"/>
            <a:ext cx="6427787" cy="8826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NUTRITION BITES:</a:t>
            </a:r>
          </a:p>
          <a:p>
            <a:pPr marL="57150" indent="-57150" defTabSz="914318" eaLnBrk="1" fontAlgn="auto" hangingPunct="1">
              <a:lnSpc>
                <a:spcPts val="10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8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Make fruit more appealing:  Make a fruit smoothie by blending fat-free or low-fat milk or yogurt with fresh or frozen fruit.</a:t>
            </a:r>
          </a:p>
          <a:p>
            <a:pPr marL="57150" indent="-57150" defTabSz="914318" eaLnBrk="1" fontAlgn="auto" hangingPunct="1">
              <a:lnSpc>
                <a:spcPts val="10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8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Many children in the US fall short of meeting calcium, iron, vitamins D, potassium, fiber and whole grain recommendations.</a:t>
            </a:r>
            <a:r>
              <a:rPr lang="en-US" sz="800" baseline="30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1</a:t>
            </a:r>
          </a:p>
          <a:p>
            <a:pPr marL="57150" indent="-57150" defTabSz="914318" eaLnBrk="1" fontAlgn="auto" hangingPunct="1">
              <a:lnSpc>
                <a:spcPts val="10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8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The intake of dairy products is especially important to bone health during childhood and adolescence, when bone mass is being built.</a:t>
            </a:r>
            <a:r>
              <a:rPr lang="en-US" sz="800" baseline="30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2</a:t>
            </a:r>
          </a:p>
        </p:txBody>
      </p:sp>
      <p:sp>
        <p:nvSpPr>
          <p:cNvPr id="3122" name="TextBox 34">
            <a:extLst>
              <a:ext uri="{FF2B5EF4-FFF2-40B4-BE49-F238E27FC236}">
                <a16:creationId xmlns:a16="http://schemas.microsoft.com/office/drawing/2014/main" id="{5D674E7D-01CB-AA70-8D34-E2255FB8B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797050"/>
            <a:ext cx="3203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Myriad Pro" panose="020B0403030403020204" pitchFamily="34" charset="0"/>
              </a:rPr>
              <a:t>January-July 2025</a:t>
            </a:r>
            <a:endParaRPr lang="en-US" altLang="en-US" sz="1600" dirty="0">
              <a:solidFill>
                <a:schemeClr val="bg1"/>
              </a:solidFill>
              <a:latin typeface="Myriad Pro" panose="020B0403030403020204" pitchFamily="34" charset="0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DFE0C062-4564-DB9A-DCA7-DDF171EB1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38100"/>
            <a:ext cx="687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-28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Orange County" pitchFamily="2" charset="0"/>
                <a:cs typeface="Arial"/>
              </a:rPr>
              <a:t>Type Your School Name Here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1DFF5F6-EE9B-F174-5C0B-41799A20B71F}"/>
              </a:ext>
            </a:extLst>
          </p:cNvPr>
          <p:cNvSpPr/>
          <p:nvPr/>
        </p:nvSpPr>
        <p:spPr>
          <a:xfrm>
            <a:off x="347376" y="661029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Myriad Pro" panose="020B0503030403020204" pitchFamily="34" charset="0"/>
              <a:cs typeface="Arial"/>
            </a:endParaRPr>
          </a:p>
        </p:txBody>
      </p:sp>
      <p:sp>
        <p:nvSpPr>
          <p:cNvPr id="3127" name="TextBox 19">
            <a:extLst>
              <a:ext uri="{FF2B5EF4-FFF2-40B4-BE49-F238E27FC236}">
                <a16:creationId xmlns:a16="http://schemas.microsoft.com/office/drawing/2014/main" id="{75BB0D45-E0E4-4B37-2479-CD88756E6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275" y="8459788"/>
            <a:ext cx="3754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114300" eaLnBrk="1" hangingPunct="1">
              <a:lnSpc>
                <a:spcPts val="600"/>
              </a:lnSpc>
              <a:spcAft>
                <a:spcPts val="200"/>
              </a:spcAft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  <a:ea typeface="MS PGothic" panose="020B0600070205080204" pitchFamily="34" charset="-128"/>
              </a:rPr>
              <a:t>2015-2020 Dietary Guidelines for Americans</a:t>
            </a:r>
          </a:p>
          <a:p>
            <a:pPr indent="114300" eaLnBrk="1" hangingPunct="1">
              <a:lnSpc>
                <a:spcPts val="600"/>
              </a:lnSpc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  <a:ea typeface="MS PGothic" panose="020B0600070205080204" pitchFamily="34" charset="-128"/>
              </a:rPr>
              <a:t>USDA. </a:t>
            </a:r>
            <a:r>
              <a:rPr lang="en-US" altLang="en-US" sz="600" dirty="0" err="1">
                <a:solidFill>
                  <a:srgbClr val="000000"/>
                </a:solidFill>
                <a:latin typeface="Myriad Pro" panose="020B0403030403020204" pitchFamily="34" charset="0"/>
                <a:ea typeface="MS PGothic" panose="020B0600070205080204" pitchFamily="34" charset="-128"/>
              </a:rPr>
              <a:t>MyPlate.gov</a:t>
            </a: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  <a:ea typeface="MS PGothic" panose="020B0600070205080204" pitchFamily="34" charset="-128"/>
              </a:rPr>
              <a:t>. http://</a:t>
            </a:r>
            <a:r>
              <a:rPr lang="en-US" altLang="en-US" sz="600" dirty="0" err="1">
                <a:solidFill>
                  <a:srgbClr val="000000"/>
                </a:solidFill>
                <a:latin typeface="Myriad Pro" panose="020B0403030403020204" pitchFamily="34" charset="0"/>
                <a:ea typeface="MS PGothic" panose="020B0600070205080204" pitchFamily="34" charset="-128"/>
              </a:rPr>
              <a:t>www.myplate.gov</a:t>
            </a: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  <a:ea typeface="MS PGothic" panose="020B0600070205080204" pitchFamily="34" charset="-128"/>
              </a:rPr>
              <a:t>.</a:t>
            </a:r>
          </a:p>
        </p:txBody>
      </p:sp>
      <p:grpSp>
        <p:nvGrpSpPr>
          <p:cNvPr id="3793" name="Group 1">
            <a:extLst>
              <a:ext uri="{FF2B5EF4-FFF2-40B4-BE49-F238E27FC236}">
                <a16:creationId xmlns:a16="http://schemas.microsoft.com/office/drawing/2014/main" id="{7E108AA8-5FBD-960F-13F4-94C288ACFED7}"/>
              </a:ext>
            </a:extLst>
          </p:cNvPr>
          <p:cNvGrpSpPr>
            <a:grpSpLocks/>
          </p:cNvGrpSpPr>
          <p:nvPr/>
        </p:nvGrpSpPr>
        <p:grpSpPr bwMode="auto">
          <a:xfrm>
            <a:off x="2921000" y="8196263"/>
            <a:ext cx="3760788" cy="211137"/>
            <a:chOff x="2934384" y="8069465"/>
            <a:chExt cx="3760104" cy="211511"/>
          </a:xfrm>
        </p:grpSpPr>
        <p:sp>
          <p:nvSpPr>
            <p:cNvPr id="3795" name="TextBox 18">
              <a:extLst>
                <a:ext uri="{FF2B5EF4-FFF2-40B4-BE49-F238E27FC236}">
                  <a16:creationId xmlns:a16="http://schemas.microsoft.com/office/drawing/2014/main" id="{B24EC6B3-9919-1E9D-5836-15DCF4B18F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283" y="8069465"/>
              <a:ext cx="3718205" cy="21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>
                  <a:solidFill>
                    <a:srgbClr val="000000"/>
                  </a:solidFill>
                  <a:latin typeface="Myriad Pro" panose="020B0403030403020204" pitchFamily="34" charset="0"/>
                  <a:ea typeface="MS PGothic" panose="020B0600070205080204" pitchFamily="34" charset="-128"/>
                </a:rPr>
                <a:t>Week 1 Meal Plan	Week 2 Meal Plan	Week 3 Meal Plan	Week 4 Meal Plan</a:t>
              </a:r>
              <a:endParaRPr lang="en-US" altLang="en-US" sz="600">
                <a:latin typeface="Myriad Pro" panose="020B0403030403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F3F3ADE-3E48-18DA-E04E-9A0BCFBBC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384" y="8118764"/>
              <a:ext cx="98407" cy="109732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B8CD5B6-5A1C-7EE5-49A5-8D9112E96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084" y="8128306"/>
              <a:ext cx="96820" cy="109732"/>
            </a:xfrm>
            <a:prstGeom prst="rect">
              <a:avLst/>
            </a:prstGeom>
            <a:solidFill>
              <a:srgbClr val="FDF3A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A290248-6BC2-2F38-CDB5-CC27BAE6D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1950" y="8128306"/>
              <a:ext cx="98407" cy="109732"/>
            </a:xfrm>
            <a:prstGeom prst="rect">
              <a:avLst/>
            </a:prstGeom>
            <a:solidFill>
              <a:srgbClr val="D8E5BE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A49A99E-636E-8984-0B80-6995B4202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0254" y="8128306"/>
              <a:ext cx="98407" cy="109732"/>
            </a:xfrm>
            <a:prstGeom prst="rect">
              <a:avLst/>
            </a:prstGeom>
            <a:solidFill>
              <a:srgbClr val="FDD4B5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43ba04b7-a742-4691-b569-1022787fdd07" ContentTypeId="0x01" PreviousValue="false"/>
</file>

<file path=customXml/item4.xml><?xml version="1.0" encoding="utf-8"?>
<LongProperties xmlns="http://schemas.microsoft.com/office/2006/metadata/longProperties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MY5ZCWMZM23R-2041340279-1963</_dlc_DocId>
    <VaultId xmlns="b651eb62-d299-4796-86fd-5d3275915ce6" xsi:nil="true"/>
    <_dlc_DocIdUrl xmlns="b5e40212-45de-4ab1-9013-e377c0948068">
      <Url>https://genmills.sharepoint.com/sites/ITQ-BIHN/_layouts/15/DocIdRedir.aspx?ID=MY5ZCWMZM23R-2041340279-1963</Url>
      <Description>MY5ZCWMZM23R-2041340279-1963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Props1.xml><?xml version="1.0" encoding="utf-8"?>
<ds:datastoreItem xmlns:ds="http://schemas.openxmlformats.org/officeDocument/2006/customXml" ds:itemID="{2006C94A-19A7-4C00-96BF-EDB812D2D75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4EE1E55-A7E9-4426-BB0E-8A49E515B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CF29D3-AEFE-41F7-A6FC-D440ABE4A5B1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4FEF180A-8419-464B-B539-BB72F0C176CC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94084AF4-E1BC-44B3-88E1-790FE14F2139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9B9D04DD-E3F2-47A9-9F77-AF4E31D9A679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599</Words>
  <Application>Microsoft Office PowerPoint</Application>
  <PresentationFormat>Letter Paper (8.5x11 in)</PresentationFormat>
  <Paragraphs>320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Nelsen</dc:creator>
  <cp:lastModifiedBy>Lesley Shiery</cp:lastModifiedBy>
  <cp:revision>105</cp:revision>
  <cp:lastPrinted>2013-07-29T14:53:03Z</cp:lastPrinted>
  <dcterms:created xsi:type="dcterms:W3CDTF">2013-07-22T19:45:20Z</dcterms:created>
  <dcterms:modified xsi:type="dcterms:W3CDTF">2024-05-10T11:47:51Z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KQQDJM7DVXJ2-31-578</vt:lpwstr>
  </property>
  <property fmtid="{D5CDD505-2E9C-101B-9397-08002B2CF9AE}" pid="3" name="_dlc_DocIdItemGuid">
    <vt:lpwstr>9f7552a4-470d-4b6e-9134-95beef932f9b</vt:lpwstr>
  </property>
  <property fmtid="{D5CDD505-2E9C-101B-9397-08002B2CF9AE}" pid="4" name="_dlc_DocIdUrl">
    <vt:lpwstr>http://spitq.generalmills.com/sites/BIHN/_layouts/DocIdRedir.aspx?ID=KQQDJM7DVXJ2-31-578, KQQDJM7DVXJ2-31-578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