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7"/>
  </p:sldMasterIdLst>
  <p:notesMasterIdLst>
    <p:notesMasterId r:id="rId9"/>
  </p:notesMasterIdLst>
  <p:sldIdLst>
    <p:sldId id="256" r:id="rId8"/>
  </p:sldIdLst>
  <p:sldSz cx="6858000" cy="9144000" type="letter"/>
  <p:notesSz cx="7010400" cy="9296400"/>
  <p:embeddedFontLst>
    <p:embeddedFont>
      <p:font typeface="Bobby Jones Regular" charset="0"/>
      <p:regular r:id="rId10"/>
    </p:embeddedFont>
  </p:embeddedFontLst>
  <p:defaultTextStyle>
    <a:defPPr>
      <a:defRPr lang="en-US"/>
    </a:defPPr>
    <a:lvl1pPr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56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28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00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7213" indent="1588" algn="l" defTabSz="91281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A6"/>
    <a:srgbClr val="FED4B6"/>
    <a:srgbClr val="FEF3AE"/>
    <a:srgbClr val="DAE5BE"/>
    <a:srgbClr val="C8DAF1"/>
    <a:srgbClr val="FFFFFF"/>
    <a:srgbClr val="F89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/>
    <p:restoredTop sz="75832" autoAdjust="0"/>
  </p:normalViewPr>
  <p:slideViewPr>
    <p:cSldViewPr snapToGrid="0">
      <p:cViewPr varScale="1">
        <p:scale>
          <a:sx n="76" d="100"/>
          <a:sy n="76" d="100"/>
        </p:scale>
        <p:origin x="3968" y="20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presProps" Target="presProps.xml"/><Relationship Id="rId5" Type="http://schemas.openxmlformats.org/officeDocument/2006/relationships/customXml" Target="../customXml/item5.xml"/><Relationship Id="rId10" Type="http://schemas.openxmlformats.org/officeDocument/2006/relationships/font" Target="fonts/font1.fntdata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5FECD2C-EF7B-E33D-90CC-12857D47B6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6093C4-BC72-2793-53C1-540FCE3AEF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1C8BC5-8B80-6042-A66D-DA7F51285253}" type="datetimeFigureOut">
              <a:rPr lang="en-US"/>
              <a:pPr>
                <a:defRPr/>
              </a:pPr>
              <a:t>6/16/2025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63C61B8-DBD2-D681-5A15-4A9EF08E04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97100" y="696913"/>
            <a:ext cx="2616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C85E853-32AC-B23E-7D4B-BA2E3D5989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8F6EBE-37E2-E9E0-7D8D-53295D56486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14318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28DB99-DEC6-9627-A9D5-A061B45606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423ADB1-C278-5F47-BDD2-B4FBCFB3EC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6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5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4" algn="l" defTabSz="91431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Slide Image Placeholder 1">
            <a:extLst>
              <a:ext uri="{FF2B5EF4-FFF2-40B4-BE49-F238E27FC236}">
                <a16:creationId xmlns:a16="http://schemas.microsoft.com/office/drawing/2014/main" id="{897DF222-2962-31A7-4C06-5138022E6E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9E3086-D0FC-BD0D-BB87-BC0C66390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Instructions: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Type your school name &amp; location at the top left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Enter your menu items in the 4-week menu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4 week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 that you would like to input your menu items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</a:t>
            </a:r>
            <a:r>
              <a:rPr lang="en-US" dirty="0" err="1"/>
              <a:t>Alt+Enter</a:t>
            </a:r>
            <a:r>
              <a:rPr lang="en-US" dirty="0"/>
              <a:t> to go to the next line of text (you cannot simply press enter)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Notice that your text will appear in the </a:t>
            </a:r>
            <a:r>
              <a:rPr lang="en-US" dirty="0" err="1"/>
              <a:t>fx</a:t>
            </a:r>
            <a:r>
              <a:rPr lang="en-US" dirty="0"/>
              <a:t> bar above</a:t>
            </a:r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Highlight the appropriate days in the 7 month calendar below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Double click on the 7-month calendar chart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Select the days that you would like to highlight (hold the Ctrl key to select more than one day or week at a time to highlight)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dirty="0"/>
              <a:t>Use the Fill Color button on the Home Tab to fill in with the appropriate color coding</a:t>
            </a:r>
          </a:p>
          <a:p>
            <a:pPr marL="698830" lvl="1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  <a:p>
            <a:pPr marL="232943" indent="-232943" defTabSz="914318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endParaRPr lang="en-US" dirty="0"/>
          </a:p>
        </p:txBody>
      </p:sp>
      <p:sp>
        <p:nvSpPr>
          <p:cNvPr id="4099" name="Slide Number Placeholder 3">
            <a:extLst>
              <a:ext uri="{FF2B5EF4-FFF2-40B4-BE49-F238E27FC236}">
                <a16:creationId xmlns:a16="http://schemas.microsoft.com/office/drawing/2014/main" id="{F09AFD6B-F23A-D384-EEFA-6785C0838D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0778839-2A96-1A4E-9377-8D9DC16C0EFA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1963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54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8DA01BB0-D463-11F5-E05D-05362EE412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 Same Side Corner Rectangle 3">
            <a:extLst>
              <a:ext uri="{FF2B5EF4-FFF2-40B4-BE49-F238E27FC236}">
                <a16:creationId xmlns:a16="http://schemas.microsoft.com/office/drawing/2014/main" id="{EAAEB98E-7F71-05CE-D564-90170D682992}"/>
              </a:ext>
            </a:extLst>
          </p:cNvPr>
          <p:cNvSpPr/>
          <p:nvPr userDrawn="1"/>
        </p:nvSpPr>
        <p:spPr>
          <a:xfrm>
            <a:off x="185738" y="7221538"/>
            <a:ext cx="6503987" cy="1922462"/>
          </a:xfrm>
          <a:prstGeom prst="round2SameRect">
            <a:avLst>
              <a:gd name="adj1" fmla="val 8478"/>
              <a:gd name="adj2" fmla="val 0"/>
            </a:avLst>
          </a:prstGeom>
          <a:solidFill>
            <a:srgbClr val="FFFFFF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76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5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4" indent="-228580" algn="l" defTabSz="91431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7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5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C35F141-C772-E430-7040-FA908ABDEF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233208"/>
              </p:ext>
            </p:extLst>
          </p:nvPr>
        </p:nvGraphicFramePr>
        <p:xfrm>
          <a:off x="358775" y="7280275"/>
          <a:ext cx="6184893" cy="1751322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585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29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0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1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3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4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5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6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7"/>
                    </a:ext>
                  </a:extLst>
                </a:gridCol>
                <a:gridCol w="158587">
                  <a:extLst>
                    <a:ext uri="{9D8B030D-6E8A-4147-A177-3AD203B41FA5}">
                      <a16:colId xmlns:a16="http://schemas.microsoft.com/office/drawing/2014/main" val="20038"/>
                    </a:ext>
                  </a:extLst>
                </a:gridCol>
              </a:tblGrid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January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February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March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April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May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9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5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A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D4B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1206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9570085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597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June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700" b="1" i="0" u="none" strike="noStrike" dirty="0">
                        <a:solidFill>
                          <a:srgbClr val="333333"/>
                        </a:solidFill>
                        <a:effectLst/>
                        <a:latin typeface="Calibri"/>
                      </a:endParaRPr>
                    </a:p>
                  </a:txBody>
                  <a:tcPr marL="7194" marR="7194" marT="719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US" sz="700" b="1" i="0" u="none" strike="noStrike" dirty="0">
                          <a:solidFill>
                            <a:srgbClr val="333333"/>
                          </a:solidFill>
                          <a:effectLst/>
                          <a:latin typeface="Aptos" panose="020B0004020202020204" pitchFamily="34" charset="0"/>
                        </a:rPr>
                        <a:t>July 2026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M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W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T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F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</a:p>
                  </a:txBody>
                  <a:tcPr marL="7209" marR="7209" marT="7217" marB="0" anchor="b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318" rtl="0" eaLnBrk="1" fontAlgn="b" latinLnBrk="0" hangingPunct="1"/>
                      <a:r>
                        <a:rPr lang="en-US" sz="6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02477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19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22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23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24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25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95173"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26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27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28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29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30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</a:rPr>
                        <a:t>31</a:t>
                      </a: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00" b="0" i="0" u="none" strike="noStrike" dirty="0">
                        <a:solidFill>
                          <a:srgbClr val="000000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7209" marR="7209" marT="721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4058174"/>
                  </a:ext>
                </a:extLst>
              </a:tr>
            </a:tbl>
          </a:graphicData>
        </a:graphic>
      </p:graphicFrame>
      <p:sp>
        <p:nvSpPr>
          <p:cNvPr id="18" name="Round Same Side Corner Rectangle 17">
            <a:extLst>
              <a:ext uri="{FF2B5EF4-FFF2-40B4-BE49-F238E27FC236}">
                <a16:creationId xmlns:a16="http://schemas.microsoft.com/office/drawing/2014/main" id="{DC29D9A0-DE63-8FE5-A3B9-7D6FC2DEC763}"/>
              </a:ext>
            </a:extLst>
          </p:cNvPr>
          <p:cNvSpPr/>
          <p:nvPr/>
        </p:nvSpPr>
        <p:spPr>
          <a:xfrm>
            <a:off x="5481638" y="1736725"/>
            <a:ext cx="1184275" cy="4448175"/>
          </a:xfrm>
          <a:prstGeom prst="round2SameRect">
            <a:avLst>
              <a:gd name="adj1" fmla="val 9327"/>
              <a:gd name="adj2" fmla="val 0"/>
            </a:avLst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OTHER DAILY</a:t>
            </a:r>
            <a:b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</a:b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SELECTIONS: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b="1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ENTREES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$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Pizza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Hamburger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Cheeseburger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SNACKS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i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We offer a variety of a la carte snack items in our cafeteria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000" dirty="0">
              <a:solidFill>
                <a:schemeClr val="tx1"/>
              </a:solidFill>
              <a:latin typeface="Aptos" panose="020B0004020202020204" pitchFamily="34" charset="0"/>
              <a:cs typeface="Arial"/>
            </a:endParaRP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b="1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DRINKS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100% Juice $1.00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12oz Water $0.75</a:t>
            </a:r>
          </a:p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20oz Water $1.00 </a:t>
            </a:r>
          </a:p>
        </p:txBody>
      </p:sp>
      <p:sp>
        <p:nvSpPr>
          <p:cNvPr id="10" name="Round Same Side Corner Rectangle 9">
            <a:extLst>
              <a:ext uri="{FF2B5EF4-FFF2-40B4-BE49-F238E27FC236}">
                <a16:creationId xmlns:a16="http://schemas.microsoft.com/office/drawing/2014/main" id="{3A4B32B9-C5C5-6421-E99E-B01100EAF915}"/>
              </a:ext>
            </a:extLst>
          </p:cNvPr>
          <p:cNvSpPr/>
          <p:nvPr/>
        </p:nvSpPr>
        <p:spPr>
          <a:xfrm>
            <a:off x="249238" y="1746250"/>
            <a:ext cx="5102226" cy="474663"/>
          </a:xfrm>
          <a:prstGeom prst="round2SameRect">
            <a:avLst/>
          </a:prstGeom>
          <a:solidFill>
            <a:srgbClr val="F8971D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E3BFEB-9034-199F-806F-933DA123DC8F}"/>
              </a:ext>
            </a:extLst>
          </p:cNvPr>
          <p:cNvSpPr/>
          <p:nvPr/>
        </p:nvSpPr>
        <p:spPr>
          <a:xfrm>
            <a:off x="3592513" y="511175"/>
            <a:ext cx="3124200" cy="9969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MEAL PRICING: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Lunch Full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Reduced Lunch Price	$</a:t>
            </a:r>
          </a:p>
          <a:p>
            <a:pPr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Milk Only	$</a:t>
            </a:r>
          </a:p>
        </p:txBody>
      </p:sp>
      <p:sp>
        <p:nvSpPr>
          <p:cNvPr id="3076" name="TextBox 2">
            <a:extLst>
              <a:ext uri="{FF2B5EF4-FFF2-40B4-BE49-F238E27FC236}">
                <a16:creationId xmlns:a16="http://schemas.microsoft.com/office/drawing/2014/main" id="{E5C44D3A-1049-FDEA-07ED-7E9DA9FA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797050"/>
            <a:ext cx="21050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Aptos" panose="020B0004020202020204" pitchFamily="34" charset="0"/>
              </a:rPr>
              <a:t>LUNCH Menu</a:t>
            </a:r>
            <a:endParaRPr lang="en-US" altLang="en-US" sz="160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7CA5222-6924-D9CC-B6D1-DD8065BA03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997879"/>
              </p:ext>
            </p:extLst>
          </p:nvPr>
        </p:nvGraphicFramePr>
        <p:xfrm>
          <a:off x="249238" y="2211388"/>
          <a:ext cx="5102226" cy="3976688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850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503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5328">
                <a:tc>
                  <a:txBody>
                    <a:bodyPr/>
                    <a:lstStyle/>
                    <a:p>
                      <a:pPr algn="ctr"/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WEEK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MONDAY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TUESDAY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WEDNESDAY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THURSDAY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FRIDAY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1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DAF1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2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5BE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3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3AE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2840"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rgbClr val="000000"/>
                          </a:solidFill>
                          <a:latin typeface="Aptos" panose="020B0004020202020204" pitchFamily="34" charset="0"/>
                          <a:cs typeface="Arial"/>
                        </a:rPr>
                        <a:t>4</a:t>
                      </a:r>
                    </a:p>
                  </a:txBody>
                  <a:tcPr marL="91442" marR="91442" marT="45722" marB="45722"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dirty="0">
                        <a:solidFill>
                          <a:schemeClr val="tx1"/>
                        </a:solidFill>
                        <a:latin typeface="Aptos" panose="020B0004020202020204" pitchFamily="34" charset="0"/>
                        <a:cs typeface="Arial"/>
                      </a:endParaRPr>
                    </a:p>
                  </a:txBody>
                  <a:tcPr marL="91442" marR="91442" marT="45722" marB="45722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4B6">
                        <a:alpha val="85098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C69EF6A-1F13-F83B-5EDF-95DED731A037}"/>
              </a:ext>
            </a:extLst>
          </p:cNvPr>
          <p:cNvSpPr/>
          <p:nvPr/>
        </p:nvSpPr>
        <p:spPr>
          <a:xfrm>
            <a:off x="227013" y="6261100"/>
            <a:ext cx="6427787" cy="882650"/>
          </a:xfrm>
          <a:prstGeom prst="roundRect">
            <a:avLst/>
          </a:prstGeom>
          <a:solidFill>
            <a:schemeClr val="bg1">
              <a:alpha val="60000"/>
            </a:schemeClr>
          </a:solidFill>
          <a:ln w="12700">
            <a:solidFill>
              <a:srgbClr val="FFFF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/>
          <a:lstStyle/>
          <a:p>
            <a:pPr defTabSz="914318" eaLnBrk="1" fontAlgn="auto" hangingPunct="1">
              <a:lnSpc>
                <a:spcPts val="1100"/>
              </a:lnSpc>
              <a:spcBef>
                <a:spcPts val="0"/>
              </a:spcBef>
              <a:spcAft>
                <a:spcPts val="200"/>
              </a:spcAft>
              <a:tabLst>
                <a:tab pos="2746375" algn="r"/>
              </a:tabLst>
              <a:defRPr/>
            </a:pPr>
            <a:r>
              <a:rPr lang="en-US" sz="1000" b="1" dirty="0">
                <a:solidFill>
                  <a:srgbClr val="0054A6"/>
                </a:solidFill>
                <a:latin typeface="Aptos" panose="020B0004020202020204" pitchFamily="34" charset="0"/>
                <a:cs typeface="Arial"/>
              </a:rPr>
              <a:t>NUTRITION BITES:</a:t>
            </a:r>
          </a:p>
          <a:p>
            <a:pPr marL="115888" indent="-115888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Make fruit more appealing:  Make a fruit smoothie by blending fat-free or low-fat milk or yogurt with fresh or frozen fruit.</a:t>
            </a:r>
          </a:p>
          <a:p>
            <a:pPr marL="115888" indent="-115888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Many children in the US fall short of meeting calcium, iron, vitamins D, potassium, fiber and whole grain recommendations.</a:t>
            </a:r>
            <a:r>
              <a:rPr lang="en-US" sz="8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1</a:t>
            </a:r>
          </a:p>
          <a:p>
            <a:pPr marL="115888" indent="-115888" defTabSz="914318" eaLnBrk="1" fontAlgn="auto" hangingPunct="1">
              <a:lnSpc>
                <a:spcPts val="1000"/>
              </a:lnSpc>
              <a:spcBef>
                <a:spcPts val="0"/>
              </a:spcBef>
              <a:spcAft>
                <a:spcPts val="200"/>
              </a:spcAft>
              <a:buFont typeface="Arial"/>
              <a:buChar char="•"/>
              <a:defRPr/>
            </a:pPr>
            <a:r>
              <a:rPr lang="en-US" sz="8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The intake of dairy products is especially important to bone health during childhood and adolescence, when bone mass is being built.</a:t>
            </a:r>
            <a:r>
              <a:rPr lang="en-US" sz="800" baseline="30000" dirty="0">
                <a:solidFill>
                  <a:schemeClr val="tx1"/>
                </a:solidFill>
                <a:latin typeface="Aptos" panose="020B0004020202020204" pitchFamily="34" charset="0"/>
                <a:cs typeface="Arial"/>
              </a:rPr>
              <a:t>2</a:t>
            </a:r>
          </a:p>
        </p:txBody>
      </p:sp>
      <p:sp>
        <p:nvSpPr>
          <p:cNvPr id="3122" name="TextBox 34">
            <a:extLst>
              <a:ext uri="{FF2B5EF4-FFF2-40B4-BE49-F238E27FC236}">
                <a16:creationId xmlns:a16="http://schemas.microsoft.com/office/drawing/2014/main" id="{5D674E7D-01CB-AA70-8D34-E2255FB8B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8363" y="1797050"/>
            <a:ext cx="32035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en-US" sz="1600" b="1" dirty="0">
                <a:solidFill>
                  <a:schemeClr val="bg1"/>
                </a:solidFill>
                <a:latin typeface="Aptos" panose="020B0004020202020204" pitchFamily="34" charset="0"/>
              </a:rPr>
              <a:t>January-July 2026</a:t>
            </a:r>
            <a:endParaRPr lang="en-US" altLang="en-US" sz="1600" dirty="0">
              <a:solidFill>
                <a:schemeClr val="bg1"/>
              </a:solidFill>
              <a:latin typeface="Aptos" panose="020B000402020202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1DFF5F6-EE9B-F174-5C0B-41799A20B71F}"/>
              </a:ext>
            </a:extLst>
          </p:cNvPr>
          <p:cNvSpPr/>
          <p:nvPr/>
        </p:nvSpPr>
        <p:spPr>
          <a:xfrm>
            <a:off x="347376" y="661029"/>
            <a:ext cx="2616192" cy="793544"/>
          </a:xfrm>
          <a:prstGeom prst="roundRect">
            <a:avLst>
              <a:gd name="adj" fmla="val 0"/>
            </a:avLst>
          </a:prstGeom>
          <a:ln>
            <a:noFill/>
          </a:ln>
          <a:effectLst>
            <a:glow rad="101600">
              <a:schemeClr val="bg1">
                <a:alpha val="75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32" tIns="45716" rIns="91432" bIns="45716" anchor="ctr"/>
          <a:lstStyle/>
          <a:p>
            <a:pPr algn="ctr" defTabSz="914318" eaLnBrk="1" fontAlgn="auto" hangingPunct="1">
              <a:spcBef>
                <a:spcPts val="0"/>
              </a:spcBef>
              <a:spcAft>
                <a:spcPts val="0"/>
              </a:spcAft>
              <a:tabLst>
                <a:tab pos="2746375" algn="r"/>
              </a:tabLst>
              <a:defRPr/>
            </a:pP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ADD SCHOOL </a:t>
            </a:r>
            <a:b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</a:br>
            <a:r>
              <a:rPr lang="en-US" sz="1200" b="1" dirty="0">
                <a:solidFill>
                  <a:sysClr val="windowText" lastClr="000000"/>
                </a:solidFill>
                <a:latin typeface="Aptos" panose="020B0004020202020204" pitchFamily="34" charset="0"/>
                <a:cs typeface="Arial"/>
              </a:rPr>
              <a:t>LOGO HERE</a:t>
            </a:r>
            <a:endParaRPr lang="en-US" sz="1200" dirty="0">
              <a:solidFill>
                <a:sysClr val="windowText" lastClr="000000"/>
              </a:solidFill>
              <a:latin typeface="Aptos" panose="020B0004020202020204" pitchFamily="34" charset="0"/>
              <a:cs typeface="Arial"/>
            </a:endParaRPr>
          </a:p>
        </p:txBody>
      </p:sp>
      <p:sp>
        <p:nvSpPr>
          <p:cNvPr id="3127" name="TextBox 19">
            <a:extLst>
              <a:ext uri="{FF2B5EF4-FFF2-40B4-BE49-F238E27FC236}">
                <a16:creationId xmlns:a16="http://schemas.microsoft.com/office/drawing/2014/main" id="{75BB0D45-E0E4-4B37-2479-CD88756E6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35275" y="8459788"/>
            <a:ext cx="37544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indent="114300" eaLnBrk="1" hangingPunct="1">
              <a:lnSpc>
                <a:spcPts val="600"/>
              </a:lnSpc>
              <a:spcAft>
                <a:spcPts val="200"/>
              </a:spcAft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2015-2020 Dietary Guidelines for Americans.</a:t>
            </a:r>
          </a:p>
          <a:p>
            <a:pPr indent="114300" eaLnBrk="1" hangingPunct="1">
              <a:lnSpc>
                <a:spcPts val="600"/>
              </a:lnSpc>
              <a:buFont typeface="Calibri" panose="020F0502020204030204" pitchFamily="34" charset="0"/>
              <a:buAutoNum type="arabicPeriod"/>
            </a:pP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USDA. </a:t>
            </a:r>
            <a:r>
              <a:rPr lang="en-US" altLang="en-US" sz="600" dirty="0" err="1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MyPlate.gov</a:t>
            </a: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. http://</a:t>
            </a:r>
            <a:r>
              <a:rPr lang="en-US" altLang="en-US" sz="600" dirty="0" err="1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www.myplate.gov</a:t>
            </a:r>
            <a:r>
              <a:rPr lang="en-US" altLang="en-US" sz="600" dirty="0">
                <a:solidFill>
                  <a:srgbClr val="000000"/>
                </a:solidFill>
                <a:latin typeface="Aptos" panose="020B0004020202020204" pitchFamily="34" charset="0"/>
                <a:ea typeface="MS PGothic" panose="020B0600070205080204" pitchFamily="34" charset="-128"/>
              </a:rPr>
              <a:t>.</a:t>
            </a:r>
          </a:p>
        </p:txBody>
      </p:sp>
      <p:grpSp>
        <p:nvGrpSpPr>
          <p:cNvPr id="3793" name="Group 1">
            <a:extLst>
              <a:ext uri="{FF2B5EF4-FFF2-40B4-BE49-F238E27FC236}">
                <a16:creationId xmlns:a16="http://schemas.microsoft.com/office/drawing/2014/main" id="{7E108AA8-5FBD-960F-13F4-94C288ACFED7}"/>
              </a:ext>
            </a:extLst>
          </p:cNvPr>
          <p:cNvGrpSpPr>
            <a:grpSpLocks/>
          </p:cNvGrpSpPr>
          <p:nvPr/>
        </p:nvGrpSpPr>
        <p:grpSpPr bwMode="auto">
          <a:xfrm>
            <a:off x="2921000" y="8196263"/>
            <a:ext cx="3760788" cy="211137"/>
            <a:chOff x="2934384" y="8069465"/>
            <a:chExt cx="3760104" cy="211511"/>
          </a:xfrm>
        </p:grpSpPr>
        <p:sp>
          <p:nvSpPr>
            <p:cNvPr id="3795" name="TextBox 18">
              <a:extLst>
                <a:ext uri="{FF2B5EF4-FFF2-40B4-BE49-F238E27FC236}">
                  <a16:creationId xmlns:a16="http://schemas.microsoft.com/office/drawing/2014/main" id="{B24EC6B3-9919-1E9D-5836-15DCF4B18F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76283" y="8069465"/>
              <a:ext cx="3718205" cy="21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971550" algn="l"/>
                  <a:tab pos="1943100" algn="l"/>
                  <a:tab pos="28575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ts val="1038"/>
                </a:lnSpc>
                <a:spcAft>
                  <a:spcPts val="600"/>
                </a:spcAft>
              </a:pPr>
              <a:r>
                <a:rPr lang="en-US" altLang="en-US" sz="600">
                  <a:solidFill>
                    <a:srgbClr val="000000"/>
                  </a:solidFill>
                  <a:latin typeface="Aptos" panose="020B0004020202020204" pitchFamily="34" charset="0"/>
                  <a:ea typeface="MS PGothic" panose="020B0600070205080204" pitchFamily="34" charset="-128"/>
                </a:rPr>
                <a:t>Week 1 Meal Plan	Week 2 Meal Plan	Week 3 Meal Plan	Week 4 Meal Plan</a:t>
              </a:r>
              <a:endParaRPr lang="en-US" altLang="en-US" sz="600">
                <a:latin typeface="Aptos" panose="020B0004020202020204" pitchFamily="34" charset="0"/>
                <a:ea typeface="MS PGothic" panose="020B0600070205080204" pitchFamily="34" charset="-128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F3F3ADE-3E48-18DA-E04E-9A0BCFBBC8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4384" y="8118764"/>
              <a:ext cx="98407" cy="109732"/>
            </a:xfrm>
            <a:prstGeom prst="rect">
              <a:avLst/>
            </a:prstGeom>
            <a:solidFill>
              <a:srgbClr val="C7D9F0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 dirty="0">
                <a:solidFill>
                  <a:schemeClr val="l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B8CD5B6-5A1C-7EE5-49A5-8D9112E96D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8084" y="8128306"/>
              <a:ext cx="96820" cy="109732"/>
            </a:xfrm>
            <a:prstGeom prst="rect">
              <a:avLst/>
            </a:prstGeom>
            <a:solidFill>
              <a:srgbClr val="FDF3AD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A290248-6BC2-2F38-CDB5-CC27BAE6D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1950" y="8128306"/>
              <a:ext cx="98407" cy="109732"/>
            </a:xfrm>
            <a:prstGeom prst="rect">
              <a:avLst/>
            </a:prstGeom>
            <a:solidFill>
              <a:srgbClr val="D8E5BE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A49A99E-636E-8984-0B80-6995B4202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0254" y="8128306"/>
              <a:ext cx="98407" cy="109732"/>
            </a:xfrm>
            <a:prstGeom prst="rect">
              <a:avLst/>
            </a:prstGeom>
            <a:solidFill>
              <a:srgbClr val="FDD4B5"/>
            </a:solidFill>
            <a:ln>
              <a:noFill/>
            </a:ln>
            <a:effectLst>
              <a:outerShdw blurRad="40000" dist="23000" dir="5400000" rotWithShape="0">
                <a:schemeClr val="tx1">
                  <a:alpha val="35000"/>
                </a:schemeClr>
              </a:outerShdw>
            </a:effectLst>
          </p:spPr>
          <p:txBody>
            <a:bodyPr anchor="ctr"/>
            <a:lstStyle/>
            <a:p>
              <a:pPr algn="ctr" eaLnBrk="1" hangingPunct="1">
                <a:defRPr/>
              </a:pPr>
              <a:endParaRPr lang="en-US">
                <a:solidFill>
                  <a:schemeClr val="lt1"/>
                </a:solidFill>
                <a:latin typeface="Aptos" panose="020B0004020202020204" pitchFamily="34" charset="0"/>
              </a:endParaRPr>
            </a:p>
          </p:txBody>
        </p:sp>
      </p:grpSp>
      <p:sp>
        <p:nvSpPr>
          <p:cNvPr id="2" name="TextBox 5">
            <a:extLst>
              <a:ext uri="{FF2B5EF4-FFF2-40B4-BE49-F238E27FC236}">
                <a16:creationId xmlns:a16="http://schemas.microsoft.com/office/drawing/2014/main" id="{3537EB58-5ABB-DA6D-4491-E46DE89847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038" y="63500"/>
            <a:ext cx="66849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6" rIns="91432" bIns="45716">
            <a:spAutoFit/>
          </a:bodyPr>
          <a:lstStyle/>
          <a:p>
            <a:pPr eaLnBrk="1" hangingPunct="1">
              <a:defRPr/>
            </a:pPr>
            <a:r>
              <a:rPr lang="en-US" sz="2400" b="1" spc="150" dirty="0">
                <a:solidFill>
                  <a:srgbClr val="FFFFFF"/>
                </a:solidFill>
                <a:effectLst>
                  <a:outerShdw blurRad="1524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Bobby Jones Regular" pitchFamily="2" charset="0"/>
                <a:cs typeface="Arial"/>
              </a:rPr>
              <a:t>Type Your School Name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50234242A5B94AA0B7C190C40380CA" ma:contentTypeVersion="21" ma:contentTypeDescription="Create a new document." ma:contentTypeScope="" ma:versionID="01f0a5bdba1e7ee084a5da888c491658">
  <xsd:schema xmlns:xsd="http://www.w3.org/2001/XMLSchema" xmlns:xs="http://www.w3.org/2001/XMLSchema" xmlns:p="http://schemas.microsoft.com/office/2006/metadata/properties" xmlns:ns3="b651eb62-d299-4796-86fd-5d3275915ce6" xmlns:ns4="b5e40212-45de-4ab1-9013-e377c0948068" xmlns:ns5="5f84e7ff-f74e-4f26-b03d-2c0e43464573" targetNamespace="http://schemas.microsoft.com/office/2006/metadata/properties" ma:root="true" ma:fieldsID="05864a039664dffbbb0262cf3cb35092" ns3:_="" ns4:_="" ns5:_="">
    <xsd:import namespace="b651eb62-d299-4796-86fd-5d3275915ce6"/>
    <xsd:import namespace="b5e40212-45de-4ab1-9013-e377c0948068"/>
    <xsd:import namespace="5f84e7ff-f74e-4f26-b03d-2c0e43464573"/>
    <xsd:element name="properties">
      <xsd:complexType>
        <xsd:sequence>
          <xsd:element name="documentManagement">
            <xsd:complexType>
              <xsd:all>
                <xsd:element ref="ns3:GMIDescription" minOccurs="0"/>
                <xsd:element ref="ns3:SPDocId" minOccurs="0"/>
                <xsd:element ref="ns3:VaultId" minOccurs="0"/>
                <xsd:element ref="ns3:vtiIsPermanentRecord" minOccurs="0"/>
                <xsd:element ref="ns4:_dlc_DocId" minOccurs="0"/>
                <xsd:element ref="ns4:_dlc_DocIdUrl" minOccurs="0"/>
                <xsd:element ref="ns4:_dlc_DocIdPersistId" minOccurs="0"/>
                <xsd:element ref="ns5:MediaServiceMetadata" minOccurs="0"/>
                <xsd:element ref="ns5:MediaServiceFastMetadata" minOccurs="0"/>
                <xsd:element ref="ns4:SharedWithUsers" minOccurs="0"/>
                <xsd:element ref="ns4:SharedWithDetails" minOccurs="0"/>
                <xsd:element ref="ns5:MediaServiceEventHashCode" minOccurs="0"/>
                <xsd:element ref="ns5:MediaServiceGenerationTime" minOccurs="0"/>
                <xsd:element ref="ns5:MediaServiceAutoKeyPoints" minOccurs="0"/>
                <xsd:element ref="ns5:MediaServiceKeyPoints" minOccurs="0"/>
                <xsd:element ref="ns5:MediaServiceAutoTags" minOccurs="0"/>
                <xsd:element ref="ns5:MediaServiceDateTaken" minOccurs="0"/>
                <xsd:element ref="ns5:MediaServiceOCR" minOccurs="0"/>
                <xsd:element ref="ns5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51eb62-d299-4796-86fd-5d3275915ce6" elementFormDefault="qualified">
    <xsd:import namespace="http://schemas.microsoft.com/office/2006/documentManagement/types"/>
    <xsd:import namespace="http://schemas.microsoft.com/office/infopath/2007/PartnerControls"/>
    <xsd:element name="GMIDescription" ma:index="6" nillable="true" ma:displayName="Description" ma:description="The document description" ma:internalName="GMIDescription">
      <xsd:simpleType>
        <xsd:restriction base="dms:Text"/>
      </xsd:simpleType>
    </xsd:element>
    <xsd:element name="SPDocId" ma:index="10" nillable="true" ma:displayName="SPDocId" ma:decimals="0" ma:description="General Mills unique document ID" ma:hidden="true" ma:internalName="SPDocId" ma:readOnly="true">
      <xsd:simpleType>
        <xsd:restriction base="dms:Text"/>
      </xsd:simpleType>
    </xsd:element>
    <xsd:element name="VaultId" ma:index="11" nillable="true" ma:displayName="VaultId" ma:decimals="0" ma:description="General Mills unique SPDoc document ID of document in the eVault." ma:hidden="true" ma:internalName="VaultId" ma:readOnly="true">
      <xsd:simpleType>
        <xsd:restriction base="dms:Text"/>
      </xsd:simpleType>
    </xsd:element>
    <xsd:element name="vtiIsPermanentRecord" ma:index="12" nillable="true" ma:displayName="vtiIsPermanentRecord" ma:default="0" ma:description="" ma:hidden="true" ma:internalName="vtiIsPermanentRecord" ma:readOnly="true">
      <xsd:simpleType>
        <xsd:restriction base="dms:Choice">
          <xsd:enumeration value="0"/>
          <xsd:enumeration value="1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e40212-45de-4ab1-9013-e377c094806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84e7ff-f74e-4f26-b03d-2c0e434645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6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7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4" nillable="true" ma:displayName="Tags" ma:internalName="MediaServiceAutoTags" ma:readOnly="true">
      <xsd:simpleType>
        <xsd:restriction base="dms:Text"/>
      </xsd:simpleType>
    </xsd:element>
    <xsd:element name="MediaServiceDateTaken" ma:index="2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43ba04b7-a742-4691-b569-1022787fdd07" ContentTypeId="0x01" PreviousValue="false"/>
</file>

<file path=customXml/item4.xml><?xml version="1.0" encoding="utf-8"?>
<LongProperties xmlns="http://schemas.microsoft.com/office/2006/metadata/longProperties"/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5e40212-45de-4ab1-9013-e377c0948068">MY5ZCWMZM23R-2041340279-1963</_dlc_DocId>
    <VaultId xmlns="b651eb62-d299-4796-86fd-5d3275915ce6" xsi:nil="true"/>
    <_dlc_DocIdUrl xmlns="b5e40212-45de-4ab1-9013-e377c0948068">
      <Url>https://genmills.sharepoint.com/sites/ITQ-BIHN/_layouts/15/DocIdRedir.aspx?ID=MY5ZCWMZM23R-2041340279-1963</Url>
      <Description>MY5ZCWMZM23R-2041340279-1963</Description>
    </_dlc_DocIdUrl>
    <GMIDescription xmlns="b651eb62-d299-4796-86fd-5d3275915ce6" xsi:nil="true"/>
    <SPDocId xmlns="b651eb62-d299-4796-86fd-5d3275915ce6" xsi:nil="true"/>
    <vtiIsPermanentRecord xmlns="b651eb62-d299-4796-86fd-5d3275915ce6">0</vtiIsPermanentRecord>
  </documentManagement>
</p:properties>
</file>

<file path=customXml/itemProps1.xml><?xml version="1.0" encoding="utf-8"?>
<ds:datastoreItem xmlns:ds="http://schemas.openxmlformats.org/officeDocument/2006/customXml" ds:itemID="{2006C94A-19A7-4C00-96BF-EDB812D2D750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4EE1E55-A7E9-4426-BB0E-8A49E515B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51eb62-d299-4796-86fd-5d3275915ce6"/>
    <ds:schemaRef ds:uri="b5e40212-45de-4ab1-9013-e377c0948068"/>
    <ds:schemaRef ds:uri="5f84e7ff-f74e-4f26-b03d-2c0e434645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CF29D3-AEFE-41F7-A6FC-D440ABE4A5B1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4FEF180A-8419-464B-B539-BB72F0C176CC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94084AF4-E1BC-44B3-88E1-790FE14F2139}">
  <ds:schemaRefs>
    <ds:schemaRef ds:uri="http://schemas.microsoft.com/sharepoint/v3/contenttype/forms"/>
  </ds:schemaRefs>
</ds:datastoreItem>
</file>

<file path=customXml/itemProps6.xml><?xml version="1.0" encoding="utf-8"?>
<ds:datastoreItem xmlns:ds="http://schemas.openxmlformats.org/officeDocument/2006/customXml" ds:itemID="{9B9D04DD-E3F2-47A9-9F77-AF4E31D9A679}">
  <ds:schemaRefs>
    <ds:schemaRef ds:uri="http://schemas.microsoft.com/office/2006/metadata/properties"/>
    <ds:schemaRef ds:uri="http://schemas.microsoft.com/office/infopath/2007/PartnerControls"/>
    <ds:schemaRef ds:uri="b5e40212-45de-4ab1-9013-e377c0948068"/>
    <ds:schemaRef ds:uri="b651eb62-d299-4796-86fd-5d3275915ce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1762</TotalTime>
  <Words>600</Words>
  <Application>Microsoft Office PowerPoint</Application>
  <PresentationFormat>Letter Paper (8.5x11 in)</PresentationFormat>
  <Paragraphs>320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General Mills,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Nelsen</dc:creator>
  <cp:lastModifiedBy>Dave Lantto</cp:lastModifiedBy>
  <cp:revision>108</cp:revision>
  <cp:lastPrinted>2013-07-29T14:53:03Z</cp:lastPrinted>
  <dcterms:created xsi:type="dcterms:W3CDTF">2013-07-22T19:45:20Z</dcterms:created>
  <dcterms:modified xsi:type="dcterms:W3CDTF">2025-06-16T16:01:01Z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KQQDJM7DVXJ2-31-578</vt:lpwstr>
  </property>
  <property fmtid="{D5CDD505-2E9C-101B-9397-08002B2CF9AE}" pid="3" name="_dlc_DocIdItemGuid">
    <vt:lpwstr>9f7552a4-470d-4b6e-9134-95beef932f9b</vt:lpwstr>
  </property>
  <property fmtid="{D5CDD505-2E9C-101B-9397-08002B2CF9AE}" pid="4" name="_dlc_DocIdUrl">
    <vt:lpwstr>http://spitq.generalmills.com/sites/BIHN/_layouts/DocIdRedir.aspx?ID=KQQDJM7DVXJ2-31-578, KQQDJM7DVXJ2-31-578</vt:lpwstr>
  </property>
  <property fmtid="{D5CDD505-2E9C-101B-9397-08002B2CF9AE}" pid="5" name="RecordType">
    <vt:lpwstr>Reference Record</vt:lpwstr>
  </property>
  <property fmtid="{D5CDD505-2E9C-101B-9397-08002B2CF9AE}" pid="6" name="GMIDescription">
    <vt:lpwstr/>
  </property>
  <property fmtid="{D5CDD505-2E9C-101B-9397-08002B2CF9AE}" pid="7" name="VaultId">
    <vt:lpwstr/>
  </property>
  <property fmtid="{D5CDD505-2E9C-101B-9397-08002B2CF9AE}" pid="8" name="2007GMISPDocID">
    <vt:lpwstr/>
  </property>
  <property fmtid="{D5CDD505-2E9C-101B-9397-08002B2CF9AE}" pid="9" name="SPDocId">
    <vt:lpwstr/>
  </property>
  <property fmtid="{D5CDD505-2E9C-101B-9397-08002B2CF9AE}" pid="10" name="ContentTypeId">
    <vt:lpwstr>0x0101009550234242A5B94AA0B7C190C40380CA</vt:lpwstr>
  </property>
</Properties>
</file>