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7"/>
  </p:sldMasterIdLst>
  <p:notesMasterIdLst>
    <p:notesMasterId r:id="rId9"/>
  </p:notesMasterIdLst>
  <p:sldIdLst>
    <p:sldId id="256" r:id="rId8"/>
  </p:sldIdLst>
  <p:sldSz cx="6858000" cy="9144000" type="letter"/>
  <p:notesSz cx="7010400" cy="9296400"/>
  <p:embeddedFontLst>
    <p:embeddedFont>
      <p:font typeface="Bobby Jones Regular" pitchFamily="2" charset="0"/>
      <p:regular r:id="rId10"/>
    </p:embeddedFont>
  </p:embeddedFontLst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3AD"/>
    <a:srgbClr val="D6E5BD"/>
    <a:srgbClr val="FDD4B5"/>
    <a:srgbClr val="C8D9F0"/>
    <a:srgbClr val="FFFFFF"/>
    <a:srgbClr val="E32726"/>
    <a:srgbClr val="005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95"/>
    <p:restoredTop sz="76082"/>
  </p:normalViewPr>
  <p:slideViewPr>
    <p:cSldViewPr snapToGrid="0">
      <p:cViewPr varScale="1">
        <p:scale>
          <a:sx n="76" d="100"/>
          <a:sy n="76" d="100"/>
        </p:scale>
        <p:origin x="4152" y="20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C9DBC3-508B-2510-133D-A97768897C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2B941-F4BB-D379-EE0C-75AC6A79B0E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28C836E-5FCC-C942-9102-A79E9AD590BD}" type="datetimeFigureOut">
              <a:rPr lang="en-US" altLang="en-US"/>
              <a:pPr>
                <a:defRPr/>
              </a:pPr>
              <a:t>4/17/26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54B6793-8D83-EB73-C6B6-D9E17DE55A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DE7C5B6-8FA0-F99B-CE22-5F71A3FA75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45D4C-2434-D139-2A13-ABF5BE87FB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2E45D-AADF-5916-E2AC-4D9A2BE6E8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95626A-E88E-7246-AEAF-1E9A71E52E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C2361C8A-6DF2-6CD1-E3CD-CA84163AD2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04AA64-F76E-37A7-D23E-7051D18B3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ea typeface="+mn-ea"/>
              </a:rPr>
              <a:t>Instructions: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Type your school name &amp; location at the top left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Enter your menu items in the 4-week menu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Double click on the 4 week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Select the day that you would like to input your menu items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Use </a:t>
            </a:r>
            <a:r>
              <a:rPr lang="en-US" dirty="0" err="1">
                <a:ea typeface="+mn-ea"/>
              </a:rPr>
              <a:t>Alt+Enter</a:t>
            </a:r>
            <a:r>
              <a:rPr lang="en-US" dirty="0">
                <a:ea typeface="+mn-ea"/>
              </a:rPr>
              <a:t> to go to the next line of text (you cannot simply press enter)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Notice that your text will appear in the </a:t>
            </a:r>
            <a:r>
              <a:rPr lang="en-US" dirty="0" err="1">
                <a:ea typeface="+mn-ea"/>
              </a:rPr>
              <a:t>fx</a:t>
            </a:r>
            <a:r>
              <a:rPr lang="en-US" dirty="0">
                <a:ea typeface="+mn-ea"/>
              </a:rPr>
              <a:t> bar above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Highlight the appropriate days in the 5 month calendar below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Double click on the 5-month calendar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Select the days that you would like to highlight (hold the Ctrl key to select more than one day or week at a time to highlight)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Use the Fill Color button on the Home Tab to fill in with the appropriate color coding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>
              <a:ea typeface="+mn-ea"/>
            </a:endParaRP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>
              <a:ea typeface="+mn-ea"/>
            </a:endParaRPr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340EDC3B-7E2C-6A2F-87EE-A5DCEAE20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69C56C1-5093-4C4D-8F1C-C586839DC9EC}" type="slidenum">
              <a:rPr lang="en-US" altLang="en-US" smtClean="0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6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87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>
            <a:extLst>
              <a:ext uri="{FF2B5EF4-FFF2-40B4-BE49-F238E27FC236}">
                <a16:creationId xmlns:a16="http://schemas.microsoft.com/office/drawing/2014/main" id="{52C44E23-0B5B-6747-2CF5-E7070674BD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A4833887-C5F7-4E09-6588-0685E5A81623}"/>
              </a:ext>
            </a:extLst>
          </p:cNvPr>
          <p:cNvSpPr/>
          <p:nvPr userDrawn="1"/>
        </p:nvSpPr>
        <p:spPr>
          <a:xfrm>
            <a:off x="185738" y="7156450"/>
            <a:ext cx="6503987" cy="1987550"/>
          </a:xfrm>
          <a:prstGeom prst="round2SameRect">
            <a:avLst>
              <a:gd name="adj1" fmla="val 8478"/>
              <a:gd name="adj2" fmla="val 0"/>
            </a:avLst>
          </a:prstGeom>
          <a:solidFill>
            <a:srgbClr val="FFFFFF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5114399D-6FFF-C90D-B2AC-8D0F0EE86EB9}"/>
              </a:ext>
            </a:extLst>
          </p:cNvPr>
          <p:cNvSpPr/>
          <p:nvPr/>
        </p:nvSpPr>
        <p:spPr>
          <a:xfrm>
            <a:off x="5481638" y="1603375"/>
            <a:ext cx="1184275" cy="4362717"/>
          </a:xfrm>
          <a:prstGeom prst="round2SameRect">
            <a:avLst>
              <a:gd name="adj1" fmla="val 9327"/>
              <a:gd name="adj2" fmla="val 0"/>
            </a:avLst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OTHER DAILY</a:t>
            </a:r>
            <a:b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</a:b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SELECTIONS: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ENTREES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Breakfast Sandwich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Assorted Cereals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Yogurt with Granola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DRINKS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100% Juice $1.00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12oz Water $0.75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20oz Water $1.00 </a:t>
            </a: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A78F4C23-B06A-44DA-D65E-B02CDAA5B798}"/>
              </a:ext>
            </a:extLst>
          </p:cNvPr>
          <p:cNvSpPr/>
          <p:nvPr/>
        </p:nvSpPr>
        <p:spPr>
          <a:xfrm>
            <a:off x="249238" y="1603375"/>
            <a:ext cx="5102225" cy="473075"/>
          </a:xfrm>
          <a:prstGeom prst="round2SameRect">
            <a:avLst/>
          </a:prstGeom>
          <a:solidFill>
            <a:srgbClr val="E32726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905504-DF6D-D387-9D0B-C364A55EC23F}"/>
              </a:ext>
            </a:extLst>
          </p:cNvPr>
          <p:cNvSpPr/>
          <p:nvPr/>
        </p:nvSpPr>
        <p:spPr>
          <a:xfrm>
            <a:off x="3570288" y="512064"/>
            <a:ext cx="3124200" cy="996696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MEAL PRICING: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Breakfast Full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Reduced Breakfast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Milk Only	$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627B72D4-34B7-B028-C7BE-35201EE0F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52588"/>
            <a:ext cx="2105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BREAKFAST Menu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BD34AEA-8E17-A692-6B08-D2334186A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741226"/>
              </p:ext>
            </p:extLst>
          </p:nvPr>
        </p:nvGraphicFramePr>
        <p:xfrm>
          <a:off x="249238" y="2066925"/>
          <a:ext cx="5102226" cy="3899166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0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8986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WEEK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MONDAY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TUESDAY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WEDNESDAY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THURSDAY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FRIDAY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04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1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504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2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504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3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04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4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21" name="TextBox 34">
            <a:extLst>
              <a:ext uri="{FF2B5EF4-FFF2-40B4-BE49-F238E27FC236}">
                <a16:creationId xmlns:a16="http://schemas.microsoft.com/office/drawing/2014/main" id="{D605F1BF-7B52-58E9-4D98-BE201ED6F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1652588"/>
            <a:ext cx="32035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January-July 2027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88DCA9B7-5C5E-C8ED-96A7-7AA9AA82A7E2}"/>
              </a:ext>
            </a:extLst>
          </p:cNvPr>
          <p:cNvSpPr/>
          <p:nvPr/>
        </p:nvSpPr>
        <p:spPr>
          <a:xfrm>
            <a:off x="347376" y="628464"/>
            <a:ext cx="2616192" cy="793544"/>
          </a:xfrm>
          <a:prstGeom prst="roundRect">
            <a:avLst>
              <a:gd name="adj" fmla="val 0"/>
            </a:avLst>
          </a:prstGeom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6" rIns="91432" bIns="45716" anchor="ctr"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ADD SCHOOL </a:t>
            </a:r>
            <a:b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</a:b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LOGO HERE</a:t>
            </a:r>
            <a:endParaRPr lang="en-US" sz="1200" dirty="0">
              <a:solidFill>
                <a:sysClr val="windowText" lastClr="000000"/>
              </a:solidFill>
              <a:latin typeface="Aptos" panose="020B0004020202020204" pitchFamily="34" charset="0"/>
              <a:cs typeface="Arial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EED57A8-56EB-DC99-AA25-D0416FCE1E5D}"/>
              </a:ext>
            </a:extLst>
          </p:cNvPr>
          <p:cNvSpPr/>
          <p:nvPr/>
        </p:nvSpPr>
        <p:spPr>
          <a:xfrm>
            <a:off x="227013" y="6043692"/>
            <a:ext cx="6427787" cy="1030069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27432" rIns="91432" bIns="18288">
            <a:spAutoFit/>
          </a:bodyPr>
          <a:lstStyle/>
          <a:p>
            <a:pPr defTabSz="914318" eaLnBrk="1" fontAlgn="auto" hangingPunct="1">
              <a:spcBef>
                <a:spcPts val="0"/>
              </a:spcBef>
              <a:spcAft>
                <a:spcPts val="100"/>
              </a:spcAft>
              <a:tabLst>
                <a:tab pos="2746375" algn="r"/>
              </a:tabLs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NUTRITION BITES</a:t>
            </a:r>
          </a:p>
          <a:p>
            <a:pPr marL="114300" indent="-114300" defTabSz="914318" eaLnBrk="1" fontAlgn="auto" hangingPunct="1">
              <a:spcBef>
                <a:spcPts val="0"/>
              </a:spcBef>
              <a:spcAft>
                <a:spcPts val="1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Breakfast makes a difference for nutrition! Breakfast contributes 29% of daily calcium, 24% of daily fiber, 25% of daily potassium and 45% of daily vitamin D.</a:t>
            </a:r>
            <a:endParaRPr lang="en-US" sz="900" baseline="30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marL="114300" indent="-114300" defTabSz="914318" eaLnBrk="1" fontAlgn="auto" hangingPunct="1">
              <a:spcBef>
                <a:spcPts val="0"/>
              </a:spcBef>
              <a:spcAft>
                <a:spcPts val="1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Breakfast eaters are more likely to meet nutrient recommendations.</a:t>
            </a:r>
          </a:p>
          <a:p>
            <a:pPr marL="114300" indent="-114300" defTabSz="914318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Choosing ready-to-eat cereal at breakfast can help increase nutrient intakes – cereal eaters have higher intakes of calcium, vitamin D, potassium, fiber, whole grains, and dairy</a:t>
            </a:r>
            <a:r>
              <a:rPr lang="en-US" sz="9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.</a:t>
            </a:r>
            <a:endParaRPr lang="en-US" sz="9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C00B4343-EC20-F905-EC1F-D46957B76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298736"/>
              </p:ext>
            </p:extLst>
          </p:nvPr>
        </p:nvGraphicFramePr>
        <p:xfrm>
          <a:off x="358775" y="7280275"/>
          <a:ext cx="6184893" cy="175132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58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</a:tblGrid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January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February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March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April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May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570085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June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 dirty="0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July 2027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5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058174"/>
                  </a:ext>
                </a:extLst>
              </a:tr>
            </a:tbl>
          </a:graphicData>
        </a:graphic>
      </p:graphicFrame>
      <p:sp>
        <p:nvSpPr>
          <p:cNvPr id="3793" name="TextBox 1">
            <a:extLst>
              <a:ext uri="{FF2B5EF4-FFF2-40B4-BE49-F238E27FC236}">
                <a16:creationId xmlns:a16="http://schemas.microsoft.com/office/drawing/2014/main" id="{72BB6C8D-41F8-C137-7C96-E02599DD0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19113" y="40862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grpSp>
        <p:nvGrpSpPr>
          <p:cNvPr id="3794" name="Group 1">
            <a:extLst>
              <a:ext uri="{FF2B5EF4-FFF2-40B4-BE49-F238E27FC236}">
                <a16:creationId xmlns:a16="http://schemas.microsoft.com/office/drawing/2014/main" id="{AF2A25EA-DF66-8DC9-03E6-B8AC65827034}"/>
              </a:ext>
            </a:extLst>
          </p:cNvPr>
          <p:cNvGrpSpPr>
            <a:grpSpLocks/>
          </p:cNvGrpSpPr>
          <p:nvPr/>
        </p:nvGrpSpPr>
        <p:grpSpPr bwMode="auto">
          <a:xfrm>
            <a:off x="2933700" y="8183069"/>
            <a:ext cx="3760788" cy="211137"/>
            <a:chOff x="2934384" y="8069465"/>
            <a:chExt cx="3760104" cy="211511"/>
          </a:xfrm>
        </p:grpSpPr>
        <p:sp>
          <p:nvSpPr>
            <p:cNvPr id="3796" name="TextBox 18">
              <a:extLst>
                <a:ext uri="{FF2B5EF4-FFF2-40B4-BE49-F238E27FC236}">
                  <a16:creationId xmlns:a16="http://schemas.microsoft.com/office/drawing/2014/main" id="{690CBBE4-7E20-4C15-1C71-5CA96086D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283" y="8069465"/>
              <a:ext cx="3718205" cy="211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lnSpc>
                  <a:spcPts val="1038"/>
                </a:lnSpc>
                <a:spcAft>
                  <a:spcPts val="600"/>
                </a:spcAft>
              </a:pPr>
              <a:r>
                <a:rPr lang="en-US" altLang="en-US" sz="600" dirty="0">
                  <a:solidFill>
                    <a:srgbClr val="000000"/>
                  </a:solidFill>
                  <a:latin typeface="Aptos" panose="020B0004020202020204" pitchFamily="34" charset="0"/>
                </a:rPr>
                <a:t>Week 1 Meal Plan	Week 2 Meal Plan	Week 3 Meal Plan	Week 4 Meal Plan</a:t>
              </a:r>
              <a:endParaRPr lang="en-US" altLang="en-US" sz="600" dirty="0">
                <a:latin typeface="Aptos" panose="020B00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8E7E5B0-BDDD-F266-CE4E-AEDC64B31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4384" y="8118764"/>
              <a:ext cx="98407" cy="109732"/>
            </a:xfrm>
            <a:prstGeom prst="rect">
              <a:avLst/>
            </a:prstGeom>
            <a:solidFill>
              <a:srgbClr val="C7D9F0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dirty="0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489E47A-42D7-D762-D470-1513B3A37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084" y="8128306"/>
              <a:ext cx="96820" cy="109732"/>
            </a:xfrm>
            <a:prstGeom prst="rect">
              <a:avLst/>
            </a:prstGeom>
            <a:solidFill>
              <a:srgbClr val="FCF3AD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8FAB269-84D4-CD04-30B1-DEDF9CF657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1950" y="8128304"/>
              <a:ext cx="98407" cy="109732"/>
            </a:xfrm>
            <a:prstGeom prst="rect">
              <a:avLst/>
            </a:prstGeom>
            <a:solidFill>
              <a:srgbClr val="D6E5BD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05D7136-86EA-7F33-A227-268D15762C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0254" y="8128306"/>
              <a:ext cx="98407" cy="109732"/>
            </a:xfrm>
            <a:prstGeom prst="rect">
              <a:avLst/>
            </a:prstGeom>
            <a:solidFill>
              <a:srgbClr val="FDD4B5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</p:grpSp>
      <p:sp>
        <p:nvSpPr>
          <p:cNvPr id="2" name="TextBox 5">
            <a:extLst>
              <a:ext uri="{FF2B5EF4-FFF2-40B4-BE49-F238E27FC236}">
                <a16:creationId xmlns:a16="http://schemas.microsoft.com/office/drawing/2014/main" id="{AC99E180-F1EE-F247-2998-202B985D7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63500"/>
            <a:ext cx="6684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eaLnBrk="1" hangingPunct="1">
              <a:defRPr/>
            </a:pPr>
            <a:r>
              <a:rPr lang="en-US" sz="2400" b="1" spc="150" dirty="0">
                <a:solidFill>
                  <a:srgbClr val="FFFFFF"/>
                </a:solidFill>
                <a:effectLst>
                  <a:outerShdw blurRad="1524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Bobby Jones Regular" pitchFamily="2" charset="0"/>
                <a:cs typeface="Arial"/>
              </a:rPr>
              <a:t>Type Your School Name Here</a:t>
            </a: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016ECF57-EA6C-3D35-1455-26322E275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7975" y="8766181"/>
            <a:ext cx="3773488" cy="29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marL="114300" indent="-1143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ts val="800"/>
              </a:lnSpc>
              <a:spcAft>
                <a:spcPts val="0"/>
              </a:spcAft>
            </a:pPr>
            <a:endParaRPr lang="en-US" altLang="en-US" sz="60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marL="0" indent="0" eaLnBrk="1" hangingPunct="1">
              <a:lnSpc>
                <a:spcPts val="800"/>
              </a:lnSpc>
              <a:spcAft>
                <a:spcPts val="0"/>
              </a:spcAft>
            </a:pPr>
            <a:r>
              <a:rPr lang="en-US" sz="600" dirty="0">
                <a:latin typeface="Aptos" panose="020B0004020202020204" pitchFamily="34" charset="0"/>
              </a:rPr>
              <a:t>Reference: NHANES 2017-2018</a:t>
            </a:r>
            <a:endParaRPr lang="en-US" altLang="en-US" sz="600" dirty="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e40212-45de-4ab1-9013-e377c0948068">MY5ZCWMZM23R-2041340279-1966</_dlc_DocId>
    <VaultId xmlns="b651eb62-d299-4796-86fd-5d3275915ce6" xsi:nil="true"/>
    <_dlc_DocIdUrl xmlns="b5e40212-45de-4ab1-9013-e377c0948068">
      <Url>https://genmills.sharepoint.com/sites/ITQ-BIHN/_layouts/15/DocIdRedir.aspx?ID=MY5ZCWMZM23R-2041340279-1966</Url>
      <Description>MY5ZCWMZM23R-2041340279-1966</Description>
    </_dlc_DocIdUrl>
    <GMIDescription xmlns="b651eb62-d299-4796-86fd-5d3275915ce6" xsi:nil="true"/>
    <SPDocId xmlns="b651eb62-d299-4796-86fd-5d3275915ce6" xsi:nil="true"/>
    <vtiIsPermanentRecord xmlns="b651eb62-d299-4796-86fd-5d3275915ce6">0</vtiIsPermanentRecord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LongProperties xmlns="http://schemas.microsoft.com/office/2006/metadata/longProperties"/>
</file>

<file path=customXml/item5.xml><?xml version="1.0" encoding="utf-8"?>
<?mso-contentType ?>
<SharedContentType xmlns="Microsoft.SharePoint.Taxonomy.ContentTypeSync" SourceId="43ba04b7-a742-4691-b569-1022787fdd07" ContentTypeId="0x01" PreviousValue="false"/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0234242A5B94AA0B7C190C40380CA" ma:contentTypeVersion="21" ma:contentTypeDescription="Create a new document." ma:contentTypeScope="" ma:versionID="01f0a5bdba1e7ee084a5da888c491658">
  <xsd:schema xmlns:xsd="http://www.w3.org/2001/XMLSchema" xmlns:xs="http://www.w3.org/2001/XMLSchema" xmlns:p="http://schemas.microsoft.com/office/2006/metadata/properties" xmlns:ns3="b651eb62-d299-4796-86fd-5d3275915ce6" xmlns:ns4="b5e40212-45de-4ab1-9013-e377c0948068" xmlns:ns5="5f84e7ff-f74e-4f26-b03d-2c0e43464573" targetNamespace="http://schemas.microsoft.com/office/2006/metadata/properties" ma:root="true" ma:fieldsID="05864a039664dffbbb0262cf3cb35092" ns3:_="" ns4:_="" ns5:_="">
    <xsd:import namespace="b651eb62-d299-4796-86fd-5d3275915ce6"/>
    <xsd:import namespace="b5e40212-45de-4ab1-9013-e377c0948068"/>
    <xsd:import namespace="5f84e7ff-f74e-4f26-b03d-2c0e43464573"/>
    <xsd:element name="properties">
      <xsd:complexType>
        <xsd:sequence>
          <xsd:element name="documentManagement">
            <xsd:complexType>
              <xsd:all>
                <xsd:element ref="ns3:GMIDescription" minOccurs="0"/>
                <xsd:element ref="ns3:SPDocId" minOccurs="0"/>
                <xsd:element ref="ns3:VaultId" minOccurs="0"/>
                <xsd:element ref="ns3:vtiIsPermanentRecord" minOccurs="0"/>
                <xsd:element ref="ns4:_dlc_DocId" minOccurs="0"/>
                <xsd:element ref="ns4:_dlc_DocIdUrl" minOccurs="0"/>
                <xsd:element ref="ns4:_dlc_DocIdPersistId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EventHashCode" minOccurs="0"/>
                <xsd:element ref="ns5:MediaServiceGenerationTime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eb62-d299-4796-86fd-5d3275915ce6" elementFormDefault="qualified">
    <xsd:import namespace="http://schemas.microsoft.com/office/2006/documentManagement/types"/>
    <xsd:import namespace="http://schemas.microsoft.com/office/infopath/2007/PartnerControls"/>
    <xsd:element name="GMIDescription" ma:index="6" nillable="true" ma:displayName="Description" ma:description="The document description" ma:internalName="GMIDescription">
      <xsd:simpleType>
        <xsd:restriction base="dms:Text"/>
      </xsd:simpleType>
    </xsd:element>
    <xsd:element name="SPDocId" ma:index="10" nillable="true" ma:displayName="SPDocId" ma:decimals="0" ma:description="General Mills unique document ID" ma:hidden="true" ma:internalName="SPDocId" ma:readOnly="true">
      <xsd:simpleType>
        <xsd:restriction base="dms:Text"/>
      </xsd:simpleType>
    </xsd:element>
    <xsd:element name="VaultId" ma:index="11" nillable="true" ma:displayName="VaultId" ma:decimals="0" ma:description="General Mills unique SPDoc document ID of document in the eVault." ma:hidden="true" ma:internalName="VaultId" ma:readOnly="true">
      <xsd:simpleType>
        <xsd:restriction base="dms:Text"/>
      </xsd:simpleType>
    </xsd:element>
    <xsd:element name="vtiIsPermanentRecord" ma:index="12" nillable="true" ma:displayName="vtiIsPermanentRecord" ma:default="0" ma:description="" ma:hidden="true" ma:internalName="vtiIsPermanentRecord" ma:readOnly="true">
      <xsd:simpleType>
        <xsd:restriction base="dms:Choice">
          <xsd:enumeration value="0"/>
          <xsd:enumeration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e40212-45de-4ab1-9013-e377c094806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e7ff-f74e-4f26-b03d-2c0e434645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0EC3BE-D7CF-4C9A-84C5-FD0201009C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1A717C-9C45-4E78-950B-0AFE30874D59}">
  <ds:schemaRefs>
    <ds:schemaRef ds:uri="http://schemas.microsoft.com/office/2006/metadata/properties"/>
    <ds:schemaRef ds:uri="http://schemas.microsoft.com/office/infopath/2007/PartnerControls"/>
    <ds:schemaRef ds:uri="b5e40212-45de-4ab1-9013-e377c0948068"/>
    <ds:schemaRef ds:uri="b651eb62-d299-4796-86fd-5d3275915ce6"/>
  </ds:schemaRefs>
</ds:datastoreItem>
</file>

<file path=customXml/itemProps3.xml><?xml version="1.0" encoding="utf-8"?>
<ds:datastoreItem xmlns:ds="http://schemas.openxmlformats.org/officeDocument/2006/customXml" ds:itemID="{46F66EFB-5A65-4A10-ADCB-67858602A87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2523C8F-2AF8-4636-97E4-CBF58B192C34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8A7FAA0F-3696-45BF-A4EC-87173F59C16A}">
  <ds:schemaRefs>
    <ds:schemaRef ds:uri="Microsoft.SharePoint.Taxonomy.ContentTypeSync"/>
  </ds:schemaRefs>
</ds:datastoreItem>
</file>

<file path=customXml/itemProps6.xml><?xml version="1.0" encoding="utf-8"?>
<ds:datastoreItem xmlns:ds="http://schemas.openxmlformats.org/officeDocument/2006/customXml" ds:itemID="{C6DE2C58-0582-474E-AD01-2562BA4D65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51eb62-d299-4796-86fd-5d3275915ce6"/>
    <ds:schemaRef ds:uri="b5e40212-45de-4ab1-9013-e377c0948068"/>
    <ds:schemaRef ds:uri="5f84e7ff-f74e-4f26-b03d-2c0e434645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2732</TotalTime>
  <Words>576</Words>
  <Application>Microsoft Macintosh PowerPoint</Application>
  <PresentationFormat>Letter Paper (8.5x11 in)</PresentationFormat>
  <Paragraphs>316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Calibri</vt:lpstr>
      <vt:lpstr>Arial</vt:lpstr>
      <vt:lpstr>Bobby Jones Regular</vt:lpstr>
      <vt:lpstr>Office Theme</vt:lpstr>
      <vt:lpstr>PowerPoint Presentation</vt:lpstr>
    </vt:vector>
  </TitlesOfParts>
  <Manager/>
  <Company>General Mills,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Nicole Nelsen</dc:creator>
  <cp:keywords/>
  <dc:description/>
  <cp:lastModifiedBy>Dave Lantto</cp:lastModifiedBy>
  <cp:revision>156</cp:revision>
  <cp:lastPrinted>2013-07-29T14:53:03Z</cp:lastPrinted>
  <dcterms:created xsi:type="dcterms:W3CDTF">2013-07-22T19:45:20Z</dcterms:created>
  <dcterms:modified xsi:type="dcterms:W3CDTF">2026-04-17T16:12:11Z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KQQDJM7DVXJ2-31-575</vt:lpwstr>
  </property>
  <property fmtid="{D5CDD505-2E9C-101B-9397-08002B2CF9AE}" pid="3" name="_dlc_DocIdItemGuid">
    <vt:lpwstr>226f014f-1c74-4542-8740-ea832878bbe4</vt:lpwstr>
  </property>
  <property fmtid="{D5CDD505-2E9C-101B-9397-08002B2CF9AE}" pid="4" name="_dlc_DocIdUrl">
    <vt:lpwstr>http://spitq.generalmills.com/sites/BIHN/_layouts/DocIdRedir.aspx?ID=KQQDJM7DVXJ2-31-575, KQQDJM7DVXJ2-31-575</vt:lpwstr>
  </property>
  <property fmtid="{D5CDD505-2E9C-101B-9397-08002B2CF9AE}" pid="5" name="RecordType">
    <vt:lpwstr>Reference Record</vt:lpwstr>
  </property>
  <property fmtid="{D5CDD505-2E9C-101B-9397-08002B2CF9AE}" pid="6" name="GMIDescription">
    <vt:lpwstr/>
  </property>
  <property fmtid="{D5CDD505-2E9C-101B-9397-08002B2CF9AE}" pid="7" name="VaultId">
    <vt:lpwstr/>
  </property>
  <property fmtid="{D5CDD505-2E9C-101B-9397-08002B2CF9AE}" pid="8" name="2007GMISPDocID">
    <vt:lpwstr/>
  </property>
  <property fmtid="{D5CDD505-2E9C-101B-9397-08002B2CF9AE}" pid="9" name="SPDocId">
    <vt:lpwstr/>
  </property>
  <property fmtid="{D5CDD505-2E9C-101B-9397-08002B2CF9AE}" pid="10" name="ContentTypeId">
    <vt:lpwstr>0x0101009550234242A5B94AA0B7C190C40380CA</vt:lpwstr>
  </property>
</Properties>
</file>