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7"/>
  </p:sldMasterIdLst>
  <p:notesMasterIdLst>
    <p:notesMasterId r:id="rId9"/>
  </p:notesMasterIdLst>
  <p:sldIdLst>
    <p:sldId id="256" r:id="rId8"/>
  </p:sldIdLst>
  <p:sldSz cx="6858000" cy="9144000" type="letter"/>
  <p:notesSz cx="7010400" cy="9296400"/>
  <p:embeddedFontLst>
    <p:embeddedFont>
      <p:font typeface="Bobby Jones Regular" pitchFamily="2" charset="0"/>
      <p:regular r:id="rId10"/>
    </p:embeddedFont>
  </p:embeddedFontLst>
  <p:defaultTextStyle>
    <a:defPPr>
      <a:defRPr lang="en-US"/>
    </a:defPPr>
    <a:lvl1pPr algn="l" defTabSz="91281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1pPr>
    <a:lvl2pPr marL="455613" indent="1588" algn="l" defTabSz="91281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2pPr>
    <a:lvl3pPr marL="912813" indent="1588" algn="l" defTabSz="91281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3pPr>
    <a:lvl4pPr marL="1370013" indent="1588" algn="l" defTabSz="91281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4pPr>
    <a:lvl5pPr marL="1827213" indent="1588" algn="l" defTabSz="91281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F4AD"/>
    <a:srgbClr val="D9E6BF"/>
    <a:srgbClr val="0054A6"/>
    <a:srgbClr val="0099D9"/>
    <a:srgbClr val="FCD5B6"/>
    <a:srgbClr val="C7D9F2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61"/>
    <p:restoredTop sz="77256"/>
  </p:normalViewPr>
  <p:slideViewPr>
    <p:cSldViewPr snapToGrid="0">
      <p:cViewPr varScale="1">
        <p:scale>
          <a:sx n="77" d="100"/>
          <a:sy n="77" d="100"/>
        </p:scale>
        <p:origin x="4160" y="200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1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1" Type="http://schemas.openxmlformats.org/officeDocument/2006/relationships/presProps" Target="presProps.xml"/><Relationship Id="rId5" Type="http://schemas.openxmlformats.org/officeDocument/2006/relationships/customXml" Target="../customXml/item5.xml"/><Relationship Id="rId10" Type="http://schemas.openxmlformats.org/officeDocument/2006/relationships/font" Target="fonts/font1.fntdata"/><Relationship Id="rId4" Type="http://schemas.openxmlformats.org/officeDocument/2006/relationships/customXml" Target="../customXml/item4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2E3F3C7-A965-86B4-3D65-F0BB617894D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 defTabSz="914318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D8C1EA0-04EC-EF3A-3CBE-A9F44214312C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AFAE63C2-4763-3745-9669-0BD3714272B2}" type="datetimeFigureOut">
              <a:rPr lang="en-US" altLang="en-US"/>
              <a:pPr>
                <a:defRPr/>
              </a:pPr>
              <a:t>4/17/26</a:t>
            </a:fld>
            <a:endParaRPr lang="en-US" alt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A935CE75-1DC3-BBD0-2EE6-CC98FC0215A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197100" y="696913"/>
            <a:ext cx="2616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2B4307E9-2F76-5A1E-D7F6-142239171E2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D8A405-EA1B-5133-1BF8-65A0F135F08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 defTabSz="914318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FB5653-0777-B242-5048-ADB6E91A034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9B9AC833-CCE2-7E4A-BDD0-E17A843D33A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1pPr>
    <a:lvl2pPr marL="455613"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2pPr>
    <a:lvl3pPr marL="912813"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3pPr>
    <a:lvl4pPr marL="1370013"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4pPr>
    <a:lvl5pPr marL="1827213"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5pPr>
    <a:lvl6pPr marL="2285797" algn="l" defTabSz="91431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956" algn="l" defTabSz="91431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115" algn="l" defTabSz="91431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274" algn="l" defTabSz="91431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Slide Image Placeholder 1">
            <a:extLst>
              <a:ext uri="{FF2B5EF4-FFF2-40B4-BE49-F238E27FC236}">
                <a16:creationId xmlns:a16="http://schemas.microsoft.com/office/drawing/2014/main" id="{45A6B327-5919-4B9E-5B02-0BEA442EEE4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B0AB264-A065-F8D1-2BCB-59DB221FA6D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31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ea typeface="+mn-ea"/>
              </a:rPr>
              <a:t>Instructions:</a:t>
            </a:r>
          </a:p>
          <a:p>
            <a:pPr marL="232943" indent="-232943" defTabSz="914318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US" dirty="0">
                <a:ea typeface="+mn-ea"/>
              </a:rPr>
              <a:t>Type your school name &amp; location at the top left</a:t>
            </a:r>
          </a:p>
          <a:p>
            <a:pPr marL="232943" indent="-232943" defTabSz="914318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US" dirty="0">
                <a:ea typeface="+mn-ea"/>
              </a:rPr>
              <a:t>Enter your menu items in the 4-week menu</a:t>
            </a:r>
          </a:p>
          <a:p>
            <a:pPr marL="698830" lvl="1" indent="-232943" defTabSz="914318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US" dirty="0">
                <a:ea typeface="+mn-ea"/>
              </a:rPr>
              <a:t>Double click on the 4 week chart</a:t>
            </a:r>
          </a:p>
          <a:p>
            <a:pPr marL="698830" lvl="1" indent="-232943" defTabSz="914318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US" dirty="0">
                <a:ea typeface="+mn-ea"/>
              </a:rPr>
              <a:t>Select the day that you would like to input your menu items</a:t>
            </a:r>
          </a:p>
          <a:p>
            <a:pPr marL="698830" lvl="1" indent="-232943" defTabSz="914318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US" dirty="0">
                <a:ea typeface="+mn-ea"/>
              </a:rPr>
              <a:t>Use </a:t>
            </a:r>
            <a:r>
              <a:rPr lang="en-US" dirty="0" err="1">
                <a:ea typeface="+mn-ea"/>
              </a:rPr>
              <a:t>Alt+Enter</a:t>
            </a:r>
            <a:r>
              <a:rPr lang="en-US" dirty="0">
                <a:ea typeface="+mn-ea"/>
              </a:rPr>
              <a:t> to go to the next line of text (you cannot simply press enter)</a:t>
            </a:r>
          </a:p>
          <a:p>
            <a:pPr marL="698830" lvl="1" indent="-232943" defTabSz="914318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US" dirty="0">
                <a:ea typeface="+mn-ea"/>
              </a:rPr>
              <a:t>Notice that your text will appear in the </a:t>
            </a:r>
            <a:r>
              <a:rPr lang="en-US" dirty="0" err="1">
                <a:ea typeface="+mn-ea"/>
              </a:rPr>
              <a:t>fx</a:t>
            </a:r>
            <a:r>
              <a:rPr lang="en-US" dirty="0">
                <a:ea typeface="+mn-ea"/>
              </a:rPr>
              <a:t> bar above</a:t>
            </a:r>
          </a:p>
          <a:p>
            <a:pPr marL="232943" indent="-232943" defTabSz="914318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US" dirty="0">
                <a:ea typeface="+mn-ea"/>
              </a:rPr>
              <a:t>Highlight the appropriate days in the 5 month calendar below</a:t>
            </a:r>
          </a:p>
          <a:p>
            <a:pPr marL="698830" lvl="1" indent="-232943" defTabSz="914318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US" dirty="0">
                <a:ea typeface="+mn-ea"/>
              </a:rPr>
              <a:t>Double click on the 5-month calendar chart</a:t>
            </a:r>
          </a:p>
          <a:p>
            <a:pPr marL="698830" lvl="1" indent="-232943" defTabSz="914318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US" dirty="0">
                <a:ea typeface="+mn-ea"/>
              </a:rPr>
              <a:t>Select the days that you would like to highlight (hold the Ctrl key to select more than one day or week at a time to highlight)</a:t>
            </a:r>
          </a:p>
          <a:p>
            <a:pPr marL="698830" lvl="1" indent="-232943" defTabSz="914318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US" dirty="0">
                <a:ea typeface="+mn-ea"/>
              </a:rPr>
              <a:t>Use the Fill Color button on the Home Tab to fill in with the appropriate color coding</a:t>
            </a:r>
          </a:p>
          <a:p>
            <a:pPr marL="698830" lvl="1" indent="-232943" defTabSz="914318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endParaRPr lang="en-US" dirty="0">
              <a:ea typeface="+mn-ea"/>
            </a:endParaRPr>
          </a:p>
          <a:p>
            <a:pPr marL="232943" indent="-232943" defTabSz="914318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endParaRPr lang="en-US" dirty="0">
              <a:ea typeface="+mn-ea"/>
            </a:endParaRPr>
          </a:p>
        </p:txBody>
      </p:sp>
      <p:sp>
        <p:nvSpPr>
          <p:cNvPr id="4099" name="Slide Number Placeholder 3">
            <a:extLst>
              <a:ext uri="{FF2B5EF4-FFF2-40B4-BE49-F238E27FC236}">
                <a16:creationId xmlns:a16="http://schemas.microsoft.com/office/drawing/2014/main" id="{801B715C-E252-0B5D-F645-BA22FAB1B20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25B95F82-C5A3-D34B-A985-C519FD9D64D8}" type="slidenum">
              <a:rPr lang="en-US" altLang="en-US" smtClean="0">
                <a:latin typeface="Calibri" panose="020F0502020204030204" pitchFamily="34" charset="0"/>
              </a:rPr>
              <a:pPr/>
              <a:t>1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65925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20624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96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3">
            <a:extLst>
              <a:ext uri="{FF2B5EF4-FFF2-40B4-BE49-F238E27FC236}">
                <a16:creationId xmlns:a16="http://schemas.microsoft.com/office/drawing/2014/main" id="{23D8A2E6-AD4E-BD36-6F89-81DEDC8B10D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ound Same Side Corner Rectangle 6">
            <a:extLst>
              <a:ext uri="{FF2B5EF4-FFF2-40B4-BE49-F238E27FC236}">
                <a16:creationId xmlns:a16="http://schemas.microsoft.com/office/drawing/2014/main" id="{154C5433-EDAC-2BBC-5129-1DF244B54874}"/>
              </a:ext>
            </a:extLst>
          </p:cNvPr>
          <p:cNvSpPr/>
          <p:nvPr userDrawn="1"/>
        </p:nvSpPr>
        <p:spPr>
          <a:xfrm>
            <a:off x="185738" y="7159752"/>
            <a:ext cx="6503987" cy="1984248"/>
          </a:xfrm>
          <a:prstGeom prst="round2SameRect">
            <a:avLst>
              <a:gd name="adj1" fmla="val 8478"/>
              <a:gd name="adj2" fmla="val 0"/>
            </a:avLst>
          </a:prstGeom>
          <a:solidFill>
            <a:srgbClr val="FFFFFF"/>
          </a:solidFill>
          <a:ln w="2540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ctr" defTabSz="912813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anose="020B0600070205080204" pitchFamily="34" charset="-128"/>
          <a:cs typeface="+mj-cs"/>
        </a:defRPr>
      </a:lvl1pPr>
      <a:lvl2pPr algn="ctr" defTabSz="912813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anose="020B0600070205080204" pitchFamily="34" charset="-128"/>
        </a:defRPr>
      </a:lvl2pPr>
      <a:lvl3pPr algn="ctr" defTabSz="912813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anose="020B0600070205080204" pitchFamily="34" charset="-128"/>
        </a:defRPr>
      </a:lvl3pPr>
      <a:lvl4pPr algn="ctr" defTabSz="912813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anose="020B0600070205080204" pitchFamily="34" charset="-128"/>
        </a:defRPr>
      </a:lvl4pPr>
      <a:lvl5pPr algn="ctr" defTabSz="912813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anose="020B0600070205080204" pitchFamily="34" charset="-128"/>
        </a:defRPr>
      </a:lvl5pPr>
      <a:lvl6pPr marL="457200" algn="ctr" defTabSz="912813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912813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912813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912813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1313" indent="-341313" algn="l" defTabSz="9128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1pPr>
      <a:lvl2pPr marL="741363" indent="-284163" algn="l" defTabSz="9128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2pPr>
      <a:lvl3pPr marL="1141413" indent="-227013" algn="l" defTabSz="9128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3pPr>
      <a:lvl4pPr marL="1598613" indent="-227013" algn="l" defTabSz="9128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4pPr>
      <a:lvl5pPr marL="2055813" indent="-227013" algn="l" defTabSz="9128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5pPr>
      <a:lvl6pPr marL="2514376" indent="-228580" algn="l" defTabSz="91431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35" indent="-228580" algn="l" defTabSz="91431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95" indent="-228580" algn="l" defTabSz="91431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54" indent="-228580" algn="l" defTabSz="91431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9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18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77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37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97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56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15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74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ound Same Side Corner Rectangle 17">
            <a:extLst>
              <a:ext uri="{FF2B5EF4-FFF2-40B4-BE49-F238E27FC236}">
                <a16:creationId xmlns:a16="http://schemas.microsoft.com/office/drawing/2014/main" id="{BF486F6F-A569-56DB-7EEF-8D59113B2767}"/>
              </a:ext>
            </a:extLst>
          </p:cNvPr>
          <p:cNvSpPr/>
          <p:nvPr/>
        </p:nvSpPr>
        <p:spPr>
          <a:xfrm>
            <a:off x="5481638" y="1591056"/>
            <a:ext cx="1184275" cy="4468060"/>
          </a:xfrm>
          <a:prstGeom prst="round2SameRect">
            <a:avLst>
              <a:gd name="adj1" fmla="val 9327"/>
              <a:gd name="adj2" fmla="val 0"/>
            </a:avLst>
          </a:prstGeom>
          <a:solidFill>
            <a:schemeClr val="bg1">
              <a:alpha val="60000"/>
            </a:schemeClr>
          </a:solidFill>
          <a:ln w="1270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defTabSz="91431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b="1" dirty="0">
                <a:solidFill>
                  <a:srgbClr val="0054A6"/>
                </a:solidFill>
                <a:latin typeface="Aptos" panose="020B0004020202020204" pitchFamily="34" charset="0"/>
                <a:cs typeface="Arial"/>
              </a:rPr>
              <a:t>OTHER DAILY</a:t>
            </a:r>
            <a:br>
              <a:rPr lang="en-US" sz="1000" b="1" dirty="0">
                <a:solidFill>
                  <a:srgbClr val="0054A6"/>
                </a:solidFill>
                <a:latin typeface="Aptos" panose="020B0004020202020204" pitchFamily="34" charset="0"/>
                <a:cs typeface="Arial"/>
              </a:rPr>
            </a:br>
            <a:r>
              <a:rPr lang="en-US" sz="1000" b="1" dirty="0">
                <a:solidFill>
                  <a:srgbClr val="0054A6"/>
                </a:solidFill>
                <a:latin typeface="Aptos" panose="020B0004020202020204" pitchFamily="34" charset="0"/>
                <a:cs typeface="Arial"/>
              </a:rPr>
              <a:t>SELECTIONS:</a:t>
            </a:r>
          </a:p>
          <a:p>
            <a:pPr algn="ctr" defTabSz="91431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000" b="1" dirty="0">
              <a:solidFill>
                <a:schemeClr val="tx1"/>
              </a:solidFill>
              <a:latin typeface="Aptos" panose="020B0004020202020204" pitchFamily="34" charset="0"/>
              <a:cs typeface="Arial"/>
            </a:endParaRPr>
          </a:p>
          <a:p>
            <a:pPr algn="ctr" defTabSz="91431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b="1" dirty="0">
                <a:solidFill>
                  <a:schemeClr val="tx1"/>
                </a:solidFill>
                <a:latin typeface="Aptos" panose="020B0004020202020204" pitchFamily="34" charset="0"/>
                <a:cs typeface="Arial"/>
              </a:rPr>
              <a:t>ENTREES</a:t>
            </a:r>
          </a:p>
          <a:p>
            <a:pPr algn="ctr" defTabSz="91431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dirty="0">
                <a:solidFill>
                  <a:schemeClr val="tx1"/>
                </a:solidFill>
                <a:latin typeface="Aptos" panose="020B0004020202020204" pitchFamily="34" charset="0"/>
                <a:cs typeface="Arial"/>
              </a:rPr>
              <a:t>$</a:t>
            </a:r>
          </a:p>
          <a:p>
            <a:pPr algn="ctr" defTabSz="91431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dirty="0">
                <a:solidFill>
                  <a:schemeClr val="tx1"/>
                </a:solidFill>
                <a:latin typeface="Aptos" panose="020B0004020202020204" pitchFamily="34" charset="0"/>
                <a:cs typeface="Arial"/>
              </a:rPr>
              <a:t>Pizza</a:t>
            </a:r>
          </a:p>
          <a:p>
            <a:pPr algn="ctr" defTabSz="91431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dirty="0">
                <a:solidFill>
                  <a:schemeClr val="tx1"/>
                </a:solidFill>
                <a:latin typeface="Aptos" panose="020B0004020202020204" pitchFamily="34" charset="0"/>
                <a:cs typeface="Arial"/>
              </a:rPr>
              <a:t>Hamburger</a:t>
            </a:r>
          </a:p>
          <a:p>
            <a:pPr algn="ctr" defTabSz="91431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dirty="0">
                <a:solidFill>
                  <a:schemeClr val="tx1"/>
                </a:solidFill>
                <a:latin typeface="Aptos" panose="020B0004020202020204" pitchFamily="34" charset="0"/>
                <a:cs typeface="Arial"/>
              </a:rPr>
              <a:t>Cheeseburger</a:t>
            </a:r>
          </a:p>
          <a:p>
            <a:pPr algn="ctr" defTabSz="91431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000" dirty="0">
              <a:solidFill>
                <a:schemeClr val="tx1"/>
              </a:solidFill>
              <a:latin typeface="Aptos" panose="020B0004020202020204" pitchFamily="34" charset="0"/>
              <a:cs typeface="Arial"/>
            </a:endParaRPr>
          </a:p>
          <a:p>
            <a:pPr algn="ctr" defTabSz="91431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b="1" dirty="0">
                <a:solidFill>
                  <a:schemeClr val="tx1"/>
                </a:solidFill>
                <a:latin typeface="Aptos" panose="020B0004020202020204" pitchFamily="34" charset="0"/>
                <a:cs typeface="Arial"/>
              </a:rPr>
              <a:t>SNACKS</a:t>
            </a:r>
          </a:p>
          <a:p>
            <a:pPr algn="ctr" defTabSz="91431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i="1" dirty="0">
                <a:solidFill>
                  <a:schemeClr val="tx1"/>
                </a:solidFill>
                <a:latin typeface="Aptos" panose="020B0004020202020204" pitchFamily="34" charset="0"/>
                <a:cs typeface="Arial"/>
              </a:rPr>
              <a:t>We offer a variety of a la carte snack items in our cafeteria</a:t>
            </a:r>
          </a:p>
          <a:p>
            <a:pPr algn="ctr" defTabSz="91431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000" dirty="0">
              <a:solidFill>
                <a:schemeClr val="tx1"/>
              </a:solidFill>
              <a:latin typeface="Aptos" panose="020B0004020202020204" pitchFamily="34" charset="0"/>
              <a:cs typeface="Arial"/>
            </a:endParaRPr>
          </a:p>
          <a:p>
            <a:pPr algn="ctr" defTabSz="91431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b="1" dirty="0">
                <a:solidFill>
                  <a:schemeClr val="tx1"/>
                </a:solidFill>
                <a:latin typeface="Aptos" panose="020B0004020202020204" pitchFamily="34" charset="0"/>
                <a:cs typeface="Arial"/>
              </a:rPr>
              <a:t>DRINKS</a:t>
            </a:r>
          </a:p>
          <a:p>
            <a:pPr algn="ctr" defTabSz="91431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dirty="0">
                <a:solidFill>
                  <a:schemeClr val="tx1"/>
                </a:solidFill>
                <a:latin typeface="Aptos" panose="020B0004020202020204" pitchFamily="34" charset="0"/>
                <a:cs typeface="Arial"/>
              </a:rPr>
              <a:t>100% Juice $1.00</a:t>
            </a:r>
          </a:p>
          <a:p>
            <a:pPr algn="ctr" defTabSz="91431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dirty="0">
                <a:solidFill>
                  <a:schemeClr val="tx1"/>
                </a:solidFill>
                <a:latin typeface="Aptos" panose="020B0004020202020204" pitchFamily="34" charset="0"/>
                <a:cs typeface="Arial"/>
              </a:rPr>
              <a:t>12oz Water $0.75</a:t>
            </a:r>
          </a:p>
          <a:p>
            <a:pPr algn="ctr" defTabSz="91431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dirty="0">
                <a:solidFill>
                  <a:schemeClr val="tx1"/>
                </a:solidFill>
                <a:latin typeface="Aptos" panose="020B0004020202020204" pitchFamily="34" charset="0"/>
                <a:cs typeface="Arial"/>
              </a:rPr>
              <a:t>20oz Water $1.00 </a:t>
            </a:r>
          </a:p>
        </p:txBody>
      </p:sp>
      <p:sp>
        <p:nvSpPr>
          <p:cNvPr id="10" name="Round Same Side Corner Rectangle 9">
            <a:extLst>
              <a:ext uri="{FF2B5EF4-FFF2-40B4-BE49-F238E27FC236}">
                <a16:creationId xmlns:a16="http://schemas.microsoft.com/office/drawing/2014/main" id="{9D0122C4-E2E7-22D8-268B-2DADD14FEE8F}"/>
              </a:ext>
            </a:extLst>
          </p:cNvPr>
          <p:cNvSpPr/>
          <p:nvPr/>
        </p:nvSpPr>
        <p:spPr>
          <a:xfrm>
            <a:off x="249237" y="1600200"/>
            <a:ext cx="5102226" cy="473075"/>
          </a:xfrm>
          <a:prstGeom prst="round2SameRect">
            <a:avLst/>
          </a:prstGeom>
          <a:solidFill>
            <a:srgbClr val="0099D9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>
              <a:latin typeface="Aptos" panose="020B0004020202020204" pitchFamily="34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6CB2FC03-EC4C-7AC1-78E6-B48B98850057}"/>
              </a:ext>
            </a:extLst>
          </p:cNvPr>
          <p:cNvSpPr/>
          <p:nvPr/>
        </p:nvSpPr>
        <p:spPr>
          <a:xfrm>
            <a:off x="3570288" y="512064"/>
            <a:ext cx="3124200" cy="973137"/>
          </a:xfrm>
          <a:prstGeom prst="roundRect">
            <a:avLst/>
          </a:prstGeom>
          <a:solidFill>
            <a:schemeClr val="bg1">
              <a:alpha val="60000"/>
            </a:schemeClr>
          </a:solidFill>
          <a:ln w="12700">
            <a:solidFill>
              <a:srgbClr val="FFFFFF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/>
          <a:lstStyle/>
          <a:p>
            <a:pPr defTabSz="914318" eaLnBrk="1" fontAlgn="auto" hangingPunct="1">
              <a:spcBef>
                <a:spcPts val="0"/>
              </a:spcBef>
              <a:spcAft>
                <a:spcPts val="0"/>
              </a:spcAft>
              <a:tabLst>
                <a:tab pos="2746375" algn="r"/>
              </a:tabLst>
              <a:defRPr/>
            </a:pPr>
            <a:r>
              <a:rPr lang="en-US" sz="1200" b="1" dirty="0">
                <a:solidFill>
                  <a:srgbClr val="0054A6"/>
                </a:solidFill>
                <a:latin typeface="Aptos" panose="020B0004020202020204" pitchFamily="34" charset="0"/>
                <a:cs typeface="Arial"/>
              </a:rPr>
              <a:t>MEAL PRICING:</a:t>
            </a:r>
          </a:p>
          <a:p>
            <a:pPr defTabSz="914318" eaLnBrk="1" fontAlgn="auto" hangingPunct="1">
              <a:spcBef>
                <a:spcPts val="0"/>
              </a:spcBef>
              <a:spcAft>
                <a:spcPts val="0"/>
              </a:spcAft>
              <a:tabLst>
                <a:tab pos="2746375" algn="r"/>
              </a:tabLst>
              <a:defRPr/>
            </a:pPr>
            <a:r>
              <a:rPr lang="en-US" sz="1200" dirty="0">
                <a:solidFill>
                  <a:sysClr val="windowText" lastClr="000000"/>
                </a:solidFill>
                <a:latin typeface="Aptos" panose="020B0004020202020204" pitchFamily="34" charset="0"/>
                <a:cs typeface="Arial"/>
              </a:rPr>
              <a:t>Lunch Full Price	$</a:t>
            </a:r>
          </a:p>
          <a:p>
            <a:pPr defTabSz="914318" eaLnBrk="1" fontAlgn="auto" hangingPunct="1">
              <a:spcBef>
                <a:spcPts val="0"/>
              </a:spcBef>
              <a:spcAft>
                <a:spcPts val="0"/>
              </a:spcAft>
              <a:tabLst>
                <a:tab pos="2746375" algn="r"/>
              </a:tabLst>
              <a:defRPr/>
            </a:pPr>
            <a:r>
              <a:rPr lang="en-US" sz="1200" dirty="0">
                <a:solidFill>
                  <a:sysClr val="windowText" lastClr="000000"/>
                </a:solidFill>
                <a:latin typeface="Aptos" panose="020B0004020202020204" pitchFamily="34" charset="0"/>
                <a:cs typeface="Arial"/>
              </a:rPr>
              <a:t>Reduced Lunch Price	$</a:t>
            </a:r>
          </a:p>
          <a:p>
            <a:pPr defTabSz="914318" eaLnBrk="1" fontAlgn="auto" hangingPunct="1">
              <a:spcBef>
                <a:spcPts val="0"/>
              </a:spcBef>
              <a:spcAft>
                <a:spcPts val="0"/>
              </a:spcAft>
              <a:tabLst>
                <a:tab pos="2746375" algn="r"/>
              </a:tabLst>
              <a:defRPr/>
            </a:pPr>
            <a:r>
              <a:rPr lang="en-US" sz="1200" dirty="0">
                <a:solidFill>
                  <a:sysClr val="windowText" lastClr="000000"/>
                </a:solidFill>
                <a:latin typeface="Aptos" panose="020B0004020202020204" pitchFamily="34" charset="0"/>
                <a:cs typeface="Arial"/>
              </a:rPr>
              <a:t>Milk Only	$</a:t>
            </a:r>
          </a:p>
        </p:txBody>
      </p:sp>
      <p:sp>
        <p:nvSpPr>
          <p:cNvPr id="3076" name="TextBox 2">
            <a:extLst>
              <a:ext uri="{FF2B5EF4-FFF2-40B4-BE49-F238E27FC236}">
                <a16:creationId xmlns:a16="http://schemas.microsoft.com/office/drawing/2014/main" id="{2C821F03-7C98-59C1-3099-30D108852F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1655064"/>
            <a:ext cx="2105025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600" b="1" dirty="0">
                <a:solidFill>
                  <a:schemeClr val="bg1"/>
                </a:solidFill>
                <a:latin typeface="Aptos" panose="020B0004020202020204" pitchFamily="34" charset="0"/>
              </a:rPr>
              <a:t>LUNCH Menu</a:t>
            </a:r>
            <a:endParaRPr lang="en-US" altLang="en-US" sz="1600" dirty="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AA632099-77CE-537D-247B-F0E40E8B71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4983952"/>
              </p:ext>
            </p:extLst>
          </p:nvPr>
        </p:nvGraphicFramePr>
        <p:xfrm>
          <a:off x="249238" y="2066544"/>
          <a:ext cx="5102226" cy="3998910"/>
        </p:xfrm>
        <a:graphic>
          <a:graphicData uri="http://schemas.openxmlformats.org/drawingml/2006/table">
            <a:tbl>
              <a:tblPr firstRow="1" bandRow="1">
                <a:tableStyleId>{2A488322-F2BA-4B5B-9748-0D474271808F}</a:tableStyleId>
              </a:tblPr>
              <a:tblGrid>
                <a:gridCol w="8503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503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503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5037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5037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5037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27146">
                <a:tc>
                  <a:txBody>
                    <a:bodyPr/>
                    <a:lstStyle/>
                    <a:p>
                      <a:pPr algn="ctr"/>
                      <a:r>
                        <a:rPr lang="en-US" sz="800" b="1">
                          <a:solidFill>
                            <a:srgbClr val="000000"/>
                          </a:solidFill>
                          <a:latin typeface="Aptos" panose="020B0004020202020204" pitchFamily="34" charset="0"/>
                          <a:cs typeface="Arial"/>
                        </a:rPr>
                        <a:t>WEEK</a:t>
                      </a:r>
                    </a:p>
                  </a:txBody>
                  <a:tcPr marL="91442" marR="91442" marT="45728" marB="45728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>
                          <a:solidFill>
                            <a:srgbClr val="000000"/>
                          </a:solidFill>
                          <a:latin typeface="Aptos" panose="020B0004020202020204" pitchFamily="34" charset="0"/>
                          <a:cs typeface="Arial"/>
                        </a:rPr>
                        <a:t>MONDAY</a:t>
                      </a:r>
                    </a:p>
                  </a:txBody>
                  <a:tcPr marL="91442" marR="91442" marT="45728" marB="45728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>
                          <a:solidFill>
                            <a:srgbClr val="000000"/>
                          </a:solidFill>
                          <a:latin typeface="Aptos" panose="020B0004020202020204" pitchFamily="34" charset="0"/>
                          <a:cs typeface="Arial"/>
                        </a:rPr>
                        <a:t>TUESDAY</a:t>
                      </a:r>
                    </a:p>
                  </a:txBody>
                  <a:tcPr marL="91442" marR="91442" marT="45728" marB="45728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>
                          <a:solidFill>
                            <a:srgbClr val="000000"/>
                          </a:solidFill>
                          <a:latin typeface="Aptos" panose="020B0004020202020204" pitchFamily="34" charset="0"/>
                          <a:cs typeface="Arial"/>
                        </a:rPr>
                        <a:t>WEDNESDAY</a:t>
                      </a:r>
                    </a:p>
                  </a:txBody>
                  <a:tcPr marL="91442" marR="91442" marT="45728" marB="45728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>
                          <a:solidFill>
                            <a:srgbClr val="000000"/>
                          </a:solidFill>
                          <a:latin typeface="Aptos" panose="020B0004020202020204" pitchFamily="34" charset="0"/>
                          <a:cs typeface="Arial"/>
                        </a:rPr>
                        <a:t>THURSDAY</a:t>
                      </a:r>
                    </a:p>
                  </a:txBody>
                  <a:tcPr marL="91442" marR="91442" marT="45728" marB="45728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>
                          <a:solidFill>
                            <a:srgbClr val="000000"/>
                          </a:solidFill>
                          <a:latin typeface="Aptos" panose="020B0004020202020204" pitchFamily="34" charset="0"/>
                          <a:cs typeface="Arial"/>
                        </a:rPr>
                        <a:t>FRIDAY</a:t>
                      </a:r>
                    </a:p>
                  </a:txBody>
                  <a:tcPr marL="91442" marR="91442" marT="45728" marB="45728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850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17941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solidFill>
                            <a:srgbClr val="000000"/>
                          </a:solidFill>
                          <a:latin typeface="Aptos" panose="020B0004020202020204" pitchFamily="34" charset="0"/>
                          <a:cs typeface="Arial"/>
                        </a:rPr>
                        <a:t>1</a:t>
                      </a:r>
                    </a:p>
                  </a:txBody>
                  <a:tcPr marL="91442" marR="91442" marT="45728" marB="45728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7D9F2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>
                        <a:latin typeface="Aptos" panose="020B0004020202020204" pitchFamily="34" charset="0"/>
                        <a:cs typeface="Arial"/>
                      </a:endParaRPr>
                    </a:p>
                  </a:txBody>
                  <a:tcPr marL="91442" marR="91442" marT="45728" marB="45728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7D9F2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>
                        <a:latin typeface="Aptos" panose="020B0004020202020204" pitchFamily="34" charset="0"/>
                        <a:cs typeface="Arial"/>
                      </a:endParaRPr>
                    </a:p>
                  </a:txBody>
                  <a:tcPr marL="91442" marR="91442" marT="45728" marB="45728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7D9F2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>
                        <a:latin typeface="Aptos" panose="020B0004020202020204" pitchFamily="34" charset="0"/>
                        <a:cs typeface="Arial"/>
                      </a:endParaRPr>
                    </a:p>
                  </a:txBody>
                  <a:tcPr marL="91442" marR="91442" marT="45728" marB="45728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7D9F2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>
                        <a:latin typeface="Aptos" panose="020B0004020202020204" pitchFamily="34" charset="0"/>
                        <a:cs typeface="Arial"/>
                      </a:endParaRPr>
                    </a:p>
                  </a:txBody>
                  <a:tcPr marL="91442" marR="91442" marT="45728" marB="45728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7D9F2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latin typeface="Aptos" panose="020B0004020202020204" pitchFamily="34" charset="0"/>
                        <a:cs typeface="Arial"/>
                      </a:endParaRPr>
                    </a:p>
                  </a:txBody>
                  <a:tcPr marL="91442" marR="91442" marT="45728" marB="45728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7D9F2">
                        <a:alpha val="850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7941">
                <a:tc>
                  <a:txBody>
                    <a:bodyPr/>
                    <a:lstStyle/>
                    <a:p>
                      <a:pPr algn="ctr"/>
                      <a:r>
                        <a:rPr lang="en-US" sz="3600" b="1">
                          <a:solidFill>
                            <a:srgbClr val="000000"/>
                          </a:solidFill>
                          <a:latin typeface="Aptos" panose="020B0004020202020204" pitchFamily="34" charset="0"/>
                          <a:cs typeface="Arial"/>
                        </a:rPr>
                        <a:t>2</a:t>
                      </a:r>
                    </a:p>
                  </a:txBody>
                  <a:tcPr marL="91442" marR="91442" marT="45728" marB="45728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6BF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>
                        <a:latin typeface="Aptos" panose="020B0004020202020204" pitchFamily="34" charset="0"/>
                        <a:cs typeface="Arial"/>
                      </a:endParaRPr>
                    </a:p>
                  </a:txBody>
                  <a:tcPr marL="91442" marR="91442" marT="45728" marB="45728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6BF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>
                        <a:latin typeface="Aptos" panose="020B0004020202020204" pitchFamily="34" charset="0"/>
                        <a:cs typeface="Arial"/>
                      </a:endParaRPr>
                    </a:p>
                  </a:txBody>
                  <a:tcPr marL="91442" marR="91442" marT="45728" marB="45728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6BF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>
                        <a:latin typeface="Aptos" panose="020B0004020202020204" pitchFamily="34" charset="0"/>
                        <a:cs typeface="Arial"/>
                      </a:endParaRPr>
                    </a:p>
                  </a:txBody>
                  <a:tcPr marL="91442" marR="91442" marT="45728" marB="45728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6BF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>
                        <a:latin typeface="Aptos" panose="020B0004020202020204" pitchFamily="34" charset="0"/>
                        <a:cs typeface="Arial"/>
                      </a:endParaRPr>
                    </a:p>
                  </a:txBody>
                  <a:tcPr marL="91442" marR="91442" marT="45728" marB="45728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6BF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latin typeface="Aptos" panose="020B0004020202020204" pitchFamily="34" charset="0"/>
                        <a:cs typeface="Arial"/>
                      </a:endParaRPr>
                    </a:p>
                  </a:txBody>
                  <a:tcPr marL="91442" marR="91442" marT="45728" marB="45728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6BF">
                        <a:alpha val="850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17941">
                <a:tc>
                  <a:txBody>
                    <a:bodyPr/>
                    <a:lstStyle/>
                    <a:p>
                      <a:pPr algn="ctr"/>
                      <a:r>
                        <a:rPr lang="en-US" sz="3600" b="1">
                          <a:solidFill>
                            <a:srgbClr val="000000"/>
                          </a:solidFill>
                          <a:latin typeface="Aptos" panose="020B0004020202020204" pitchFamily="34" charset="0"/>
                          <a:cs typeface="Arial"/>
                        </a:rPr>
                        <a:t>3</a:t>
                      </a:r>
                    </a:p>
                  </a:txBody>
                  <a:tcPr marL="91442" marR="91442" marT="45728" marB="45728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4AD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>
                        <a:latin typeface="Aptos" panose="020B0004020202020204" pitchFamily="34" charset="0"/>
                        <a:cs typeface="Arial"/>
                      </a:endParaRPr>
                    </a:p>
                  </a:txBody>
                  <a:tcPr marL="91442" marR="91442" marT="45728" marB="45728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4AD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>
                        <a:latin typeface="Aptos" panose="020B0004020202020204" pitchFamily="34" charset="0"/>
                        <a:cs typeface="Arial"/>
                      </a:endParaRPr>
                    </a:p>
                  </a:txBody>
                  <a:tcPr marL="91442" marR="91442" marT="45728" marB="45728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4AD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>
                        <a:latin typeface="Aptos" panose="020B0004020202020204" pitchFamily="34" charset="0"/>
                        <a:cs typeface="Arial"/>
                      </a:endParaRPr>
                    </a:p>
                  </a:txBody>
                  <a:tcPr marL="91442" marR="91442" marT="45728" marB="45728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4AD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>
                        <a:latin typeface="Aptos" panose="020B0004020202020204" pitchFamily="34" charset="0"/>
                        <a:cs typeface="Arial"/>
                      </a:endParaRPr>
                    </a:p>
                  </a:txBody>
                  <a:tcPr marL="91442" marR="91442" marT="45728" marB="45728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4AD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latin typeface="Aptos" panose="020B0004020202020204" pitchFamily="34" charset="0"/>
                        <a:cs typeface="Arial"/>
                      </a:endParaRPr>
                    </a:p>
                  </a:txBody>
                  <a:tcPr marL="91442" marR="91442" marT="45728" marB="45728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4AD">
                        <a:alpha val="850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17941">
                <a:tc>
                  <a:txBody>
                    <a:bodyPr/>
                    <a:lstStyle/>
                    <a:p>
                      <a:pPr algn="ctr"/>
                      <a:r>
                        <a:rPr lang="en-US" sz="3600" b="1">
                          <a:solidFill>
                            <a:srgbClr val="000000"/>
                          </a:solidFill>
                          <a:latin typeface="Aptos" panose="020B0004020202020204" pitchFamily="34" charset="0"/>
                          <a:cs typeface="Arial"/>
                        </a:rPr>
                        <a:t>4</a:t>
                      </a:r>
                    </a:p>
                  </a:txBody>
                  <a:tcPr marL="91442" marR="91442" marT="45728" marB="45728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6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>
                        <a:latin typeface="Aptos" panose="020B0004020202020204" pitchFamily="34" charset="0"/>
                        <a:cs typeface="Arial"/>
                      </a:endParaRPr>
                    </a:p>
                  </a:txBody>
                  <a:tcPr marL="91442" marR="91442" marT="45728" marB="45728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6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>
                        <a:latin typeface="Aptos" panose="020B0004020202020204" pitchFamily="34" charset="0"/>
                        <a:cs typeface="Arial"/>
                      </a:endParaRPr>
                    </a:p>
                  </a:txBody>
                  <a:tcPr marL="91442" marR="91442" marT="45728" marB="45728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6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>
                        <a:latin typeface="Aptos" panose="020B0004020202020204" pitchFamily="34" charset="0"/>
                        <a:cs typeface="Arial"/>
                      </a:endParaRPr>
                    </a:p>
                  </a:txBody>
                  <a:tcPr marL="91442" marR="91442" marT="45728" marB="45728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6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>
                        <a:latin typeface="Aptos" panose="020B0004020202020204" pitchFamily="34" charset="0"/>
                        <a:cs typeface="Arial"/>
                      </a:endParaRPr>
                    </a:p>
                  </a:txBody>
                  <a:tcPr marL="91442" marR="91442" marT="45728" marB="45728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6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latin typeface="Aptos" panose="020B0004020202020204" pitchFamily="34" charset="0"/>
                        <a:cs typeface="Arial"/>
                      </a:endParaRPr>
                    </a:p>
                  </a:txBody>
                  <a:tcPr marL="91442" marR="91442" marT="45728" marB="45728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6">
                        <a:alpha val="850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121" name="TextBox 34">
            <a:extLst>
              <a:ext uri="{FF2B5EF4-FFF2-40B4-BE49-F238E27FC236}">
                <a16:creationId xmlns:a16="http://schemas.microsoft.com/office/drawing/2014/main" id="{1E54BAE4-DB91-7EA5-AC98-47638BCAA1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8363" y="1655064"/>
            <a:ext cx="3203575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/>
            <a:r>
              <a:rPr lang="en-US" altLang="en-US" sz="1600" b="1" dirty="0">
                <a:solidFill>
                  <a:schemeClr val="bg1"/>
                </a:solidFill>
                <a:latin typeface="Aptos" panose="020B0004020202020204" pitchFamily="34" charset="0"/>
              </a:rPr>
              <a:t>August-December 2026</a:t>
            </a:r>
            <a:endParaRPr lang="en-US" altLang="en-US" sz="1600" dirty="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C0046F48-FBBB-029F-FED5-DD3FB22279E1}"/>
              </a:ext>
            </a:extLst>
          </p:cNvPr>
          <p:cNvSpPr/>
          <p:nvPr/>
        </p:nvSpPr>
        <p:spPr>
          <a:xfrm>
            <a:off x="347472" y="630936"/>
            <a:ext cx="2616192" cy="793544"/>
          </a:xfrm>
          <a:prstGeom prst="roundRect">
            <a:avLst>
              <a:gd name="adj" fmla="val 0"/>
            </a:avLst>
          </a:prstGeom>
          <a:ln>
            <a:noFill/>
          </a:ln>
          <a:effectLst>
            <a:glow rad="101600">
              <a:schemeClr val="bg1">
                <a:alpha val="75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32" tIns="45716" rIns="91432" bIns="45716" anchor="ctr"/>
          <a:lstStyle/>
          <a:p>
            <a:pPr algn="ctr" defTabSz="914318" eaLnBrk="1" fontAlgn="auto" hangingPunct="1">
              <a:spcBef>
                <a:spcPts val="0"/>
              </a:spcBef>
              <a:spcAft>
                <a:spcPts val="0"/>
              </a:spcAft>
              <a:tabLst>
                <a:tab pos="2746375" algn="r"/>
              </a:tabLst>
              <a:defRPr/>
            </a:pPr>
            <a:r>
              <a:rPr lang="en-US" sz="1200" b="1">
                <a:solidFill>
                  <a:sysClr val="windowText" lastClr="000000"/>
                </a:solidFill>
                <a:latin typeface="Aptos" panose="020B0004020202020204" pitchFamily="34" charset="0"/>
                <a:cs typeface="Arial"/>
              </a:rPr>
              <a:t>ADD SCHOOL </a:t>
            </a:r>
            <a:br>
              <a:rPr lang="en-US" sz="1200" b="1">
                <a:solidFill>
                  <a:sysClr val="windowText" lastClr="000000"/>
                </a:solidFill>
                <a:latin typeface="Aptos" panose="020B0004020202020204" pitchFamily="34" charset="0"/>
                <a:cs typeface="Arial"/>
              </a:rPr>
            </a:br>
            <a:r>
              <a:rPr lang="en-US" sz="1200" b="1">
                <a:solidFill>
                  <a:sysClr val="windowText" lastClr="000000"/>
                </a:solidFill>
                <a:latin typeface="Aptos" panose="020B0004020202020204" pitchFamily="34" charset="0"/>
                <a:cs typeface="Arial"/>
              </a:rPr>
              <a:t>LOGO HERE</a:t>
            </a:r>
            <a:endParaRPr lang="en-US" sz="1200">
              <a:solidFill>
                <a:sysClr val="windowText" lastClr="000000"/>
              </a:solidFill>
              <a:latin typeface="Aptos" panose="020B0004020202020204" pitchFamily="34" charset="0"/>
              <a:cs typeface="Arial"/>
            </a:endParaRPr>
          </a:p>
        </p:txBody>
      </p: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469904F9-7EB4-832A-071A-A8163C7E2B7F}"/>
              </a:ext>
            </a:extLst>
          </p:cNvPr>
          <p:cNvSpPr/>
          <p:nvPr/>
        </p:nvSpPr>
        <p:spPr>
          <a:xfrm>
            <a:off x="227013" y="6181344"/>
            <a:ext cx="6427787" cy="882650"/>
          </a:xfrm>
          <a:prstGeom prst="roundRect">
            <a:avLst/>
          </a:prstGeom>
          <a:solidFill>
            <a:schemeClr val="bg1">
              <a:alpha val="60000"/>
            </a:schemeClr>
          </a:solidFill>
          <a:ln w="12700">
            <a:solidFill>
              <a:srgbClr val="FFFFFF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16" rIns="91432" bIns="45716" anchor="ctr" anchorCtr="0"/>
          <a:lstStyle/>
          <a:p>
            <a:pPr defTabSz="914318" eaLnBrk="1" fontAlgn="auto" hangingPunct="1">
              <a:lnSpc>
                <a:spcPts val="1100"/>
              </a:lnSpc>
              <a:spcBef>
                <a:spcPts val="0"/>
              </a:spcBef>
              <a:spcAft>
                <a:spcPts val="200"/>
              </a:spcAft>
              <a:tabLst>
                <a:tab pos="2746375" algn="r"/>
              </a:tabLst>
              <a:defRPr/>
            </a:pPr>
            <a:r>
              <a:rPr lang="en-US" sz="1000" b="1" dirty="0">
                <a:solidFill>
                  <a:srgbClr val="0054A6"/>
                </a:solidFill>
                <a:latin typeface="Aptos" panose="020B0004020202020204" pitchFamily="34" charset="0"/>
                <a:cs typeface="Arial"/>
              </a:rPr>
              <a:t>NUTRITION BITES:</a:t>
            </a:r>
          </a:p>
          <a:p>
            <a:pPr marL="114300" indent="-114300" defTabSz="914318" eaLnBrk="1" fontAlgn="auto" hangingPunct="1">
              <a:lnSpc>
                <a:spcPts val="1100"/>
              </a:lnSpc>
              <a:spcBef>
                <a:spcPts val="0"/>
              </a:spcBef>
              <a:spcAft>
                <a:spcPts val="200"/>
              </a:spcAft>
              <a:buFont typeface="Arial"/>
              <a:buChar char="•"/>
              <a:defRPr/>
            </a:pPr>
            <a:r>
              <a:rPr lang="en-US" sz="900" dirty="0">
                <a:solidFill>
                  <a:schemeClr val="tx1"/>
                </a:solidFill>
                <a:latin typeface="Aptos" panose="020B0004020202020204" pitchFamily="34" charset="0"/>
                <a:cs typeface="Arial"/>
              </a:rPr>
              <a:t>Less than 2% of Americans, including children, meet recommended whole grain intakes.  Getting enough whole grain is associated with many health benefits. Choose whole grain breads for sandwiches, brown rice for stir-fry or whole wheat tortillas for tacos.</a:t>
            </a:r>
          </a:p>
          <a:p>
            <a:pPr marL="114300" indent="-114300" defTabSz="914318" eaLnBrk="1" fontAlgn="auto" hangingPunct="1">
              <a:lnSpc>
                <a:spcPts val="1100"/>
              </a:lnSpc>
              <a:spcBef>
                <a:spcPts val="0"/>
              </a:spcBef>
              <a:spcAft>
                <a:spcPts val="200"/>
              </a:spcAft>
              <a:buFont typeface="Arial"/>
              <a:buChar char="•"/>
              <a:defRPr/>
            </a:pPr>
            <a:r>
              <a:rPr lang="en-US" sz="900" dirty="0">
                <a:solidFill>
                  <a:schemeClr val="tx1"/>
                </a:solidFill>
                <a:latin typeface="Aptos" panose="020B0004020202020204" pitchFamily="34" charset="0"/>
                <a:cs typeface="Arial"/>
              </a:rPr>
              <a:t>Kids who eat school lunch get more whole grains, dairy, fruits and veggies vs kids who don’t each school lunch.</a:t>
            </a:r>
            <a:endParaRPr lang="en-US" sz="900" baseline="30000" dirty="0">
              <a:solidFill>
                <a:schemeClr val="tx1"/>
              </a:solidFill>
              <a:latin typeface="Aptos" panose="020B0004020202020204" pitchFamily="34" charset="0"/>
              <a:cs typeface="Arial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61A86EA-7EA2-9380-DC18-C8E5383D9B54}"/>
              </a:ext>
            </a:extLst>
          </p:cNvPr>
          <p:cNvSpPr txBox="1"/>
          <p:nvPr/>
        </p:nvSpPr>
        <p:spPr>
          <a:xfrm>
            <a:off x="263525" y="8769096"/>
            <a:ext cx="3914775" cy="293149"/>
          </a:xfrm>
          <a:prstGeom prst="rect">
            <a:avLst/>
          </a:prstGeom>
          <a:noFill/>
        </p:spPr>
        <p:txBody>
          <a:bodyPr lIns="91432" tIns="45716" rIns="91432" bIns="45716">
            <a:spAutoFit/>
          </a:bodyPr>
          <a:lstStyle/>
          <a:p>
            <a:pPr defTabSz="914318" eaLnBrk="1" fontAlgn="auto" hangingPunct="1">
              <a:lnSpc>
                <a:spcPts val="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" dirty="0">
                <a:solidFill>
                  <a:srgbClr val="000000"/>
                </a:solidFill>
                <a:latin typeface="Aptos" panose="020B0004020202020204" pitchFamily="34" charset="0"/>
                <a:ea typeface="+mn-ea"/>
                <a:cs typeface="Arial"/>
              </a:rPr>
              <a:t> </a:t>
            </a:r>
          </a:p>
          <a:p>
            <a:pPr defTabSz="914318" eaLnBrk="1" fontAlgn="auto" hangingPunct="1">
              <a:lnSpc>
                <a:spcPts val="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" dirty="0">
                <a:solidFill>
                  <a:srgbClr val="000000"/>
                </a:solidFill>
                <a:latin typeface="Aptos" panose="020B0004020202020204" pitchFamily="34" charset="0"/>
                <a:ea typeface="+mn-ea"/>
                <a:cs typeface="Arial"/>
              </a:rPr>
              <a:t>References: NHANES 2017 – March 2020; USDA SNMCS Volume 4</a:t>
            </a:r>
            <a:endParaRPr lang="en-US" sz="600" dirty="0">
              <a:solidFill>
                <a:srgbClr val="000000"/>
              </a:solidFill>
              <a:latin typeface="Aptos" panose="020B0004020202020204" pitchFamily="34" charset="0"/>
              <a:ea typeface="+mn-ea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C9A2714A-635A-039E-3A38-60295DC516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5442529"/>
              </p:ext>
            </p:extLst>
          </p:nvPr>
        </p:nvGraphicFramePr>
        <p:xfrm>
          <a:off x="371475" y="7315200"/>
          <a:ext cx="6218238" cy="867610"/>
        </p:xfrm>
        <a:graphic>
          <a:graphicData uri="http://schemas.openxmlformats.org/drawingml/2006/table">
            <a:tbl>
              <a:tblPr/>
              <a:tblGrid>
                <a:gridCol w="1594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94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94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944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944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944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5944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5944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5944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59442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159442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159442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159442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159442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159442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159442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159442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159442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159442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159442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  <a:gridCol w="159442">
                  <a:extLst>
                    <a:ext uri="{9D8B030D-6E8A-4147-A177-3AD203B41FA5}">
                      <a16:colId xmlns:a16="http://schemas.microsoft.com/office/drawing/2014/main" val="20020"/>
                    </a:ext>
                  </a:extLst>
                </a:gridCol>
                <a:gridCol w="159442">
                  <a:extLst>
                    <a:ext uri="{9D8B030D-6E8A-4147-A177-3AD203B41FA5}">
                      <a16:colId xmlns:a16="http://schemas.microsoft.com/office/drawing/2014/main" val="20021"/>
                    </a:ext>
                  </a:extLst>
                </a:gridCol>
                <a:gridCol w="159442">
                  <a:extLst>
                    <a:ext uri="{9D8B030D-6E8A-4147-A177-3AD203B41FA5}">
                      <a16:colId xmlns:a16="http://schemas.microsoft.com/office/drawing/2014/main" val="20022"/>
                    </a:ext>
                  </a:extLst>
                </a:gridCol>
                <a:gridCol w="159442">
                  <a:extLst>
                    <a:ext uri="{9D8B030D-6E8A-4147-A177-3AD203B41FA5}">
                      <a16:colId xmlns:a16="http://schemas.microsoft.com/office/drawing/2014/main" val="20023"/>
                    </a:ext>
                  </a:extLst>
                </a:gridCol>
                <a:gridCol w="159442">
                  <a:extLst>
                    <a:ext uri="{9D8B030D-6E8A-4147-A177-3AD203B41FA5}">
                      <a16:colId xmlns:a16="http://schemas.microsoft.com/office/drawing/2014/main" val="20024"/>
                    </a:ext>
                  </a:extLst>
                </a:gridCol>
                <a:gridCol w="159442">
                  <a:extLst>
                    <a:ext uri="{9D8B030D-6E8A-4147-A177-3AD203B41FA5}">
                      <a16:colId xmlns:a16="http://schemas.microsoft.com/office/drawing/2014/main" val="20025"/>
                    </a:ext>
                  </a:extLst>
                </a:gridCol>
                <a:gridCol w="159442">
                  <a:extLst>
                    <a:ext uri="{9D8B030D-6E8A-4147-A177-3AD203B41FA5}">
                      <a16:colId xmlns:a16="http://schemas.microsoft.com/office/drawing/2014/main" val="20026"/>
                    </a:ext>
                  </a:extLst>
                </a:gridCol>
                <a:gridCol w="159442">
                  <a:extLst>
                    <a:ext uri="{9D8B030D-6E8A-4147-A177-3AD203B41FA5}">
                      <a16:colId xmlns:a16="http://schemas.microsoft.com/office/drawing/2014/main" val="20027"/>
                    </a:ext>
                  </a:extLst>
                </a:gridCol>
                <a:gridCol w="159442">
                  <a:extLst>
                    <a:ext uri="{9D8B030D-6E8A-4147-A177-3AD203B41FA5}">
                      <a16:colId xmlns:a16="http://schemas.microsoft.com/office/drawing/2014/main" val="20028"/>
                    </a:ext>
                  </a:extLst>
                </a:gridCol>
                <a:gridCol w="159442">
                  <a:extLst>
                    <a:ext uri="{9D8B030D-6E8A-4147-A177-3AD203B41FA5}">
                      <a16:colId xmlns:a16="http://schemas.microsoft.com/office/drawing/2014/main" val="20029"/>
                    </a:ext>
                  </a:extLst>
                </a:gridCol>
                <a:gridCol w="159442">
                  <a:extLst>
                    <a:ext uri="{9D8B030D-6E8A-4147-A177-3AD203B41FA5}">
                      <a16:colId xmlns:a16="http://schemas.microsoft.com/office/drawing/2014/main" val="20030"/>
                    </a:ext>
                  </a:extLst>
                </a:gridCol>
                <a:gridCol w="159442">
                  <a:extLst>
                    <a:ext uri="{9D8B030D-6E8A-4147-A177-3AD203B41FA5}">
                      <a16:colId xmlns:a16="http://schemas.microsoft.com/office/drawing/2014/main" val="20031"/>
                    </a:ext>
                  </a:extLst>
                </a:gridCol>
                <a:gridCol w="159442">
                  <a:extLst>
                    <a:ext uri="{9D8B030D-6E8A-4147-A177-3AD203B41FA5}">
                      <a16:colId xmlns:a16="http://schemas.microsoft.com/office/drawing/2014/main" val="20032"/>
                    </a:ext>
                  </a:extLst>
                </a:gridCol>
                <a:gridCol w="159442">
                  <a:extLst>
                    <a:ext uri="{9D8B030D-6E8A-4147-A177-3AD203B41FA5}">
                      <a16:colId xmlns:a16="http://schemas.microsoft.com/office/drawing/2014/main" val="20033"/>
                    </a:ext>
                  </a:extLst>
                </a:gridCol>
                <a:gridCol w="159442">
                  <a:extLst>
                    <a:ext uri="{9D8B030D-6E8A-4147-A177-3AD203B41FA5}">
                      <a16:colId xmlns:a16="http://schemas.microsoft.com/office/drawing/2014/main" val="20034"/>
                    </a:ext>
                  </a:extLst>
                </a:gridCol>
                <a:gridCol w="159442">
                  <a:extLst>
                    <a:ext uri="{9D8B030D-6E8A-4147-A177-3AD203B41FA5}">
                      <a16:colId xmlns:a16="http://schemas.microsoft.com/office/drawing/2014/main" val="20035"/>
                    </a:ext>
                  </a:extLst>
                </a:gridCol>
                <a:gridCol w="159442">
                  <a:extLst>
                    <a:ext uri="{9D8B030D-6E8A-4147-A177-3AD203B41FA5}">
                      <a16:colId xmlns:a16="http://schemas.microsoft.com/office/drawing/2014/main" val="20036"/>
                    </a:ext>
                  </a:extLst>
                </a:gridCol>
                <a:gridCol w="159442">
                  <a:extLst>
                    <a:ext uri="{9D8B030D-6E8A-4147-A177-3AD203B41FA5}">
                      <a16:colId xmlns:a16="http://schemas.microsoft.com/office/drawing/2014/main" val="20037"/>
                    </a:ext>
                  </a:extLst>
                </a:gridCol>
                <a:gridCol w="159442">
                  <a:extLst>
                    <a:ext uri="{9D8B030D-6E8A-4147-A177-3AD203B41FA5}">
                      <a16:colId xmlns:a16="http://schemas.microsoft.com/office/drawing/2014/main" val="20038"/>
                    </a:ext>
                  </a:extLst>
                </a:gridCol>
              </a:tblGrid>
              <a:tr h="134074">
                <a:tc gridSpan="7"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 dirty="0">
                          <a:solidFill>
                            <a:srgbClr val="333333"/>
                          </a:solidFill>
                          <a:effectLst/>
                          <a:latin typeface="Aptos" panose="020B0004020202020204" pitchFamily="34" charset="0"/>
                        </a:rPr>
                        <a:t>August 2026</a:t>
                      </a: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7"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 dirty="0">
                          <a:solidFill>
                            <a:srgbClr val="333333"/>
                          </a:solidFill>
                          <a:effectLst/>
                          <a:latin typeface="Aptos" panose="020B0004020202020204" pitchFamily="34" charset="0"/>
                        </a:rPr>
                        <a:t>September 2026</a:t>
                      </a: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7"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 dirty="0">
                          <a:solidFill>
                            <a:srgbClr val="333333"/>
                          </a:solidFill>
                          <a:effectLst/>
                          <a:latin typeface="Aptos" panose="020B0004020202020204" pitchFamily="34" charset="0"/>
                        </a:rPr>
                        <a:t>October 2026</a:t>
                      </a: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7"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 dirty="0">
                          <a:solidFill>
                            <a:srgbClr val="333333"/>
                          </a:solidFill>
                          <a:effectLst/>
                          <a:latin typeface="Aptos" panose="020B0004020202020204" pitchFamily="34" charset="0"/>
                        </a:rPr>
                        <a:t>November 2026</a:t>
                      </a: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7"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 dirty="0">
                          <a:solidFill>
                            <a:srgbClr val="333333"/>
                          </a:solidFill>
                          <a:effectLst/>
                          <a:latin typeface="Aptos" panose="020B0004020202020204" pitchFamily="34" charset="0"/>
                        </a:rPr>
                        <a:t>December 2026</a:t>
                      </a: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7258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S</a:t>
                      </a: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M</a:t>
                      </a: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T</a:t>
                      </a: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W</a:t>
                      </a: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T</a:t>
                      </a: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F</a:t>
                      </a: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S</a:t>
                      </a: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S</a:t>
                      </a: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M</a:t>
                      </a: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T</a:t>
                      </a: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W</a:t>
                      </a: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T</a:t>
                      </a: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F</a:t>
                      </a: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S</a:t>
                      </a: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S</a:t>
                      </a: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M</a:t>
                      </a: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T</a:t>
                      </a: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W</a:t>
                      </a: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T</a:t>
                      </a: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F</a:t>
                      </a: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S</a:t>
                      </a: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S</a:t>
                      </a: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M</a:t>
                      </a: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T</a:t>
                      </a: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W</a:t>
                      </a: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T</a:t>
                      </a: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F</a:t>
                      </a: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S</a:t>
                      </a: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S</a:t>
                      </a: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M</a:t>
                      </a: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T</a:t>
                      </a: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W</a:t>
                      </a: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T</a:t>
                      </a: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F</a:t>
                      </a: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S</a:t>
                      </a: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7258"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5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318" rtl="0" eaLnBrk="1" fontAlgn="b" latinLnBrk="0" hangingPunct="1"/>
                      <a:endParaRPr lang="en-US" sz="600" b="0" i="0" u="none" strike="noStrike" kern="1200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318" rtl="0" eaLnBrk="1" fontAlgn="b" latinLnBrk="0" hangingPunct="1"/>
                      <a:endParaRPr lang="en-US" sz="600" b="0" i="0" u="none" strike="noStrike" kern="1200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318" rtl="0" eaLnBrk="1" fontAlgn="b" latinLnBrk="0" hangingPunct="1"/>
                      <a:endParaRPr lang="en-US" sz="600" b="0" i="0" u="none" strike="noStrike" kern="1200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318" rtl="0" eaLnBrk="1" fontAlgn="b" latinLnBrk="0" hangingPunct="1"/>
                      <a:r>
                        <a:rPr lang="en-US" sz="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318" rtl="0" eaLnBrk="1" fontAlgn="b" latinLnBrk="0" hangingPunct="1"/>
                      <a:r>
                        <a:rPr lang="en-US" sz="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5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6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7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5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7258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5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6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7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8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6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7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8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9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10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11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12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5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6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7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8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9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10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8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9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10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11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12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13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14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6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7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8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9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10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11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12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7258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9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10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11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12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13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14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15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13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14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15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16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17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18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19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11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12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13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14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15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16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17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15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16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17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18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19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20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21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13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14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15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16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17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18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19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7258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16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17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4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18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4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19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4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20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4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21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4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22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20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21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22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23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24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25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26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18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19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20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21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22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23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24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22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23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24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25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26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27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28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20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21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22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23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24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25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26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5032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23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24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25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26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27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28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29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27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28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29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30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25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26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27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28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29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30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31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29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30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27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28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29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30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31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95032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30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31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baseline="0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baseline="0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4000182"/>
                  </a:ext>
                </a:extLst>
              </a:tr>
            </a:tbl>
          </a:graphicData>
        </a:graphic>
      </p:graphicFrame>
      <p:sp>
        <p:nvSpPr>
          <p:cNvPr id="2" name="TextBox 5">
            <a:extLst>
              <a:ext uri="{FF2B5EF4-FFF2-40B4-BE49-F238E27FC236}">
                <a16:creationId xmlns:a16="http://schemas.microsoft.com/office/drawing/2014/main" id="{ECC9EA3F-9A65-2A5F-6816-7D7FF90D57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3038" y="63500"/>
            <a:ext cx="668496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2" tIns="45716" rIns="91432" bIns="45716">
            <a:spAutoFit/>
          </a:bodyPr>
          <a:lstStyle/>
          <a:p>
            <a:pPr eaLnBrk="1" hangingPunct="1">
              <a:defRPr/>
            </a:pPr>
            <a:r>
              <a:rPr lang="en-US" sz="2400" b="1" spc="150" dirty="0">
                <a:solidFill>
                  <a:srgbClr val="FFFFFF"/>
                </a:solidFill>
                <a:effectLst>
                  <a:outerShdw blurRad="1524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Bobby Jones Regular" pitchFamily="2" charset="0"/>
                <a:cs typeface="Arial"/>
              </a:rPr>
              <a:t>Type Your School Name Here</a:t>
            </a:r>
          </a:p>
        </p:txBody>
      </p:sp>
      <p:grpSp>
        <p:nvGrpSpPr>
          <p:cNvPr id="15" name="Group 1">
            <a:extLst>
              <a:ext uri="{FF2B5EF4-FFF2-40B4-BE49-F238E27FC236}">
                <a16:creationId xmlns:a16="http://schemas.microsoft.com/office/drawing/2014/main" id="{30D25B12-19D3-1670-5E0E-0AF04CAA9447}"/>
              </a:ext>
            </a:extLst>
          </p:cNvPr>
          <p:cNvGrpSpPr>
            <a:grpSpLocks/>
          </p:cNvGrpSpPr>
          <p:nvPr/>
        </p:nvGrpSpPr>
        <p:grpSpPr bwMode="auto">
          <a:xfrm>
            <a:off x="371475" y="8229600"/>
            <a:ext cx="4994275" cy="211138"/>
            <a:chOff x="370849" y="8944525"/>
            <a:chExt cx="4994904" cy="210813"/>
          </a:xfrm>
        </p:grpSpPr>
        <p:sp>
          <p:nvSpPr>
            <p:cNvPr id="16" name="TextBox 18">
              <a:extLst>
                <a:ext uri="{FF2B5EF4-FFF2-40B4-BE49-F238E27FC236}">
                  <a16:creationId xmlns:a16="http://schemas.microsoft.com/office/drawing/2014/main" id="{A56A4E38-0C25-16D2-437B-693B028EA1B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2753" y="8944525"/>
              <a:ext cx="4953000" cy="2108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tabLst>
                  <a:tab pos="971550" algn="l"/>
                  <a:tab pos="1943100" algn="l"/>
                  <a:tab pos="28575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tabLst>
                  <a:tab pos="971550" algn="l"/>
                  <a:tab pos="1943100" algn="l"/>
                  <a:tab pos="28575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tabLst>
                  <a:tab pos="971550" algn="l"/>
                  <a:tab pos="1943100" algn="l"/>
                  <a:tab pos="28575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tabLst>
                  <a:tab pos="971550" algn="l"/>
                  <a:tab pos="1943100" algn="l"/>
                  <a:tab pos="28575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tabLst>
                  <a:tab pos="971550" algn="l"/>
                  <a:tab pos="1943100" algn="l"/>
                  <a:tab pos="28575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971550" algn="l"/>
                  <a:tab pos="1943100" algn="l"/>
                  <a:tab pos="28575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971550" algn="l"/>
                  <a:tab pos="1943100" algn="l"/>
                  <a:tab pos="28575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971550" algn="l"/>
                  <a:tab pos="1943100" algn="l"/>
                  <a:tab pos="28575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971550" algn="l"/>
                  <a:tab pos="1943100" algn="l"/>
                  <a:tab pos="28575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ts val="1038"/>
                </a:lnSpc>
                <a:spcAft>
                  <a:spcPts val="600"/>
                </a:spcAft>
              </a:pPr>
              <a:r>
                <a:rPr lang="en-US" altLang="en-US" sz="600">
                  <a:solidFill>
                    <a:srgbClr val="000000"/>
                  </a:solidFill>
                  <a:latin typeface="Aptos" panose="020B0004020202020204" pitchFamily="34" charset="0"/>
                </a:rPr>
                <a:t>Week 1 Meal Plan	Week 2 Meal Plan	Week 3 Meal Plan	Week 4 Meal Plan</a:t>
              </a:r>
              <a:endParaRPr lang="en-US" altLang="en-US" sz="600">
                <a:latin typeface="Aptos" panose="020B0004020202020204" pitchFamily="34" charset="0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0F9A397C-1189-3AC9-BD53-F6972E896800}"/>
                </a:ext>
              </a:extLst>
            </p:cNvPr>
            <p:cNvSpPr/>
            <p:nvPr/>
          </p:nvSpPr>
          <p:spPr>
            <a:xfrm>
              <a:off x="370849" y="8993662"/>
              <a:ext cx="98437" cy="109368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>
                <a:latin typeface="Aptos" panose="020B0004020202020204" pitchFamily="34" charset="0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A4DB0BDB-3A44-82BC-8689-8D7AFA3915A8}"/>
                </a:ext>
              </a:extLst>
            </p:cNvPr>
            <p:cNvSpPr/>
            <p:nvPr/>
          </p:nvSpPr>
          <p:spPr>
            <a:xfrm>
              <a:off x="2295141" y="9003173"/>
              <a:ext cx="96850" cy="109368"/>
            </a:xfrm>
            <a:prstGeom prst="rect">
              <a:avLst/>
            </a:prstGeom>
            <a:solidFill>
              <a:srgbClr val="FBF3AD"/>
            </a:solidFill>
            <a:ln>
              <a:solidFill>
                <a:srgbClr val="FBF3AD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>
                <a:latin typeface="Aptos" panose="020B0004020202020204" pitchFamily="34" charset="0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D0040DFA-D313-F2C6-B101-065F6B0C2E1C}"/>
                </a:ext>
              </a:extLst>
            </p:cNvPr>
            <p:cNvSpPr/>
            <p:nvPr/>
          </p:nvSpPr>
          <p:spPr>
            <a:xfrm>
              <a:off x="1318706" y="9003173"/>
              <a:ext cx="98437" cy="109368"/>
            </a:xfrm>
            <a:prstGeom prst="rect">
              <a:avLst/>
            </a:prstGeom>
            <a:solidFill>
              <a:srgbClr val="D7E4BD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>
                <a:latin typeface="Aptos" panose="020B0004020202020204" pitchFamily="34" charset="0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E34E01D0-B5B7-6AD5-0E7D-A487AC39F6B8}"/>
                </a:ext>
              </a:extLst>
            </p:cNvPr>
            <p:cNvSpPr/>
            <p:nvPr/>
          </p:nvSpPr>
          <p:spPr>
            <a:xfrm>
              <a:off x="3217595" y="9003173"/>
              <a:ext cx="98437" cy="109368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>
                <a:latin typeface="Aptos" panose="020B0004020202020204" pitchFamily="34" charset="0"/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?mso-contentType ?>
<SharedContentType xmlns="Microsoft.SharePoint.Taxonomy.ContentTypeSync" SourceId="43ba04b7-a742-4691-b569-1022787fdd07" ContentTypeId="0x01" PreviousValue="false"/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550234242A5B94AA0B7C190C40380CA" ma:contentTypeVersion="21" ma:contentTypeDescription="Create a new document." ma:contentTypeScope="" ma:versionID="01f0a5bdba1e7ee084a5da888c491658">
  <xsd:schema xmlns:xsd="http://www.w3.org/2001/XMLSchema" xmlns:xs="http://www.w3.org/2001/XMLSchema" xmlns:p="http://schemas.microsoft.com/office/2006/metadata/properties" xmlns:ns3="b651eb62-d299-4796-86fd-5d3275915ce6" xmlns:ns4="b5e40212-45de-4ab1-9013-e377c0948068" xmlns:ns5="5f84e7ff-f74e-4f26-b03d-2c0e43464573" targetNamespace="http://schemas.microsoft.com/office/2006/metadata/properties" ma:root="true" ma:fieldsID="05864a039664dffbbb0262cf3cb35092" ns3:_="" ns4:_="" ns5:_="">
    <xsd:import namespace="b651eb62-d299-4796-86fd-5d3275915ce6"/>
    <xsd:import namespace="b5e40212-45de-4ab1-9013-e377c0948068"/>
    <xsd:import namespace="5f84e7ff-f74e-4f26-b03d-2c0e43464573"/>
    <xsd:element name="properties">
      <xsd:complexType>
        <xsd:sequence>
          <xsd:element name="documentManagement">
            <xsd:complexType>
              <xsd:all>
                <xsd:element ref="ns3:GMIDescription" minOccurs="0"/>
                <xsd:element ref="ns3:SPDocId" minOccurs="0"/>
                <xsd:element ref="ns3:VaultId" minOccurs="0"/>
                <xsd:element ref="ns3:vtiIsPermanentRecord" minOccurs="0"/>
                <xsd:element ref="ns4:_dlc_DocId" minOccurs="0"/>
                <xsd:element ref="ns4:_dlc_DocIdUrl" minOccurs="0"/>
                <xsd:element ref="ns4:_dlc_DocIdPersistId" minOccurs="0"/>
                <xsd:element ref="ns5:MediaServiceMetadata" minOccurs="0"/>
                <xsd:element ref="ns5:MediaServiceFastMetadata" minOccurs="0"/>
                <xsd:element ref="ns4:SharedWithUsers" minOccurs="0"/>
                <xsd:element ref="ns4:SharedWithDetails" minOccurs="0"/>
                <xsd:element ref="ns5:MediaServiceEventHashCode" minOccurs="0"/>
                <xsd:element ref="ns5:MediaServiceGenerationTime" minOccurs="0"/>
                <xsd:element ref="ns5:MediaServiceAutoKeyPoints" minOccurs="0"/>
                <xsd:element ref="ns5:MediaServiceKeyPoints" minOccurs="0"/>
                <xsd:element ref="ns5:MediaServiceAutoTags" minOccurs="0"/>
                <xsd:element ref="ns5:MediaServiceDateTaken" minOccurs="0"/>
                <xsd:element ref="ns5:MediaServiceOCR" minOccurs="0"/>
                <xsd:element ref="ns5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651eb62-d299-4796-86fd-5d3275915ce6" elementFormDefault="qualified">
    <xsd:import namespace="http://schemas.microsoft.com/office/2006/documentManagement/types"/>
    <xsd:import namespace="http://schemas.microsoft.com/office/infopath/2007/PartnerControls"/>
    <xsd:element name="GMIDescription" ma:index="6" nillable="true" ma:displayName="Description" ma:description="The document description" ma:internalName="GMIDescription">
      <xsd:simpleType>
        <xsd:restriction base="dms:Text"/>
      </xsd:simpleType>
    </xsd:element>
    <xsd:element name="SPDocId" ma:index="10" nillable="true" ma:displayName="SPDocId" ma:decimals="0" ma:description="General Mills unique document ID" ma:hidden="true" ma:internalName="SPDocId" ma:readOnly="true">
      <xsd:simpleType>
        <xsd:restriction base="dms:Text"/>
      </xsd:simpleType>
    </xsd:element>
    <xsd:element name="VaultId" ma:index="11" nillable="true" ma:displayName="VaultId" ma:decimals="0" ma:description="General Mills unique SPDoc document ID of document in the eVault." ma:hidden="true" ma:internalName="VaultId" ma:readOnly="true">
      <xsd:simpleType>
        <xsd:restriction base="dms:Text"/>
      </xsd:simpleType>
    </xsd:element>
    <xsd:element name="vtiIsPermanentRecord" ma:index="12" nillable="true" ma:displayName="vtiIsPermanentRecord" ma:default="0" ma:description="" ma:hidden="true" ma:internalName="vtiIsPermanentRecord" ma:readOnly="true">
      <xsd:simpleType>
        <xsd:restriction base="dms:Choice">
          <xsd:enumeration value="0"/>
          <xsd:enumeration value="1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5e40212-45de-4ab1-9013-e377c0948068" elementFormDefault="qualified">
    <xsd:import namespace="http://schemas.microsoft.com/office/2006/documentManagement/types"/>
    <xsd:import namespace="http://schemas.microsoft.com/office/infopath/2007/PartnerControls"/>
    <xsd:element name="_dlc_DocId" ma:index="13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14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5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1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f84e7ff-f74e-4f26-b03d-2c0e4346457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6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7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2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2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24" nillable="true" ma:displayName="Tags" ma:internalName="MediaServiceAutoTags" ma:readOnly="true">
      <xsd:simpleType>
        <xsd:restriction base="dms:Text"/>
      </xsd:simpleType>
    </xsd:element>
    <xsd:element name="MediaServiceDateTaken" ma:index="2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2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 ma:index="5" ma:displayName="Author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5.xml><?xml version="1.0" encoding="utf-8"?>
<LongProperties xmlns="http://schemas.microsoft.com/office/2006/metadata/longProperties"/>
</file>

<file path=customXml/item6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b5e40212-45de-4ab1-9013-e377c0948068">MY5ZCWMZM23R-2041340279-1965</_dlc_DocId>
    <VaultId xmlns="b651eb62-d299-4796-86fd-5d3275915ce6" xsi:nil="true"/>
    <_dlc_DocIdUrl xmlns="b5e40212-45de-4ab1-9013-e377c0948068">
      <Url>https://genmills.sharepoint.com/sites/ITQ-BIHN/_layouts/15/DocIdRedir.aspx?ID=MY5ZCWMZM23R-2041340279-1965</Url>
      <Description>MY5ZCWMZM23R-2041340279-1965</Description>
    </_dlc_DocIdUrl>
    <GMIDescription xmlns="b651eb62-d299-4796-86fd-5d3275915ce6" xsi:nil="true"/>
    <SPDocId xmlns="b651eb62-d299-4796-86fd-5d3275915ce6" xsi:nil="true"/>
    <vtiIsPermanentRecord xmlns="b651eb62-d299-4796-86fd-5d3275915ce6">0</vtiIsPermanentRecord>
  </documentManagement>
</p:properties>
</file>

<file path=customXml/itemProps1.xml><?xml version="1.0" encoding="utf-8"?>
<ds:datastoreItem xmlns:ds="http://schemas.openxmlformats.org/officeDocument/2006/customXml" ds:itemID="{9880ED95-1C26-416C-8B23-F1DCBC59697C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A7C6A30C-6034-478E-8E09-DEE12C46147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8A2B0AF-D07D-4BA6-B4CF-421D0BC0F1C9}">
  <ds:schemaRefs>
    <ds:schemaRef ds:uri="Microsoft.SharePoint.Taxonomy.ContentTypeSync"/>
  </ds:schemaRefs>
</ds:datastoreItem>
</file>

<file path=customXml/itemProps4.xml><?xml version="1.0" encoding="utf-8"?>
<ds:datastoreItem xmlns:ds="http://schemas.openxmlformats.org/officeDocument/2006/customXml" ds:itemID="{DC132257-5814-4149-AAF5-A1EBD96A0CDB}">
  <ds:schemaRefs>
    <ds:schemaRef ds:uri="5f84e7ff-f74e-4f26-b03d-2c0e43464573"/>
    <ds:schemaRef ds:uri="b5e40212-45de-4ab1-9013-e377c0948068"/>
    <ds:schemaRef ds:uri="b651eb62-d299-4796-86fd-5d3275915ce6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5.xml><?xml version="1.0" encoding="utf-8"?>
<ds:datastoreItem xmlns:ds="http://schemas.openxmlformats.org/officeDocument/2006/customXml" ds:itemID="{DFA1800F-0284-421D-8D46-F034BB072552}">
  <ds:schemaRefs>
    <ds:schemaRef ds:uri="http://schemas.microsoft.com/office/2006/metadata/longProperties"/>
  </ds:schemaRefs>
</ds:datastoreItem>
</file>

<file path=customXml/itemProps6.xml><?xml version="1.0" encoding="utf-8"?>
<ds:datastoreItem xmlns:ds="http://schemas.openxmlformats.org/officeDocument/2006/customXml" ds:itemID="{E78498FA-2B85-48BC-ADDC-506C4F14B237}">
  <ds:schemaRefs>
    <ds:schemaRef ds:uri="5f84e7ff-f74e-4f26-b03d-2c0e43464573"/>
    <ds:schemaRef ds:uri="b5e40212-45de-4ab1-9013-e377c0948068"/>
    <ds:schemaRef ds:uri="b651eb62-d299-4796-86fd-5d3275915ce6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280</TotalTime>
  <Words>512</Words>
  <Application>Microsoft Macintosh PowerPoint</Application>
  <PresentationFormat>Letter Paper (8.5x11 in)</PresentationFormat>
  <Paragraphs>244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Calibri</vt:lpstr>
      <vt:lpstr>Arial</vt:lpstr>
      <vt:lpstr>Bobby Jones Regular</vt:lpstr>
      <vt:lpstr>Office Theme</vt:lpstr>
      <vt:lpstr>PowerPoint Presentation</vt:lpstr>
    </vt:vector>
  </TitlesOfParts>
  <Manager/>
  <Company>General Mills, Inc.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Nicole Nelsen</dc:creator>
  <cp:keywords/>
  <dc:description/>
  <cp:lastModifiedBy>Dave Lantto</cp:lastModifiedBy>
  <cp:revision>13</cp:revision>
  <cp:lastPrinted>2013-07-29T14:53:03Z</cp:lastPrinted>
  <dcterms:created xsi:type="dcterms:W3CDTF">2013-07-22T19:45:20Z</dcterms:created>
  <dcterms:modified xsi:type="dcterms:W3CDTF">2026-04-17T16:14:53Z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dlc_DocId">
    <vt:lpwstr>KQQDJM7DVXJ2-31-576</vt:lpwstr>
  </property>
  <property fmtid="{D5CDD505-2E9C-101B-9397-08002B2CF9AE}" pid="3" name="_dlc_DocIdItemGuid">
    <vt:lpwstr>b6df1561-8bec-44ab-9dec-f802dbb7d146</vt:lpwstr>
  </property>
  <property fmtid="{D5CDD505-2E9C-101B-9397-08002B2CF9AE}" pid="4" name="_dlc_DocIdUrl">
    <vt:lpwstr>http://spitq.generalmills.com/sites/BIHN/_layouts/DocIdRedir.aspx?ID=KQQDJM7DVXJ2-31-576, KQQDJM7DVXJ2-31-576</vt:lpwstr>
  </property>
  <property fmtid="{D5CDD505-2E9C-101B-9397-08002B2CF9AE}" pid="5" name="RecordType">
    <vt:lpwstr>Reference Record</vt:lpwstr>
  </property>
  <property fmtid="{D5CDD505-2E9C-101B-9397-08002B2CF9AE}" pid="6" name="GMIDescription">
    <vt:lpwstr/>
  </property>
  <property fmtid="{D5CDD505-2E9C-101B-9397-08002B2CF9AE}" pid="7" name="VaultId">
    <vt:lpwstr/>
  </property>
  <property fmtid="{D5CDD505-2E9C-101B-9397-08002B2CF9AE}" pid="8" name="2007GMISPDocID">
    <vt:lpwstr/>
  </property>
  <property fmtid="{D5CDD505-2E9C-101B-9397-08002B2CF9AE}" pid="9" name="SPDocId">
    <vt:lpwstr/>
  </property>
  <property fmtid="{D5CDD505-2E9C-101B-9397-08002B2CF9AE}" pid="10" name="ContentTypeId">
    <vt:lpwstr>0x0101009550234242A5B94AA0B7C190C40380CA</vt:lpwstr>
  </property>
</Properties>
</file>