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2" r:id="rId4"/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45F69-1E2D-4E3F-A6F4-2E142177B3FE}" v="15" dt="2023-05-30T17:59:59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D56D-9513-653E-7B05-C4BC282B6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AA876-136E-DC96-DE18-CDF337EEA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DA8E1-8309-0CF5-0C17-55646384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AFE8-4823-4DDF-9606-AB4C34B8F96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EA032-923C-01C6-81CC-9D1800A6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FBC58-7160-26DB-656F-ABB3DCA0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5CC5-E56A-4991-8EAA-5BD808A0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6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468E2-858D-6303-041D-7398ECFB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F5EEA-2C76-0504-84B1-72C438771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C8F90-9750-2EA8-5D3F-F18E7660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AFE8-4823-4DDF-9606-AB4C34B8F96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F0D5-E5CC-26E0-A676-B16F1748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A3CCB-30BE-16AD-FFE4-8CEDCD04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5CC5-E56A-4991-8EAA-5BD808A0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67B7A-8068-D8ED-1039-D4A9FD1A7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D013A-2C97-7BD4-294D-B5D5D39C9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A1F89-368B-AFE3-F0B1-C870769D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AFE8-4823-4DDF-9606-AB4C34B8F96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1351D-BC53-86E3-83A5-2D9661A9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8B5AB-FA6D-F196-8B95-BBBC77CD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5CC5-E56A-4991-8EAA-5BD808A0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7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Corporat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7B68-2A4E-4D13-B924-76B57102C3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19" y="5828761"/>
            <a:ext cx="2844383" cy="1024035"/>
          </a:xfrm>
          <a:prstGeom prst="rect">
            <a:avLst/>
          </a:prstGeom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B1E479D6-90E0-4537-BDE1-4E26D9410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" y="1850187"/>
            <a:ext cx="4103307" cy="2802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5" y="2877273"/>
            <a:ext cx="454627" cy="454627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1160275" y="1719927"/>
            <a:ext cx="1187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34640" y="4970248"/>
            <a:ext cx="10515600" cy="63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98B0F8D-C4A5-4CB3-AFD9-89423B480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4826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© Hatch 2021. All Rights Reserved.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1E56D7-A8F5-42DD-B375-9285C1FB82FF}"/>
              </a:ext>
            </a:extLst>
          </p:cNvPr>
          <p:cNvSpPr/>
          <p:nvPr userDrawn="1"/>
        </p:nvSpPr>
        <p:spPr>
          <a:xfrm>
            <a:off x="0" y="1"/>
            <a:ext cx="12194309" cy="1853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2F39F32-4355-4428-94D4-67C0D773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240" y="695724"/>
            <a:ext cx="10769600" cy="917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2226F0-B66F-4583-B42D-FD074DE007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7" y="344369"/>
            <a:ext cx="466523" cy="4665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25578F-04E2-485D-860B-0D0FF48858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52" y="2271233"/>
            <a:ext cx="454627" cy="454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80EC6-C673-47D6-B1E8-847B5E764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544" y="1850191"/>
            <a:ext cx="4052219" cy="28029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4F482D-AF54-475E-8C50-54488B7AC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2039" r="6560" b="1"/>
          <a:stretch/>
        </p:blipFill>
        <p:spPr>
          <a:xfrm>
            <a:off x="4103869" y="1850185"/>
            <a:ext cx="4039673" cy="28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90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58B1-644F-EE46-381D-96F51FED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212D3-5048-D3A5-DECE-10BAB7030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2AAA5-C260-A7F1-E538-2853B8E4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AFE8-4823-4DDF-9606-AB4C34B8F96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0F2D4-9A6E-27B9-ED5A-FC58A7A7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7A9BD-3949-5F23-8DDA-D8D2E918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5CC5-E56A-4991-8EAA-5BD808A0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2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084F4-7800-18D5-85A7-723D1BC3D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275C5-BF87-B0B7-C73D-A8F252963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3C9CF-5619-A393-9C43-56F462C9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AFE8-4823-4DDF-9606-AB4C34B8F96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42DC5-130C-E488-A93D-C7F475A8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37A4E-EA00-9192-FD17-B137B3D0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5CC5-E56A-4991-8EAA-5BD808A0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7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6995-925F-0789-674B-32FA3E3E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3FAC-B751-62BE-C96D-50F4CC062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CF1BB-3BF9-C7A9-22EB-0F2CC219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2C47C-FDFF-ACBB-35D6-AD6B0B66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AFE8-4823-4DDF-9606-AB4C34B8F96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DFF8B-B2B6-147A-7203-C533D12A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E4145-F092-EE69-8597-0129C9E5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5CC5-E56A-4991-8EAA-5BD808A0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0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42F8-F657-173C-172E-1F978C35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5A06C-E106-08C0-81E7-740C416F9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96FA1-BF85-C4F9-2ED3-0A4D868F5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C64F8-2485-41B8-4F4B-13E7BA93E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A2139-57E6-15C2-6EBE-158FAF58C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2AD02-ACC6-05C5-60D1-C3D3B02E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AFE8-4823-4DDF-9606-AB4C34B8F96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FB2C8B-B81B-858F-548B-0FA5182F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6E74D-A09D-CCF2-EC63-32B06C27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5CC5-E56A-4991-8EAA-5BD808A0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1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0BC3-03B3-9591-0653-C5CD3591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D395B-035C-126B-55E4-A11889B3F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AFE8-4823-4DDF-9606-AB4C34B8F96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75168-688A-AB2E-1406-A523B3F7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3DE8A-235F-0DD7-3C4E-1A901AE9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5CC5-E56A-4991-8EAA-5BD808A0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B857C-1B50-961A-BB9C-B27F2490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AFE8-4823-4DDF-9606-AB4C34B8F96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B9886-65E6-30E2-00DD-E0EB7A91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0BD12-4D83-11E9-4009-6BCD5E6F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5CC5-E56A-4991-8EAA-5BD808A0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1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FE9C-A04F-2318-DBB3-14D6A9D5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81A5A-B58C-ACE4-4CD2-94F66BA23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9B214-704F-2760-0E80-2CC760DF8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DBC9A-7693-984E-8C69-1955C181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AFE8-4823-4DDF-9606-AB4C34B8F96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FB234-9D58-CA11-0D08-C9004DF7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F8C52-1EC7-9309-5547-51E7D411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5CC5-E56A-4991-8EAA-5BD808A0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0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D904-43DF-DFBB-CA0B-6B2937D7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5FC02F-68C9-ECD0-1A5E-54AC9EDB0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2078E-5D67-5B15-DDE6-115A485E5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1F956-1985-59C7-206B-6B8F5A7A3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AFE8-4823-4DDF-9606-AB4C34B8F96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52FC0-E957-1E8E-8A31-C7CF494F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5C046-6C1F-E25A-1945-DAA0E9CB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5CC5-E56A-4991-8EAA-5BD808A0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7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A07B3C-369F-76C7-EAD8-51A23941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7CAF1-0F63-7427-CEF9-DEF2B3750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8CCDB-E8DD-766D-0051-4E8CB75B2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8AFE8-4823-4DDF-9606-AB4C34B8F96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0B7A4-3814-06F8-A1B5-A9F27DDEF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0C1D-FA9C-6C76-9ABA-9EA8669AD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45CC5-E56A-4991-8EAA-5BD808A0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0CB6A-22AF-4F21-84C8-A83F34D51F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Copyright © Hatch 2021. All Rights Reserved.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0E33F-255E-49B5-8D68-EECD4906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iPas MP Portal Using Excel to Enter Price Information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82EF55-44B7-4BDD-A008-8617AE1CF6EC}"/>
              </a:ext>
            </a:extLst>
          </p:cNvPr>
          <p:cNvSpPr/>
          <p:nvPr/>
        </p:nvSpPr>
        <p:spPr>
          <a:xfrm>
            <a:off x="0" y="1801092"/>
            <a:ext cx="12192000" cy="516774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17EB3B-9890-422D-BA4C-17F7A6490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365" y="1930400"/>
            <a:ext cx="7006102" cy="3367085"/>
          </a:xfrm>
        </p:spPr>
        <p:txBody>
          <a:bodyPr>
            <a:normAutofit/>
          </a:bodyPr>
          <a:lstStyle/>
          <a:p>
            <a:pPr algn="ctr"/>
            <a:endParaRPr lang="fr-CA" sz="3800" dirty="0">
              <a:solidFill>
                <a:schemeClr val="bg1"/>
              </a:solidFill>
              <a:latin typeface="+mj-lt"/>
            </a:endParaRPr>
          </a:p>
          <a:p>
            <a:r>
              <a:rPr lang="fr-CA" sz="2000" b="1" dirty="0">
                <a:solidFill>
                  <a:schemeClr val="bg1"/>
                </a:solidFill>
                <a:latin typeface="+mj-lt"/>
              </a:rPr>
              <a:t>Process: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000" dirty="0">
                <a:solidFill>
                  <a:schemeClr val="bg1"/>
                </a:solidFill>
                <a:latin typeface="+mj-lt"/>
              </a:rPr>
              <a:t>Export to Excel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000" dirty="0" err="1">
                <a:solidFill>
                  <a:schemeClr val="bg1"/>
                </a:solidFill>
                <a:latin typeface="+mj-lt"/>
              </a:rPr>
              <a:t>Populate</a:t>
            </a:r>
            <a:r>
              <a:rPr lang="fr-CA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CA" sz="2000" dirty="0" err="1">
                <a:solidFill>
                  <a:schemeClr val="bg1"/>
                </a:solidFill>
                <a:latin typeface="+mj-lt"/>
              </a:rPr>
              <a:t>Bid</a:t>
            </a:r>
            <a:r>
              <a:rPr lang="fr-CA" sz="2000" dirty="0">
                <a:solidFill>
                  <a:schemeClr val="bg1"/>
                </a:solidFill>
                <a:latin typeface="+mj-lt"/>
              </a:rPr>
              <a:t> Information in Excel 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000" dirty="0">
                <a:solidFill>
                  <a:schemeClr val="bg1"/>
                </a:solidFill>
                <a:latin typeface="+mj-lt"/>
              </a:rPr>
              <a:t>Import </a:t>
            </a:r>
            <a:r>
              <a:rPr lang="fr-CA" sz="2000" dirty="0" err="1">
                <a:solidFill>
                  <a:schemeClr val="bg1"/>
                </a:solidFill>
                <a:latin typeface="+mj-lt"/>
              </a:rPr>
              <a:t>from</a:t>
            </a:r>
            <a:r>
              <a:rPr lang="fr-CA" sz="2000" dirty="0">
                <a:solidFill>
                  <a:schemeClr val="bg1"/>
                </a:solidFill>
                <a:latin typeface="+mj-lt"/>
              </a:rPr>
              <a:t> Excel</a:t>
            </a:r>
            <a:endParaRPr lang="fr-CA" sz="3800" dirty="0">
              <a:solidFill>
                <a:schemeClr val="bg1"/>
              </a:solidFill>
              <a:latin typeface="+mj-lt"/>
            </a:endParaRPr>
          </a:p>
          <a:p>
            <a:endParaRPr lang="fr-CA" sz="3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479E8-C85A-4813-9A76-EF487B6A5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937"/>
            <a:ext cx="12192000" cy="617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67C222-F306-47AA-921A-C79E75A54214}"/>
              </a:ext>
            </a:extLst>
          </p:cNvPr>
          <p:cNvSpPr txBox="1"/>
          <p:nvPr/>
        </p:nvSpPr>
        <p:spPr>
          <a:xfrm>
            <a:off x="148260" y="5800042"/>
            <a:ext cx="3103418" cy="6179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</a:rPr>
              <a:t>May 30th,2023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4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A6AE7-92CB-4079-B709-18A1C673F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4497" y="1109366"/>
            <a:ext cx="3453548" cy="54710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2000" dirty="0"/>
          </a:p>
          <a:p>
            <a:pPr marL="0" indent="0">
              <a:buNone/>
            </a:pPr>
            <a:r>
              <a:rPr lang="fr-CA" sz="1800" dirty="0">
                <a:solidFill>
                  <a:schemeClr val="tx2"/>
                </a:solidFill>
              </a:rPr>
              <a:t>Under the Price Tab</a:t>
            </a:r>
          </a:p>
          <a:p>
            <a:r>
              <a:rPr lang="fr-CA" sz="1800" dirty="0">
                <a:solidFill>
                  <a:schemeClr val="tx2"/>
                </a:solidFill>
              </a:rPr>
              <a:t>Click on the Action Button</a:t>
            </a:r>
          </a:p>
          <a:p>
            <a:r>
              <a:rPr lang="fr-CA" sz="1800" dirty="0">
                <a:solidFill>
                  <a:schemeClr val="tx2"/>
                </a:solidFill>
              </a:rPr>
              <a:t>Open Data </a:t>
            </a:r>
            <a:r>
              <a:rPr lang="fr-CA" sz="1800" dirty="0" err="1">
                <a:solidFill>
                  <a:schemeClr val="tx2"/>
                </a:solidFill>
              </a:rPr>
              <a:t>Load</a:t>
            </a:r>
            <a:r>
              <a:rPr lang="fr-CA" sz="1800" dirty="0">
                <a:solidFill>
                  <a:schemeClr val="tx2"/>
                </a:solidFill>
              </a:rPr>
              <a:t> </a:t>
            </a:r>
          </a:p>
          <a:p>
            <a:r>
              <a:rPr lang="fr-CA" sz="1800" dirty="0">
                <a:solidFill>
                  <a:schemeClr val="tx2"/>
                </a:solidFill>
              </a:rPr>
              <a:t>Click on Download </a:t>
            </a:r>
            <a:r>
              <a:rPr lang="fr-CA" sz="1800" dirty="0" err="1">
                <a:solidFill>
                  <a:schemeClr val="tx2"/>
                </a:solidFill>
              </a:rPr>
              <a:t>Sample</a:t>
            </a:r>
            <a:r>
              <a:rPr lang="fr-CA" sz="1800" dirty="0">
                <a:solidFill>
                  <a:schemeClr val="tx2"/>
                </a:solidFill>
              </a:rPr>
              <a:t> Excel File</a:t>
            </a:r>
          </a:p>
          <a:p>
            <a:r>
              <a:rPr lang="fr-CA" sz="1800" dirty="0">
                <a:solidFill>
                  <a:schemeClr val="tx2"/>
                </a:solidFill>
              </a:rPr>
              <a:t>Save as file type .xlsx</a:t>
            </a:r>
          </a:p>
          <a:p>
            <a:endParaRPr lang="fr-CA" sz="1800" dirty="0">
              <a:solidFill>
                <a:schemeClr val="tx2"/>
              </a:solidFill>
            </a:endParaRPr>
          </a:p>
          <a:p>
            <a:endParaRPr lang="fr-CA" sz="1733" dirty="0">
              <a:solidFill>
                <a:schemeClr val="tx2"/>
              </a:solidFill>
            </a:endParaRPr>
          </a:p>
          <a:p>
            <a:endParaRPr lang="fr-CA" sz="1733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fr-CA" sz="1733" dirty="0">
                <a:solidFill>
                  <a:schemeClr val="tx2"/>
                </a:solidFill>
              </a:rPr>
              <a:t>The file </a:t>
            </a:r>
            <a:r>
              <a:rPr lang="fr-CA" sz="1733" dirty="0" err="1">
                <a:solidFill>
                  <a:schemeClr val="tx2"/>
                </a:solidFill>
              </a:rPr>
              <a:t>will</a:t>
            </a:r>
            <a:r>
              <a:rPr lang="fr-CA" sz="1733" dirty="0">
                <a:solidFill>
                  <a:schemeClr val="tx2"/>
                </a:solidFill>
              </a:rPr>
              <a:t> download </a:t>
            </a:r>
            <a:r>
              <a:rPr lang="fr-CA" sz="1733" dirty="0" err="1">
                <a:solidFill>
                  <a:schemeClr val="tx2"/>
                </a:solidFill>
              </a:rPr>
              <a:t>according</a:t>
            </a:r>
            <a:r>
              <a:rPr lang="fr-CA" sz="1733" dirty="0">
                <a:solidFill>
                  <a:schemeClr val="tx2"/>
                </a:solidFill>
              </a:rPr>
              <a:t> to </a:t>
            </a:r>
            <a:r>
              <a:rPr lang="fr-CA" sz="1733" dirty="0" err="1">
                <a:solidFill>
                  <a:schemeClr val="tx2"/>
                </a:solidFill>
              </a:rPr>
              <a:t>your</a:t>
            </a:r>
            <a:r>
              <a:rPr lang="fr-CA" sz="1733" dirty="0">
                <a:solidFill>
                  <a:schemeClr val="tx2"/>
                </a:solidFill>
              </a:rPr>
              <a:t> </a:t>
            </a:r>
            <a:r>
              <a:rPr lang="fr-CA" sz="1733" dirty="0" err="1">
                <a:solidFill>
                  <a:schemeClr val="tx2"/>
                </a:solidFill>
              </a:rPr>
              <a:t>own</a:t>
            </a:r>
            <a:r>
              <a:rPr lang="fr-CA" sz="1733" dirty="0">
                <a:solidFill>
                  <a:schemeClr val="tx2"/>
                </a:solidFill>
              </a:rPr>
              <a:t> computer configuration. This </a:t>
            </a:r>
            <a:r>
              <a:rPr lang="fr-CA" sz="1733" dirty="0" err="1">
                <a:solidFill>
                  <a:schemeClr val="tx2"/>
                </a:solidFill>
              </a:rPr>
              <a:t>is</a:t>
            </a:r>
            <a:r>
              <a:rPr lang="fr-CA" sz="1733" dirty="0">
                <a:solidFill>
                  <a:schemeClr val="tx2"/>
                </a:solidFill>
              </a:rPr>
              <a:t> an illustration of Windows download.</a:t>
            </a:r>
            <a:endParaRPr lang="fr-CA" sz="1333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CA" sz="1733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CA" sz="1733" dirty="0">
              <a:solidFill>
                <a:schemeClr val="tx2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F97B0-6917-47EA-9700-0590CF41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Hatch 2021. All Rights Reserved.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3648EE4-3219-9B88-78ED-30826B51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7542"/>
            <a:ext cx="10515600" cy="941104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rgbClr val="E84A37"/>
                </a:solidFill>
              </a:rPr>
              <a:t>Export to Excel</a:t>
            </a:r>
            <a:endParaRPr lang="en-US" sz="3200" b="1" dirty="0">
              <a:solidFill>
                <a:srgbClr val="E84A3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93DA-5AB4-B7AF-7A1F-1C984BA4F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794326"/>
            <a:ext cx="7082789" cy="3638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9E726E-8BAA-D0CC-044F-99B8A1F58189}"/>
              </a:ext>
            </a:extLst>
          </p:cNvPr>
          <p:cNvSpPr/>
          <p:nvPr/>
        </p:nvSpPr>
        <p:spPr>
          <a:xfrm>
            <a:off x="6822243" y="1640031"/>
            <a:ext cx="893008" cy="268779"/>
          </a:xfrm>
          <a:prstGeom prst="rect">
            <a:avLst/>
          </a:prstGeom>
          <a:noFill/>
          <a:ln w="34925">
            <a:solidFill>
              <a:srgbClr val="E84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1C4829-1F4E-3BE9-C9E9-875769CFE407}"/>
              </a:ext>
            </a:extLst>
          </p:cNvPr>
          <p:cNvCxnSpPr>
            <a:cxnSpLocks/>
          </p:cNvCxnSpPr>
          <p:nvPr/>
        </p:nvCxnSpPr>
        <p:spPr>
          <a:xfrm flipV="1">
            <a:off x="7196998" y="3519633"/>
            <a:ext cx="0" cy="397163"/>
          </a:xfrm>
          <a:prstGeom prst="straightConnector1">
            <a:avLst/>
          </a:prstGeom>
          <a:ln w="25400">
            <a:solidFill>
              <a:srgbClr val="E84A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329D68-D4CB-442F-582D-C6258F9567AA}"/>
              </a:ext>
            </a:extLst>
          </p:cNvPr>
          <p:cNvCxnSpPr>
            <a:cxnSpLocks/>
          </p:cNvCxnSpPr>
          <p:nvPr/>
        </p:nvCxnSpPr>
        <p:spPr>
          <a:xfrm flipH="1">
            <a:off x="8397148" y="3633933"/>
            <a:ext cx="426812" cy="0"/>
          </a:xfrm>
          <a:prstGeom prst="straightConnector1">
            <a:avLst/>
          </a:prstGeom>
          <a:ln w="25400">
            <a:solidFill>
              <a:srgbClr val="E84A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E85570A-5690-9FBD-BEB4-7B86F25A274A}"/>
              </a:ext>
            </a:extLst>
          </p:cNvPr>
          <p:cNvSpPr txBox="1"/>
          <p:nvPr/>
        </p:nvSpPr>
        <p:spPr>
          <a:xfrm>
            <a:off x="7560946" y="1411431"/>
            <a:ext cx="308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89FFB6-F628-7408-96EB-0361FDA55198}"/>
              </a:ext>
            </a:extLst>
          </p:cNvPr>
          <p:cNvSpPr txBox="1"/>
          <p:nvPr/>
        </p:nvSpPr>
        <p:spPr>
          <a:xfrm>
            <a:off x="7076983" y="3852165"/>
            <a:ext cx="308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572758-AB0D-23D9-831D-DB6A22A61B1A}"/>
              </a:ext>
            </a:extLst>
          </p:cNvPr>
          <p:cNvSpPr txBox="1"/>
          <p:nvPr/>
        </p:nvSpPr>
        <p:spPr>
          <a:xfrm>
            <a:off x="8749391" y="3496773"/>
            <a:ext cx="308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EE0604E-8F20-CF90-C2A7-A6F8ED6AB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108" y="4854358"/>
            <a:ext cx="2851784" cy="1878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24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310B98-E5F7-B67E-7AA7-DEA530B5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355653"/>
            <a:ext cx="11963400" cy="2798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3648EE4-3219-9B88-78ED-30826B51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rgbClr val="E84A37"/>
                </a:solidFill>
              </a:rPr>
              <a:t>Complete Information in Excel</a:t>
            </a:r>
            <a:endParaRPr lang="en-US" sz="3200" b="1" dirty="0">
              <a:solidFill>
                <a:srgbClr val="E84A37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F97B0-6917-47EA-9700-0590CF41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Hatch 2021. All Rights Reserved.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2B24B0-54DD-C10E-D62D-6BBCAB091AFD}"/>
              </a:ext>
            </a:extLst>
          </p:cNvPr>
          <p:cNvCxnSpPr>
            <a:cxnSpLocks/>
          </p:cNvCxnSpPr>
          <p:nvPr/>
        </p:nvCxnSpPr>
        <p:spPr>
          <a:xfrm>
            <a:off x="1241605" y="2826390"/>
            <a:ext cx="0" cy="411762"/>
          </a:xfrm>
          <a:prstGeom prst="straightConnector1">
            <a:avLst/>
          </a:prstGeom>
          <a:ln w="25400">
            <a:solidFill>
              <a:srgbClr val="E84A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532B53-D32B-7336-BD24-8B8B485EE553}"/>
              </a:ext>
            </a:extLst>
          </p:cNvPr>
          <p:cNvCxnSpPr>
            <a:cxnSpLocks/>
          </p:cNvCxnSpPr>
          <p:nvPr/>
        </p:nvCxnSpPr>
        <p:spPr>
          <a:xfrm>
            <a:off x="10030005" y="2826390"/>
            <a:ext cx="0" cy="411762"/>
          </a:xfrm>
          <a:prstGeom prst="straightConnector1">
            <a:avLst/>
          </a:prstGeom>
          <a:ln w="25400">
            <a:solidFill>
              <a:srgbClr val="E84A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D3D45DA-A866-4692-7E91-106647CC5096}"/>
              </a:ext>
            </a:extLst>
          </p:cNvPr>
          <p:cNvSpPr txBox="1"/>
          <p:nvPr/>
        </p:nvSpPr>
        <p:spPr>
          <a:xfrm>
            <a:off x="7696200" y="4602024"/>
            <a:ext cx="3657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IMPORTANT</a:t>
            </a:r>
            <a:r>
              <a:rPr lang="en-US" dirty="0"/>
              <a:t>:</a:t>
            </a:r>
          </a:p>
          <a:p>
            <a:r>
              <a:rPr lang="en-US" sz="1600" dirty="0">
                <a:solidFill>
                  <a:schemeClr val="tx2"/>
                </a:solidFill>
              </a:rPr>
              <a:t>Do not: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Alter the Excel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Add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Modify values in Column A or other columns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A6AE7-92CB-4079-B709-18A1C673F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3315"/>
            <a:ext cx="6349779" cy="2798070"/>
          </a:xfr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fr-CA" sz="1800" b="1" dirty="0">
                <a:solidFill>
                  <a:schemeClr val="tx2"/>
                </a:solidFill>
              </a:rPr>
              <a:t>Item </a:t>
            </a:r>
            <a:r>
              <a:rPr lang="fr-CA" sz="1800" b="1" dirty="0" err="1">
                <a:solidFill>
                  <a:schemeClr val="tx2"/>
                </a:solidFill>
              </a:rPr>
              <a:t>Status</a:t>
            </a:r>
            <a:r>
              <a:rPr lang="fr-CA" sz="1800" b="1" dirty="0">
                <a:solidFill>
                  <a:schemeClr val="tx2"/>
                </a:solidFill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sz="1600" dirty="0">
                <a:solidFill>
                  <a:schemeClr val="tx2"/>
                </a:solidFill>
              </a:rPr>
              <a:t>By default value </a:t>
            </a:r>
            <a:r>
              <a:rPr lang="fr-CA" sz="1600" dirty="0" err="1">
                <a:solidFill>
                  <a:schemeClr val="tx2"/>
                </a:solidFill>
              </a:rPr>
              <a:t>will</a:t>
            </a:r>
            <a:r>
              <a:rPr lang="fr-CA" sz="1600" dirty="0">
                <a:solidFill>
                  <a:schemeClr val="tx2"/>
                </a:solidFill>
              </a:rPr>
              <a:t> </a:t>
            </a:r>
            <a:r>
              <a:rPr lang="fr-CA" sz="1600" dirty="0" err="1">
                <a:solidFill>
                  <a:schemeClr val="tx2"/>
                </a:solidFill>
              </a:rPr>
              <a:t>be</a:t>
            </a:r>
            <a:r>
              <a:rPr lang="fr-CA" sz="1600" dirty="0">
                <a:solidFill>
                  <a:schemeClr val="tx2"/>
                </a:solidFill>
              </a:rPr>
              <a:t> </a:t>
            </a:r>
            <a:r>
              <a:rPr lang="fr-CA" sz="1600" b="1" dirty="0">
                <a:solidFill>
                  <a:schemeClr val="tx2"/>
                </a:solidFill>
              </a:rPr>
              <a:t>In Process</a:t>
            </a:r>
            <a:r>
              <a:rPr lang="fr-CA" sz="1600" dirty="0">
                <a:solidFill>
                  <a:schemeClr val="tx2"/>
                </a:solidFill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sz="1600" dirty="0">
                <a:solidFill>
                  <a:schemeClr val="tx2"/>
                </a:solidFill>
              </a:rPr>
              <a:t>Change </a:t>
            </a:r>
            <a:r>
              <a:rPr lang="fr-CA" sz="1600" dirty="0" err="1">
                <a:solidFill>
                  <a:schemeClr val="tx2"/>
                </a:solidFill>
              </a:rPr>
              <a:t>it</a:t>
            </a:r>
            <a:r>
              <a:rPr lang="fr-CA" sz="1600" dirty="0">
                <a:solidFill>
                  <a:schemeClr val="tx2"/>
                </a:solidFill>
              </a:rPr>
              <a:t> to </a:t>
            </a:r>
            <a:r>
              <a:rPr lang="fr-CA" sz="1600" b="1" dirty="0">
                <a:solidFill>
                  <a:schemeClr val="tx2"/>
                </a:solidFill>
              </a:rPr>
              <a:t>Complete</a:t>
            </a:r>
            <a:r>
              <a:rPr lang="fr-CA" sz="1600" dirty="0">
                <a:solidFill>
                  <a:schemeClr val="tx2"/>
                </a:solidFill>
              </a:rPr>
              <a:t> </a:t>
            </a:r>
            <a:r>
              <a:rPr lang="fr-CA" sz="1600" dirty="0" err="1">
                <a:solidFill>
                  <a:schemeClr val="tx2"/>
                </a:solidFill>
              </a:rPr>
              <a:t>after</a:t>
            </a:r>
            <a:r>
              <a:rPr lang="fr-CA" sz="1600" dirty="0">
                <a:solidFill>
                  <a:schemeClr val="tx2"/>
                </a:solidFill>
              </a:rPr>
              <a:t> </a:t>
            </a:r>
            <a:r>
              <a:rPr lang="fr-CA" sz="1600" dirty="0" err="1">
                <a:solidFill>
                  <a:schemeClr val="tx2"/>
                </a:solidFill>
              </a:rPr>
              <a:t>entering</a:t>
            </a:r>
            <a:r>
              <a:rPr lang="fr-CA" sz="1600" dirty="0">
                <a:solidFill>
                  <a:schemeClr val="tx2"/>
                </a:solidFill>
              </a:rPr>
              <a:t> </a:t>
            </a:r>
            <a:r>
              <a:rPr lang="fr-CA" sz="1600" dirty="0" err="1">
                <a:solidFill>
                  <a:schemeClr val="tx2"/>
                </a:solidFill>
              </a:rPr>
              <a:t>prices</a:t>
            </a:r>
            <a:r>
              <a:rPr lang="fr-CA" sz="1600" dirty="0">
                <a:solidFill>
                  <a:schemeClr val="tx2"/>
                </a:solidFill>
              </a:rPr>
              <a:t> or</a:t>
            </a:r>
            <a:r>
              <a:rPr lang="fr-CA" sz="1600" b="1" dirty="0">
                <a:solidFill>
                  <a:schemeClr val="tx2"/>
                </a:solidFill>
              </a:rPr>
              <a:t> No </a:t>
            </a:r>
            <a:r>
              <a:rPr lang="fr-CA" sz="1600" b="1" dirty="0" err="1">
                <a:solidFill>
                  <a:schemeClr val="tx2"/>
                </a:solidFill>
              </a:rPr>
              <a:t>Bid</a:t>
            </a:r>
            <a:r>
              <a:rPr lang="fr-CA" sz="1600" b="1" dirty="0">
                <a:solidFill>
                  <a:schemeClr val="tx2"/>
                </a:solidFill>
              </a:rPr>
              <a:t> </a:t>
            </a:r>
            <a:r>
              <a:rPr lang="fr-CA" sz="1600" dirty="0">
                <a:solidFill>
                  <a:schemeClr val="tx2"/>
                </a:solidFill>
              </a:rPr>
              <a:t>if </a:t>
            </a:r>
            <a:r>
              <a:rPr lang="fr-CA" sz="1600" dirty="0" err="1">
                <a:solidFill>
                  <a:schemeClr val="tx2"/>
                </a:solidFill>
              </a:rPr>
              <a:t>you</a:t>
            </a:r>
            <a:r>
              <a:rPr lang="fr-CA" sz="1600" dirty="0">
                <a:solidFill>
                  <a:schemeClr val="tx2"/>
                </a:solidFill>
              </a:rPr>
              <a:t> </a:t>
            </a:r>
            <a:r>
              <a:rPr lang="fr-CA" sz="1600" dirty="0" err="1">
                <a:solidFill>
                  <a:schemeClr val="tx2"/>
                </a:solidFill>
              </a:rPr>
              <a:t>will</a:t>
            </a:r>
            <a:r>
              <a:rPr lang="fr-CA" sz="1600" dirty="0">
                <a:solidFill>
                  <a:schemeClr val="tx2"/>
                </a:solidFill>
              </a:rPr>
              <a:t> not </a:t>
            </a:r>
            <a:r>
              <a:rPr lang="fr-CA" sz="1600" dirty="0" err="1">
                <a:solidFill>
                  <a:schemeClr val="tx2"/>
                </a:solidFill>
              </a:rPr>
              <a:t>bid</a:t>
            </a:r>
            <a:r>
              <a:rPr lang="fr-CA" sz="1600" dirty="0">
                <a:solidFill>
                  <a:schemeClr val="tx2"/>
                </a:solidFill>
              </a:rPr>
              <a:t> on </a:t>
            </a:r>
            <a:r>
              <a:rPr lang="fr-CA" sz="1600" dirty="0" err="1">
                <a:solidFill>
                  <a:schemeClr val="tx2"/>
                </a:solidFill>
              </a:rPr>
              <a:t>this</a:t>
            </a:r>
            <a:r>
              <a:rPr lang="fr-CA" sz="1600" dirty="0">
                <a:solidFill>
                  <a:schemeClr val="tx2"/>
                </a:solidFill>
              </a:rPr>
              <a:t> line item</a:t>
            </a:r>
            <a:endParaRPr lang="fr-CA" sz="1600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 startAt="2"/>
            </a:pPr>
            <a:r>
              <a:rPr lang="fr-CA" sz="1800" b="1" dirty="0">
                <a:solidFill>
                  <a:schemeClr val="tx2"/>
                </a:solidFill>
              </a:rPr>
              <a:t>Unit Price: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sz="1600" dirty="0">
                <a:solidFill>
                  <a:schemeClr val="tx2"/>
                </a:solidFill>
              </a:rPr>
              <a:t>Enter Price per unit. (Extended </a:t>
            </a:r>
            <a:r>
              <a:rPr lang="fr-CA" sz="1600" dirty="0" err="1">
                <a:solidFill>
                  <a:schemeClr val="tx2"/>
                </a:solidFill>
              </a:rPr>
              <a:t>price</a:t>
            </a:r>
            <a:r>
              <a:rPr lang="fr-CA" sz="1600" dirty="0">
                <a:solidFill>
                  <a:schemeClr val="tx2"/>
                </a:solidFill>
              </a:rPr>
              <a:t> </a:t>
            </a:r>
            <a:r>
              <a:rPr lang="fr-CA" sz="1600" dirty="0" err="1">
                <a:solidFill>
                  <a:schemeClr val="tx2"/>
                </a:solidFill>
              </a:rPr>
              <a:t>will</a:t>
            </a:r>
            <a:r>
              <a:rPr lang="fr-CA" sz="1600" dirty="0">
                <a:solidFill>
                  <a:schemeClr val="tx2"/>
                </a:solidFill>
              </a:rPr>
              <a:t> </a:t>
            </a:r>
            <a:r>
              <a:rPr lang="fr-CA" sz="1600" dirty="0" err="1">
                <a:solidFill>
                  <a:schemeClr val="tx2"/>
                </a:solidFill>
              </a:rPr>
              <a:t>calculate</a:t>
            </a:r>
            <a:r>
              <a:rPr lang="fr-CA" sz="1600" dirty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3"/>
            </a:pPr>
            <a:r>
              <a:rPr lang="fr-CA" sz="1800" b="1" dirty="0">
                <a:solidFill>
                  <a:schemeClr val="tx2"/>
                </a:solidFill>
              </a:rPr>
              <a:t>Save the file as .xlsx file type</a:t>
            </a:r>
          </a:p>
        </p:txBody>
      </p:sp>
    </p:spTree>
    <p:extLst>
      <p:ext uri="{BB962C8B-B14F-4D97-AF65-F5344CB8AC3E}">
        <p14:creationId xmlns:p14="http://schemas.microsoft.com/office/powerpoint/2010/main" val="141485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3648EE4-3219-9B88-78ED-30826B51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>
                <a:solidFill>
                  <a:srgbClr val="E84A37"/>
                </a:solidFill>
              </a:rPr>
              <a:t>Import Excel File</a:t>
            </a:r>
            <a:endParaRPr lang="en-US" sz="3200" b="1" dirty="0">
              <a:solidFill>
                <a:srgbClr val="E84A37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A6AE7-92CB-4079-B709-18A1C673F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2219"/>
            <a:ext cx="3495261" cy="283556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sz="2000" dirty="0">
                <a:solidFill>
                  <a:schemeClr val="tx2"/>
                </a:solidFill>
              </a:rPr>
              <a:t>Drag &amp; Drop file over the Pricing Tab Page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2000" dirty="0">
                <a:solidFill>
                  <a:schemeClr val="tx2"/>
                </a:solidFill>
              </a:rPr>
              <a:t>Data </a:t>
            </a:r>
            <a:r>
              <a:rPr lang="fr-CA" sz="2000" dirty="0" err="1">
                <a:solidFill>
                  <a:schemeClr val="tx2"/>
                </a:solidFill>
              </a:rPr>
              <a:t>will</a:t>
            </a:r>
            <a:r>
              <a:rPr lang="fr-CA" sz="2000" dirty="0">
                <a:solidFill>
                  <a:schemeClr val="tx2"/>
                </a:solidFill>
              </a:rPr>
              <a:t> </a:t>
            </a:r>
            <a:r>
              <a:rPr lang="fr-CA" sz="2000" dirty="0" err="1">
                <a:solidFill>
                  <a:schemeClr val="tx2"/>
                </a:solidFill>
              </a:rPr>
              <a:t>appear</a:t>
            </a:r>
            <a:r>
              <a:rPr lang="fr-CA" sz="2000" dirty="0">
                <a:solidFill>
                  <a:schemeClr val="tx2"/>
                </a:solidFill>
              </a:rPr>
              <a:t> in the table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2000" dirty="0">
                <a:solidFill>
                  <a:schemeClr val="tx2"/>
                </a:solidFill>
              </a:rPr>
              <a:t>Save.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2000" dirty="0">
                <a:solidFill>
                  <a:schemeClr val="tx2"/>
                </a:solidFill>
              </a:rPr>
              <a:t>Complete all </a:t>
            </a:r>
            <a:r>
              <a:rPr lang="fr-CA" sz="2000" dirty="0" err="1">
                <a:solidFill>
                  <a:schemeClr val="tx2"/>
                </a:solidFill>
              </a:rPr>
              <a:t>other</a:t>
            </a:r>
            <a:r>
              <a:rPr lang="fr-CA" sz="2000" dirty="0">
                <a:solidFill>
                  <a:schemeClr val="tx2"/>
                </a:solidFill>
              </a:rPr>
              <a:t> information per instructions </a:t>
            </a:r>
            <a:r>
              <a:rPr lang="fr-CA" sz="2000" dirty="0" err="1">
                <a:solidFill>
                  <a:schemeClr val="tx2"/>
                </a:solidFill>
              </a:rPr>
              <a:t>before</a:t>
            </a:r>
            <a:r>
              <a:rPr lang="fr-CA" sz="2000" dirty="0">
                <a:solidFill>
                  <a:schemeClr val="tx2"/>
                </a:solidFill>
              </a:rPr>
              <a:t> </a:t>
            </a:r>
            <a:r>
              <a:rPr lang="fr-CA" sz="2000" dirty="0" err="1">
                <a:solidFill>
                  <a:schemeClr val="tx2"/>
                </a:solidFill>
              </a:rPr>
              <a:t>submitting</a:t>
            </a:r>
            <a:r>
              <a:rPr lang="fr-CA" sz="2000" dirty="0">
                <a:solidFill>
                  <a:schemeClr val="tx2"/>
                </a:solidFill>
              </a:rPr>
              <a:t> the </a:t>
            </a:r>
            <a:r>
              <a:rPr lang="fr-CA" sz="2000" dirty="0" err="1">
                <a:solidFill>
                  <a:schemeClr val="tx2"/>
                </a:solidFill>
              </a:rPr>
              <a:t>bid</a:t>
            </a:r>
            <a:r>
              <a:rPr lang="fr-CA" sz="20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fr-CA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CA" sz="2000" dirty="0">
              <a:solidFill>
                <a:schemeClr val="tx2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F97B0-6917-47EA-9700-0590CF41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Hatch 2021. All Rights Reserved.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87E2C9-05A0-1973-BE85-20B6329136E4}"/>
              </a:ext>
            </a:extLst>
          </p:cNvPr>
          <p:cNvGrpSpPr/>
          <p:nvPr/>
        </p:nvGrpSpPr>
        <p:grpSpPr>
          <a:xfrm>
            <a:off x="4795611" y="1612154"/>
            <a:ext cx="6865643" cy="3953773"/>
            <a:chOff x="5081939" y="1944663"/>
            <a:chExt cx="6865643" cy="39537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EC7D85-821F-5AD0-BAC0-D3997E08E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1939" y="1944663"/>
              <a:ext cx="6865643" cy="395377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774143-1235-0250-5BFB-47BC470E9F37}"/>
                </a:ext>
              </a:extLst>
            </p:cNvPr>
            <p:cNvSpPr/>
            <p:nvPr/>
          </p:nvSpPr>
          <p:spPr>
            <a:xfrm>
              <a:off x="9688971" y="2884602"/>
              <a:ext cx="2201158" cy="211049"/>
            </a:xfrm>
            <a:prstGeom prst="rect">
              <a:avLst/>
            </a:prstGeom>
            <a:noFill/>
            <a:ln w="34925">
              <a:solidFill>
                <a:srgbClr val="E84A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8BE26542-9A6C-E873-6A86-94326F1DC500}"/>
                </a:ext>
              </a:extLst>
            </p:cNvPr>
            <p:cNvCxnSpPr/>
            <p:nvPr/>
          </p:nvCxnSpPr>
          <p:spPr>
            <a:xfrm rot="10800000" flipV="1">
              <a:off x="8625526" y="3095651"/>
              <a:ext cx="1772240" cy="1052142"/>
            </a:xfrm>
            <a:prstGeom prst="curvedConnector3">
              <a:avLst/>
            </a:prstGeom>
            <a:ln w="22225">
              <a:solidFill>
                <a:srgbClr val="E84A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0920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217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Source Sans Pro</vt:lpstr>
      <vt:lpstr>Office Theme</vt:lpstr>
      <vt:lpstr>iPas MP Portal Using Excel to Enter Price Information</vt:lpstr>
      <vt:lpstr>Export to Excel</vt:lpstr>
      <vt:lpstr>Complete Information in Excel</vt:lpstr>
      <vt:lpstr>Import Excel File</vt:lpstr>
    </vt:vector>
  </TitlesOfParts>
  <Company>Hatch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 Guide –iPas MP Portal </dc:title>
  <dc:creator>Cartier, Thomas</dc:creator>
  <cp:lastModifiedBy>Jameson, Andrew</cp:lastModifiedBy>
  <cp:revision>7</cp:revision>
  <dcterms:created xsi:type="dcterms:W3CDTF">2022-08-30T12:45:53Z</dcterms:created>
  <dcterms:modified xsi:type="dcterms:W3CDTF">2023-05-30T18:40:19Z</dcterms:modified>
</cp:coreProperties>
</file>