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8" r:id="rId12"/>
    <p:sldId id="265" r:id="rId13"/>
    <p:sldId id="269" r:id="rId14"/>
    <p:sldId id="272" r:id="rId15"/>
    <p:sldId id="266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892B3E-5755-4120-9C2F-A43DF6A296A4}" v="269" dt="2022-10-26T13:36:51.9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225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18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89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6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73778"/>
            <a:ext cx="11147070" cy="104017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922020"/>
            <a:ext cx="11147071" cy="42889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7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17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07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668338"/>
            <a:ext cx="11145039" cy="110870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006468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059807"/>
            <a:ext cx="5346222" cy="3129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006468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059807"/>
            <a:ext cx="5372551" cy="3129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9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96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9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6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8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10/26/2022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96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lspeas@msu.edu" TargetMode="External"/><Relationship Id="rId2" Type="http://schemas.openxmlformats.org/officeDocument/2006/relationships/hyperlink" Target="mailto:lucasjam@msu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dult-education-book-books-know-2706977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en placed on top of a signature line">
            <a:extLst>
              <a:ext uri="{FF2B5EF4-FFF2-40B4-BE49-F238E27FC236}">
                <a16:creationId xmlns:a16="http://schemas.microsoft.com/office/drawing/2014/main" id="{0B6285C4-A9C8-9BD2-10A8-FF7940AE4E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1" b="15708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2BF20B-8BE8-469B-975F-671C355C8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7451725" cy="2736390"/>
          </a:xfrm>
        </p:spPr>
        <p:txBody>
          <a:bodyPr anchor="t">
            <a:normAutofit/>
          </a:bodyPr>
          <a:lstStyle/>
          <a:p>
            <a:r>
              <a:rPr lang="en-US" sz="8000" b="1" dirty="0">
                <a:solidFill>
                  <a:srgbClr val="FFFFFF"/>
                </a:solidFill>
              </a:rPr>
              <a:t>Undergraduate Certificates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C27B94-2A57-4BB8-A989-EFCD03CFA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6565" y="4201721"/>
            <a:ext cx="4986084" cy="1949813"/>
          </a:xfrm>
        </p:spPr>
        <p:txBody>
          <a:bodyPr anchor="b">
            <a:normAutofit/>
          </a:bodyPr>
          <a:lstStyle/>
          <a:p>
            <a:pPr algn="r"/>
            <a:r>
              <a:rPr lang="en-US" sz="3200" b="1" dirty="0">
                <a:solidFill>
                  <a:srgbClr val="FFFFFF"/>
                </a:solidFill>
              </a:rPr>
              <a:t>Guidance for MSU units</a:t>
            </a:r>
          </a:p>
          <a:p>
            <a:pPr algn="r"/>
            <a:r>
              <a:rPr lang="en-US" sz="3200" b="1" dirty="0">
                <a:solidFill>
                  <a:srgbClr val="FFFFFF"/>
                </a:solidFill>
              </a:rPr>
              <a:t>Created Fall 2022</a:t>
            </a:r>
          </a:p>
          <a:p>
            <a:pPr algn="r"/>
            <a:r>
              <a:rPr lang="en-US" dirty="0">
                <a:solidFill>
                  <a:srgbClr val="FFFFFF"/>
                </a:solidFill>
              </a:rPr>
              <a:t>Prepared by James Lucas,</a:t>
            </a:r>
          </a:p>
        </p:txBody>
      </p:sp>
      <p:cxnSp>
        <p:nvCxnSpPr>
          <p:cNvPr id="30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15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B38302-EA29-4F16-93F9-8902DD21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UGC Type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95CCD8-F711-4311-A627-FD4198BC4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Target Audience</a:t>
            </a:r>
            <a:r>
              <a:rPr lang="en-US" dirty="0"/>
              <a:t> – MSU or guest students with specified background</a:t>
            </a:r>
          </a:p>
          <a:p>
            <a:r>
              <a:rPr lang="en-US" dirty="0">
                <a:solidFill>
                  <a:schemeClr val="accent1"/>
                </a:solidFill>
              </a:rPr>
              <a:t>Focus </a:t>
            </a:r>
            <a:r>
              <a:rPr lang="en-US" dirty="0"/>
              <a:t>– Inter-disciplinary, competency, and professional skills</a:t>
            </a:r>
          </a:p>
          <a:p>
            <a:r>
              <a:rPr lang="en-US" dirty="0">
                <a:solidFill>
                  <a:schemeClr val="accent1"/>
                </a:solidFill>
              </a:rPr>
              <a:t>Credits</a:t>
            </a:r>
            <a:r>
              <a:rPr lang="en-US" dirty="0"/>
              <a:t> – 9 to 12 credits, or fewer credits with co-curricular/experiential learning</a:t>
            </a:r>
          </a:p>
          <a:p>
            <a:r>
              <a:rPr lang="en-US" dirty="0">
                <a:solidFill>
                  <a:schemeClr val="accent1"/>
                </a:solidFill>
              </a:rPr>
              <a:t>Administering Unit </a:t>
            </a:r>
            <a:r>
              <a:rPr lang="en-US" dirty="0"/>
              <a:t>– Degree-granting College, Department, or School; APUE to serve as primary academic Unit for non-degree granting colleges and departments</a:t>
            </a:r>
          </a:p>
          <a:p>
            <a:r>
              <a:rPr lang="en-US" dirty="0">
                <a:solidFill>
                  <a:schemeClr val="accent1"/>
                </a:solidFill>
              </a:rPr>
              <a:t>Approval Process </a:t>
            </a:r>
            <a:r>
              <a:rPr lang="en-US" dirty="0"/>
              <a:t>– Unit/college/APUE Curriculum Committee, UCC, and UCUE</a:t>
            </a:r>
          </a:p>
          <a:p>
            <a:r>
              <a:rPr lang="en-US" dirty="0">
                <a:solidFill>
                  <a:schemeClr val="accent1"/>
                </a:solidFill>
              </a:rPr>
              <a:t>Transcriptable</a:t>
            </a:r>
            <a:r>
              <a:rPr lang="en-US" dirty="0"/>
              <a:t> – Yes</a:t>
            </a:r>
          </a:p>
          <a:p>
            <a:r>
              <a:rPr lang="en-US" dirty="0">
                <a:solidFill>
                  <a:schemeClr val="accent1"/>
                </a:solidFill>
              </a:rPr>
              <a:t>Admission</a:t>
            </a:r>
            <a:r>
              <a:rPr lang="en-US" dirty="0"/>
              <a:t> – Defined and administered by lead academic unit</a:t>
            </a:r>
          </a:p>
          <a:p>
            <a:r>
              <a:rPr lang="en-US" dirty="0">
                <a:solidFill>
                  <a:schemeClr val="accent1"/>
                </a:solidFill>
              </a:rPr>
              <a:t>Program fee </a:t>
            </a:r>
            <a:r>
              <a:rPr lang="en-US" dirty="0"/>
              <a:t>– Allowable to cover co-curricular and experiential components; funding goes to lead academic unit and may be split with collaborators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5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B3D05-2B06-455B-BE4A-F6D92C2D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4"/>
                </a:solidFill>
              </a:rPr>
              <a:t>Type 2: Characteristics &amp;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09308-4CD6-456D-BE4C-B687BC871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Type 2 Certificates are broader in focus than Type 1, and they serve a larger audience with less focus on a specific discipline; they serve MSU and guest students</a:t>
            </a:r>
          </a:p>
          <a:p>
            <a:r>
              <a:rPr lang="en-US" dirty="0"/>
              <a:t>Type 2 Certificates would </a:t>
            </a:r>
            <a:r>
              <a:rPr lang="en-US" i="1" dirty="0"/>
              <a:t>typically</a:t>
            </a:r>
            <a:r>
              <a:rPr lang="en-US" dirty="0"/>
              <a:t> be offered by a degree-granting College or unit in collaboration with APUE and serve student across multiple majors and/or colleges</a:t>
            </a:r>
          </a:p>
          <a:p>
            <a:endParaRPr lang="en-US" sz="2000" dirty="0"/>
          </a:p>
          <a:p>
            <a:r>
              <a:rPr lang="en-US" dirty="0"/>
              <a:t>Examples:</a:t>
            </a:r>
          </a:p>
          <a:p>
            <a:pPr marL="1028700" lvl="1" indent="-342900"/>
            <a:r>
              <a:rPr lang="en-US" dirty="0"/>
              <a:t>Corporate Leadership &amp; Decision-Making, Colleges of Business and Social Science</a:t>
            </a:r>
          </a:p>
          <a:p>
            <a:pPr marL="1028700" lvl="1" indent="-342900"/>
            <a:r>
              <a:rPr lang="en-US" dirty="0"/>
              <a:t>Thinking in Systems, Colleges of Engineering and Agriculture and Natural Resources</a:t>
            </a:r>
          </a:p>
          <a:p>
            <a:pPr marL="1028700" lvl="1" indent="-342900"/>
            <a:r>
              <a:rPr lang="en-US" dirty="0"/>
              <a:t>Art as Social Justice Protest, College of Arts and Letters, Music, and RCAH</a:t>
            </a:r>
          </a:p>
        </p:txBody>
      </p:sp>
    </p:spTree>
    <p:extLst>
      <p:ext uri="{BB962C8B-B14F-4D97-AF65-F5344CB8AC3E}">
        <p14:creationId xmlns:p14="http://schemas.microsoft.com/office/powerpoint/2010/main" val="1723387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B38302-EA29-4F16-93F9-8902DD21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UGC Type 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95CCD8-F711-4311-A627-FD4198BC4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Target Audience</a:t>
            </a:r>
            <a:r>
              <a:rPr lang="en-US" dirty="0"/>
              <a:t> – Guest students</a:t>
            </a:r>
          </a:p>
          <a:p>
            <a:r>
              <a:rPr lang="en-US" dirty="0">
                <a:solidFill>
                  <a:schemeClr val="accent1"/>
                </a:solidFill>
              </a:rPr>
              <a:t>Focus </a:t>
            </a:r>
            <a:r>
              <a:rPr lang="en-US" dirty="0"/>
              <a:t>– Specialized disciplinary, interdisciplinary, or professional study</a:t>
            </a:r>
          </a:p>
          <a:p>
            <a:r>
              <a:rPr lang="en-US" dirty="0">
                <a:solidFill>
                  <a:schemeClr val="accent1"/>
                </a:solidFill>
              </a:rPr>
              <a:t>Credits</a:t>
            </a:r>
            <a:r>
              <a:rPr lang="en-US" dirty="0"/>
              <a:t> –Experiential learning opportunities at least 9 SCH of contact time</a:t>
            </a:r>
          </a:p>
          <a:p>
            <a:r>
              <a:rPr lang="en-US" dirty="0">
                <a:solidFill>
                  <a:schemeClr val="accent1"/>
                </a:solidFill>
              </a:rPr>
              <a:t>Administering Unit </a:t>
            </a:r>
            <a:r>
              <a:rPr lang="en-US" dirty="0"/>
              <a:t>– Degree granting College, Department, or School </a:t>
            </a:r>
          </a:p>
          <a:p>
            <a:r>
              <a:rPr lang="en-US" dirty="0">
                <a:solidFill>
                  <a:schemeClr val="accent1"/>
                </a:solidFill>
              </a:rPr>
              <a:t>Approval Process </a:t>
            </a:r>
            <a:r>
              <a:rPr lang="en-US" dirty="0"/>
              <a:t>– Unit curriculum committee, College curriculum committee, APUE, and UCUE; if offered by non-Academic unit, starts with APUE</a:t>
            </a:r>
          </a:p>
          <a:p>
            <a:r>
              <a:rPr lang="en-US" dirty="0">
                <a:solidFill>
                  <a:schemeClr val="accent1"/>
                </a:solidFill>
              </a:rPr>
              <a:t>Transcriptable</a:t>
            </a:r>
            <a:r>
              <a:rPr lang="en-US" dirty="0"/>
              <a:t> – No</a:t>
            </a:r>
          </a:p>
          <a:p>
            <a:r>
              <a:rPr lang="en-US" dirty="0">
                <a:solidFill>
                  <a:schemeClr val="accent1"/>
                </a:solidFill>
              </a:rPr>
              <a:t>Admission</a:t>
            </a:r>
            <a:r>
              <a:rPr lang="en-US" dirty="0"/>
              <a:t> – Defined and administered by responsible academic unit</a:t>
            </a:r>
          </a:p>
          <a:p>
            <a:r>
              <a:rPr lang="en-US" dirty="0">
                <a:solidFill>
                  <a:schemeClr val="accent1"/>
                </a:solidFill>
              </a:rPr>
              <a:t>Program fee </a:t>
            </a:r>
            <a:r>
              <a:rPr lang="en-US" dirty="0"/>
              <a:t>– Allowable to cover co-curricular and experiential components; funding goes to sponsoring unit(s)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97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B3D05-2B06-455B-BE4A-F6D92C2D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4"/>
                </a:solidFill>
              </a:rPr>
              <a:t>Type 3: Characteristics &amp;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09308-4CD6-456D-BE4C-B687BC871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 3 Certificates are co-curricular in design, do not require courses, and serve external stakeholders</a:t>
            </a:r>
          </a:p>
          <a:p>
            <a:r>
              <a:rPr lang="en-US" dirty="0"/>
              <a:t>Type 3 Certificates might have parallel Type 2 and Type 4 offerings for MSU students, but these Type 3 UGC are designed to serve audiences without enrollment in MSU classes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marL="1028700" lvl="1" indent="-342900"/>
            <a:r>
              <a:rPr lang="en-US" dirty="0"/>
              <a:t>Diversity, Equity, and Inclusion for Educators, College of Education</a:t>
            </a:r>
          </a:p>
          <a:p>
            <a:pPr marL="1028700" lvl="1" indent="-342900"/>
            <a:r>
              <a:rPr lang="en-US" dirty="0"/>
              <a:t>Culturally Competent Health Care, APUE with medical colleges</a:t>
            </a:r>
          </a:p>
          <a:p>
            <a:pPr marL="1028700" lvl="1" indent="-342900"/>
            <a:r>
              <a:rPr lang="en-US" dirty="0"/>
              <a:t>Coding for Mid-Career Professionals, College of Engineering</a:t>
            </a:r>
          </a:p>
        </p:txBody>
      </p:sp>
    </p:spTree>
    <p:extLst>
      <p:ext uri="{BB962C8B-B14F-4D97-AF65-F5344CB8AC3E}">
        <p14:creationId xmlns:p14="http://schemas.microsoft.com/office/powerpoint/2010/main" val="1521086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3BE7-DE61-4469-A233-010409405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Type 3: Special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318AF-C126-4285-909B-00AC486E4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credentials need to mimic certain administrative processes, such as the creation of student group codes, as would occur during the curriculum process</a:t>
            </a:r>
          </a:p>
          <a:p>
            <a:r>
              <a:rPr lang="en-US" dirty="0"/>
              <a:t>They need to embed assessment of student learning and outcomes</a:t>
            </a:r>
          </a:p>
          <a:p>
            <a:r>
              <a:rPr lang="en-US" dirty="0"/>
              <a:t>If coursework is required for credit, then the credits will appear on a lifelong education transcript; however, the certificate itself is not transcriptable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517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B38302-EA29-4F16-93F9-8902DD21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UGC Type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95CCD8-F711-4311-A627-FD4198BC4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Target Audience</a:t>
            </a:r>
            <a:r>
              <a:rPr lang="en-US" dirty="0"/>
              <a:t> – MSU and guest students</a:t>
            </a:r>
          </a:p>
          <a:p>
            <a:r>
              <a:rPr lang="en-US" dirty="0">
                <a:solidFill>
                  <a:schemeClr val="accent1"/>
                </a:solidFill>
              </a:rPr>
              <a:t>Focus </a:t>
            </a:r>
            <a:r>
              <a:rPr lang="en-US" dirty="0"/>
              <a:t>– Inter-disciplinary, competency, and professionally based skills</a:t>
            </a:r>
          </a:p>
          <a:p>
            <a:r>
              <a:rPr lang="en-US" dirty="0">
                <a:solidFill>
                  <a:schemeClr val="accent1"/>
                </a:solidFill>
              </a:rPr>
              <a:t>Credits</a:t>
            </a:r>
            <a:r>
              <a:rPr lang="en-US" dirty="0"/>
              <a:t> – 9 to 12 credits, or fewer credits with co-curricular/experiential learning</a:t>
            </a:r>
          </a:p>
          <a:p>
            <a:r>
              <a:rPr lang="en-US" dirty="0">
                <a:solidFill>
                  <a:schemeClr val="accent1"/>
                </a:solidFill>
              </a:rPr>
              <a:t>Administering Unit </a:t>
            </a:r>
            <a:r>
              <a:rPr lang="en-US" dirty="0"/>
              <a:t>– APUE in collaboration (often with non-degree granting units)</a:t>
            </a:r>
          </a:p>
          <a:p>
            <a:r>
              <a:rPr lang="en-US" dirty="0">
                <a:solidFill>
                  <a:schemeClr val="accent1"/>
                </a:solidFill>
              </a:rPr>
              <a:t>Approval Process </a:t>
            </a:r>
            <a:r>
              <a:rPr lang="en-US" dirty="0"/>
              <a:t>– APUE curriculum committee, UCC, and UCUE</a:t>
            </a:r>
          </a:p>
          <a:p>
            <a:r>
              <a:rPr lang="en-US" dirty="0">
                <a:solidFill>
                  <a:schemeClr val="accent1"/>
                </a:solidFill>
              </a:rPr>
              <a:t>Transcriptable</a:t>
            </a:r>
            <a:r>
              <a:rPr lang="en-US" dirty="0"/>
              <a:t> – Yes</a:t>
            </a:r>
          </a:p>
          <a:p>
            <a:r>
              <a:rPr lang="en-US" dirty="0">
                <a:solidFill>
                  <a:schemeClr val="accent1"/>
                </a:solidFill>
              </a:rPr>
              <a:t>Admission</a:t>
            </a:r>
            <a:r>
              <a:rPr lang="en-US" dirty="0"/>
              <a:t> – Defined and administered by APUE</a:t>
            </a:r>
          </a:p>
          <a:p>
            <a:r>
              <a:rPr lang="en-US" dirty="0">
                <a:solidFill>
                  <a:schemeClr val="accent1"/>
                </a:solidFill>
              </a:rPr>
              <a:t>Program fee </a:t>
            </a:r>
            <a:r>
              <a:rPr lang="en-US" dirty="0"/>
              <a:t>– Allowable to cover co-curricular and experiential components; funding goes to APUE and can be shared with collaborators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36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B3D05-2B06-455B-BE4A-F6D92C2D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4"/>
                </a:solidFill>
              </a:rPr>
              <a:t>Type 4: Characteristics &amp;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09308-4CD6-456D-BE4C-B687BC871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Type 4 Certificates are similar like Type 2 certificates, but they either do not directly relate to content associated with a degree-granting College or provide content that crosses multiple Colleges</a:t>
            </a:r>
          </a:p>
          <a:p>
            <a:r>
              <a:rPr lang="en-US" dirty="0"/>
              <a:t>They serve a pan-institutional and guest audience , often with focus on professional skills</a:t>
            </a:r>
          </a:p>
          <a:p>
            <a:r>
              <a:rPr lang="en-US" dirty="0"/>
              <a:t>Type 4 Certificates are offered by APUE in collaboration with relevant campus units</a:t>
            </a:r>
          </a:p>
          <a:p>
            <a:endParaRPr lang="en-US" sz="2200" dirty="0"/>
          </a:p>
          <a:p>
            <a:r>
              <a:rPr lang="en-US" dirty="0"/>
              <a:t>Examples:</a:t>
            </a:r>
          </a:p>
          <a:p>
            <a:pPr marL="1028700" lvl="1" indent="-342900"/>
            <a:r>
              <a:rPr lang="en-US" dirty="0"/>
              <a:t>Career Readiness and Professionalism, APUE and Career Services</a:t>
            </a:r>
          </a:p>
          <a:p>
            <a:pPr marL="1028700" lvl="1" indent="-342900"/>
            <a:r>
              <a:rPr lang="en-US" dirty="0"/>
              <a:t>First-Year Leadership, APUE and REHS</a:t>
            </a:r>
          </a:p>
          <a:p>
            <a:pPr marL="1028700" lvl="1" indent="-342900"/>
            <a:r>
              <a:rPr lang="en-US" dirty="0"/>
              <a:t>Globally-Engaged Leadership, APUE and ISP</a:t>
            </a:r>
          </a:p>
        </p:txBody>
      </p:sp>
    </p:spTree>
    <p:extLst>
      <p:ext uri="{BB962C8B-B14F-4D97-AF65-F5344CB8AC3E}">
        <p14:creationId xmlns:p14="http://schemas.microsoft.com/office/powerpoint/2010/main" val="3863853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3295B-9AAC-4FE9-A4AD-B4328357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597578"/>
            <a:ext cx="11147070" cy="1040173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Simplified Summary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426F55-8B80-4BB7-9014-0678DB1E39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654554"/>
              </p:ext>
            </p:extLst>
          </p:nvPr>
        </p:nvGraphicFramePr>
        <p:xfrm>
          <a:off x="482600" y="1733550"/>
          <a:ext cx="11147424" cy="45268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1063911689"/>
                    </a:ext>
                  </a:extLst>
                </a:gridCol>
                <a:gridCol w="2332831">
                  <a:extLst>
                    <a:ext uri="{9D8B030D-6E8A-4147-A177-3AD203B41FA5}">
                      <a16:colId xmlns:a16="http://schemas.microsoft.com/office/drawing/2014/main" val="2385541369"/>
                    </a:ext>
                  </a:extLst>
                </a:gridCol>
                <a:gridCol w="2332831">
                  <a:extLst>
                    <a:ext uri="{9D8B030D-6E8A-4147-A177-3AD203B41FA5}">
                      <a16:colId xmlns:a16="http://schemas.microsoft.com/office/drawing/2014/main" val="1556556423"/>
                    </a:ext>
                  </a:extLst>
                </a:gridCol>
                <a:gridCol w="2332831">
                  <a:extLst>
                    <a:ext uri="{9D8B030D-6E8A-4147-A177-3AD203B41FA5}">
                      <a16:colId xmlns:a16="http://schemas.microsoft.com/office/drawing/2014/main" val="1228171208"/>
                    </a:ext>
                  </a:extLst>
                </a:gridCol>
                <a:gridCol w="2332831">
                  <a:extLst>
                    <a:ext uri="{9D8B030D-6E8A-4147-A177-3AD203B41FA5}">
                      <a16:colId xmlns:a16="http://schemas.microsoft.com/office/drawing/2014/main" val="53802912"/>
                    </a:ext>
                  </a:extLst>
                </a:gridCol>
              </a:tblGrid>
              <a:tr h="3936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134034"/>
                  </a:ext>
                </a:extLst>
              </a:tr>
              <a:tr h="393627">
                <a:tc>
                  <a:txBody>
                    <a:bodyPr/>
                    <a:lstStyle/>
                    <a:p>
                      <a:r>
                        <a:rPr lang="en-US" b="1" dirty="0"/>
                        <a:t>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MSU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MSU or Guests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MSU or Guests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455729"/>
                  </a:ext>
                </a:extLst>
              </a:tr>
              <a:tr h="1455885">
                <a:tc>
                  <a:txBody>
                    <a:bodyPr/>
                    <a:lstStyle/>
                    <a:p>
                      <a:r>
                        <a:rPr lang="en-US" b="1" dirty="0"/>
                        <a:t>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Narrow; disciplinary or interdisciplinary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Focused on specific majors or academic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Medium; inter-disciplinary or professional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Open to a specific College or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Professional, skill-based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May be focused on a specific stake-holder or professional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Broad; interdisciplinary or professional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Open to most students and guests regardless of major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582736"/>
                  </a:ext>
                </a:extLst>
              </a:tr>
              <a:tr h="550000">
                <a:tc>
                  <a:txBody>
                    <a:bodyPr/>
                    <a:lstStyle/>
                    <a:p>
                      <a:r>
                        <a:rPr lang="en-US" b="1" dirty="0"/>
                        <a:t>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Primarily coursework, with some experiential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Mix of coursework and experiential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No coursework, all experiential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Mix of coursework and experiential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027367"/>
                  </a:ext>
                </a:extLst>
              </a:tr>
              <a:tr h="957262">
                <a:tc>
                  <a:txBody>
                    <a:bodyPr/>
                    <a:lstStyle/>
                    <a:p>
                      <a:r>
                        <a:rPr lang="en-US" b="1" dirty="0"/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Academic colleges, departments, or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Colleges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APUE in partnership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Academic departments, schools, or colleges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APUE in partnership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APUE in partnership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897464"/>
                  </a:ext>
                </a:extLst>
              </a:tr>
              <a:tr h="776471">
                <a:tc>
                  <a:txBody>
                    <a:bodyPr/>
                    <a:lstStyle/>
                    <a:p>
                      <a:r>
                        <a:rPr lang="en-US" b="1" dirty="0"/>
                        <a:t>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Academic Department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College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UCC and UCUE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College or APUE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UCC and UCUE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Academic Department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College or APUE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APUE and UCUE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APUE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/>
                        <a:t>UCC and UCUE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525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815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C7FE5201-BB98-480C-BADB-207C8F89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65A1411-0C46-4437-890D-A6FADAA96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07" y="489855"/>
            <a:ext cx="11147071" cy="1503659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53C6A5-6821-41E4-AE39-9DC28EBFA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07" y="738102"/>
            <a:ext cx="10760586" cy="1117458"/>
          </a:xfrm>
        </p:spPr>
        <p:txBody>
          <a:bodyPr anchor="ctr">
            <a:normAutofit/>
          </a:bodyPr>
          <a:lstStyle/>
          <a:p>
            <a:r>
              <a:rPr lang="en-US" dirty="0"/>
              <a:t>Questions or Need Support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15D524-9069-4411-863D-2010B8814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9368" y="2236525"/>
            <a:ext cx="5428710" cy="3894645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/>
              <a:t>For support with learning outcomes, certificate development, or partnerships with APUE, please contact the Assistant Dean for Global Education and Curriculum</a:t>
            </a:r>
          </a:p>
          <a:p>
            <a:r>
              <a:rPr lang="en-US" sz="2000" b="1" dirty="0"/>
              <a:t>Jim Lucas, </a:t>
            </a:r>
            <a:r>
              <a:rPr lang="en-US" sz="2000" b="1" dirty="0">
                <a:hlinkClick r:id="rId2"/>
              </a:rPr>
              <a:t>lucasjam@msu.edu</a:t>
            </a:r>
            <a:endParaRPr lang="en-US" sz="2000" b="1" dirty="0"/>
          </a:p>
          <a:p>
            <a:endParaRPr lang="en-US" sz="500" dirty="0"/>
          </a:p>
          <a:p>
            <a:r>
              <a:rPr lang="en-US" sz="2000" dirty="0"/>
              <a:t>For support related to submitted transcriptable certificates through the MSU curriculum process, UCC, and related academic policies, please contact the University Curriculum Administrator</a:t>
            </a:r>
          </a:p>
          <a:p>
            <a:r>
              <a:rPr lang="en-US" sz="2000" b="1" dirty="0"/>
              <a:t>Joy Speas, </a:t>
            </a:r>
            <a:r>
              <a:rPr lang="en-US" sz="2000" b="1" dirty="0">
                <a:hlinkClick r:id="rId3"/>
              </a:rPr>
              <a:t>jlspeas@msu.edu</a:t>
            </a:r>
            <a:r>
              <a:rPr lang="en-US" sz="2000" b="1" dirty="0"/>
              <a:t> </a:t>
            </a:r>
          </a:p>
          <a:p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600D858-9844-4B2A-9D38-77BD00EC45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 descr="Wood human figure">
            <a:extLst>
              <a:ext uri="{FF2B5EF4-FFF2-40B4-BE49-F238E27FC236}">
                <a16:creationId xmlns:a16="http://schemas.microsoft.com/office/drawing/2014/main" id="{C85B0A99-9C45-ED86-32A0-E9415983FC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r="15875" b="-2"/>
          <a:stretch/>
        </p:blipFill>
        <p:spPr>
          <a:xfrm>
            <a:off x="479414" y="1993515"/>
            <a:ext cx="5513221" cy="4374624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89C6C02-EDA3-4D0B-9C4E-AAE0F2C7D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199351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818025D-200B-4542-8AF9-7D9B2FFE6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1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90A98C-235A-4C11-A001-13117A27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Undergraduate Certificates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8083EC-18BC-48A6-AABE-F84C71341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081349"/>
            <a:ext cx="11147071" cy="4129670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An undergraduate certificate (UGC) is a set of programmatic or thematically linked curricular </a:t>
            </a:r>
            <a:r>
              <a:rPr lang="en-US" i="1" dirty="0">
                <a:effectLst/>
                <a:ea typeface="Times New Roman" panose="02020603050405020304" pitchFamily="18" charset="0"/>
              </a:rPr>
              <a:t>and co-curricular activities </a:t>
            </a:r>
            <a:r>
              <a:rPr lang="en-US" dirty="0">
                <a:effectLst/>
                <a:ea typeface="Times New Roman" panose="02020603050405020304" pitchFamily="18" charset="0"/>
              </a:rPr>
              <a:t>that serves as a micro-credential </a:t>
            </a:r>
            <a:r>
              <a:rPr lang="en-US" i="1" dirty="0">
                <a:effectLst/>
                <a:ea typeface="Times New Roman" panose="02020603050405020304" pitchFamily="18" charset="0"/>
              </a:rPr>
              <a:t>distinct</a:t>
            </a:r>
            <a:r>
              <a:rPr lang="en-US" dirty="0">
                <a:effectLst/>
                <a:ea typeface="Times New Roman" panose="02020603050405020304" pitchFamily="18" charset="0"/>
              </a:rPr>
              <a:t> from majors and minors. </a:t>
            </a:r>
          </a:p>
          <a:p>
            <a:pPr>
              <a:spcAft>
                <a:spcPts val="180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The certificate provides a focused, structured, and interrelated set of experiences that enhances the participant’s expertise in an area of specific disciplinary, interdisciplinary, or thematic topics or that addresses a defined professional development need.</a:t>
            </a:r>
          </a:p>
          <a:p>
            <a:pPr>
              <a:spcAft>
                <a:spcPts val="180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UGCs might broaden participants’ ability to work across disciplines, deepen their ability to work within a discipline, and/or make their individualized academic work more distinctive and demonstrable on their academic record. </a:t>
            </a:r>
            <a:endParaRPr lang="en-US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698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D2220-4809-44DF-9C8F-2EC828B72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Goals for UGC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61A21-83A4-43C7-A863-6A6C48059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UGC offerings should advance MSU’s mission and support its strategic planning efforts. Specifically, the UGC initiative seeks to: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1800" dirty="0">
                <a:solidFill>
                  <a:srgbClr val="212529"/>
                </a:solidFill>
                <a:effectLst/>
                <a:ea typeface="Times New Roman" panose="02020603050405020304" pitchFamily="18" charset="0"/>
              </a:rPr>
              <a:t>Strengthen MSU’s ability to attract and meet the needs, goals, and aspirations of dynamic undergraduate students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1800" dirty="0">
                <a:solidFill>
                  <a:srgbClr val="212529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Increase the number and diversity of learners MSU serves by providing wider access through targeted programs and proactive engagement with underserved communities</a:t>
            </a:r>
            <a:endParaRPr lang="en-US" sz="18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43000" lvl="1" indent="-457200">
              <a:buFont typeface="+mj-lt"/>
              <a:buAutoNum type="arabicPeriod"/>
            </a:pPr>
            <a:r>
              <a:rPr lang="en-US" sz="1800" dirty="0">
                <a:solidFill>
                  <a:srgbClr val="212529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Strengthen students’ educational experience to eliminate opportunity gaps and support success through graduation and beyond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1800" dirty="0">
                <a:solidFill>
                  <a:srgbClr val="212529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Develop and implement new strategies to recruit and retain highly talented and more diverse students across all disciplines</a:t>
            </a:r>
            <a:endParaRPr lang="en-US" sz="18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143000" lvl="1" indent="-457200">
              <a:buFont typeface="+mj-lt"/>
              <a:buAutoNum type="arabicPeriod"/>
            </a:pPr>
            <a:r>
              <a:rPr lang="en-US" sz="1800" dirty="0">
                <a:solidFill>
                  <a:srgbClr val="212529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Ensure students and stakeholders have access to MSU and its resources to address current and emerging issues that affect Michigan and the world through micro-credentials and certificates</a:t>
            </a:r>
            <a:endParaRPr lang="en-US" sz="18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8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9B121D-F168-40F3-8E68-E4834736F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Minors vs. UGCs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950707-349C-45EF-917A-7BA64AE51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accent1"/>
                </a:solidFill>
              </a:rPr>
              <a:t>Minors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F39606-2D3F-454B-8E0A-49740B36E4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dirty="0"/>
              <a:t>Sub-set of a major or collection of interrelated courses related to a theme</a:t>
            </a:r>
            <a:endParaRPr lang="en-US" sz="1500" dirty="0"/>
          </a:p>
          <a:p>
            <a:pPr marL="457200" indent="-457200">
              <a:buFont typeface="+mj-lt"/>
              <a:buAutoNum type="alphaLcPeriod" startAt="2"/>
            </a:pPr>
            <a:r>
              <a:rPr lang="en-US" dirty="0"/>
              <a:t>Minimum of 15 credits</a:t>
            </a:r>
          </a:p>
          <a:p>
            <a:pPr marL="457200" indent="-457200">
              <a:buFont typeface="+mj-lt"/>
              <a:buAutoNum type="alphaLcPeriod" startAt="2"/>
            </a:pPr>
            <a:r>
              <a:rPr lang="en-US" dirty="0"/>
              <a:t>Serve MSU students</a:t>
            </a:r>
          </a:p>
          <a:p>
            <a:pPr marL="457200" indent="-457200">
              <a:buFont typeface="+mj-lt"/>
              <a:buAutoNum type="alphaLcPeriod" startAt="2"/>
            </a:pPr>
            <a:r>
              <a:rPr lang="en-US" dirty="0"/>
              <a:t>Transcriptable</a:t>
            </a:r>
          </a:p>
          <a:p>
            <a:pPr marL="457200" indent="-457200">
              <a:buFont typeface="+mj-lt"/>
              <a:buAutoNum type="alphaLcPeriod" startAt="2"/>
            </a:pPr>
            <a:r>
              <a:rPr lang="en-US" dirty="0"/>
              <a:t>Done as part of a degree program</a:t>
            </a:r>
          </a:p>
          <a:p>
            <a:pPr marL="457200" indent="-457200">
              <a:buFont typeface="+mj-lt"/>
              <a:buAutoNum type="alphaLcPeriod" startAt="2"/>
            </a:pPr>
            <a:r>
              <a:rPr lang="en-US" dirty="0"/>
              <a:t>Does not necessarily include non-course components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3B6F7A5-83A1-42C8-9967-CEED08CB3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accent1"/>
                </a:solidFill>
              </a:rPr>
              <a:t>UGCs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EDD0FFD-D449-4161-8F23-25BD9EAE2E9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dirty="0"/>
              <a:t>Disciplinary, interdisciplinary, thematic, or professional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Minimum of 9 credits or their equivalent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Serve MSU students &amp; external stakeholders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May be transcriptable or not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May be completed separately from degree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Can include co-curricular and experiential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02931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B6C6E7-85E1-4814-AB59-1C8ED782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Basic UGC Requirements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F998942-D53A-41BF-9160-21E771767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9 to 12 credit-hours </a:t>
            </a:r>
            <a:r>
              <a:rPr lang="en-US" i="1" dirty="0"/>
              <a:t>or</a:t>
            </a:r>
            <a:r>
              <a:rPr lang="en-US" dirty="0"/>
              <a:t> the equivalent in contact time (i.e., 126 – 168 hours of engagement)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Stated learning outcomes and assessment process for all aspects of the program—curricular and co-curricular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Stated admission criteria and application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Transparent policies on acceptance of transfer or credits taken before admission, as well as standards for double-counting and unique credits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Sponsoring academic unit (e.g., APUE, College, Department, or School)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43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14FB6-5978-45B2-AF0B-D5EB77DDE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Types of UGCs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410E-306D-4E5F-A3A1-B106CA342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866900"/>
            <a:ext cx="11147071" cy="4438650"/>
          </a:xfrm>
        </p:spPr>
        <p:txBody>
          <a:bodyPr>
            <a:noAutofit/>
          </a:bodyPr>
          <a:lstStyle/>
          <a:p>
            <a:pPr marL="1588" marR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50" dirty="0">
                <a:solidFill>
                  <a:schemeClr val="accent1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Type 1 </a:t>
            </a:r>
            <a:r>
              <a:rPr lang="en-US" sz="205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– inclusive of MSU courses and directly related to a major or minor program; open to MSU undergraduates; offered by a college, department, or school; and </a:t>
            </a:r>
            <a:r>
              <a:rPr lang="en-US" sz="2050" dirty="0">
                <a:ea typeface="Cambria" panose="02040503050406030204" pitchFamily="18" charset="0"/>
                <a:cs typeface="Times New Roman" panose="02020603050405020304" pitchFamily="18" charset="0"/>
              </a:rPr>
              <a:t>is </a:t>
            </a:r>
            <a:r>
              <a:rPr lang="en-US" sz="205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transcriptable.</a:t>
            </a:r>
          </a:p>
          <a:p>
            <a:pPr marL="1588" marR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50" dirty="0">
                <a:solidFill>
                  <a:schemeClr val="accent1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Type 2 </a:t>
            </a:r>
            <a:r>
              <a:rPr lang="en-US" sz="205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– inclusive of MSU courses and distinct from a specific </a:t>
            </a:r>
            <a:r>
              <a:rPr lang="en-US" sz="2050" dirty="0">
                <a:ea typeface="Cambria" panose="02040503050406030204" pitchFamily="18" charset="0"/>
                <a:cs typeface="Times New Roman" panose="02020603050405020304" pitchFamily="18" charset="0"/>
              </a:rPr>
              <a:t>major or minor</a:t>
            </a:r>
            <a:r>
              <a:rPr lang="en-US" sz="205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; open to MSU and guest students; offered by APUE or a college, department, or school; and </a:t>
            </a:r>
            <a:r>
              <a:rPr lang="en-US" sz="2050" dirty="0">
                <a:ea typeface="Cambria" panose="02040503050406030204" pitchFamily="18" charset="0"/>
                <a:cs typeface="Times New Roman" panose="02020603050405020304" pitchFamily="18" charset="0"/>
              </a:rPr>
              <a:t>is</a:t>
            </a:r>
            <a:r>
              <a:rPr lang="en-US" sz="205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 transcriptable.</a:t>
            </a:r>
          </a:p>
          <a:p>
            <a:pPr marL="1588" marR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50" dirty="0">
                <a:solidFill>
                  <a:schemeClr val="accent1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Type 3 </a:t>
            </a:r>
            <a:r>
              <a:rPr lang="en-US" sz="205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– may or may not include MSU courses; designed for guest students and external stakeholders; offered by APUE in collaboration with content-expertise units or a college, department, or school; and is not transcriptable as certificate. If inclusive of MSU courses, then participant must be enrolled as lifelong education, and the coursework would appear on an MSU transcript. </a:t>
            </a:r>
          </a:p>
          <a:p>
            <a:pPr marL="1588" marR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50" dirty="0">
                <a:solidFill>
                  <a:schemeClr val="accent1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Type 4 </a:t>
            </a:r>
            <a:r>
              <a:rPr lang="en-US" sz="205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– inclusive of MSU courses with university-wide focus; open to MSU and guest students; administered by APUE in collaboration with content-expertise units; and is transcriptable. </a:t>
            </a:r>
          </a:p>
          <a:p>
            <a:pPr marL="1588" marR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50" dirty="0">
                <a:solidFill>
                  <a:schemeClr val="accent1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Type 5 </a:t>
            </a:r>
            <a:r>
              <a:rPr lang="en-US" sz="2050" dirty="0">
                <a:ea typeface="Cambria" panose="02040503050406030204" pitchFamily="18" charset="0"/>
                <a:cs typeface="Times New Roman" panose="02020603050405020304" pitchFamily="18" charset="0"/>
              </a:rPr>
              <a:t>– offered by the Institute of Agricultural Technology.</a:t>
            </a:r>
            <a:endParaRPr lang="en-US" sz="205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9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11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13">
            <a:extLst>
              <a:ext uri="{FF2B5EF4-FFF2-40B4-BE49-F238E27FC236}">
                <a16:creationId xmlns:a16="http://schemas.microsoft.com/office/drawing/2014/main" id="{E48FA233-30DB-4D0A-BF51-78D03F79F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15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30" name="Rectangle 17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9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BB6D8DB2-DA75-4883-AD71-E4371B0D4A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653" t="647" r="1994" b="-1"/>
          <a:stretch/>
        </p:blipFill>
        <p:spPr>
          <a:xfrm>
            <a:off x="0" y="1263471"/>
            <a:ext cx="12192000" cy="559452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73A3C2A-0A2D-4C73-AF37-82809F514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732032"/>
            <a:ext cx="11147071" cy="273639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800" b="1" dirty="0">
                <a:solidFill>
                  <a:srgbClr val="FFFFFF"/>
                </a:solidFill>
              </a:rPr>
              <a:t>Explanation of UGC </a:t>
            </a:r>
            <a:br>
              <a:rPr lang="en-US" sz="6800" b="1" dirty="0">
                <a:solidFill>
                  <a:srgbClr val="FFFFFF"/>
                </a:solidFill>
              </a:rPr>
            </a:br>
            <a:r>
              <a:rPr lang="en-US" sz="6800" b="1" dirty="0">
                <a:solidFill>
                  <a:srgbClr val="FFFFFF"/>
                </a:solidFill>
              </a:rPr>
              <a:t>Types 1 - 4</a:t>
            </a:r>
          </a:p>
        </p:txBody>
      </p:sp>
      <p:cxnSp>
        <p:nvCxnSpPr>
          <p:cNvPr id="32" name="Straight Connector 21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23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9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B38302-EA29-4F16-93F9-8902DD21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accent4"/>
                </a:solidFill>
              </a:rPr>
              <a:t>UGC Type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95CCD8-F711-4311-A627-FD4198BC4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799190"/>
            <a:ext cx="11147071" cy="42889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200" dirty="0">
                <a:solidFill>
                  <a:schemeClr val="accent1"/>
                </a:solidFill>
              </a:rPr>
              <a:t>Target Audience</a:t>
            </a:r>
            <a:r>
              <a:rPr lang="en-US" sz="9200" dirty="0"/>
              <a:t> – MSU students in specific majors or minors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200" dirty="0">
                <a:solidFill>
                  <a:schemeClr val="accent1"/>
                </a:solidFill>
              </a:rPr>
              <a:t>Focus </a:t>
            </a:r>
            <a:r>
              <a:rPr lang="en-US" sz="9200" dirty="0"/>
              <a:t>– Disciplinary and/or interdisciplinary study related to specific majors or fields of study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200" dirty="0">
                <a:solidFill>
                  <a:schemeClr val="accent1"/>
                </a:solidFill>
              </a:rPr>
              <a:t>Credits</a:t>
            </a:r>
            <a:r>
              <a:rPr lang="en-US" sz="9200" dirty="0"/>
              <a:t> – 9 to 12 credits, or fewer credits with co-curricular/experiential learning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200" dirty="0">
                <a:solidFill>
                  <a:schemeClr val="accent1"/>
                </a:solidFill>
              </a:rPr>
              <a:t>Administering Unit </a:t>
            </a:r>
            <a:r>
              <a:rPr lang="en-US" sz="9200" dirty="0"/>
              <a:t>– Degree-granting college, department, or school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200" dirty="0">
                <a:solidFill>
                  <a:schemeClr val="accent1"/>
                </a:solidFill>
              </a:rPr>
              <a:t>Approval Process </a:t>
            </a:r>
            <a:r>
              <a:rPr lang="en-US" sz="9200" dirty="0"/>
              <a:t>– Unit curriculum committee, college curriculum committee, UCC, and UCUE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200" dirty="0">
                <a:solidFill>
                  <a:schemeClr val="accent1"/>
                </a:solidFill>
              </a:rPr>
              <a:t>Transcriptable</a:t>
            </a:r>
            <a:r>
              <a:rPr lang="en-US" sz="9200" dirty="0"/>
              <a:t> – Yes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200" dirty="0">
                <a:solidFill>
                  <a:schemeClr val="accent1"/>
                </a:solidFill>
              </a:rPr>
              <a:t>Admission</a:t>
            </a:r>
            <a:r>
              <a:rPr lang="en-US" sz="9200" dirty="0"/>
              <a:t> – Defined and administered by responsible academic unit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200" dirty="0">
                <a:solidFill>
                  <a:schemeClr val="accent1"/>
                </a:solidFill>
              </a:rPr>
              <a:t>Program fee </a:t>
            </a:r>
            <a:r>
              <a:rPr lang="en-US" sz="9200" dirty="0"/>
              <a:t>– Allowable to cover co-curricular and experiential components; funding goes to sponsoring unit(s)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56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B3D05-2B06-455B-BE4A-F6D92C2D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4"/>
                </a:solidFill>
              </a:rPr>
              <a:t>Type 1: Characteristics &amp;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09308-4CD6-456D-BE4C-B687BC871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Type 1 Certificates are highly-focused, specialized micro-credentials in an area of study related to a major or minor; they serve MSU students</a:t>
            </a:r>
          </a:p>
          <a:p>
            <a:r>
              <a:rPr lang="en-US" dirty="0"/>
              <a:t>Type 1 Certificates would </a:t>
            </a:r>
            <a:r>
              <a:rPr lang="en-US" i="1" dirty="0"/>
              <a:t>typically</a:t>
            </a:r>
            <a:r>
              <a:rPr lang="en-US" dirty="0"/>
              <a:t> be offered by academic Departments or Schools for students in specific majors</a:t>
            </a:r>
          </a:p>
          <a:p>
            <a:r>
              <a:rPr lang="en-US" dirty="0"/>
              <a:t>Admission requirements could be predicated on a certain academic background or knowledge</a:t>
            </a:r>
          </a:p>
          <a:p>
            <a:r>
              <a:rPr lang="en-US" dirty="0"/>
              <a:t>Examples:</a:t>
            </a:r>
          </a:p>
          <a:p>
            <a:pPr marL="1028700" lvl="1" indent="-342900"/>
            <a:r>
              <a:rPr lang="en-US" dirty="0"/>
              <a:t>Drone Technology, Departments of Geography and Civil Engineering</a:t>
            </a:r>
          </a:p>
          <a:p>
            <a:pPr marL="1028700" lvl="1" indent="-342900"/>
            <a:r>
              <a:rPr lang="en-US" dirty="0"/>
              <a:t>Companion Animal Care and Grooming, Department of Animal Science</a:t>
            </a:r>
          </a:p>
          <a:p>
            <a:pPr marL="1028700" lvl="1" indent="-342900"/>
            <a:r>
              <a:rPr lang="en-US" dirty="0"/>
              <a:t>Herbs and Supplements, Departments of Horticulture and Human Nutrition</a:t>
            </a:r>
          </a:p>
          <a:p>
            <a:pPr marL="1028700" lvl="1" indent="-342900"/>
            <a:r>
              <a:rPr lang="en-US" dirty="0"/>
              <a:t>Social Media Law and Administration, Department of Advertising and Public Relations</a:t>
            </a:r>
          </a:p>
        </p:txBody>
      </p:sp>
    </p:spTree>
    <p:extLst>
      <p:ext uri="{BB962C8B-B14F-4D97-AF65-F5344CB8AC3E}">
        <p14:creationId xmlns:p14="http://schemas.microsoft.com/office/powerpoint/2010/main" val="789122014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1665</Words>
  <Application>Microsoft Office PowerPoint</Application>
  <PresentationFormat>Widescreen</PresentationFormat>
  <Paragraphs>165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Seaford</vt:lpstr>
      <vt:lpstr>LevelVTI</vt:lpstr>
      <vt:lpstr>Undergraduate Certificates</vt:lpstr>
      <vt:lpstr>Undergraduate Certificates</vt:lpstr>
      <vt:lpstr>Goals for UGC programs</vt:lpstr>
      <vt:lpstr>Minors vs. UGCs</vt:lpstr>
      <vt:lpstr>Basic UGC Requirements</vt:lpstr>
      <vt:lpstr>Types of UGCs</vt:lpstr>
      <vt:lpstr>Explanation of UGC  Types 1 - 4</vt:lpstr>
      <vt:lpstr>UGC Type 1</vt:lpstr>
      <vt:lpstr>Type 1: Characteristics &amp; Examples</vt:lpstr>
      <vt:lpstr>UGC Type 2</vt:lpstr>
      <vt:lpstr>Type 2: Characteristics &amp; Examples</vt:lpstr>
      <vt:lpstr>UGC Type 3</vt:lpstr>
      <vt:lpstr>Type 3: Characteristics &amp; Examples</vt:lpstr>
      <vt:lpstr>Type 3: Special Notes</vt:lpstr>
      <vt:lpstr>UGC Type 4</vt:lpstr>
      <vt:lpstr>Type 4: Characteristics &amp; Examples</vt:lpstr>
      <vt:lpstr>Simplified Summary</vt:lpstr>
      <vt:lpstr>Questions or Need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Certificates</dc:title>
  <dc:creator>James M. Lucas (he, له, उसे, él, 他)</dc:creator>
  <cp:lastModifiedBy>James M. Lucas (he, له, उसे, él, 他)</cp:lastModifiedBy>
  <cp:revision>5</cp:revision>
  <dcterms:created xsi:type="dcterms:W3CDTF">2022-08-31T14:24:48Z</dcterms:created>
  <dcterms:modified xsi:type="dcterms:W3CDTF">2022-10-26T13:37:19Z</dcterms:modified>
</cp:coreProperties>
</file>