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371" r:id="rId2"/>
    <p:sldId id="404" r:id="rId3"/>
    <p:sldId id="405" r:id="rId4"/>
    <p:sldId id="384" r:id="rId5"/>
    <p:sldId id="386" r:id="rId6"/>
    <p:sldId id="385" r:id="rId7"/>
    <p:sldId id="388" r:id="rId8"/>
    <p:sldId id="387" r:id="rId9"/>
    <p:sldId id="373" r:id="rId10"/>
    <p:sldId id="390" r:id="rId11"/>
    <p:sldId id="389" r:id="rId12"/>
    <p:sldId id="391" r:id="rId13"/>
    <p:sldId id="392" r:id="rId14"/>
    <p:sldId id="376" r:id="rId15"/>
    <p:sldId id="378" r:id="rId16"/>
    <p:sldId id="393" r:id="rId17"/>
    <p:sldId id="394" r:id="rId18"/>
    <p:sldId id="395" r:id="rId19"/>
    <p:sldId id="379" r:id="rId20"/>
    <p:sldId id="396" r:id="rId21"/>
    <p:sldId id="397" r:id="rId22"/>
    <p:sldId id="377" r:id="rId23"/>
    <p:sldId id="398" r:id="rId24"/>
    <p:sldId id="399" r:id="rId25"/>
    <p:sldId id="400" r:id="rId26"/>
    <p:sldId id="401" r:id="rId27"/>
    <p:sldId id="372" r:id="rId28"/>
    <p:sldId id="288" r:id="rId29"/>
    <p:sldId id="362" r:id="rId30"/>
    <p:sldId id="382" r:id="rId31"/>
    <p:sldId id="402" r:id="rId32"/>
    <p:sldId id="383" r:id="rId33"/>
    <p:sldId id="403" r:id="rId34"/>
    <p:sldId id="34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on, Ethel" initials="ME" lastIdx="1" clrIdx="0">
    <p:extLst>
      <p:ext uri="{19B8F6BF-5375-455C-9EA6-DF929625EA0E}">
        <p15:presenceInfo xmlns:p15="http://schemas.microsoft.com/office/powerpoint/2012/main" userId="S::masonet@msu.edu::b7fe8810-8175-4526-8703-8696a66b69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631F3-898B-4FC7-B446-4DB092A06297}" type="datetimeFigureOut">
              <a:rPr lang="en-US" smtClean="0"/>
              <a:t>8/24/2023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D0FCA2-798B-4F02-91C0-DA758D66DAF6}" type="slidenum">
              <a:rPr lang="en-US" smtClean="0"/>
              <a:t>‹#›</a:t>
            </a:fld>
            <a:endParaRPr lang="en-US"/>
          </a:p>
        </p:txBody>
      </p:sp>
    </p:spTree>
    <p:extLst>
      <p:ext uri="{BB962C8B-B14F-4D97-AF65-F5344CB8AC3E}">
        <p14:creationId xmlns:p14="http://schemas.microsoft.com/office/powerpoint/2010/main" val="3386248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16618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57275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6196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81035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7171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7401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9745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4689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701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7670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394901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740429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5817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6346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01E0FD-3A74-4018-9D51-7B2234CF05E9}" type="slidenum">
              <a:rPr lang="en-US" smtClean="0"/>
              <a:pPr/>
              <a:t>27</a:t>
            </a:fld>
            <a:endParaRPr lang="en-US"/>
          </a:p>
        </p:txBody>
      </p:sp>
    </p:spTree>
    <p:extLst>
      <p:ext uri="{BB962C8B-B14F-4D97-AF65-F5344CB8AC3E}">
        <p14:creationId xmlns:p14="http://schemas.microsoft.com/office/powerpoint/2010/main" val="18433248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3D0FCA2-798B-4F02-91C0-DA758D66DAF6}" type="slidenum">
              <a:rPr lang="en-US" smtClean="0"/>
              <a:t>28</a:t>
            </a:fld>
            <a:endParaRPr lang="en-US"/>
          </a:p>
        </p:txBody>
      </p:sp>
    </p:spTree>
    <p:extLst>
      <p:ext uri="{BB962C8B-B14F-4D97-AF65-F5344CB8AC3E}">
        <p14:creationId xmlns:p14="http://schemas.microsoft.com/office/powerpoint/2010/main" val="337003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722313"/>
            <a:ext cx="6394450" cy="359727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01E0FD-3A74-4018-9D51-7B2234CF05E9}"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18501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93256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55900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93256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1200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1AEC744-876B-4301-9779-050B3981C336}" type="slidenum">
              <a:rPr lang="en-US" smtClean="0"/>
              <a:t>34</a:t>
            </a:fld>
            <a:endParaRPr lang="en-US"/>
          </a:p>
        </p:txBody>
      </p:sp>
    </p:spTree>
    <p:extLst>
      <p:ext uri="{BB962C8B-B14F-4D97-AF65-F5344CB8AC3E}">
        <p14:creationId xmlns:p14="http://schemas.microsoft.com/office/powerpoint/2010/main" val="3121069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4730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7117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6468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274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168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232663-BA70-4475-97D2-FA791C26C10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598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28842"/>
            <a:ext cx="10363200" cy="1301965"/>
          </a:xfrm>
          <a:prstGeom prst="rect">
            <a:avLst/>
          </a:prstGeom>
        </p:spPr>
        <p:txBody>
          <a:bodyPr>
            <a:normAutofit/>
          </a:bodyPr>
          <a:lstStyle>
            <a:lvl1pPr algn="l">
              <a:defRPr sz="3600" b="0" i="0" baseline="0">
                <a:ln>
                  <a:noFill/>
                </a:ln>
                <a:solidFill>
                  <a:srgbClr val="18453B"/>
                </a:solidFill>
                <a:latin typeface="Gotham-Bold"/>
                <a:cs typeface="Gotham-Bold"/>
              </a:defRPr>
            </a:lvl1pPr>
          </a:lstStyle>
          <a:p>
            <a:r>
              <a:rPr lang="en-US"/>
              <a:t>Click to edit Master title style</a:t>
            </a:r>
            <a:endParaRPr lang="en-US" dirty="0"/>
          </a:p>
        </p:txBody>
      </p:sp>
      <p:sp>
        <p:nvSpPr>
          <p:cNvPr id="3" name="Subtitle 2"/>
          <p:cNvSpPr>
            <a:spLocks noGrp="1"/>
          </p:cNvSpPr>
          <p:nvPr>
            <p:ph type="subTitle" idx="1"/>
          </p:nvPr>
        </p:nvSpPr>
        <p:spPr>
          <a:xfrm>
            <a:off x="914400" y="3030807"/>
            <a:ext cx="10363200" cy="2102356"/>
          </a:xfrm>
          <a:prstGeom prst="rect">
            <a:avLst/>
          </a:prstGeom>
        </p:spPr>
        <p:txBody>
          <a:bodyPr anchor="t">
            <a:normAutofit/>
          </a:bodyPr>
          <a:lstStyle>
            <a:lvl1pPr marL="0" indent="0" algn="l">
              <a:buNone/>
              <a:defRPr sz="2400" b="0" i="0">
                <a:solidFill>
                  <a:schemeClr val="tx1">
                    <a:lumMod val="65000"/>
                    <a:lumOff val="35000"/>
                  </a:schemeClr>
                </a:solidFill>
                <a:latin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smtClean="0"/>
            </a:lvl1pPr>
          </a:lstStyle>
          <a:p>
            <a:fld id="{4CB23BCA-7D5F-4D58-A81A-CB2091A03E98}" type="datetime1">
              <a:rPr lang="en-US" smtClean="0"/>
              <a:t>8/24/2023</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endParaRPr lang="en-US" dirty="0"/>
          </a:p>
        </p:txBody>
      </p:sp>
      <p:sp>
        <p:nvSpPr>
          <p:cNvPr id="6" name="Slide Number Placeholder 5"/>
          <p:cNvSpPr>
            <a:spLocks noGrp="1"/>
          </p:cNvSpPr>
          <p:nvPr>
            <p:ph type="sldNum" sz="quarter" idx="12"/>
          </p:nvPr>
        </p:nvSpPr>
        <p:spPr/>
        <p:txBody>
          <a:bodyPr/>
          <a:lstStyle>
            <a:lvl1pPr>
              <a:defRPr smtClean="0"/>
            </a:lvl1pPr>
          </a:lstStyle>
          <a:p>
            <a:fld id="{43782E32-00C3-41AF-B4D1-C63B5BE73ECC}" type="slidenum">
              <a:rPr lang="en-US" smtClean="0"/>
              <a:pPr/>
              <a:t>‹#›</a:t>
            </a:fld>
            <a:endParaRPr lang="en-US" dirty="0"/>
          </a:p>
        </p:txBody>
      </p:sp>
    </p:spTree>
    <p:extLst>
      <p:ext uri="{BB962C8B-B14F-4D97-AF65-F5344CB8AC3E}">
        <p14:creationId xmlns:p14="http://schemas.microsoft.com/office/powerpoint/2010/main" val="217634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248607"/>
            <a:ext cx="10972800" cy="480233"/>
          </a:xfrm>
          <a:prstGeom prst="rect">
            <a:avLst/>
          </a:prstGeom>
        </p:spPr>
        <p:txBody>
          <a:bodyPr>
            <a:normAutofit/>
          </a:bodyPr>
          <a:lstStyle>
            <a:lvl1pPr algn="l">
              <a:defRPr sz="3600" b="0" i="0" baseline="0">
                <a:solidFill>
                  <a:srgbClr val="18453B"/>
                </a:solidFill>
                <a:latin typeface="Gotham-Bold"/>
                <a:cs typeface="Gotham-Bold"/>
              </a:defRPr>
            </a:lvl1pPr>
          </a:lstStyle>
          <a:p>
            <a:r>
              <a:rPr lang="en-US"/>
              <a:t>Click to edit Master title style</a:t>
            </a:r>
            <a:endParaRPr lang="en-US" dirty="0"/>
          </a:p>
        </p:txBody>
      </p:sp>
      <p:sp>
        <p:nvSpPr>
          <p:cNvPr id="3" name="Content Placeholder 2"/>
          <p:cNvSpPr>
            <a:spLocks noGrp="1"/>
          </p:cNvSpPr>
          <p:nvPr>
            <p:ph idx="1"/>
          </p:nvPr>
        </p:nvSpPr>
        <p:spPr>
          <a:xfrm>
            <a:off x="609600" y="2059669"/>
            <a:ext cx="10972800" cy="4066495"/>
          </a:xfrm>
          <a:prstGeom prst="rect">
            <a:avLst/>
          </a:prstGeom>
        </p:spPr>
        <p:txBody>
          <a:bodyPr/>
          <a:lstStyle>
            <a:lvl1pPr>
              <a:buClr>
                <a:srgbClr val="18453B"/>
              </a:buClr>
              <a:buFont typeface="Arial"/>
              <a:buChar char="•"/>
              <a:defRPr sz="2800" b="0" i="0">
                <a:solidFill>
                  <a:srgbClr val="595959"/>
                </a:solidFill>
                <a:latin typeface="Tahoma" pitchFamily="34" charset="0"/>
                <a:cs typeface="Tahoma" pitchFamily="34" charset="0"/>
              </a:defRPr>
            </a:lvl1pPr>
            <a:lvl2pPr>
              <a:buClr>
                <a:schemeClr val="tx1">
                  <a:lumMod val="75000"/>
                  <a:lumOff val="25000"/>
                </a:schemeClr>
              </a:buClr>
              <a:buSzPct val="85000"/>
              <a:buFont typeface="Arial"/>
              <a:buChar char="•"/>
              <a:defRPr sz="2400" b="0" i="0">
                <a:solidFill>
                  <a:srgbClr val="595959"/>
                </a:solidFill>
                <a:latin typeface="Tahoma" pitchFamily="34" charset="0"/>
                <a:cs typeface="Tahoma" pitchFamily="34" charset="0"/>
              </a:defRPr>
            </a:lvl2pPr>
            <a:lvl3pPr>
              <a:buClr>
                <a:schemeClr val="tx1">
                  <a:lumMod val="75000"/>
                  <a:lumOff val="25000"/>
                </a:schemeClr>
              </a:buClr>
              <a:defRPr sz="2000" b="0" i="0">
                <a:solidFill>
                  <a:schemeClr val="tx1">
                    <a:lumMod val="75000"/>
                    <a:lumOff val="25000"/>
                  </a:schemeClr>
                </a:solidFill>
                <a:latin typeface="Tahoma" pitchFamily="34" charset="0"/>
                <a:cs typeface="Tahoma" pitchFamily="34" charset="0"/>
              </a:defRPr>
            </a:lvl3pPr>
            <a:lvl4pPr>
              <a:defRPr b="0" i="0">
                <a:latin typeface="Tahoma" pitchFamily="34" charset="0"/>
                <a:cs typeface="Tahoma" pitchFamily="34" charset="0"/>
              </a:defRPr>
            </a:lvl4pPr>
            <a:lvl5pPr>
              <a:defRPr b="0" i="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4EB27849-1BD4-4EFA-8CA1-5E5037724965}" type="datetime1">
              <a:rPr lang="en-US" smtClean="0"/>
              <a:t>8/24/2023</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endParaRPr lang="en-US" dirty="0"/>
          </a:p>
        </p:txBody>
      </p:sp>
      <p:sp>
        <p:nvSpPr>
          <p:cNvPr id="6" name="Slide Number Placeholder 5"/>
          <p:cNvSpPr>
            <a:spLocks noGrp="1"/>
          </p:cNvSpPr>
          <p:nvPr>
            <p:ph type="sldNum" sz="quarter" idx="12"/>
          </p:nvPr>
        </p:nvSpPr>
        <p:spPr/>
        <p:txBody>
          <a:bodyPr/>
          <a:lstStyle>
            <a:lvl1pPr>
              <a:defRPr smtClean="0"/>
            </a:lvl1pPr>
          </a:lstStyle>
          <a:p>
            <a:fld id="{43782E32-00C3-41AF-B4D1-C63B5BE73ECC}" type="slidenum">
              <a:rPr lang="en-US" smtClean="0"/>
              <a:pPr/>
              <a:t>‹#›</a:t>
            </a:fld>
            <a:endParaRPr lang="en-US" dirty="0"/>
          </a:p>
        </p:txBody>
      </p:sp>
    </p:spTree>
    <p:extLst>
      <p:ext uri="{BB962C8B-B14F-4D97-AF65-F5344CB8AC3E}">
        <p14:creationId xmlns:p14="http://schemas.microsoft.com/office/powerpoint/2010/main" val="11794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3154"/>
            <a:ext cx="10972800" cy="875092"/>
          </a:xfrm>
          <a:prstGeom prst="rect">
            <a:avLst/>
          </a:prstGeom>
        </p:spPr>
        <p:txBody>
          <a:bodyPr>
            <a:normAutofit/>
          </a:bodyPr>
          <a:lstStyle>
            <a:lvl1pPr algn="l">
              <a:defRPr sz="3600" b="0" i="0" baseline="0">
                <a:solidFill>
                  <a:srgbClr val="18453B"/>
                </a:solidFill>
                <a:latin typeface="Gotham-Bold"/>
                <a:cs typeface="Gotham-Bold"/>
              </a:defRPr>
            </a:lvl1pPr>
          </a:lstStyle>
          <a:p>
            <a:r>
              <a:rPr lang="en-US" dirty="0"/>
              <a:t>Click to edit Master title style</a:t>
            </a:r>
          </a:p>
        </p:txBody>
      </p:sp>
      <p:sp>
        <p:nvSpPr>
          <p:cNvPr id="3" name="Content Placeholder 2"/>
          <p:cNvSpPr>
            <a:spLocks noGrp="1"/>
          </p:cNvSpPr>
          <p:nvPr>
            <p:ph idx="1"/>
          </p:nvPr>
        </p:nvSpPr>
        <p:spPr>
          <a:xfrm>
            <a:off x="609600" y="2059668"/>
            <a:ext cx="5267605" cy="4296682"/>
          </a:xfrm>
          <a:prstGeom prst="rect">
            <a:avLst/>
          </a:prstGeom>
        </p:spPr>
        <p:txBody>
          <a:bodyPr/>
          <a:lstStyle>
            <a:lvl1pPr>
              <a:buClr>
                <a:schemeClr val="tx1">
                  <a:lumMod val="75000"/>
                  <a:lumOff val="25000"/>
                </a:schemeClr>
              </a:buClr>
              <a:buFont typeface="Arial"/>
              <a:buChar char="•"/>
              <a:defRPr sz="2800" b="0" i="0">
                <a:solidFill>
                  <a:schemeClr val="tx1">
                    <a:lumMod val="65000"/>
                    <a:lumOff val="35000"/>
                  </a:schemeClr>
                </a:solidFill>
                <a:latin typeface="Tahoma" pitchFamily="34" charset="0"/>
                <a:cs typeface="Tahoma" pitchFamily="34" charset="0"/>
              </a:defRPr>
            </a:lvl1pPr>
            <a:lvl2pPr>
              <a:buClr>
                <a:schemeClr val="tx1">
                  <a:lumMod val="75000"/>
                  <a:lumOff val="25000"/>
                </a:schemeClr>
              </a:buClr>
              <a:buSzPct val="85000"/>
              <a:buFont typeface="Arial"/>
              <a:buChar char="•"/>
              <a:defRPr sz="2400" b="0" i="0">
                <a:solidFill>
                  <a:schemeClr val="tx1">
                    <a:lumMod val="65000"/>
                    <a:lumOff val="35000"/>
                  </a:schemeClr>
                </a:solidFill>
                <a:latin typeface="Tahoma" pitchFamily="34" charset="0"/>
                <a:cs typeface="Tahoma" pitchFamily="34" charset="0"/>
              </a:defRPr>
            </a:lvl2pPr>
            <a:lvl3pPr>
              <a:buClr>
                <a:schemeClr val="tx1">
                  <a:lumMod val="75000"/>
                  <a:lumOff val="25000"/>
                </a:schemeClr>
              </a:buClr>
              <a:defRPr sz="2000" b="0" i="0">
                <a:solidFill>
                  <a:schemeClr val="tx1">
                    <a:lumMod val="75000"/>
                    <a:lumOff val="25000"/>
                  </a:schemeClr>
                </a:solidFill>
                <a:latin typeface="Tahoma" pitchFamily="34" charset="0"/>
                <a:cs typeface="Tahoma" pitchFamily="34" charset="0"/>
              </a:defRPr>
            </a:lvl3pPr>
            <a:lvl4pPr>
              <a:defRPr b="0" i="0">
                <a:latin typeface="Tahoma" pitchFamily="34" charset="0"/>
                <a:cs typeface="Tahoma" pitchFamily="34" charset="0"/>
              </a:defRPr>
            </a:lvl4pPr>
            <a:lvl5pPr>
              <a:defRPr b="0" i="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6314795" y="2059668"/>
            <a:ext cx="5267605" cy="4296682"/>
          </a:xfrm>
          <a:prstGeom prst="rect">
            <a:avLst/>
          </a:prstGeom>
        </p:spPr>
        <p:txBody>
          <a:bodyPr/>
          <a:lstStyle>
            <a:lvl1pPr>
              <a:buClr>
                <a:schemeClr val="tx1">
                  <a:lumMod val="75000"/>
                  <a:lumOff val="25000"/>
                </a:schemeClr>
              </a:buClr>
              <a:buFont typeface="Wingdings" charset="2"/>
              <a:buChar char="§"/>
              <a:defRPr sz="2800" b="0" i="0">
                <a:solidFill>
                  <a:schemeClr val="tx1">
                    <a:lumMod val="65000"/>
                    <a:lumOff val="35000"/>
                  </a:schemeClr>
                </a:solidFill>
                <a:latin typeface="Tahoma" pitchFamily="34" charset="0"/>
                <a:cs typeface="Tahoma" pitchFamily="34" charset="0"/>
              </a:defRPr>
            </a:lvl1pPr>
            <a:lvl2pPr>
              <a:buClr>
                <a:schemeClr val="tx1">
                  <a:lumMod val="75000"/>
                  <a:lumOff val="25000"/>
                </a:schemeClr>
              </a:buClr>
              <a:buFont typeface="Wingdings" charset="2"/>
              <a:buChar char="§"/>
              <a:defRPr sz="2400" b="0" i="0">
                <a:solidFill>
                  <a:schemeClr val="tx1">
                    <a:lumMod val="65000"/>
                    <a:lumOff val="35000"/>
                  </a:schemeClr>
                </a:solidFill>
                <a:latin typeface="Tahoma" pitchFamily="34" charset="0"/>
                <a:cs typeface="Tahoma" pitchFamily="34" charset="0"/>
              </a:defRPr>
            </a:lvl2pPr>
            <a:lvl3pPr>
              <a:buClr>
                <a:schemeClr val="tx1">
                  <a:lumMod val="75000"/>
                  <a:lumOff val="25000"/>
                </a:schemeClr>
              </a:buClr>
              <a:defRPr sz="2000" b="0" i="0">
                <a:solidFill>
                  <a:schemeClr val="tx1">
                    <a:lumMod val="75000"/>
                    <a:lumOff val="25000"/>
                  </a:schemeClr>
                </a:solidFill>
                <a:latin typeface="Tahoma" pitchFamily="34" charset="0"/>
                <a:cs typeface="Tahoma" pitchFamily="34" charset="0"/>
              </a:defRPr>
            </a:lvl3pPr>
            <a:lvl4pPr>
              <a:defRPr b="0" i="0">
                <a:latin typeface="Tahoma" pitchFamily="34" charset="0"/>
                <a:cs typeface="Tahoma" pitchFamily="34" charset="0"/>
              </a:defRPr>
            </a:lvl4pPr>
            <a:lvl5pPr>
              <a:defRPr b="0" i="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4"/>
          </p:nvPr>
        </p:nvSpPr>
        <p:spPr/>
        <p:txBody>
          <a:bodyPr/>
          <a:lstStyle>
            <a:lvl1pPr>
              <a:defRPr smtClean="0"/>
            </a:lvl1pPr>
          </a:lstStyle>
          <a:p>
            <a:fld id="{A5900E3A-7088-4A59-BDE0-19CF164D380E}" type="datetime1">
              <a:rPr lang="en-US" smtClean="0"/>
              <a:t>8/24/2023</a:t>
            </a:fld>
            <a:endParaRPr lang="en-US" dirty="0"/>
          </a:p>
        </p:txBody>
      </p:sp>
      <p:sp>
        <p:nvSpPr>
          <p:cNvPr id="6" name="Footer Placeholder 4"/>
          <p:cNvSpPr>
            <a:spLocks noGrp="1"/>
          </p:cNvSpPr>
          <p:nvPr>
            <p:ph type="ftr" sz="quarter" idx="15"/>
          </p:nvPr>
        </p:nvSpPr>
        <p:spPr/>
        <p:txBody>
          <a:bodyPr/>
          <a:lstStyle>
            <a:lvl1pPr>
              <a:defRPr b="0" i="0">
                <a:solidFill>
                  <a:schemeClr val="tx1">
                    <a:lumMod val="65000"/>
                    <a:lumOff val="35000"/>
                  </a:schemeClr>
                </a:solidFill>
                <a:latin typeface="Gotham Book"/>
                <a:cs typeface="Gotham Book"/>
              </a:defRPr>
            </a:lvl1pPr>
          </a:lstStyle>
          <a:p>
            <a:endParaRPr lang="en-US" dirty="0"/>
          </a:p>
        </p:txBody>
      </p:sp>
      <p:sp>
        <p:nvSpPr>
          <p:cNvPr id="7" name="Slide Number Placeholder 5"/>
          <p:cNvSpPr>
            <a:spLocks noGrp="1"/>
          </p:cNvSpPr>
          <p:nvPr>
            <p:ph type="sldNum" sz="quarter" idx="16"/>
          </p:nvPr>
        </p:nvSpPr>
        <p:spPr/>
        <p:txBody>
          <a:bodyPr/>
          <a:lstStyle>
            <a:lvl1pPr>
              <a:defRPr smtClean="0"/>
            </a:lvl1pPr>
          </a:lstStyle>
          <a:p>
            <a:fld id="{43782E32-00C3-41AF-B4D1-C63B5BE73ECC}" type="slidenum">
              <a:rPr lang="en-US" smtClean="0"/>
              <a:pPr/>
              <a:t>‹#›</a:t>
            </a:fld>
            <a:endParaRPr lang="en-US" dirty="0"/>
          </a:p>
        </p:txBody>
      </p:sp>
    </p:spTree>
    <p:extLst>
      <p:ext uri="{BB962C8B-B14F-4D97-AF65-F5344CB8AC3E}">
        <p14:creationId xmlns:p14="http://schemas.microsoft.com/office/powerpoint/2010/main" val="291677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109873"/>
            <a:ext cx="10972800" cy="821732"/>
          </a:xfrm>
          <a:prstGeom prst="rect">
            <a:avLst/>
          </a:prstGeom>
        </p:spPr>
        <p:txBody>
          <a:bodyPr>
            <a:normAutofit/>
          </a:bodyPr>
          <a:lstStyle>
            <a:lvl1pPr algn="l">
              <a:defRPr sz="3600" b="0" i="0">
                <a:solidFill>
                  <a:srgbClr val="18453B"/>
                </a:solidFill>
                <a:latin typeface="Gotham-Bold"/>
                <a:cs typeface="Gotham-Bold"/>
              </a:defRPr>
            </a:lvl1pPr>
          </a:lstStyle>
          <a:p>
            <a:r>
              <a:rPr lang="en-US"/>
              <a:t>Click to edit Master title style</a:t>
            </a:r>
            <a:endParaRPr lang="en-US" dirty="0"/>
          </a:p>
        </p:txBody>
      </p:sp>
      <p:sp>
        <p:nvSpPr>
          <p:cNvPr id="3" name="Content Placeholder 2"/>
          <p:cNvSpPr>
            <a:spLocks noGrp="1"/>
          </p:cNvSpPr>
          <p:nvPr>
            <p:ph idx="1"/>
          </p:nvPr>
        </p:nvSpPr>
        <p:spPr>
          <a:xfrm>
            <a:off x="609600" y="2081012"/>
            <a:ext cx="10972800" cy="4024165"/>
          </a:xfrm>
          <a:prstGeom prst="rect">
            <a:avLst/>
          </a:prstGeom>
        </p:spPr>
        <p:txBody>
          <a:bodyPr wrap="square" numCol="1" anchor="t"/>
          <a:lstStyle>
            <a:lvl1pPr marL="0" indent="-457200" algn="l">
              <a:buClr>
                <a:schemeClr val="tx1">
                  <a:lumMod val="75000"/>
                  <a:lumOff val="25000"/>
                </a:schemeClr>
              </a:buClr>
              <a:buFont typeface="Arial" pitchFamily="34" charset="0"/>
              <a:buChar char="•"/>
              <a:defRPr sz="2400" b="0" i="0" baseline="0">
                <a:solidFill>
                  <a:schemeClr val="tx1">
                    <a:lumMod val="75000"/>
                    <a:lumOff val="25000"/>
                  </a:schemeClr>
                </a:solidFill>
                <a:latin typeface="Tahoma" pitchFamily="34" charset="0"/>
                <a:cs typeface="Tahoma" pitchFamily="34" charset="0"/>
              </a:defRPr>
            </a:lvl1pPr>
            <a:lvl2pPr marL="0" indent="0" algn="l">
              <a:buClr>
                <a:schemeClr val="tx1">
                  <a:lumMod val="75000"/>
                  <a:lumOff val="25000"/>
                </a:schemeClr>
              </a:buClr>
              <a:buFont typeface="Arial" pitchFamily="34" charset="0"/>
              <a:buChar char="•"/>
              <a:defRPr sz="2000" b="0" i="0">
                <a:solidFill>
                  <a:schemeClr val="tx1">
                    <a:lumMod val="75000"/>
                    <a:lumOff val="25000"/>
                  </a:schemeClr>
                </a:solidFill>
                <a:latin typeface="Tahoma" pitchFamily="34" charset="0"/>
                <a:cs typeface="Tahoma" pitchFamily="34" charset="0"/>
              </a:defRPr>
            </a:lvl2pPr>
            <a:lvl3pPr indent="-457200">
              <a:buClr>
                <a:schemeClr val="tx1">
                  <a:lumMod val="75000"/>
                  <a:lumOff val="25000"/>
                </a:schemeClr>
              </a:buClr>
              <a:defRPr sz="2000" b="0" i="0">
                <a:solidFill>
                  <a:schemeClr val="tx1">
                    <a:lumMod val="75000"/>
                    <a:lumOff val="25000"/>
                  </a:schemeClr>
                </a:solidFill>
                <a:latin typeface="Tahoma" pitchFamily="34" charset="0"/>
                <a:cs typeface="Tahoma" pitchFamily="34" charset="0"/>
              </a:defRPr>
            </a:lvl3pPr>
            <a:lvl4pPr indent="-457200">
              <a:defRPr b="0" i="0">
                <a:latin typeface="Tahoma" pitchFamily="34" charset="0"/>
                <a:cs typeface="Tahoma" pitchFamily="34" charset="0"/>
              </a:defRPr>
            </a:lvl4pPr>
            <a:lvl5pPr indent="-457200">
              <a:defRPr b="0" i="0">
                <a:latin typeface="Tahoma" pitchFamily="34" charset="0"/>
                <a:cs typeface="Tahoma" pitchFamily="34" charset="0"/>
              </a:defRPr>
            </a:lvl5pPr>
            <a:lvl6pPr indent="-457200">
              <a:defRPr/>
            </a:lvl6pPr>
          </a:lstStyle>
          <a:p>
            <a:pPr lvl="0"/>
            <a:r>
              <a:rPr lang="en-US" dirty="0"/>
              <a:t>Click to 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4" name="Date Placeholder 3"/>
          <p:cNvSpPr>
            <a:spLocks noGrp="1"/>
          </p:cNvSpPr>
          <p:nvPr>
            <p:ph type="dt" sz="half" idx="10"/>
          </p:nvPr>
        </p:nvSpPr>
        <p:spPr/>
        <p:txBody>
          <a:bodyPr/>
          <a:lstStyle>
            <a:lvl1pPr>
              <a:defRPr smtClean="0"/>
            </a:lvl1pPr>
          </a:lstStyle>
          <a:p>
            <a:fld id="{07FC4AD2-98B8-4543-A5BA-3C7B4C026BC8}" type="datetime1">
              <a:rPr lang="en-US" smtClean="0"/>
              <a:t>8/24/2023</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endParaRPr lang="en-US" dirty="0"/>
          </a:p>
        </p:txBody>
      </p:sp>
      <p:sp>
        <p:nvSpPr>
          <p:cNvPr id="6" name="Slide Number Placeholder 5"/>
          <p:cNvSpPr>
            <a:spLocks noGrp="1"/>
          </p:cNvSpPr>
          <p:nvPr>
            <p:ph type="sldNum" sz="quarter" idx="12"/>
          </p:nvPr>
        </p:nvSpPr>
        <p:spPr/>
        <p:txBody>
          <a:bodyPr/>
          <a:lstStyle>
            <a:lvl1pPr>
              <a:defRPr smtClean="0"/>
            </a:lvl1pPr>
          </a:lstStyle>
          <a:p>
            <a:fld id="{43782E32-00C3-41AF-B4D1-C63B5BE73ECC}" type="slidenum">
              <a:rPr lang="en-US" smtClean="0"/>
              <a:pPr/>
              <a:t>‹#›</a:t>
            </a:fld>
            <a:endParaRPr lang="en-US" dirty="0"/>
          </a:p>
        </p:txBody>
      </p:sp>
    </p:spTree>
    <p:extLst>
      <p:ext uri="{BB962C8B-B14F-4D97-AF65-F5344CB8AC3E}">
        <p14:creationId xmlns:p14="http://schemas.microsoft.com/office/powerpoint/2010/main" val="3159772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75092"/>
            <a:ext cx="10972800" cy="725109"/>
          </a:xfrm>
          <a:prstGeom prst="rect">
            <a:avLst/>
          </a:prstGeom>
        </p:spPr>
        <p:txBody>
          <a:bodyPr>
            <a:normAutofit/>
          </a:bodyPr>
          <a:lstStyle>
            <a:lvl1pPr algn="l">
              <a:defRPr sz="3600" b="0" i="0">
                <a:solidFill>
                  <a:srgbClr val="18453B"/>
                </a:solidFill>
                <a:latin typeface="Gotham-Bold"/>
                <a:cs typeface="Gotham-Bold"/>
              </a:defRPr>
            </a:lvl1pPr>
          </a:lstStyle>
          <a:p>
            <a:r>
              <a:rPr lang="en-US"/>
              <a:t>Click to edit Master title style</a:t>
            </a:r>
            <a:endParaRPr lang="en-US" dirty="0"/>
          </a:p>
        </p:txBody>
      </p:sp>
      <p:sp>
        <p:nvSpPr>
          <p:cNvPr id="3" name="Content Placeholder 2"/>
          <p:cNvSpPr>
            <a:spLocks noGrp="1"/>
          </p:cNvSpPr>
          <p:nvPr>
            <p:ph idx="1"/>
          </p:nvPr>
        </p:nvSpPr>
        <p:spPr>
          <a:xfrm>
            <a:off x="609600" y="1674905"/>
            <a:ext cx="10972800" cy="4419600"/>
          </a:xfrm>
          <a:prstGeom prst="rect">
            <a:avLst/>
          </a:prstGeom>
        </p:spPr>
        <p:txBody>
          <a:bodyPr wrap="square" numCol="1" anchor="t"/>
          <a:lstStyle>
            <a:lvl1pPr marL="457200" indent="-457200" algn="l">
              <a:buClr>
                <a:schemeClr val="tx1">
                  <a:lumMod val="75000"/>
                  <a:lumOff val="25000"/>
                </a:schemeClr>
              </a:buClr>
              <a:buFont typeface="Arial" pitchFamily="34" charset="0"/>
              <a:buChar char="•"/>
              <a:defRPr sz="2400" b="0" i="0" baseline="0">
                <a:solidFill>
                  <a:schemeClr val="tx1">
                    <a:lumMod val="75000"/>
                    <a:lumOff val="25000"/>
                  </a:schemeClr>
                </a:solidFill>
                <a:latin typeface="Tahoma" pitchFamily="34" charset="0"/>
                <a:cs typeface="Tahoma" pitchFamily="34" charset="0"/>
              </a:defRPr>
            </a:lvl1pPr>
            <a:lvl2pPr marL="457200" indent="182880" algn="l">
              <a:buClr>
                <a:schemeClr val="tx1">
                  <a:lumMod val="75000"/>
                  <a:lumOff val="25000"/>
                </a:schemeClr>
              </a:buClr>
              <a:buSzPct val="85000"/>
              <a:buFont typeface="Arial"/>
              <a:buChar char="•"/>
              <a:defRPr sz="2000" b="0" i="0">
                <a:solidFill>
                  <a:schemeClr val="tx1">
                    <a:lumMod val="75000"/>
                    <a:lumOff val="25000"/>
                  </a:schemeClr>
                </a:solidFill>
                <a:latin typeface="Tahoma" pitchFamily="34" charset="0"/>
                <a:cs typeface="Tahoma" pitchFamily="34" charset="0"/>
              </a:defRPr>
            </a:lvl2pPr>
            <a:lvl3pPr>
              <a:buClr>
                <a:schemeClr val="tx1">
                  <a:lumMod val="75000"/>
                  <a:lumOff val="25000"/>
                </a:schemeClr>
              </a:buClr>
              <a:defRPr sz="2000" b="0" i="0">
                <a:solidFill>
                  <a:schemeClr val="tx1">
                    <a:lumMod val="75000"/>
                    <a:lumOff val="25000"/>
                  </a:schemeClr>
                </a:solidFill>
                <a:latin typeface="Tahoma" pitchFamily="34" charset="0"/>
                <a:cs typeface="Tahoma" pitchFamily="34" charset="0"/>
              </a:defRPr>
            </a:lvl3pPr>
            <a:lvl4pPr>
              <a:defRPr b="0" i="0">
                <a:latin typeface="Tahoma" pitchFamily="34" charset="0"/>
                <a:cs typeface="Tahoma" pitchFamily="34" charset="0"/>
              </a:defRPr>
            </a:lvl4pPr>
            <a:lvl5pPr>
              <a:defRPr b="0" i="0">
                <a:latin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0B91680A-F5EA-448A-9853-A1413D7EB6E6}" type="datetime1">
              <a:rPr lang="en-US" smtClean="0"/>
              <a:t>8/24/2023</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 Book"/>
                <a:cs typeface="Gotham Book"/>
              </a:defRPr>
            </a:lvl1pPr>
          </a:lstStyle>
          <a:p>
            <a:endParaRPr lang="en-US" dirty="0"/>
          </a:p>
        </p:txBody>
      </p:sp>
      <p:sp>
        <p:nvSpPr>
          <p:cNvPr id="6" name="Slide Number Placeholder 5"/>
          <p:cNvSpPr>
            <a:spLocks noGrp="1"/>
          </p:cNvSpPr>
          <p:nvPr>
            <p:ph type="sldNum" sz="quarter" idx="12"/>
          </p:nvPr>
        </p:nvSpPr>
        <p:spPr/>
        <p:txBody>
          <a:bodyPr/>
          <a:lstStyle>
            <a:lvl1pPr>
              <a:defRPr smtClean="0"/>
            </a:lvl1pPr>
          </a:lstStyle>
          <a:p>
            <a:fld id="{43782E32-00C3-41AF-B4D1-C63B5BE73ECC}" type="slidenum">
              <a:rPr lang="en-US" smtClean="0"/>
              <a:pPr/>
              <a:t>‹#›</a:t>
            </a:fld>
            <a:endParaRPr lang="en-US" dirty="0"/>
          </a:p>
        </p:txBody>
      </p:sp>
    </p:spTree>
    <p:extLst>
      <p:ext uri="{BB962C8B-B14F-4D97-AF65-F5344CB8AC3E}">
        <p14:creationId xmlns:p14="http://schemas.microsoft.com/office/powerpoint/2010/main" val="376248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Up">
    <p:spTree>
      <p:nvGrpSpPr>
        <p:cNvPr id="1" name=""/>
        <p:cNvGrpSpPr/>
        <p:nvPr/>
      </p:nvGrpSpPr>
      <p:grpSpPr>
        <a:xfrm>
          <a:off x="0" y="0"/>
          <a:ext cx="0" cy="0"/>
          <a:chOff x="0" y="0"/>
          <a:chExt cx="0" cy="0"/>
        </a:xfrm>
      </p:grpSpPr>
      <p:sp>
        <p:nvSpPr>
          <p:cNvPr id="11" name="Rectangle 11"/>
          <p:cNvSpPr>
            <a:spLocks noGrp="1"/>
          </p:cNvSpPr>
          <p:nvPr>
            <p:ph sz="quarter" idx="15"/>
          </p:nvPr>
        </p:nvSpPr>
        <p:spPr>
          <a:xfrm>
            <a:off x="508000" y="762000"/>
            <a:ext cx="11176000" cy="5486400"/>
          </a:xfrm>
          <a:prstGeom prst="rect">
            <a:avLst/>
          </a:prstGeom>
        </p:spPr>
        <p:txBody>
          <a:bodyPr anchor="t" anchorCtr="0"/>
          <a:lstStyle>
            <a:lvl1pPr>
              <a:buFont typeface="Arial" pitchFamily="34" charset="0"/>
              <a:buChar char="•"/>
              <a:defRPr>
                <a:solidFill>
                  <a:schemeClr val="tx1"/>
                </a:solidFill>
                <a:latin typeface="Tahoma" pitchFamily="34" charset="0"/>
                <a:cs typeface="Tahoma" pitchFamily="34" charset="0"/>
              </a:defRPr>
            </a:lvl1pPr>
            <a:lvl2pPr>
              <a:defRPr>
                <a:solidFill>
                  <a:schemeClr val="tx1"/>
                </a:solidFill>
                <a:latin typeface="Tahoma" pitchFamily="34" charset="0"/>
                <a:cs typeface="Tahoma" pitchFamily="34" charset="0"/>
              </a:defRPr>
            </a:lvl2pPr>
            <a:lvl3pPr>
              <a:defRPr>
                <a:solidFill>
                  <a:schemeClr val="tx1"/>
                </a:solidFill>
                <a:latin typeface="Tahoma" pitchFamily="34" charset="0"/>
                <a:cs typeface="Tahoma" pitchFamily="34" charset="0"/>
              </a:defRPr>
            </a:lvl3pPr>
            <a:lvl4pPr>
              <a:defRPr>
                <a:solidFill>
                  <a:schemeClr val="tx1"/>
                </a:solidFill>
                <a:latin typeface="Tahoma" pitchFamily="34" charset="0"/>
                <a:cs typeface="Tahoma" pitchFamily="34" charset="0"/>
              </a:defRPr>
            </a:lvl4pPr>
            <a:lvl5pPr>
              <a:defRPr>
                <a:solidFill>
                  <a:schemeClr val="tx1"/>
                </a:solidFill>
                <a:latin typeface="Tahoma" pitchFamily="34" charset="0"/>
                <a:cs typeface="Tahoma" pitchFamily="34" charset="0"/>
              </a:defRPr>
            </a:lvl5pPr>
            <a:extLst/>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a:p>
            <a:pPr lvl="3" eaLnBrk="1" latinLnBrk="1" hangingPunct="1"/>
            <a:r>
              <a:rPr lang="en-US" dirty="0"/>
              <a:t>Fourth level</a:t>
            </a:r>
          </a:p>
          <a:p>
            <a:pPr lvl="4" eaLnBrk="1" latinLnBrk="1" hangingPunct="1"/>
            <a:r>
              <a:rPr lang="en-US" dirty="0"/>
              <a:t>Fifth level</a:t>
            </a:r>
            <a:endParaRPr dirty="0"/>
          </a:p>
        </p:txBody>
      </p:sp>
      <p:sp>
        <p:nvSpPr>
          <p:cNvPr id="13" name="Rectangle 6"/>
          <p:cNvSpPr>
            <a:spLocks noGrp="1"/>
          </p:cNvSpPr>
          <p:nvPr>
            <p:ph type="sldNum" sz="quarter" idx="4"/>
          </p:nvPr>
        </p:nvSpPr>
        <p:spPr>
          <a:xfrm>
            <a:off x="11480800" y="6632448"/>
            <a:ext cx="609600" cy="225552"/>
          </a:xfrm>
          <a:prstGeom prst="rect">
            <a:avLst/>
          </a:prstGeom>
        </p:spPr>
        <p:txBody>
          <a:bodyPr vert="horz" anchor="ctr"/>
          <a:lstStyle>
            <a:lvl1pPr algn="r" eaLnBrk="1" latinLnBrk="0" hangingPunct="1">
              <a:defRPr kumimoji="0" sz="1000">
                <a:solidFill>
                  <a:schemeClr val="tx1"/>
                </a:solidFill>
              </a:defRPr>
            </a:lvl1pPr>
            <a:extLst/>
          </a:lstStyle>
          <a:p>
            <a:fld id="{256D3EEF-DE4E-429D-8EC4-DDC531AFF587}" type="slidenum">
              <a:rPr lang="en-US" smtClean="0"/>
              <a:pPr/>
              <a:t>‹#›</a:t>
            </a:fld>
            <a:endParaRPr lang="en-US" dirty="0"/>
          </a:p>
        </p:txBody>
      </p:sp>
    </p:spTree>
    <p:extLst>
      <p:ext uri="{BB962C8B-B14F-4D97-AF65-F5344CB8AC3E}">
        <p14:creationId xmlns:p14="http://schemas.microsoft.com/office/powerpoint/2010/main" val="266067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3 Picture &amp; 1/3 Text w/o Heading">
    <p:spTree>
      <p:nvGrpSpPr>
        <p:cNvPr id="1" name=""/>
        <p:cNvGrpSpPr/>
        <p:nvPr/>
      </p:nvGrpSpPr>
      <p:grpSpPr>
        <a:xfrm>
          <a:off x="0" y="0"/>
          <a:ext cx="0" cy="0"/>
          <a:chOff x="0" y="0"/>
          <a:chExt cx="0" cy="0"/>
        </a:xfrm>
      </p:grpSpPr>
      <p:sp>
        <p:nvSpPr>
          <p:cNvPr id="7" name="Rectangle 11"/>
          <p:cNvSpPr>
            <a:spLocks noGrp="1"/>
          </p:cNvSpPr>
          <p:nvPr>
            <p:ph sz="quarter" idx="15"/>
          </p:nvPr>
        </p:nvSpPr>
        <p:spPr>
          <a:xfrm>
            <a:off x="711200" y="762000"/>
            <a:ext cx="11273536" cy="3657600"/>
          </a:xfrm>
          <a:prstGeom prst="rect">
            <a:avLst/>
          </a:prstGeom>
        </p:spPr>
        <p:txBody>
          <a:bodyPr/>
          <a:lstStyle>
            <a:lvl1pPr>
              <a:defRPr>
                <a:solidFill>
                  <a:schemeClr val="tx1"/>
                </a:solidFill>
                <a:latin typeface="Tahoma" pitchFamily="34" charset="0"/>
                <a:cs typeface="Tahoma" pitchFamily="34" charset="0"/>
              </a:defRPr>
            </a:lvl1pPr>
            <a:lvl2pPr>
              <a:defRPr>
                <a:solidFill>
                  <a:schemeClr val="tx1"/>
                </a:solidFill>
                <a:latin typeface="Tahoma" pitchFamily="34" charset="0"/>
                <a:cs typeface="Tahoma" pitchFamily="34" charset="0"/>
              </a:defRPr>
            </a:lvl2pPr>
            <a:lvl3pPr>
              <a:defRPr>
                <a:solidFill>
                  <a:schemeClr val="tx1"/>
                </a:solidFill>
                <a:latin typeface="Tahoma" pitchFamily="34" charset="0"/>
                <a:cs typeface="Tahoma" pitchFamily="34" charset="0"/>
              </a:defRPr>
            </a:lvl3pPr>
            <a:extLst/>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p:txBody>
      </p:sp>
      <p:sp>
        <p:nvSpPr>
          <p:cNvPr id="9" name="Rectangle 11"/>
          <p:cNvSpPr>
            <a:spLocks noGrp="1"/>
          </p:cNvSpPr>
          <p:nvPr>
            <p:ph sz="quarter" idx="17"/>
          </p:nvPr>
        </p:nvSpPr>
        <p:spPr>
          <a:xfrm>
            <a:off x="711200" y="4495800"/>
            <a:ext cx="11273536" cy="1676400"/>
          </a:xfrm>
          <a:prstGeom prst="rect">
            <a:avLst/>
          </a:prstGeom>
        </p:spPr>
        <p:txBody>
          <a:bodyPr/>
          <a:lstStyle>
            <a:lvl1pPr>
              <a:defRPr>
                <a:solidFill>
                  <a:schemeClr val="tx1"/>
                </a:solidFill>
                <a:latin typeface="Tahoma" pitchFamily="34" charset="0"/>
                <a:cs typeface="Tahoma" pitchFamily="34" charset="0"/>
              </a:defRPr>
            </a:lvl1pPr>
            <a:lvl2pPr>
              <a:defRPr>
                <a:solidFill>
                  <a:schemeClr val="tx1"/>
                </a:solidFill>
                <a:latin typeface="Tahoma" pitchFamily="34" charset="0"/>
                <a:cs typeface="Tahoma" pitchFamily="34" charset="0"/>
              </a:defRPr>
            </a:lvl2pPr>
            <a:lvl3pPr>
              <a:defRPr>
                <a:solidFill>
                  <a:schemeClr val="tx1"/>
                </a:solidFill>
                <a:latin typeface="Tahoma" pitchFamily="34" charset="0"/>
                <a:cs typeface="Tahoma" pitchFamily="34" charset="0"/>
              </a:defRPr>
            </a:lvl3pPr>
            <a:extLst/>
          </a:lstStyle>
          <a:p>
            <a:pPr lvl="0" eaLnBrk="1" latinLnBrk="1" hangingPunct="1"/>
            <a:r>
              <a:rPr lang="en-US" dirty="0"/>
              <a:t>Click to edit Master text styles</a:t>
            </a:r>
          </a:p>
          <a:p>
            <a:pPr lvl="1" eaLnBrk="1" latinLnBrk="1" hangingPunct="1"/>
            <a:r>
              <a:rPr lang="en-US" dirty="0"/>
              <a:t>Second level</a:t>
            </a:r>
          </a:p>
          <a:p>
            <a:pPr lvl="2" eaLnBrk="1" latinLnBrk="1" hangingPunct="1"/>
            <a:r>
              <a:rPr lang="en-US" dirty="0"/>
              <a:t>Third level</a:t>
            </a:r>
          </a:p>
        </p:txBody>
      </p:sp>
      <p:sp>
        <p:nvSpPr>
          <p:cNvPr id="12" name="Rectangle 6"/>
          <p:cNvSpPr>
            <a:spLocks noGrp="1"/>
          </p:cNvSpPr>
          <p:nvPr>
            <p:ph type="sldNum" sz="quarter" idx="4"/>
          </p:nvPr>
        </p:nvSpPr>
        <p:spPr>
          <a:xfrm>
            <a:off x="11480800" y="6632448"/>
            <a:ext cx="609600" cy="225552"/>
          </a:xfrm>
          <a:prstGeom prst="rect">
            <a:avLst/>
          </a:prstGeom>
        </p:spPr>
        <p:txBody>
          <a:bodyPr vert="horz" anchor="ctr"/>
          <a:lstStyle>
            <a:lvl1pPr algn="r" eaLnBrk="1" latinLnBrk="0" hangingPunct="1">
              <a:defRPr kumimoji="0" sz="1000">
                <a:solidFill>
                  <a:schemeClr val="tx1"/>
                </a:solidFill>
              </a:defRPr>
            </a:lvl1pPr>
            <a:extLst/>
          </a:lstStyle>
          <a:p>
            <a:fld id="{256D3EEF-DE4E-429D-8EC4-DDC531AFF587}" type="slidenum">
              <a:rPr lang="en-US" smtClean="0"/>
              <a:pPr/>
              <a:t>‹#›</a:t>
            </a:fld>
            <a:endParaRPr lang="en-US" dirty="0"/>
          </a:p>
        </p:txBody>
      </p:sp>
    </p:spTree>
    <p:extLst>
      <p:ext uri="{BB962C8B-B14F-4D97-AF65-F5344CB8AC3E}">
        <p14:creationId xmlns:p14="http://schemas.microsoft.com/office/powerpoint/2010/main" val="4628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5040" y="436563"/>
            <a:ext cx="10721920" cy="1442674"/>
          </a:xfrm>
          <a:prstGeom prst="rect">
            <a:avLst/>
          </a:prstGeom>
        </p:spPr>
        <p:txBody>
          <a:bodyPr/>
          <a:lstStyle/>
          <a:p>
            <a:r>
              <a:rPr lang="en-US"/>
              <a:t>Click to edit Master title style</a:t>
            </a:r>
          </a:p>
        </p:txBody>
      </p:sp>
      <p:sp>
        <p:nvSpPr>
          <p:cNvPr id="5" name="Date Placeholder 4"/>
          <p:cNvSpPr>
            <a:spLocks noGrp="1"/>
          </p:cNvSpPr>
          <p:nvPr>
            <p:ph type="dt" sz="half" idx="10"/>
          </p:nvPr>
        </p:nvSpPr>
        <p:spPr/>
        <p:txBody>
          <a:bodyPr/>
          <a:lstStyle/>
          <a:p>
            <a:fld id="{83360EE2-E23F-415B-A4B8-7AB09A6DA5C9}" type="datetime1">
              <a:rPr lang="en-US" smtClean="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FE2593-999F-4196-B4BD-C6CDF30C560A}" type="slidenum">
              <a:rPr lang="en-US" smtClean="0"/>
              <a:t>‹#›</a:t>
            </a:fld>
            <a:endParaRPr lang="en-US" dirty="0"/>
          </a:p>
        </p:txBody>
      </p:sp>
      <p:sp>
        <p:nvSpPr>
          <p:cNvPr id="9" name="Content Placeholder 8"/>
          <p:cNvSpPr>
            <a:spLocks noGrp="1"/>
          </p:cNvSpPr>
          <p:nvPr>
            <p:ph sz="quarter" idx="13"/>
          </p:nvPr>
        </p:nvSpPr>
        <p:spPr>
          <a:xfrm>
            <a:off x="1121664" y="2039112"/>
            <a:ext cx="4876800" cy="395020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6193536" y="2039112"/>
            <a:ext cx="4876800" cy="395020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14446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5040" y="436563"/>
            <a:ext cx="10721920" cy="1442674"/>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21664" y="2038389"/>
            <a:ext cx="4023360" cy="542395"/>
          </a:xfrm>
          <a:prstGeom prst="rect">
            <a:avLst/>
          </a:prstGeo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7054788" y="2038387"/>
            <a:ext cx="4019611" cy="542394"/>
          </a:xfrm>
          <a:prstGeom prst="rect">
            <a:avLst/>
          </a:prstGeo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23A380C-959C-43D5-8A20-EB0FF6AA665A}" type="datetime1">
              <a:rPr lang="en-US" smtClean="0"/>
              <a:t>8/24/2023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FE2593-999F-4196-B4BD-C6CDF30C560A}" type="slidenum">
              <a:rPr lang="en-US" smtClean="0"/>
              <a:t>‹#›</a:t>
            </a:fld>
            <a:endParaRPr lang="en-US" dirty="0"/>
          </a:p>
        </p:txBody>
      </p:sp>
      <p:sp>
        <p:nvSpPr>
          <p:cNvPr id="16" name="Freeform 22"/>
          <p:cNvSpPr>
            <a:spLocks/>
          </p:cNvSpPr>
          <p:nvPr/>
        </p:nvSpPr>
        <p:spPr bwMode="auto">
          <a:xfrm rot="20274567">
            <a:off x="5244850" y="4281003"/>
            <a:ext cx="1717993" cy="722529"/>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sz="1800" dirty="0"/>
          </a:p>
        </p:txBody>
      </p:sp>
      <p:sp>
        <p:nvSpPr>
          <p:cNvPr id="17" name="Freeform 33"/>
          <p:cNvSpPr>
            <a:spLocks/>
          </p:cNvSpPr>
          <p:nvPr/>
        </p:nvSpPr>
        <p:spPr bwMode="auto">
          <a:xfrm rot="9377604">
            <a:off x="5234482" y="3316841"/>
            <a:ext cx="1717993" cy="722529"/>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sz="1800" dirty="0"/>
          </a:p>
        </p:txBody>
      </p:sp>
      <p:sp>
        <p:nvSpPr>
          <p:cNvPr id="13" name="Content Placeholder 12"/>
          <p:cNvSpPr>
            <a:spLocks noGrp="1"/>
          </p:cNvSpPr>
          <p:nvPr>
            <p:ph sz="quarter" idx="13"/>
          </p:nvPr>
        </p:nvSpPr>
        <p:spPr>
          <a:xfrm>
            <a:off x="1121664" y="2743199"/>
            <a:ext cx="4023360" cy="3246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14"/>
          <p:cNvSpPr>
            <a:spLocks noGrp="1"/>
          </p:cNvSpPr>
          <p:nvPr>
            <p:ph sz="quarter" idx="14"/>
          </p:nvPr>
        </p:nvSpPr>
        <p:spPr>
          <a:xfrm>
            <a:off x="7059168" y="2743200"/>
            <a:ext cx="4023360" cy="3246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71345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595959"/>
                </a:solidFill>
                <a:latin typeface="Gotham Book" pitchFamily="49" charset="0"/>
              </a:defRPr>
            </a:lvl1pPr>
          </a:lstStyle>
          <a:p>
            <a:fld id="{3156073C-72E4-4423-9FCF-A9005C308BFB}" type="datetime1">
              <a:rPr lang="en-US" smtClean="0"/>
              <a:t>8/24/2023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lumMod val="65000"/>
                    <a:lumOff val="35000"/>
                  </a:schemeClr>
                </a:solidFill>
                <a:latin typeface="Gotham Book"/>
                <a:ea typeface="+mn-ea"/>
                <a:cs typeface="+mn-cs"/>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595959"/>
                </a:solidFill>
                <a:latin typeface="Gotham Book" pitchFamily="49" charset="0"/>
              </a:defRPr>
            </a:lvl1pPr>
          </a:lstStyle>
          <a:p>
            <a:fld id="{43782E32-00C3-41AF-B4D1-C63B5BE73ECC}" type="slidenum">
              <a:rPr lang="en-US" smtClean="0"/>
              <a:pPr/>
              <a:t>‹#›</a:t>
            </a:fld>
            <a:endParaRPr lang="en-US" dirty="0"/>
          </a:p>
        </p:txBody>
      </p:sp>
      <p:pic>
        <p:nvPicPr>
          <p:cNvPr id="1029" name="Picture 10" descr="MSU thinner spear_green RGB.jpg"/>
          <p:cNvPicPr>
            <a:picLocks noChangeAspect="1"/>
          </p:cNvPicPr>
          <p:nvPr/>
        </p:nvPicPr>
        <p:blipFill>
          <a:blip r:embed="rId11" cstate="print"/>
          <a:srcRect/>
          <a:stretch>
            <a:fillRect/>
          </a:stretch>
        </p:blipFill>
        <p:spPr bwMode="auto">
          <a:xfrm>
            <a:off x="609600" y="6253164"/>
            <a:ext cx="10972800" cy="103187"/>
          </a:xfrm>
          <a:prstGeom prst="rect">
            <a:avLst/>
          </a:prstGeom>
          <a:noFill/>
          <a:ln w="9525">
            <a:noFill/>
            <a:miter lim="800000"/>
            <a:headEnd/>
            <a:tailEnd/>
          </a:ln>
        </p:spPr>
      </p:pic>
      <p:pic>
        <p:nvPicPr>
          <p:cNvPr id="1030" name="Picture 11" descr="PP banner wordmark.jpg"/>
          <p:cNvPicPr>
            <a:picLocks noChangeAspect="1"/>
          </p:cNvPicPr>
          <p:nvPr/>
        </p:nvPicPr>
        <p:blipFill>
          <a:blip r:embed="rId12" cstate="print"/>
          <a:srcRect/>
          <a:stretch>
            <a:fillRect/>
          </a:stretch>
        </p:blipFill>
        <p:spPr bwMode="auto">
          <a:xfrm>
            <a:off x="4234" y="1"/>
            <a:ext cx="12187767" cy="669925"/>
          </a:xfrm>
          <a:prstGeom prst="rect">
            <a:avLst/>
          </a:prstGeom>
          <a:noFill/>
          <a:ln w="9525">
            <a:noFill/>
            <a:miter lim="800000"/>
            <a:headEnd/>
            <a:tailEnd/>
          </a:ln>
        </p:spPr>
      </p:pic>
    </p:spTree>
    <p:extLst>
      <p:ext uri="{BB962C8B-B14F-4D97-AF65-F5344CB8AC3E}">
        <p14:creationId xmlns:p14="http://schemas.microsoft.com/office/powerpoint/2010/main" val="3281767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Gotham Book"/>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Gotham Book"/>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Gotham Book"/>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Gotham Book"/>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accounting@ctlr.msu.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accounting@ctlr.msu.edu"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0FE2593-999F-4196-B4BD-C6CDF30C560A}" type="slidenum">
              <a:rPr lang="en-US"/>
              <a:pPr/>
              <a:t>1</a:t>
            </a:fld>
            <a:endParaRPr lang="en-US" dirty="0"/>
          </a:p>
        </p:txBody>
      </p:sp>
      <p:sp>
        <p:nvSpPr>
          <p:cNvPr id="7" name="Content Placeholder 7">
            <a:extLst>
              <a:ext uri="{FF2B5EF4-FFF2-40B4-BE49-F238E27FC236}">
                <a16:creationId xmlns:a16="http://schemas.microsoft.com/office/drawing/2014/main" id="{36269948-AE92-4363-8819-0C439EB5E407}"/>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435422"/>
                </a:solidFill>
                <a:effectLst/>
                <a:uLnTx/>
                <a:uFillTx/>
                <a:latin typeface="Calibri" panose="020F0502020204030204"/>
                <a:ea typeface="+mn-ea"/>
                <a:cs typeface="+mn-cs"/>
              </a:rPr>
              <a:t>The Office of the Controller Presents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400" b="1" i="0" u="none" strike="noStrike" kern="1200" cap="none" spc="0" normalizeH="0" baseline="0" noProof="0" dirty="0">
                <a:ln>
                  <a:noFill/>
                </a:ln>
                <a:solidFill>
                  <a:srgbClr val="435422"/>
                </a:solidFill>
                <a:effectLst/>
                <a:uLnTx/>
                <a:uFillTx/>
                <a:latin typeface="Calibri" panose="020F0502020204030204"/>
                <a:ea typeface="+mn-ea"/>
                <a:cs typeface="+mn-cs"/>
              </a:rPr>
              <a:t>Disbursement Voucher (DV) Processing</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3643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934148"/>
            <a:ext cx="8041440" cy="1143000"/>
          </a:xfrm>
        </p:spPr>
        <p:txBody>
          <a:bodyPr/>
          <a:lstStyle/>
          <a:p>
            <a:pPr algn="ctr"/>
            <a:r>
              <a:rPr lang="en-US" dirty="0"/>
              <a:t>Choose the Correct Address!</a:t>
            </a:r>
          </a:p>
        </p:txBody>
      </p:sp>
      <p:sp>
        <p:nvSpPr>
          <p:cNvPr id="3" name="Content Placeholder 2"/>
          <p:cNvSpPr>
            <a:spLocks noGrp="1"/>
          </p:cNvSpPr>
          <p:nvPr>
            <p:ph idx="1"/>
          </p:nvPr>
        </p:nvSpPr>
        <p:spPr>
          <a:xfrm>
            <a:off x="722811" y="2069264"/>
            <a:ext cx="10650583" cy="4089873"/>
          </a:xfrm>
        </p:spPr>
        <p:txBody>
          <a:bodyPr>
            <a:normAutofit/>
          </a:bodyPr>
          <a:lstStyle/>
          <a:p>
            <a:pPr algn="just">
              <a:buFont typeface="Arial" panose="020B0604020202020204" pitchFamily="34" charset="0"/>
              <a:buChar char="•"/>
            </a:pPr>
            <a:r>
              <a:rPr lang="en-US" dirty="0"/>
              <a:t>Review your invoice and make sure you select the correct remit address.</a:t>
            </a:r>
          </a:p>
          <a:p>
            <a:pPr lvl="1" algn="just">
              <a:buFont typeface="Arial" panose="020B0604020202020204" pitchFamily="34" charset="0"/>
              <a:buChar char="•"/>
            </a:pPr>
            <a:r>
              <a:rPr lang="en-US" dirty="0"/>
              <a:t>Choosing incorrectly can cause a delay, or the payment never reaching the correct destination.</a:t>
            </a:r>
          </a:p>
        </p:txBody>
      </p:sp>
      <p:sp>
        <p:nvSpPr>
          <p:cNvPr id="8" name="Slide Number Placeholder 7"/>
          <p:cNvSpPr>
            <a:spLocks noGrp="1"/>
          </p:cNvSpPr>
          <p:nvPr>
            <p:ph type="sldNum" sz="quarter" idx="12"/>
          </p:nvPr>
        </p:nvSpPr>
        <p:spPr/>
        <p:txBody>
          <a:bodyPr/>
          <a:lstStyle/>
          <a:p>
            <a:fld id="{50FE2593-999F-4196-B4BD-C6CDF30C560A}" type="slidenum">
              <a:rPr lang="en-US"/>
              <a:pPr/>
              <a:t>10</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132962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64250"/>
            <a:ext cx="8041440" cy="931388"/>
          </a:xfrm>
        </p:spPr>
        <p:txBody>
          <a:bodyPr>
            <a:normAutofit/>
          </a:bodyPr>
          <a:lstStyle/>
          <a:p>
            <a:pPr algn="ctr"/>
            <a:r>
              <a:rPr lang="en-US" dirty="0"/>
              <a:t>Amount</a:t>
            </a:r>
          </a:p>
        </p:txBody>
      </p:sp>
      <p:sp>
        <p:nvSpPr>
          <p:cNvPr id="3" name="Content Placeholder 2"/>
          <p:cNvSpPr>
            <a:spLocks noGrp="1"/>
          </p:cNvSpPr>
          <p:nvPr>
            <p:ph idx="1"/>
          </p:nvPr>
        </p:nvSpPr>
        <p:spPr>
          <a:xfrm>
            <a:off x="687977" y="1695638"/>
            <a:ext cx="10685417" cy="4389525"/>
          </a:xfrm>
        </p:spPr>
        <p:txBody>
          <a:bodyPr>
            <a:normAutofit/>
          </a:bodyPr>
          <a:lstStyle/>
          <a:p>
            <a:pPr algn="just">
              <a:buFont typeface="Arial" panose="020B0604020202020204" pitchFamily="34" charset="0"/>
              <a:buChar char="•"/>
            </a:pPr>
            <a:r>
              <a:rPr lang="en-US" dirty="0"/>
              <a:t>Enter the amount to be paid in the Check Amount field.</a:t>
            </a:r>
          </a:p>
          <a:p>
            <a:pPr marL="0" indent="0" algn="just">
              <a:buNone/>
            </a:pPr>
            <a:endParaRPr lang="en-US" dirty="0"/>
          </a:p>
          <a:p>
            <a:pPr lvl="1" algn="just">
              <a:buFont typeface="Arial" panose="020B0604020202020204" pitchFamily="34" charset="0"/>
              <a:buChar char="•"/>
            </a:pPr>
            <a:r>
              <a:rPr lang="en-US" dirty="0"/>
              <a:t>This should match the amount due on the invoice.  If it does not an explanation will be required in the Notes section.</a:t>
            </a:r>
          </a:p>
          <a:p>
            <a:pPr marL="457200" lvl="1" indent="0" algn="just">
              <a:buNone/>
            </a:pPr>
            <a:endParaRPr lang="en-US" dirty="0"/>
          </a:p>
          <a:p>
            <a:pPr lvl="1" algn="just">
              <a:buFont typeface="Arial" panose="020B0604020202020204" pitchFamily="34" charset="0"/>
              <a:buChar char="•"/>
            </a:pPr>
            <a:r>
              <a:rPr lang="en-US" dirty="0"/>
              <a:t>If you are paying via wire in a foreign currency, you will enter the foreign currency amount and the DV will be converted to USD upon processing.</a:t>
            </a:r>
          </a:p>
        </p:txBody>
      </p:sp>
      <p:sp>
        <p:nvSpPr>
          <p:cNvPr id="8" name="Slide Number Placeholder 7"/>
          <p:cNvSpPr>
            <a:spLocks noGrp="1"/>
          </p:cNvSpPr>
          <p:nvPr>
            <p:ph type="sldNum" sz="quarter" idx="12"/>
          </p:nvPr>
        </p:nvSpPr>
        <p:spPr/>
        <p:txBody>
          <a:bodyPr/>
          <a:lstStyle/>
          <a:p>
            <a:fld id="{50FE2593-999F-4196-B4BD-C6CDF30C560A}" type="slidenum">
              <a:rPr lang="en-US"/>
              <a:pPr/>
              <a:t>11</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308496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7796" y="975862"/>
            <a:ext cx="8041440" cy="809395"/>
          </a:xfrm>
        </p:spPr>
        <p:txBody>
          <a:bodyPr>
            <a:normAutofit/>
          </a:bodyPr>
          <a:lstStyle/>
          <a:p>
            <a:pPr algn="ctr"/>
            <a:r>
              <a:rPr lang="en-US" dirty="0"/>
              <a:t>Due Date</a:t>
            </a:r>
          </a:p>
        </p:txBody>
      </p:sp>
      <p:sp>
        <p:nvSpPr>
          <p:cNvPr id="3" name="Content Placeholder 2"/>
          <p:cNvSpPr>
            <a:spLocks noGrp="1"/>
          </p:cNvSpPr>
          <p:nvPr>
            <p:ph idx="1"/>
          </p:nvPr>
        </p:nvSpPr>
        <p:spPr>
          <a:xfrm>
            <a:off x="705393" y="1915886"/>
            <a:ext cx="10702835" cy="4169278"/>
          </a:xfrm>
        </p:spPr>
        <p:txBody>
          <a:bodyPr>
            <a:normAutofit/>
          </a:bodyPr>
          <a:lstStyle/>
          <a:p>
            <a:pPr algn="just">
              <a:buFont typeface="Arial" panose="020B0604020202020204" pitchFamily="34" charset="0"/>
              <a:buChar char="•"/>
            </a:pPr>
            <a:r>
              <a:rPr lang="en-US" dirty="0"/>
              <a:t>Do NOT change this date</a:t>
            </a:r>
          </a:p>
          <a:p>
            <a:pPr marL="0" indent="0" algn="just">
              <a:buNone/>
            </a:pPr>
            <a:r>
              <a:rPr lang="en-US" dirty="0"/>
              <a:t>  </a:t>
            </a:r>
          </a:p>
          <a:p>
            <a:pPr lvl="1" algn="just">
              <a:buFont typeface="Arial" panose="020B0604020202020204" pitchFamily="34" charset="0"/>
              <a:buChar char="•"/>
            </a:pPr>
            <a:r>
              <a:rPr lang="en-US" dirty="0"/>
              <a:t>This field defaults to the date of initiation.</a:t>
            </a:r>
          </a:p>
          <a:p>
            <a:pPr marL="457200" lvl="1" indent="0" algn="just">
              <a:buNone/>
            </a:pPr>
            <a:endParaRPr lang="en-US" dirty="0"/>
          </a:p>
          <a:p>
            <a:pPr lvl="1" algn="just">
              <a:buFont typeface="Arial" panose="020B0604020202020204" pitchFamily="34" charset="0"/>
              <a:buChar char="•"/>
            </a:pPr>
            <a:r>
              <a:rPr lang="en-US" dirty="0"/>
              <a:t>It facilitates the date that a check will be cut.  Changing it can make your payment late.</a:t>
            </a:r>
          </a:p>
        </p:txBody>
      </p:sp>
      <p:sp>
        <p:nvSpPr>
          <p:cNvPr id="8" name="Slide Number Placeholder 7"/>
          <p:cNvSpPr>
            <a:spLocks noGrp="1"/>
          </p:cNvSpPr>
          <p:nvPr>
            <p:ph type="sldNum" sz="quarter" idx="12"/>
          </p:nvPr>
        </p:nvSpPr>
        <p:spPr/>
        <p:txBody>
          <a:bodyPr/>
          <a:lstStyle/>
          <a:p>
            <a:fld id="{50FE2593-999F-4196-B4BD-C6CDF30C560A}" type="slidenum">
              <a:rPr lang="en-US"/>
              <a:pPr/>
              <a:t>12</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369498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914376"/>
            <a:ext cx="8041440" cy="781262"/>
          </a:xfrm>
        </p:spPr>
        <p:txBody>
          <a:bodyPr>
            <a:normAutofit fontScale="90000"/>
          </a:bodyPr>
          <a:lstStyle/>
          <a:p>
            <a:pPr algn="ctr"/>
            <a:r>
              <a:rPr lang="en-US" dirty="0"/>
              <a:t>Payment Method – Very Important!</a:t>
            </a:r>
            <a:br>
              <a:rPr lang="en-US" dirty="0"/>
            </a:br>
            <a:r>
              <a:rPr lang="en-US" sz="1800" b="1" dirty="0">
                <a:solidFill>
                  <a:srgbClr val="009900"/>
                </a:solidFill>
                <a:latin typeface="Calibri"/>
              </a:rPr>
              <a:t>*The payment method selected cannot be changed later*</a:t>
            </a:r>
            <a:br>
              <a:rPr lang="en-US" sz="1800" b="1" dirty="0">
                <a:solidFill>
                  <a:srgbClr val="009900"/>
                </a:solidFill>
                <a:latin typeface="Calibri"/>
              </a:rPr>
            </a:br>
            <a:br>
              <a:rPr lang="en-US" dirty="0"/>
            </a:br>
            <a:endParaRPr lang="en-US" dirty="0"/>
          </a:p>
        </p:txBody>
      </p:sp>
      <p:sp>
        <p:nvSpPr>
          <p:cNvPr id="3" name="Content Placeholder 2"/>
          <p:cNvSpPr>
            <a:spLocks noGrp="1"/>
          </p:cNvSpPr>
          <p:nvPr>
            <p:ph idx="1"/>
          </p:nvPr>
        </p:nvSpPr>
        <p:spPr>
          <a:xfrm>
            <a:off x="670559" y="1695638"/>
            <a:ext cx="10807337" cy="4389525"/>
          </a:xfrm>
        </p:spPr>
        <p:txBody>
          <a:bodyPr>
            <a:normAutofit fontScale="92500" lnSpcReduction="10000"/>
          </a:bodyPr>
          <a:lstStyle/>
          <a:p>
            <a:pPr algn="just">
              <a:buFont typeface="Arial" panose="020B0604020202020204" pitchFamily="34" charset="0"/>
              <a:buChar char="•"/>
            </a:pPr>
            <a:r>
              <a:rPr lang="en-US" dirty="0"/>
              <a:t>P – Check/ACH</a:t>
            </a:r>
          </a:p>
          <a:p>
            <a:pPr lvl="1" algn="just">
              <a:buFont typeface="Arial" panose="020B0604020202020204" pitchFamily="34" charset="0"/>
              <a:buChar char="•"/>
            </a:pPr>
            <a:r>
              <a:rPr lang="en-US" dirty="0"/>
              <a:t>This is the default unless the vendor is set up with MSU’s Paymode-X or E-payables programs.  Employees using direct deposit will default to this method.</a:t>
            </a:r>
          </a:p>
          <a:p>
            <a:pPr algn="just">
              <a:buFont typeface="Arial" panose="020B0604020202020204" pitchFamily="34" charset="0"/>
              <a:buChar char="•"/>
            </a:pPr>
            <a:r>
              <a:rPr lang="en-US" dirty="0"/>
              <a:t>W – Wire Transfer</a:t>
            </a:r>
          </a:p>
          <a:p>
            <a:pPr lvl="1" algn="just">
              <a:buFont typeface="Arial" panose="020B0604020202020204" pitchFamily="34" charset="0"/>
              <a:buChar char="•"/>
            </a:pPr>
            <a:r>
              <a:rPr lang="en-US" dirty="0"/>
              <a:t>A wire should be processed when you are making a payment to any country other than the US or Canada. The Wire Tab will need to be completed when choosing this option (see later slides).  </a:t>
            </a:r>
          </a:p>
          <a:p>
            <a:pPr algn="just">
              <a:buFont typeface="Arial" panose="020B0604020202020204" pitchFamily="34" charset="0"/>
              <a:buChar char="•"/>
            </a:pPr>
            <a:r>
              <a:rPr lang="en-US" dirty="0"/>
              <a:t>PX – ACH BOA</a:t>
            </a:r>
          </a:p>
          <a:p>
            <a:pPr lvl="1" algn="just">
              <a:buFont typeface="Arial" panose="020B0604020202020204" pitchFamily="34" charset="0"/>
              <a:buChar char="•"/>
            </a:pPr>
            <a:r>
              <a:rPr lang="en-US" dirty="0"/>
              <a:t>Will default to this if vendor is enrolled in MSU’s Paymode-X program.</a:t>
            </a:r>
          </a:p>
          <a:p>
            <a:pPr algn="just">
              <a:buFont typeface="Arial" panose="020B0604020202020204" pitchFamily="34" charset="0"/>
              <a:buChar char="•"/>
            </a:pPr>
            <a:r>
              <a:rPr lang="en-US" dirty="0"/>
              <a:t>CC – EPAY BOA</a:t>
            </a:r>
          </a:p>
          <a:p>
            <a:pPr lvl="1" algn="just">
              <a:buFont typeface="Arial" panose="020B0604020202020204" pitchFamily="34" charset="0"/>
              <a:buChar char="•"/>
            </a:pPr>
            <a:r>
              <a:rPr lang="en-US" dirty="0"/>
              <a:t>Will default to this if vendor is enrolled in MSU’s E-Payables program.</a:t>
            </a:r>
          </a:p>
        </p:txBody>
      </p:sp>
      <p:sp>
        <p:nvSpPr>
          <p:cNvPr id="8" name="Slide Number Placeholder 7"/>
          <p:cNvSpPr>
            <a:spLocks noGrp="1"/>
          </p:cNvSpPr>
          <p:nvPr>
            <p:ph type="sldNum" sz="quarter" idx="12"/>
          </p:nvPr>
        </p:nvSpPr>
        <p:spPr/>
        <p:txBody>
          <a:bodyPr/>
          <a:lstStyle/>
          <a:p>
            <a:fld id="{50FE2593-999F-4196-B4BD-C6CDF30C560A}" type="slidenum">
              <a:rPr lang="en-US"/>
              <a:pPr/>
              <a:t>13</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464680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70987"/>
            <a:ext cx="8041440" cy="927184"/>
          </a:xfrm>
        </p:spPr>
        <p:txBody>
          <a:bodyPr>
            <a:normAutofit fontScale="90000"/>
          </a:bodyPr>
          <a:lstStyle/>
          <a:p>
            <a:pPr algn="ctr"/>
            <a:r>
              <a:rPr lang="en-US" dirty="0"/>
              <a:t>Wire Tab Requirements</a:t>
            </a:r>
            <a:br>
              <a:rPr lang="en-US" dirty="0"/>
            </a:br>
            <a:r>
              <a:rPr lang="en-US" sz="1800" b="1" dirty="0">
                <a:solidFill>
                  <a:srgbClr val="009900"/>
                </a:solidFill>
                <a:latin typeface="Calibri"/>
              </a:rPr>
              <a:t>The charge for a wire is $25</a:t>
            </a:r>
            <a:br>
              <a:rPr lang="en-US" sz="3600" b="1" dirty="0">
                <a:solidFill>
                  <a:srgbClr val="009900"/>
                </a:solidFill>
                <a:latin typeface="Calibri"/>
              </a:rPr>
            </a:br>
            <a:endParaRPr lang="en-US" dirty="0"/>
          </a:p>
        </p:txBody>
      </p:sp>
      <p:sp>
        <p:nvSpPr>
          <p:cNvPr id="3" name="Content Placeholder 2"/>
          <p:cNvSpPr>
            <a:spLocks noGrp="1"/>
          </p:cNvSpPr>
          <p:nvPr>
            <p:ph idx="1"/>
          </p:nvPr>
        </p:nvSpPr>
        <p:spPr>
          <a:xfrm>
            <a:off x="714103" y="1846217"/>
            <a:ext cx="10737668" cy="4143509"/>
          </a:xfrm>
        </p:spPr>
        <p:txBody>
          <a:bodyPr>
            <a:normAutofit lnSpcReduction="10000"/>
          </a:bodyPr>
          <a:lstStyle/>
          <a:p>
            <a:pPr algn="just">
              <a:buFont typeface="Arial" panose="020B0604020202020204" pitchFamily="34" charset="0"/>
              <a:buChar char="•"/>
            </a:pPr>
            <a:r>
              <a:rPr lang="en-US" dirty="0"/>
              <a:t>Required information on the tab has a “*”.</a:t>
            </a:r>
          </a:p>
          <a:p>
            <a:pPr algn="just">
              <a:buFont typeface="Arial" panose="020B0604020202020204" pitchFamily="34" charset="0"/>
              <a:buChar char="•"/>
            </a:pPr>
            <a:r>
              <a:rPr lang="en-US" dirty="0"/>
              <a:t>Choose the currency that the DV is stated in.</a:t>
            </a:r>
          </a:p>
          <a:p>
            <a:pPr algn="just">
              <a:buFont typeface="Arial" panose="020B0604020202020204" pitchFamily="34" charset="0"/>
              <a:buChar char="•"/>
            </a:pPr>
            <a:r>
              <a:rPr lang="en-US" dirty="0"/>
              <a:t>Enter wire banking information obtained from the vendor.</a:t>
            </a:r>
          </a:p>
          <a:p>
            <a:pPr lvl="1" algn="just">
              <a:buFont typeface="Arial" panose="020B0604020202020204" pitchFamily="34" charset="0"/>
              <a:buChar char="•"/>
            </a:pPr>
            <a:r>
              <a:rPr lang="en-US" dirty="0"/>
              <a:t>Wire banking information is required to be attached to the vendor record for individuals and can be either attached in the Notes section or on the vendor record for entities.</a:t>
            </a:r>
          </a:p>
          <a:p>
            <a:pPr algn="just">
              <a:buFont typeface="Arial" panose="020B0604020202020204" pitchFamily="34" charset="0"/>
              <a:buChar char="•"/>
            </a:pPr>
            <a:r>
              <a:rPr lang="en-US" dirty="0"/>
              <a:t>Payee Payment Details – this is basically check stub text for a wire. </a:t>
            </a:r>
          </a:p>
          <a:p>
            <a:pPr algn="just">
              <a:buFont typeface="Arial" panose="020B0604020202020204" pitchFamily="34" charset="0"/>
              <a:buChar char="•"/>
            </a:pPr>
            <a:r>
              <a:rPr lang="en-US" dirty="0"/>
              <a:t>Complete the Accounting Line for the $25 charge.</a:t>
            </a:r>
          </a:p>
        </p:txBody>
      </p:sp>
      <p:sp>
        <p:nvSpPr>
          <p:cNvPr id="9" name="Slide Number Placeholder 8"/>
          <p:cNvSpPr>
            <a:spLocks noGrp="1"/>
          </p:cNvSpPr>
          <p:nvPr>
            <p:ph type="sldNum" sz="quarter" idx="12"/>
          </p:nvPr>
        </p:nvSpPr>
        <p:spPr/>
        <p:txBody>
          <a:bodyPr/>
          <a:lstStyle/>
          <a:p>
            <a:fld id="{50FE2593-999F-4196-B4BD-C6CDF30C560A}" type="slidenum">
              <a:rPr lang="en-US"/>
              <a:pPr/>
              <a:t>14</a:t>
            </a:fld>
            <a:endParaRPr lang="en-US" dirty="0"/>
          </a:p>
        </p:txBody>
      </p:sp>
      <p:sp>
        <p:nvSpPr>
          <p:cNvPr id="6" name="Title 4">
            <a:extLst>
              <a:ext uri="{FF2B5EF4-FFF2-40B4-BE49-F238E27FC236}">
                <a16:creationId xmlns:a16="http://schemas.microsoft.com/office/drawing/2014/main" id="{BCF11B68-AB88-444E-9CD2-D69B3B4C796A}"/>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2603003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837362"/>
            <a:ext cx="8041440" cy="762838"/>
          </a:xfrm>
        </p:spPr>
        <p:txBody>
          <a:bodyPr>
            <a:normAutofit fontScale="90000"/>
          </a:bodyPr>
          <a:lstStyle/>
          <a:p>
            <a:pPr algn="ctr"/>
            <a:r>
              <a:rPr lang="en-US" dirty="0"/>
              <a:t>Special Handling Tab</a:t>
            </a:r>
            <a:br>
              <a:rPr lang="en-US" dirty="0"/>
            </a:br>
            <a:r>
              <a:rPr lang="en-US" sz="1800" b="1" dirty="0">
                <a:solidFill>
                  <a:srgbClr val="009900"/>
                </a:solidFill>
                <a:latin typeface="Calibri"/>
              </a:rPr>
              <a:t>The charge for special handling service is $15</a:t>
            </a:r>
            <a:br>
              <a:rPr lang="en-US" sz="3600" b="1" dirty="0">
                <a:solidFill>
                  <a:srgbClr val="009900"/>
                </a:solidFill>
                <a:latin typeface="Calibri"/>
              </a:rPr>
            </a:br>
            <a:endParaRPr lang="en-US" dirty="0"/>
          </a:p>
        </p:txBody>
      </p:sp>
      <p:sp>
        <p:nvSpPr>
          <p:cNvPr id="3" name="Content Placeholder 2"/>
          <p:cNvSpPr>
            <a:spLocks noGrp="1"/>
          </p:cNvSpPr>
          <p:nvPr>
            <p:ph idx="1"/>
          </p:nvPr>
        </p:nvSpPr>
        <p:spPr>
          <a:xfrm>
            <a:off x="531223" y="1981200"/>
            <a:ext cx="11225348" cy="4495800"/>
          </a:xfrm>
        </p:spPr>
        <p:txBody>
          <a:bodyPr>
            <a:normAutofit/>
          </a:bodyPr>
          <a:lstStyle/>
          <a:p>
            <a:pPr marL="0" indent="0" algn="just">
              <a:buNone/>
            </a:pPr>
            <a:r>
              <a:rPr lang="en-US" dirty="0"/>
              <a:t>Special Handling is used when you are asking for:</a:t>
            </a:r>
          </a:p>
          <a:p>
            <a:pPr algn="just"/>
            <a:r>
              <a:rPr lang="en-US" dirty="0"/>
              <a:t>The payment to be rushed</a:t>
            </a:r>
          </a:p>
          <a:p>
            <a:pPr lvl="1" algn="just"/>
            <a:r>
              <a:rPr lang="en-US" dirty="0"/>
              <a:t>This means the e-doc must be fully approved by all outside departments (FO, Purchasing, CGA) and in our action list by 10am for a check to be processed on our next scheduled check run (currently Tuesday and Thursday), or a wire to be processed same day.</a:t>
            </a:r>
          </a:p>
          <a:p>
            <a:pPr lvl="1" algn="just"/>
            <a:r>
              <a:rPr lang="en-US" sz="2600" dirty="0"/>
              <a:t>Put “RUSH” in both the Special Handling Name and Special Handling Address 1 fields.</a:t>
            </a:r>
          </a:p>
          <a:p>
            <a:pPr marL="329184" lvl="1" indent="0">
              <a:buNone/>
            </a:pPr>
            <a:endParaRPr lang="en-US" sz="2600" dirty="0"/>
          </a:p>
        </p:txBody>
      </p:sp>
      <p:sp>
        <p:nvSpPr>
          <p:cNvPr id="9" name="Slide Number Placeholder 8"/>
          <p:cNvSpPr>
            <a:spLocks noGrp="1"/>
          </p:cNvSpPr>
          <p:nvPr>
            <p:ph type="sldNum" sz="quarter" idx="12"/>
          </p:nvPr>
        </p:nvSpPr>
        <p:spPr/>
        <p:txBody>
          <a:bodyPr/>
          <a:lstStyle/>
          <a:p>
            <a:fld id="{50FE2593-999F-4196-B4BD-C6CDF30C560A}" type="slidenum">
              <a:rPr lang="en-US"/>
              <a:pPr/>
              <a:t>15</a:t>
            </a:fld>
            <a:endParaRPr lang="en-US" dirty="0"/>
          </a:p>
        </p:txBody>
      </p:sp>
      <p:sp>
        <p:nvSpPr>
          <p:cNvPr id="6" name="Title 4">
            <a:extLst>
              <a:ext uri="{FF2B5EF4-FFF2-40B4-BE49-F238E27FC236}">
                <a16:creationId xmlns:a16="http://schemas.microsoft.com/office/drawing/2014/main" id="{23F23331-519A-4EF3-8303-99D38A2AE470}"/>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306431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4320" y="975862"/>
            <a:ext cx="8041440" cy="676022"/>
          </a:xfrm>
        </p:spPr>
        <p:txBody>
          <a:bodyPr/>
          <a:lstStyle/>
          <a:p>
            <a:pPr algn="ctr"/>
            <a:r>
              <a:rPr lang="en-US" dirty="0"/>
              <a:t>Special Handling Tab</a:t>
            </a:r>
          </a:p>
        </p:txBody>
      </p:sp>
      <p:sp>
        <p:nvSpPr>
          <p:cNvPr id="3" name="Content Placeholder 2"/>
          <p:cNvSpPr>
            <a:spLocks noGrp="1"/>
          </p:cNvSpPr>
          <p:nvPr>
            <p:ph idx="1"/>
          </p:nvPr>
        </p:nvSpPr>
        <p:spPr>
          <a:xfrm>
            <a:off x="531223" y="1981200"/>
            <a:ext cx="11225348" cy="4495800"/>
          </a:xfrm>
        </p:spPr>
        <p:txBody>
          <a:bodyPr>
            <a:normAutofit/>
          </a:bodyPr>
          <a:lstStyle/>
          <a:p>
            <a:pPr marL="0" indent="0" algn="just">
              <a:buNone/>
            </a:pPr>
            <a:r>
              <a:rPr lang="en-US" dirty="0"/>
              <a:t>Special Handling is used when you are asking for:</a:t>
            </a:r>
          </a:p>
          <a:p>
            <a:pPr algn="just"/>
            <a:r>
              <a:rPr lang="en-US" dirty="0"/>
              <a:t>The check to be mailed somewhere other than the address printed on the check</a:t>
            </a:r>
          </a:p>
          <a:p>
            <a:pPr lvl="1" algn="just"/>
            <a:r>
              <a:rPr lang="en-US" dirty="0"/>
              <a:t>We currently do not allow hold for pickup so many units have the checks mailed to their campus address</a:t>
            </a:r>
          </a:p>
          <a:p>
            <a:pPr lvl="1" algn="just"/>
            <a:r>
              <a:rPr lang="en-US" dirty="0"/>
              <a:t>Put “MAIL TO” in the </a:t>
            </a:r>
            <a:r>
              <a:rPr lang="en-US" sz="2600" dirty="0"/>
              <a:t>Special Handling Name field</a:t>
            </a:r>
          </a:p>
          <a:p>
            <a:pPr lvl="1" algn="just"/>
            <a:r>
              <a:rPr lang="en-US" sz="2600" dirty="0"/>
              <a:t>Add the alternative mailing address in the rest of the applicable fields</a:t>
            </a:r>
          </a:p>
          <a:p>
            <a:pPr marL="329184" lvl="1" indent="0">
              <a:buNone/>
            </a:pPr>
            <a:endParaRPr lang="en-US" sz="2600" dirty="0"/>
          </a:p>
        </p:txBody>
      </p:sp>
      <p:sp>
        <p:nvSpPr>
          <p:cNvPr id="9" name="Slide Number Placeholder 8"/>
          <p:cNvSpPr>
            <a:spLocks noGrp="1"/>
          </p:cNvSpPr>
          <p:nvPr>
            <p:ph type="sldNum" sz="quarter" idx="12"/>
          </p:nvPr>
        </p:nvSpPr>
        <p:spPr/>
        <p:txBody>
          <a:bodyPr/>
          <a:lstStyle/>
          <a:p>
            <a:fld id="{50FE2593-999F-4196-B4BD-C6CDF30C560A}" type="slidenum">
              <a:rPr lang="en-US"/>
              <a:pPr/>
              <a:t>16</a:t>
            </a:fld>
            <a:endParaRPr lang="en-US" dirty="0"/>
          </a:p>
        </p:txBody>
      </p:sp>
      <p:sp>
        <p:nvSpPr>
          <p:cNvPr id="6" name="Title 4">
            <a:extLst>
              <a:ext uri="{FF2B5EF4-FFF2-40B4-BE49-F238E27FC236}">
                <a16:creationId xmlns:a16="http://schemas.microsoft.com/office/drawing/2014/main" id="{23F23331-519A-4EF3-8303-99D38A2AE470}"/>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2401242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60089"/>
            <a:ext cx="8041440" cy="676022"/>
          </a:xfrm>
        </p:spPr>
        <p:txBody>
          <a:bodyPr/>
          <a:lstStyle/>
          <a:p>
            <a:pPr algn="ctr"/>
            <a:r>
              <a:rPr lang="en-US" dirty="0"/>
              <a:t>Special Handling Tab</a:t>
            </a:r>
          </a:p>
        </p:txBody>
      </p:sp>
      <p:sp>
        <p:nvSpPr>
          <p:cNvPr id="3" name="Content Placeholder 2"/>
          <p:cNvSpPr>
            <a:spLocks noGrp="1"/>
          </p:cNvSpPr>
          <p:nvPr>
            <p:ph idx="1"/>
          </p:nvPr>
        </p:nvSpPr>
        <p:spPr>
          <a:xfrm>
            <a:off x="600891" y="1981200"/>
            <a:ext cx="10920549" cy="3914902"/>
          </a:xfrm>
        </p:spPr>
        <p:txBody>
          <a:bodyPr>
            <a:normAutofit/>
          </a:bodyPr>
          <a:lstStyle/>
          <a:p>
            <a:pPr marL="0" indent="0" algn="just">
              <a:buNone/>
            </a:pPr>
            <a:r>
              <a:rPr lang="en-US" dirty="0"/>
              <a:t>Special Handling is used when you are asking for:</a:t>
            </a:r>
          </a:p>
          <a:p>
            <a:pPr algn="just"/>
            <a:r>
              <a:rPr lang="en-US" dirty="0"/>
              <a:t>The check to be mailed with attachments</a:t>
            </a:r>
          </a:p>
          <a:p>
            <a:pPr lvl="1" algn="just"/>
            <a:r>
              <a:rPr lang="en-US" dirty="0"/>
              <a:t>Put “ADD ATTACHMENTS” in both the Special Handling Name and Special Handling Address 1 fields. </a:t>
            </a:r>
            <a:endParaRPr lang="en-US" sz="2600" dirty="0"/>
          </a:p>
          <a:p>
            <a:pPr lvl="1" algn="just"/>
            <a:r>
              <a:rPr lang="en-US" sz="2600" dirty="0"/>
              <a:t>Add a note instructing which attachments to mail with the check</a:t>
            </a:r>
          </a:p>
          <a:p>
            <a:pPr marL="329184" lvl="1" indent="0">
              <a:buNone/>
            </a:pPr>
            <a:endParaRPr lang="en-US" sz="2600" dirty="0"/>
          </a:p>
        </p:txBody>
      </p:sp>
      <p:sp>
        <p:nvSpPr>
          <p:cNvPr id="9" name="Slide Number Placeholder 8"/>
          <p:cNvSpPr>
            <a:spLocks noGrp="1"/>
          </p:cNvSpPr>
          <p:nvPr>
            <p:ph type="sldNum" sz="quarter" idx="12"/>
          </p:nvPr>
        </p:nvSpPr>
        <p:spPr/>
        <p:txBody>
          <a:bodyPr/>
          <a:lstStyle/>
          <a:p>
            <a:fld id="{50FE2593-999F-4196-B4BD-C6CDF30C560A}" type="slidenum">
              <a:rPr lang="en-US"/>
              <a:pPr/>
              <a:t>17</a:t>
            </a:fld>
            <a:endParaRPr lang="en-US" dirty="0"/>
          </a:p>
        </p:txBody>
      </p:sp>
      <p:sp>
        <p:nvSpPr>
          <p:cNvPr id="6" name="Title 4">
            <a:extLst>
              <a:ext uri="{FF2B5EF4-FFF2-40B4-BE49-F238E27FC236}">
                <a16:creationId xmlns:a16="http://schemas.microsoft.com/office/drawing/2014/main" id="{23F23331-519A-4EF3-8303-99D38A2AE470}"/>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1046456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60089"/>
            <a:ext cx="8041440" cy="676022"/>
          </a:xfrm>
        </p:spPr>
        <p:txBody>
          <a:bodyPr/>
          <a:lstStyle/>
          <a:p>
            <a:pPr algn="ctr"/>
            <a:r>
              <a:rPr lang="en-US" dirty="0"/>
              <a:t>Special Handling Tab</a:t>
            </a:r>
          </a:p>
        </p:txBody>
      </p:sp>
      <p:sp>
        <p:nvSpPr>
          <p:cNvPr id="3" name="Content Placeholder 2"/>
          <p:cNvSpPr>
            <a:spLocks noGrp="1"/>
          </p:cNvSpPr>
          <p:nvPr>
            <p:ph idx="1"/>
          </p:nvPr>
        </p:nvSpPr>
        <p:spPr>
          <a:xfrm>
            <a:off x="592183" y="1602111"/>
            <a:ext cx="10990218" cy="4495800"/>
          </a:xfrm>
        </p:spPr>
        <p:txBody>
          <a:bodyPr>
            <a:normAutofit lnSpcReduction="10000"/>
          </a:bodyPr>
          <a:lstStyle/>
          <a:p>
            <a:pPr marL="0" indent="0" algn="just">
              <a:buNone/>
            </a:pPr>
            <a:r>
              <a:rPr lang="en-US" dirty="0"/>
              <a:t>Other items regarding Special Handling</a:t>
            </a:r>
          </a:p>
          <a:p>
            <a:pPr algn="just"/>
            <a:r>
              <a:rPr lang="en-US" dirty="0"/>
              <a:t>You do not need to send Accounting an email if you checked the Special Handling box – we will automatically be notified</a:t>
            </a:r>
          </a:p>
          <a:p>
            <a:pPr algn="just"/>
            <a:r>
              <a:rPr lang="en-US" dirty="0"/>
              <a:t>There are no hold for pickup options at this time</a:t>
            </a:r>
          </a:p>
          <a:p>
            <a:pPr algn="just"/>
            <a:r>
              <a:rPr lang="en-US" dirty="0"/>
              <a:t>The $15 fee is to cover the cost of manually pulling that check from a stack of hundreds and facilitating special treatment of it</a:t>
            </a:r>
          </a:p>
          <a:p>
            <a:pPr algn="just"/>
            <a:r>
              <a:rPr lang="en-US" dirty="0"/>
              <a:t>If you forget to check the Special Handling Box and require it after the fact, there is a separate process to follow</a:t>
            </a:r>
          </a:p>
          <a:p>
            <a:pPr algn="just"/>
            <a:r>
              <a:rPr lang="en-US" sz="2600" dirty="0"/>
              <a:t>Do NOT check the box if this is for an employee direct deposit – as it will generate a check instead – follow the separate process.</a:t>
            </a:r>
          </a:p>
        </p:txBody>
      </p:sp>
      <p:sp>
        <p:nvSpPr>
          <p:cNvPr id="9" name="Slide Number Placeholder 8"/>
          <p:cNvSpPr>
            <a:spLocks noGrp="1"/>
          </p:cNvSpPr>
          <p:nvPr>
            <p:ph type="sldNum" sz="quarter" idx="12"/>
          </p:nvPr>
        </p:nvSpPr>
        <p:spPr/>
        <p:txBody>
          <a:bodyPr/>
          <a:lstStyle/>
          <a:p>
            <a:fld id="{50FE2593-999F-4196-B4BD-C6CDF30C560A}" type="slidenum">
              <a:rPr lang="en-US"/>
              <a:pPr/>
              <a:t>18</a:t>
            </a:fld>
            <a:endParaRPr lang="en-US" dirty="0"/>
          </a:p>
        </p:txBody>
      </p:sp>
      <p:sp>
        <p:nvSpPr>
          <p:cNvPr id="6" name="Title 4">
            <a:extLst>
              <a:ext uri="{FF2B5EF4-FFF2-40B4-BE49-F238E27FC236}">
                <a16:creationId xmlns:a16="http://schemas.microsoft.com/office/drawing/2014/main" id="{23F23331-519A-4EF3-8303-99D38A2AE470}"/>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2184695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98862"/>
            <a:ext cx="8041440" cy="1225731"/>
          </a:xfrm>
        </p:spPr>
        <p:txBody>
          <a:bodyPr>
            <a:normAutofit fontScale="90000"/>
          </a:bodyPr>
          <a:lstStyle/>
          <a:p>
            <a:pPr algn="ctr"/>
            <a:r>
              <a:rPr lang="en-US" dirty="0"/>
              <a:t>Special Handling Tab </a:t>
            </a:r>
            <a:br>
              <a:rPr lang="en-US" dirty="0"/>
            </a:br>
            <a:r>
              <a:rPr lang="en-US" sz="2400" b="1" dirty="0">
                <a:solidFill>
                  <a:srgbClr val="009900"/>
                </a:solidFill>
                <a:latin typeface="Calibri"/>
                <a:ea typeface="+mn-ea"/>
                <a:cs typeface="+mn-cs"/>
              </a:rPr>
              <a:t>What do you do if you forget to check the box or if your special handling request is for an employee direct deposit?</a:t>
            </a:r>
          </a:p>
        </p:txBody>
      </p:sp>
      <p:sp>
        <p:nvSpPr>
          <p:cNvPr id="3" name="Content Placeholder 2"/>
          <p:cNvSpPr>
            <a:spLocks noGrp="1"/>
          </p:cNvSpPr>
          <p:nvPr>
            <p:ph idx="1"/>
          </p:nvPr>
        </p:nvSpPr>
        <p:spPr>
          <a:xfrm>
            <a:off x="609599" y="2073276"/>
            <a:ext cx="10972801" cy="4085861"/>
          </a:xfrm>
        </p:spPr>
        <p:txBody>
          <a:bodyPr>
            <a:normAutofit lnSpcReduction="10000"/>
          </a:bodyPr>
          <a:lstStyle/>
          <a:p>
            <a:pPr marL="514350" indent="-514350" algn="just">
              <a:buFont typeface="+mj-lt"/>
              <a:buAutoNum type="arabicPeriod"/>
            </a:pPr>
            <a:r>
              <a:rPr lang="en-US" dirty="0"/>
              <a:t>Add a note to the e-doc stating what your special handling request is (RUSH, MAIL TO, ATTACHMENTS or DIRECT DEPOSIT) and what departmental account you would like the $15 fee charged to (this cannot be a RC account)</a:t>
            </a:r>
          </a:p>
          <a:p>
            <a:pPr marL="514350" indent="-514350" algn="just">
              <a:buFont typeface="+mj-lt"/>
              <a:buAutoNum type="arabicPeriod"/>
            </a:pPr>
            <a:endParaRPr lang="en-US" dirty="0"/>
          </a:p>
          <a:p>
            <a:pPr marL="514350" indent="-514350" algn="just">
              <a:buFont typeface="+mj-lt"/>
              <a:buAutoNum type="arabicPeriod"/>
            </a:pPr>
            <a:r>
              <a:rPr lang="en-US" dirty="0"/>
              <a:t>Send an e-mail to </a:t>
            </a:r>
            <a:r>
              <a:rPr lang="en-US" dirty="0">
                <a:hlinkClick r:id="rId3"/>
              </a:rPr>
              <a:t>accounting@ctlr.msu.edu</a:t>
            </a:r>
            <a:r>
              <a:rPr lang="en-US" dirty="0"/>
              <a:t> with the exact same information as in #1 above.  The e-mail must be received, and the edoc must be fully approved, by 10am to be considered for same day service.</a:t>
            </a:r>
          </a:p>
          <a:p>
            <a:pPr marL="514350" indent="-514350">
              <a:buFont typeface="+mj-lt"/>
              <a:buAutoNum type="arabicPeriod"/>
            </a:pPr>
            <a:endParaRPr lang="en-US" dirty="0"/>
          </a:p>
        </p:txBody>
      </p:sp>
      <p:sp>
        <p:nvSpPr>
          <p:cNvPr id="9" name="Slide Number Placeholder 8"/>
          <p:cNvSpPr>
            <a:spLocks noGrp="1"/>
          </p:cNvSpPr>
          <p:nvPr>
            <p:ph type="sldNum" sz="quarter" idx="12"/>
          </p:nvPr>
        </p:nvSpPr>
        <p:spPr/>
        <p:txBody>
          <a:bodyPr/>
          <a:lstStyle/>
          <a:p>
            <a:fld id="{50FE2593-999F-4196-B4BD-C6CDF30C560A}" type="slidenum">
              <a:rPr lang="en-US"/>
              <a:pPr/>
              <a:t>19</a:t>
            </a:fld>
            <a:endParaRPr lang="en-US" dirty="0"/>
          </a:p>
        </p:txBody>
      </p:sp>
      <p:sp>
        <p:nvSpPr>
          <p:cNvPr id="5" name="Title 4">
            <a:extLst>
              <a:ext uri="{FF2B5EF4-FFF2-40B4-BE49-F238E27FC236}">
                <a16:creationId xmlns:a16="http://schemas.microsoft.com/office/drawing/2014/main" id="{8523E5D1-D6B1-459D-9891-2CCBB29562C8}"/>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14556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533400"/>
            <a:ext cx="8041440" cy="1066800"/>
          </a:xfrm>
        </p:spPr>
        <p:txBody>
          <a:bodyPr>
            <a:normAutofit fontScale="90000"/>
          </a:bodyPr>
          <a:lstStyle/>
          <a:p>
            <a:pPr algn="ctr"/>
            <a:r>
              <a:rPr lang="en-US" b="1" dirty="0"/>
              <a:t>Today’s Topics</a:t>
            </a:r>
            <a:br>
              <a:rPr lang="en-US" dirty="0"/>
            </a:br>
            <a:br>
              <a:rPr lang="en-US" dirty="0"/>
            </a:br>
            <a:br>
              <a:rPr lang="en-US" dirty="0"/>
            </a:br>
            <a:endParaRPr lang="en-US" sz="2400" dirty="0"/>
          </a:p>
        </p:txBody>
      </p:sp>
      <p:sp>
        <p:nvSpPr>
          <p:cNvPr id="3" name="Content Placeholder 2"/>
          <p:cNvSpPr>
            <a:spLocks noGrp="1"/>
          </p:cNvSpPr>
          <p:nvPr>
            <p:ph idx="1"/>
          </p:nvPr>
        </p:nvSpPr>
        <p:spPr>
          <a:xfrm>
            <a:off x="1555568" y="1493521"/>
            <a:ext cx="9080863" cy="4389525"/>
          </a:xfrm>
        </p:spPr>
        <p:txBody>
          <a:bodyPr>
            <a:normAutofit lnSpcReduction="10000"/>
          </a:bodyPr>
          <a:lstStyle/>
          <a:p>
            <a:r>
              <a:rPr lang="en-US" dirty="0"/>
              <a:t>Preparing the DV</a:t>
            </a:r>
          </a:p>
          <a:p>
            <a:pPr lvl="1"/>
            <a:r>
              <a:rPr lang="en-US" dirty="0"/>
              <a:t>Payment Reason Codes</a:t>
            </a:r>
          </a:p>
          <a:p>
            <a:pPr lvl="1"/>
            <a:r>
              <a:rPr lang="en-US" dirty="0"/>
              <a:t>Selecting the Vendor and Address</a:t>
            </a:r>
          </a:p>
          <a:p>
            <a:pPr lvl="1"/>
            <a:r>
              <a:rPr lang="en-US" dirty="0"/>
              <a:t>Choosing a Payment Method</a:t>
            </a:r>
          </a:p>
          <a:p>
            <a:pPr lvl="2"/>
            <a:r>
              <a:rPr lang="en-US" dirty="0"/>
              <a:t>Completion of Wire Tab</a:t>
            </a:r>
          </a:p>
          <a:p>
            <a:pPr lvl="1"/>
            <a:r>
              <a:rPr lang="en-US" dirty="0"/>
              <a:t>Special Handling</a:t>
            </a:r>
          </a:p>
          <a:p>
            <a:pPr lvl="1"/>
            <a:r>
              <a:rPr lang="en-US" dirty="0"/>
              <a:t>Route Log</a:t>
            </a:r>
          </a:p>
          <a:p>
            <a:pPr lvl="1"/>
            <a:r>
              <a:rPr lang="en-US" dirty="0"/>
              <a:t>Ad hoc routing</a:t>
            </a:r>
          </a:p>
          <a:p>
            <a:r>
              <a:rPr lang="en-US" dirty="0"/>
              <a:t>DV Action Buttons</a:t>
            </a:r>
          </a:p>
          <a:p>
            <a:r>
              <a:rPr lang="en-US" dirty="0"/>
              <a:t>Researching Payment Status</a:t>
            </a:r>
          </a:p>
        </p:txBody>
      </p:sp>
      <p:sp>
        <p:nvSpPr>
          <p:cNvPr id="6" name="Slide Number Placeholder 5"/>
          <p:cNvSpPr>
            <a:spLocks noGrp="1"/>
          </p:cNvSpPr>
          <p:nvPr>
            <p:ph type="sldNum" sz="quarter" idx="12"/>
          </p:nvPr>
        </p:nvSpPr>
        <p:spPr/>
        <p:txBody>
          <a:bodyPr/>
          <a:lstStyle/>
          <a:p>
            <a:fld id="{50FE2593-999F-4196-B4BD-C6CDF30C560A}" type="slidenum">
              <a:rPr lang="en-US"/>
              <a:pPr/>
              <a:t>2</a:t>
            </a:fld>
            <a:endParaRPr lang="en-US" dirty="0"/>
          </a:p>
        </p:txBody>
      </p:sp>
    </p:spTree>
    <p:extLst>
      <p:ext uri="{BB962C8B-B14F-4D97-AF65-F5344CB8AC3E}">
        <p14:creationId xmlns:p14="http://schemas.microsoft.com/office/powerpoint/2010/main" val="2083011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98863"/>
            <a:ext cx="8041440" cy="738051"/>
          </a:xfrm>
        </p:spPr>
        <p:txBody>
          <a:bodyPr>
            <a:normAutofit/>
          </a:bodyPr>
          <a:lstStyle/>
          <a:p>
            <a:pPr algn="ctr"/>
            <a:r>
              <a:rPr lang="en-US" dirty="0"/>
              <a:t>Check Stub Text </a:t>
            </a:r>
            <a:endParaRPr lang="en-US" sz="2400" b="1" dirty="0">
              <a:solidFill>
                <a:srgbClr val="009900"/>
              </a:solidFill>
              <a:latin typeface="Calibri"/>
              <a:ea typeface="+mn-ea"/>
              <a:cs typeface="+mn-cs"/>
            </a:endParaRPr>
          </a:p>
        </p:txBody>
      </p:sp>
      <p:sp>
        <p:nvSpPr>
          <p:cNvPr id="3" name="Content Placeholder 2"/>
          <p:cNvSpPr>
            <a:spLocks noGrp="1"/>
          </p:cNvSpPr>
          <p:nvPr>
            <p:ph idx="1"/>
          </p:nvPr>
        </p:nvSpPr>
        <p:spPr>
          <a:xfrm>
            <a:off x="644433" y="1708151"/>
            <a:ext cx="10937967" cy="4187148"/>
          </a:xfrm>
        </p:spPr>
        <p:txBody>
          <a:bodyPr>
            <a:normAutofit/>
          </a:bodyPr>
          <a:lstStyle/>
          <a:p>
            <a:pPr marL="0" indent="0" algn="just">
              <a:buNone/>
            </a:pPr>
            <a:r>
              <a:rPr lang="en-US" dirty="0"/>
              <a:t>This will print on the check stub and should be used to help the recipient identify the payment.  Do not copy the explanation or business purpose.  Typically, an invoice or contract number is appropriate.</a:t>
            </a:r>
          </a:p>
        </p:txBody>
      </p:sp>
      <p:sp>
        <p:nvSpPr>
          <p:cNvPr id="9" name="Slide Number Placeholder 8"/>
          <p:cNvSpPr>
            <a:spLocks noGrp="1"/>
          </p:cNvSpPr>
          <p:nvPr>
            <p:ph type="sldNum" sz="quarter" idx="12"/>
          </p:nvPr>
        </p:nvSpPr>
        <p:spPr/>
        <p:txBody>
          <a:bodyPr/>
          <a:lstStyle/>
          <a:p>
            <a:fld id="{50FE2593-999F-4196-B4BD-C6CDF30C560A}" type="slidenum">
              <a:rPr lang="en-US"/>
              <a:pPr/>
              <a:t>20</a:t>
            </a:fld>
            <a:endParaRPr lang="en-US" dirty="0"/>
          </a:p>
        </p:txBody>
      </p:sp>
      <p:sp>
        <p:nvSpPr>
          <p:cNvPr id="5" name="Title 4">
            <a:extLst>
              <a:ext uri="{FF2B5EF4-FFF2-40B4-BE49-F238E27FC236}">
                <a16:creationId xmlns:a16="http://schemas.microsoft.com/office/drawing/2014/main" id="{8523E5D1-D6B1-459D-9891-2CCBB29562C8}"/>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2034920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59822"/>
            <a:ext cx="8041440" cy="698864"/>
          </a:xfrm>
        </p:spPr>
        <p:txBody>
          <a:bodyPr>
            <a:normAutofit fontScale="90000"/>
          </a:bodyPr>
          <a:lstStyle/>
          <a:p>
            <a:pPr algn="ctr"/>
            <a:r>
              <a:rPr lang="en-US" b="1" dirty="0"/>
              <a:t>Accounting Lines Tab</a:t>
            </a:r>
            <a:br>
              <a:rPr lang="en-US" dirty="0"/>
            </a:br>
            <a:br>
              <a:rPr lang="en-US" dirty="0"/>
            </a:br>
            <a:br>
              <a:rPr lang="en-US" dirty="0"/>
            </a:br>
            <a:endParaRPr lang="en-US" sz="2400" dirty="0"/>
          </a:p>
        </p:txBody>
      </p:sp>
      <p:sp>
        <p:nvSpPr>
          <p:cNvPr id="3" name="Content Placeholder 2"/>
          <p:cNvSpPr>
            <a:spLocks noGrp="1"/>
          </p:cNvSpPr>
          <p:nvPr>
            <p:ph idx="1"/>
          </p:nvPr>
        </p:nvSpPr>
        <p:spPr>
          <a:xfrm>
            <a:off x="766353" y="1458686"/>
            <a:ext cx="10816047" cy="4389525"/>
          </a:xfrm>
        </p:spPr>
        <p:txBody>
          <a:bodyPr>
            <a:normAutofit/>
          </a:bodyPr>
          <a:lstStyle/>
          <a:p>
            <a:pPr algn="just"/>
            <a:r>
              <a:rPr lang="en-US" dirty="0"/>
              <a:t>The Accounting Line entered is used to charge the expense to the operating statement/general ledger</a:t>
            </a:r>
          </a:p>
          <a:p>
            <a:pPr algn="just"/>
            <a:r>
              <a:rPr lang="en-US" dirty="0"/>
              <a:t>More than one account can be added</a:t>
            </a:r>
          </a:p>
          <a:p>
            <a:pPr algn="just"/>
            <a:r>
              <a:rPr lang="en-US" dirty="0"/>
              <a:t>The amount totals must add up to the check amount and cannot be negative</a:t>
            </a:r>
          </a:p>
          <a:p>
            <a:pPr algn="just"/>
            <a:r>
              <a:rPr lang="en-US" dirty="0"/>
              <a:t>Remember entering anything in the Line Description field will overwrite the document Description field</a:t>
            </a:r>
          </a:p>
          <a:p>
            <a:pPr algn="just"/>
            <a:r>
              <a:rPr lang="en-US" dirty="0"/>
              <a:t>Don’t forget to hit the add button</a:t>
            </a:r>
          </a:p>
        </p:txBody>
      </p:sp>
      <p:sp>
        <p:nvSpPr>
          <p:cNvPr id="6" name="Slide Number Placeholder 5"/>
          <p:cNvSpPr>
            <a:spLocks noGrp="1"/>
          </p:cNvSpPr>
          <p:nvPr>
            <p:ph type="sldNum" sz="quarter" idx="12"/>
          </p:nvPr>
        </p:nvSpPr>
        <p:spPr/>
        <p:txBody>
          <a:bodyPr/>
          <a:lstStyle/>
          <a:p>
            <a:fld id="{50FE2593-999F-4196-B4BD-C6CDF30C560A}" type="slidenum">
              <a:rPr lang="en-US"/>
              <a:pPr/>
              <a:t>21</a:t>
            </a:fld>
            <a:endParaRPr lang="en-US" dirty="0"/>
          </a:p>
        </p:txBody>
      </p:sp>
    </p:spTree>
    <p:extLst>
      <p:ext uri="{BB962C8B-B14F-4D97-AF65-F5344CB8AC3E}">
        <p14:creationId xmlns:p14="http://schemas.microsoft.com/office/powerpoint/2010/main" val="1497414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760" y="776835"/>
            <a:ext cx="8041440" cy="838200"/>
          </a:xfrm>
        </p:spPr>
        <p:txBody>
          <a:bodyPr/>
          <a:lstStyle/>
          <a:p>
            <a:pPr algn="ctr"/>
            <a:r>
              <a:rPr lang="en-US" dirty="0"/>
              <a:t>Accounting Lines Tab</a:t>
            </a:r>
          </a:p>
        </p:txBody>
      </p:sp>
      <p:sp>
        <p:nvSpPr>
          <p:cNvPr id="3" name="Content Placeholder 2"/>
          <p:cNvSpPr>
            <a:spLocks noGrp="1"/>
          </p:cNvSpPr>
          <p:nvPr>
            <p:ph idx="1"/>
          </p:nvPr>
        </p:nvSpPr>
        <p:spPr>
          <a:xfrm>
            <a:off x="705394" y="1600201"/>
            <a:ext cx="10877006" cy="4389525"/>
          </a:xfrm>
        </p:spPr>
        <p:txBody>
          <a:bodyPr>
            <a:normAutofit/>
          </a:bodyPr>
          <a:lstStyle/>
          <a:p>
            <a:pPr algn="just">
              <a:buFont typeface="Arial" panose="020B0604020202020204" pitchFamily="34" charset="0"/>
              <a:buChar char="•"/>
            </a:pPr>
            <a:r>
              <a:rPr lang="en-US" dirty="0"/>
              <a:t>Required information is noted with a “*”</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We will audit for appropriate object code and change if necessary</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Other items (sub-account/object, project, etc.) are for your use.</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FO can change these items before approving.</a:t>
            </a:r>
          </a:p>
        </p:txBody>
      </p:sp>
      <p:sp>
        <p:nvSpPr>
          <p:cNvPr id="8" name="Slide Number Placeholder 7"/>
          <p:cNvSpPr>
            <a:spLocks noGrp="1"/>
          </p:cNvSpPr>
          <p:nvPr>
            <p:ph type="sldNum" sz="quarter" idx="12"/>
          </p:nvPr>
        </p:nvSpPr>
        <p:spPr/>
        <p:txBody>
          <a:bodyPr/>
          <a:lstStyle/>
          <a:p>
            <a:fld id="{50FE2593-999F-4196-B4BD-C6CDF30C560A}" type="slidenum">
              <a:rPr lang="en-US"/>
              <a:pPr/>
              <a:t>22</a:t>
            </a:fld>
            <a:endParaRPr lang="en-US" dirty="0"/>
          </a:p>
        </p:txBody>
      </p:sp>
      <p:sp>
        <p:nvSpPr>
          <p:cNvPr id="5" name="Title 4">
            <a:extLst>
              <a:ext uri="{FF2B5EF4-FFF2-40B4-BE49-F238E27FC236}">
                <a16:creationId xmlns:a16="http://schemas.microsoft.com/office/drawing/2014/main" id="{AD1CA462-16DD-45A6-8855-DB0C7CE9567A}"/>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Accounting Lines Tab – cont.</a:t>
            </a:r>
          </a:p>
        </p:txBody>
      </p:sp>
    </p:spTree>
    <p:extLst>
      <p:ext uri="{BB962C8B-B14F-4D97-AF65-F5344CB8AC3E}">
        <p14:creationId xmlns:p14="http://schemas.microsoft.com/office/powerpoint/2010/main" val="3393142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71216"/>
            <a:ext cx="8041440" cy="635070"/>
          </a:xfrm>
        </p:spPr>
        <p:txBody>
          <a:bodyPr>
            <a:normAutofit fontScale="90000"/>
          </a:bodyPr>
          <a:lstStyle/>
          <a:p>
            <a:pPr algn="ctr"/>
            <a:r>
              <a:rPr lang="en-US" b="1" dirty="0"/>
              <a:t>Nonresident Alien Tax Tab</a:t>
            </a:r>
            <a:br>
              <a:rPr lang="en-US" dirty="0"/>
            </a:br>
            <a:br>
              <a:rPr lang="en-US" dirty="0"/>
            </a:br>
            <a:br>
              <a:rPr lang="en-US" dirty="0"/>
            </a:br>
            <a:endParaRPr lang="en-US" sz="2400" dirty="0"/>
          </a:p>
        </p:txBody>
      </p:sp>
      <p:sp>
        <p:nvSpPr>
          <p:cNvPr id="3" name="Content Placeholder 2"/>
          <p:cNvSpPr>
            <a:spLocks noGrp="1"/>
          </p:cNvSpPr>
          <p:nvPr>
            <p:ph idx="1"/>
          </p:nvPr>
        </p:nvSpPr>
        <p:spPr>
          <a:xfrm>
            <a:off x="618309" y="1458686"/>
            <a:ext cx="10964091" cy="4389525"/>
          </a:xfrm>
        </p:spPr>
        <p:txBody>
          <a:bodyPr>
            <a:normAutofit/>
          </a:bodyPr>
          <a:lstStyle/>
          <a:p>
            <a:pPr marL="0" indent="0" algn="just">
              <a:buNone/>
            </a:pPr>
            <a:r>
              <a:rPr lang="en-US" dirty="0"/>
              <a:t>When a DV payment is being made to a foreign vendor or a U.S citizen with a foreign address, the DV routes to a group of Tax Managers in the Accounting Office</a:t>
            </a:r>
          </a:p>
          <a:p>
            <a:pPr algn="just"/>
            <a:endParaRPr lang="en-US" dirty="0"/>
          </a:p>
          <a:p>
            <a:pPr marL="0" indent="0" algn="just">
              <a:buNone/>
            </a:pPr>
            <a:r>
              <a:rPr lang="en-US" dirty="0"/>
              <a:t>They make determinations as to whether the payment is reportable and/or needs to have taxes withheld, then complete the tab and approve as Tax Manager.</a:t>
            </a:r>
          </a:p>
        </p:txBody>
      </p:sp>
      <p:sp>
        <p:nvSpPr>
          <p:cNvPr id="6" name="Slide Number Placeholder 5"/>
          <p:cNvSpPr>
            <a:spLocks noGrp="1"/>
          </p:cNvSpPr>
          <p:nvPr>
            <p:ph type="sldNum" sz="quarter" idx="12"/>
          </p:nvPr>
        </p:nvSpPr>
        <p:spPr/>
        <p:txBody>
          <a:bodyPr/>
          <a:lstStyle/>
          <a:p>
            <a:fld id="{50FE2593-999F-4196-B4BD-C6CDF30C560A}" type="slidenum">
              <a:rPr lang="en-US"/>
              <a:pPr/>
              <a:t>23</a:t>
            </a:fld>
            <a:endParaRPr lang="en-US" dirty="0"/>
          </a:p>
        </p:txBody>
      </p:sp>
    </p:spTree>
    <p:extLst>
      <p:ext uri="{BB962C8B-B14F-4D97-AF65-F5344CB8AC3E}">
        <p14:creationId xmlns:p14="http://schemas.microsoft.com/office/powerpoint/2010/main" val="1810758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11926"/>
            <a:ext cx="8041440" cy="746760"/>
          </a:xfrm>
        </p:spPr>
        <p:txBody>
          <a:bodyPr>
            <a:normAutofit fontScale="90000"/>
          </a:bodyPr>
          <a:lstStyle/>
          <a:p>
            <a:pPr algn="ctr"/>
            <a:r>
              <a:rPr lang="en-US" b="1" dirty="0"/>
              <a:t>Notes and Attachments Tax Tab</a:t>
            </a:r>
            <a:br>
              <a:rPr lang="en-US" dirty="0"/>
            </a:br>
            <a:br>
              <a:rPr lang="en-US" dirty="0"/>
            </a:br>
            <a:br>
              <a:rPr lang="en-US" dirty="0"/>
            </a:br>
            <a:endParaRPr lang="en-US" sz="2400" dirty="0"/>
          </a:p>
        </p:txBody>
      </p:sp>
      <p:sp>
        <p:nvSpPr>
          <p:cNvPr id="3" name="Content Placeholder 2"/>
          <p:cNvSpPr>
            <a:spLocks noGrp="1"/>
          </p:cNvSpPr>
          <p:nvPr>
            <p:ph idx="1"/>
          </p:nvPr>
        </p:nvSpPr>
        <p:spPr>
          <a:xfrm>
            <a:off x="635727" y="1458686"/>
            <a:ext cx="10946673" cy="4389525"/>
          </a:xfrm>
        </p:spPr>
        <p:txBody>
          <a:bodyPr>
            <a:normAutofit fontScale="92500" lnSpcReduction="10000"/>
          </a:bodyPr>
          <a:lstStyle/>
          <a:p>
            <a:pPr marL="0" indent="0" algn="just">
              <a:buNone/>
            </a:pPr>
            <a:r>
              <a:rPr lang="en-US" dirty="0"/>
              <a:t>Supporting documentation needs to be provided that agrees to the payment amount.</a:t>
            </a:r>
          </a:p>
          <a:p>
            <a:pPr algn="just"/>
            <a:r>
              <a:rPr lang="en-US" dirty="0"/>
              <a:t>Invoice or appropriately signed contract</a:t>
            </a:r>
          </a:p>
          <a:p>
            <a:pPr algn="just"/>
            <a:r>
              <a:rPr lang="en-US" dirty="0"/>
              <a:t>Paid receipts and reimbursement worksheet for reimbursements</a:t>
            </a:r>
          </a:p>
          <a:p>
            <a:pPr algn="just"/>
            <a:r>
              <a:rPr lang="en-US" dirty="0"/>
              <a:t>Cash receipts or edoc number for refunds</a:t>
            </a:r>
          </a:p>
          <a:p>
            <a:pPr algn="just"/>
            <a:r>
              <a:rPr lang="en-US" dirty="0"/>
              <a:t>Wire info for entities – can be on vendor record instead.</a:t>
            </a:r>
          </a:p>
          <a:p>
            <a:pPr algn="just"/>
            <a:r>
              <a:rPr lang="en-US" dirty="0"/>
              <a:t>Any other attachments required by policy</a:t>
            </a:r>
          </a:p>
          <a:p>
            <a:pPr algn="just"/>
            <a:r>
              <a:rPr lang="en-US" dirty="0"/>
              <a:t>Any other notes or information that may be helpful</a:t>
            </a:r>
          </a:p>
          <a:p>
            <a:pPr algn="just"/>
            <a:r>
              <a:rPr lang="en-US" dirty="0"/>
              <a:t>A note does not get seen until we open the edoc unless you use the “Read Notes” function.</a:t>
            </a:r>
          </a:p>
          <a:p>
            <a:pPr marL="0" indent="0" algn="just">
              <a:buNone/>
            </a:pPr>
            <a:endParaRPr lang="en-US" dirty="0"/>
          </a:p>
        </p:txBody>
      </p:sp>
      <p:sp>
        <p:nvSpPr>
          <p:cNvPr id="6" name="Slide Number Placeholder 5"/>
          <p:cNvSpPr>
            <a:spLocks noGrp="1"/>
          </p:cNvSpPr>
          <p:nvPr>
            <p:ph type="sldNum" sz="quarter" idx="12"/>
          </p:nvPr>
        </p:nvSpPr>
        <p:spPr/>
        <p:txBody>
          <a:bodyPr/>
          <a:lstStyle/>
          <a:p>
            <a:fld id="{50FE2593-999F-4196-B4BD-C6CDF30C560A}" type="slidenum">
              <a:rPr lang="en-US"/>
              <a:pPr/>
              <a:t>24</a:t>
            </a:fld>
            <a:endParaRPr lang="en-US" dirty="0"/>
          </a:p>
        </p:txBody>
      </p:sp>
    </p:spTree>
    <p:extLst>
      <p:ext uri="{BB962C8B-B14F-4D97-AF65-F5344CB8AC3E}">
        <p14:creationId xmlns:p14="http://schemas.microsoft.com/office/powerpoint/2010/main" val="2901235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71216"/>
            <a:ext cx="8041440" cy="713447"/>
          </a:xfrm>
        </p:spPr>
        <p:txBody>
          <a:bodyPr>
            <a:normAutofit fontScale="90000"/>
          </a:bodyPr>
          <a:lstStyle/>
          <a:p>
            <a:pPr algn="ctr"/>
            <a:r>
              <a:rPr lang="en-US" b="1" dirty="0"/>
              <a:t>General Ledger Pending Entries Tab</a:t>
            </a:r>
            <a:br>
              <a:rPr lang="en-US" dirty="0"/>
            </a:br>
            <a:br>
              <a:rPr lang="en-US" dirty="0"/>
            </a:br>
            <a:br>
              <a:rPr lang="en-US" dirty="0"/>
            </a:br>
            <a:endParaRPr lang="en-US" sz="2400" dirty="0"/>
          </a:p>
        </p:txBody>
      </p:sp>
      <p:sp>
        <p:nvSpPr>
          <p:cNvPr id="3" name="Content Placeholder 2"/>
          <p:cNvSpPr>
            <a:spLocks noGrp="1"/>
          </p:cNvSpPr>
          <p:nvPr>
            <p:ph idx="1"/>
          </p:nvPr>
        </p:nvSpPr>
        <p:spPr>
          <a:xfrm>
            <a:off x="670561" y="1458686"/>
            <a:ext cx="10911839" cy="4389525"/>
          </a:xfrm>
        </p:spPr>
        <p:txBody>
          <a:bodyPr>
            <a:normAutofit/>
          </a:bodyPr>
          <a:lstStyle/>
          <a:p>
            <a:pPr marL="0" indent="0" algn="just">
              <a:buNone/>
            </a:pPr>
            <a:r>
              <a:rPr lang="en-US" dirty="0"/>
              <a:t>Once you have saved your document, you can review this tab to see the entries that will be posted to the operating statement/general ledger once the document is final.</a:t>
            </a:r>
          </a:p>
        </p:txBody>
      </p:sp>
      <p:sp>
        <p:nvSpPr>
          <p:cNvPr id="6" name="Slide Number Placeholder 5"/>
          <p:cNvSpPr>
            <a:spLocks noGrp="1"/>
          </p:cNvSpPr>
          <p:nvPr>
            <p:ph type="sldNum" sz="quarter" idx="12"/>
          </p:nvPr>
        </p:nvSpPr>
        <p:spPr/>
        <p:txBody>
          <a:bodyPr/>
          <a:lstStyle/>
          <a:p>
            <a:fld id="{50FE2593-999F-4196-B4BD-C6CDF30C560A}" type="slidenum">
              <a:rPr lang="en-US"/>
              <a:pPr/>
              <a:t>25</a:t>
            </a:fld>
            <a:endParaRPr lang="en-US" dirty="0"/>
          </a:p>
        </p:txBody>
      </p:sp>
    </p:spTree>
    <p:extLst>
      <p:ext uri="{BB962C8B-B14F-4D97-AF65-F5344CB8AC3E}">
        <p14:creationId xmlns:p14="http://schemas.microsoft.com/office/powerpoint/2010/main" val="18091398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71216"/>
            <a:ext cx="8041440" cy="905035"/>
          </a:xfrm>
        </p:spPr>
        <p:txBody>
          <a:bodyPr>
            <a:normAutofit fontScale="90000"/>
          </a:bodyPr>
          <a:lstStyle/>
          <a:p>
            <a:pPr algn="ctr"/>
            <a:r>
              <a:rPr lang="en-US" b="1" dirty="0"/>
              <a:t>Route Log Tab</a:t>
            </a:r>
            <a:br>
              <a:rPr lang="en-US" b="1" dirty="0"/>
            </a:br>
            <a:r>
              <a:rPr lang="en-US" sz="2400" b="1" dirty="0">
                <a:solidFill>
                  <a:srgbClr val="009900"/>
                </a:solidFill>
                <a:latin typeface="Calibri"/>
                <a:ea typeface="+mn-ea"/>
                <a:cs typeface="+mn-cs"/>
              </a:rPr>
              <a:t>Where does it go?</a:t>
            </a:r>
            <a:br>
              <a:rPr lang="en-US" sz="2400" b="1" dirty="0">
                <a:solidFill>
                  <a:srgbClr val="009900"/>
                </a:solidFill>
                <a:latin typeface="Calibri"/>
                <a:ea typeface="+mn-ea"/>
                <a:cs typeface="+mn-cs"/>
              </a:rPr>
            </a:br>
            <a:br>
              <a:rPr lang="en-US" sz="2400" b="1" dirty="0">
                <a:solidFill>
                  <a:srgbClr val="009900"/>
                </a:solidFill>
                <a:latin typeface="Calibri"/>
                <a:ea typeface="+mn-ea"/>
                <a:cs typeface="+mn-cs"/>
              </a:rPr>
            </a:br>
            <a:br>
              <a:rPr lang="en-US" dirty="0"/>
            </a:br>
            <a:endParaRPr lang="en-US" sz="2400" dirty="0"/>
          </a:p>
        </p:txBody>
      </p:sp>
      <p:sp>
        <p:nvSpPr>
          <p:cNvPr id="3" name="Content Placeholder 2"/>
          <p:cNvSpPr>
            <a:spLocks noGrp="1"/>
          </p:cNvSpPr>
          <p:nvPr>
            <p:ph idx="1"/>
          </p:nvPr>
        </p:nvSpPr>
        <p:spPr>
          <a:xfrm>
            <a:off x="687977" y="1576251"/>
            <a:ext cx="10894424" cy="4389525"/>
          </a:xfrm>
        </p:spPr>
        <p:txBody>
          <a:bodyPr>
            <a:normAutofit fontScale="92500" lnSpcReduction="10000"/>
          </a:bodyPr>
          <a:lstStyle/>
          <a:p>
            <a:pPr marL="0" indent="0" algn="just">
              <a:buNone/>
            </a:pPr>
            <a:r>
              <a:rPr lang="en-US" dirty="0"/>
              <a:t>Automatic Routing</a:t>
            </a:r>
          </a:p>
          <a:p>
            <a:pPr algn="just">
              <a:buFont typeface="Arial" panose="020B0604020202020204" pitchFamily="34" charset="0"/>
              <a:buChar char="•"/>
            </a:pPr>
            <a:r>
              <a:rPr lang="en-US" dirty="0"/>
              <a:t>FO – there may be other routing depending on your unit.</a:t>
            </a:r>
          </a:p>
          <a:p>
            <a:pPr algn="just">
              <a:buFont typeface="Arial" panose="020B0604020202020204" pitchFamily="34" charset="0"/>
              <a:buChar char="•"/>
            </a:pPr>
            <a:r>
              <a:rPr lang="en-US" dirty="0"/>
              <a:t>Over $25K – College/MAU level approval</a:t>
            </a:r>
          </a:p>
          <a:p>
            <a:pPr algn="just">
              <a:buFont typeface="Arial" panose="020B0604020202020204" pitchFamily="34" charset="0"/>
              <a:buChar char="•"/>
            </a:pPr>
            <a:r>
              <a:rPr lang="en-US" dirty="0"/>
              <a:t>Tax Manager (Accounting)</a:t>
            </a:r>
          </a:p>
          <a:p>
            <a:pPr algn="just">
              <a:buFont typeface="Arial" panose="020B0604020202020204" pitchFamily="34" charset="0"/>
              <a:buChar char="•"/>
            </a:pPr>
            <a:r>
              <a:rPr lang="en-US" dirty="0"/>
              <a:t>CGA – for any RC accounts</a:t>
            </a:r>
          </a:p>
          <a:p>
            <a:pPr algn="just">
              <a:buFont typeface="Arial" panose="020B0604020202020204" pitchFamily="34" charset="0"/>
              <a:buChar char="•"/>
            </a:pPr>
            <a:r>
              <a:rPr lang="en-US" dirty="0"/>
              <a:t>Audit (Accounting)</a:t>
            </a:r>
          </a:p>
          <a:p>
            <a:pPr algn="just">
              <a:buFont typeface="Arial" panose="020B0604020202020204" pitchFamily="34" charset="0"/>
              <a:buChar char="•"/>
            </a:pPr>
            <a:r>
              <a:rPr lang="en-US" dirty="0"/>
              <a:t>Over $10K (Accounting)</a:t>
            </a:r>
          </a:p>
          <a:p>
            <a:pPr algn="just">
              <a:buFont typeface="Arial" panose="020B0604020202020204" pitchFamily="34" charset="0"/>
              <a:buChar char="•"/>
            </a:pPr>
            <a:r>
              <a:rPr lang="en-US" dirty="0"/>
              <a:t>Disbursement Method Reviewer (Accounting for wire processing)</a:t>
            </a:r>
          </a:p>
          <a:p>
            <a:pPr marL="0" indent="0" algn="just">
              <a:buNone/>
            </a:pPr>
            <a:endParaRPr lang="en-US" dirty="0"/>
          </a:p>
          <a:p>
            <a:pPr marL="0" indent="0" algn="just">
              <a:buNone/>
            </a:pPr>
            <a:r>
              <a:rPr lang="en-US" dirty="0"/>
              <a:t>Ad hoc routing – see next slide</a:t>
            </a:r>
          </a:p>
          <a:p>
            <a:pPr marL="0" indent="0">
              <a:buNone/>
            </a:pPr>
            <a:endParaRPr lang="en-US" dirty="0"/>
          </a:p>
        </p:txBody>
      </p:sp>
      <p:sp>
        <p:nvSpPr>
          <p:cNvPr id="6" name="Slide Number Placeholder 5"/>
          <p:cNvSpPr>
            <a:spLocks noGrp="1"/>
          </p:cNvSpPr>
          <p:nvPr>
            <p:ph type="sldNum" sz="quarter" idx="12"/>
          </p:nvPr>
        </p:nvSpPr>
        <p:spPr/>
        <p:txBody>
          <a:bodyPr/>
          <a:lstStyle/>
          <a:p>
            <a:fld id="{50FE2593-999F-4196-B4BD-C6CDF30C560A}" type="slidenum">
              <a:rPr lang="en-US"/>
              <a:pPr/>
              <a:t>26</a:t>
            </a:fld>
            <a:endParaRPr lang="en-US" dirty="0"/>
          </a:p>
        </p:txBody>
      </p:sp>
    </p:spTree>
    <p:extLst>
      <p:ext uri="{BB962C8B-B14F-4D97-AF65-F5344CB8AC3E}">
        <p14:creationId xmlns:p14="http://schemas.microsoft.com/office/powerpoint/2010/main" val="12189667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47" y="752219"/>
            <a:ext cx="10972800" cy="480233"/>
          </a:xfrm>
        </p:spPr>
        <p:txBody>
          <a:bodyPr>
            <a:normAutofit fontScale="90000"/>
          </a:bodyPr>
          <a:lstStyle/>
          <a:p>
            <a:r>
              <a:rPr lang="en-US" dirty="0"/>
              <a:t>Basic Routing - example</a:t>
            </a:r>
          </a:p>
        </p:txBody>
      </p:sp>
      <p:sp>
        <p:nvSpPr>
          <p:cNvPr id="6" name="Slide Number Placeholder 5"/>
          <p:cNvSpPr>
            <a:spLocks noGrp="1"/>
          </p:cNvSpPr>
          <p:nvPr>
            <p:ph type="sldNum" sz="quarter" idx="12"/>
          </p:nvPr>
        </p:nvSpPr>
        <p:spPr/>
        <p:txBody>
          <a:bodyPr/>
          <a:lstStyle/>
          <a:p>
            <a:fld id="{DBDEBEEA-2C01-4B76-90A9-F2435854E36D}" type="slidenum">
              <a:rPr lang="en-US" smtClean="0"/>
              <a:pPr/>
              <a:t>27</a:t>
            </a:fld>
            <a:endParaRPr lang="en-US"/>
          </a:p>
        </p:txBody>
      </p:sp>
      <p:pic>
        <p:nvPicPr>
          <p:cNvPr id="7" name="Picture 6"/>
          <p:cNvPicPr>
            <a:picLocks noChangeAspect="1"/>
          </p:cNvPicPr>
          <p:nvPr/>
        </p:nvPicPr>
        <p:blipFill>
          <a:blip r:embed="rId3"/>
          <a:stretch>
            <a:fillRect/>
          </a:stretch>
        </p:blipFill>
        <p:spPr>
          <a:xfrm>
            <a:off x="2080151" y="1468328"/>
            <a:ext cx="8079849" cy="4429961"/>
          </a:xfrm>
          <a:prstGeom prst="rect">
            <a:avLst/>
          </a:prstGeom>
        </p:spPr>
      </p:pic>
    </p:spTree>
    <p:extLst>
      <p:ext uri="{BB962C8B-B14F-4D97-AF65-F5344CB8AC3E}">
        <p14:creationId xmlns:p14="http://schemas.microsoft.com/office/powerpoint/2010/main" val="27106307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34802"/>
            <a:ext cx="10972800" cy="480233"/>
          </a:xfrm>
        </p:spPr>
        <p:txBody>
          <a:bodyPr>
            <a:normAutofit fontScale="90000"/>
          </a:bodyPr>
          <a:lstStyle/>
          <a:p>
            <a:r>
              <a:rPr lang="en-US" dirty="0"/>
              <a:t>Organization Review Routing - example</a:t>
            </a:r>
          </a:p>
        </p:txBody>
      </p:sp>
      <p:sp>
        <p:nvSpPr>
          <p:cNvPr id="6" name="Slide Number Placeholder 5"/>
          <p:cNvSpPr>
            <a:spLocks noGrp="1"/>
          </p:cNvSpPr>
          <p:nvPr>
            <p:ph type="sldNum" sz="quarter" idx="12"/>
          </p:nvPr>
        </p:nvSpPr>
        <p:spPr/>
        <p:txBody>
          <a:bodyPr/>
          <a:lstStyle/>
          <a:p>
            <a:fld id="{DBDEBEEA-2C01-4B76-90A9-F2435854E36D}" type="slidenum">
              <a:rPr lang="en-US" smtClean="0"/>
              <a:pPr/>
              <a:t>28</a:t>
            </a:fld>
            <a:endParaRPr lang="en-US"/>
          </a:p>
        </p:txBody>
      </p:sp>
      <p:pic>
        <p:nvPicPr>
          <p:cNvPr id="4" name="Picture 3" descr="A computer screen capture&#10;&#10;Description automatically generated with low confidence">
            <a:extLst>
              <a:ext uri="{FF2B5EF4-FFF2-40B4-BE49-F238E27FC236}">
                <a16:creationId xmlns:a16="http://schemas.microsoft.com/office/drawing/2014/main" id="{FE7E3549-6E95-4B7A-80ED-BF468E5ACF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630" y="1555653"/>
            <a:ext cx="10490739" cy="4070084"/>
          </a:xfrm>
          <a:prstGeom prst="rect">
            <a:avLst/>
          </a:prstGeom>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BDEBEEA-2C01-4B76-90A9-F2435854E36D}" type="slidenum">
              <a:rPr lang="en-US" smtClean="0"/>
              <a:pPr/>
              <a:t>29</a:t>
            </a:fld>
            <a:endParaRPr lang="en-US"/>
          </a:p>
        </p:txBody>
      </p:sp>
      <p:sp>
        <p:nvSpPr>
          <p:cNvPr id="6" name="Title 1"/>
          <p:cNvSpPr>
            <a:spLocks noGrp="1"/>
          </p:cNvSpPr>
          <p:nvPr>
            <p:ph type="title"/>
          </p:nvPr>
        </p:nvSpPr>
        <p:spPr>
          <a:xfrm>
            <a:off x="2102222" y="735780"/>
            <a:ext cx="7987553" cy="585839"/>
          </a:xfrm>
        </p:spPr>
        <p:txBody>
          <a:bodyPr>
            <a:normAutofit fontScale="90000"/>
          </a:bodyPr>
          <a:lstStyle/>
          <a:p>
            <a:r>
              <a:rPr lang="en-US" dirty="0" err="1"/>
              <a:t>Enroute</a:t>
            </a:r>
            <a:r>
              <a:rPr lang="en-US" dirty="0"/>
              <a:t> Document – example</a:t>
            </a:r>
          </a:p>
        </p:txBody>
      </p:sp>
      <p:pic>
        <p:nvPicPr>
          <p:cNvPr id="3" name="Picture 2" descr="Graphical user interface, text, application, email&#10;&#10;Description automatically generated">
            <a:extLst>
              <a:ext uri="{FF2B5EF4-FFF2-40B4-BE49-F238E27FC236}">
                <a16:creationId xmlns:a16="http://schemas.microsoft.com/office/drawing/2014/main" id="{BCD5088E-4938-48B9-9434-5E356EE0B9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227" y="1505698"/>
            <a:ext cx="10145541" cy="4495052"/>
          </a:xfrm>
          <a:prstGeom prst="rect">
            <a:avLst/>
          </a:prstGeom>
        </p:spPr>
      </p:pic>
    </p:spTree>
    <p:extLst>
      <p:ext uri="{BB962C8B-B14F-4D97-AF65-F5344CB8AC3E}">
        <p14:creationId xmlns:p14="http://schemas.microsoft.com/office/powerpoint/2010/main" val="37314543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533400"/>
            <a:ext cx="8041440" cy="1066800"/>
          </a:xfrm>
        </p:spPr>
        <p:txBody>
          <a:bodyPr>
            <a:normAutofit fontScale="90000"/>
          </a:bodyPr>
          <a:lstStyle/>
          <a:p>
            <a:pPr algn="ctr"/>
            <a:r>
              <a:rPr lang="en-US" b="1" dirty="0"/>
              <a:t>Document Overview Tab</a:t>
            </a:r>
            <a:br>
              <a:rPr lang="en-US" dirty="0"/>
            </a:br>
            <a:br>
              <a:rPr lang="en-US" dirty="0"/>
            </a:br>
            <a:br>
              <a:rPr lang="en-US" dirty="0"/>
            </a:br>
            <a:endParaRPr lang="en-US" sz="2400" dirty="0"/>
          </a:p>
        </p:txBody>
      </p:sp>
      <p:sp>
        <p:nvSpPr>
          <p:cNvPr id="3" name="Content Placeholder 2"/>
          <p:cNvSpPr>
            <a:spLocks noGrp="1"/>
          </p:cNvSpPr>
          <p:nvPr>
            <p:ph idx="1"/>
          </p:nvPr>
        </p:nvSpPr>
        <p:spPr>
          <a:xfrm>
            <a:off x="1555568" y="1493521"/>
            <a:ext cx="9080863" cy="4389525"/>
          </a:xfrm>
        </p:spPr>
        <p:txBody>
          <a:bodyPr>
            <a:normAutofit/>
          </a:bodyPr>
          <a:lstStyle/>
          <a:p>
            <a:r>
              <a:rPr lang="en-US" dirty="0"/>
              <a:t>Description</a:t>
            </a:r>
          </a:p>
          <a:p>
            <a:r>
              <a:rPr lang="en-US" dirty="0"/>
              <a:t>Organization Document Number</a:t>
            </a:r>
          </a:p>
          <a:p>
            <a:r>
              <a:rPr lang="en-US" dirty="0"/>
              <a:t>Explanation</a:t>
            </a:r>
          </a:p>
          <a:p>
            <a:r>
              <a:rPr lang="en-US" dirty="0"/>
              <a:t>Secured Field</a:t>
            </a:r>
          </a:p>
        </p:txBody>
      </p:sp>
      <p:sp>
        <p:nvSpPr>
          <p:cNvPr id="6" name="Slide Number Placeholder 5"/>
          <p:cNvSpPr>
            <a:spLocks noGrp="1"/>
          </p:cNvSpPr>
          <p:nvPr>
            <p:ph type="sldNum" sz="quarter" idx="12"/>
          </p:nvPr>
        </p:nvSpPr>
        <p:spPr/>
        <p:txBody>
          <a:bodyPr/>
          <a:lstStyle/>
          <a:p>
            <a:fld id="{50FE2593-999F-4196-B4BD-C6CDF30C560A}" type="slidenum">
              <a:rPr lang="en-US"/>
              <a:pPr/>
              <a:t>3</a:t>
            </a:fld>
            <a:endParaRPr lang="en-US" dirty="0"/>
          </a:p>
        </p:txBody>
      </p:sp>
    </p:spTree>
    <p:extLst>
      <p:ext uri="{BB962C8B-B14F-4D97-AF65-F5344CB8AC3E}">
        <p14:creationId xmlns:p14="http://schemas.microsoft.com/office/powerpoint/2010/main" val="19332894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96970"/>
            <a:ext cx="8041440" cy="727031"/>
          </a:xfrm>
        </p:spPr>
        <p:txBody>
          <a:bodyPr/>
          <a:lstStyle/>
          <a:p>
            <a:pPr algn="ctr"/>
            <a:r>
              <a:rPr lang="en-US" b="1" dirty="0"/>
              <a:t>Ad Hoc Recipients Tab</a:t>
            </a:r>
          </a:p>
        </p:txBody>
      </p:sp>
      <p:sp>
        <p:nvSpPr>
          <p:cNvPr id="3" name="Content Placeholder 2"/>
          <p:cNvSpPr>
            <a:spLocks noGrp="1"/>
          </p:cNvSpPr>
          <p:nvPr>
            <p:ph idx="1"/>
          </p:nvPr>
        </p:nvSpPr>
        <p:spPr>
          <a:xfrm>
            <a:off x="635725" y="1595305"/>
            <a:ext cx="10946675" cy="4465725"/>
          </a:xfrm>
        </p:spPr>
        <p:txBody>
          <a:bodyPr>
            <a:normAutofit/>
          </a:bodyPr>
          <a:lstStyle/>
          <a:p>
            <a:pPr marL="0" indent="0" algn="just">
              <a:buNone/>
            </a:pPr>
            <a:r>
              <a:rPr lang="en-US" dirty="0"/>
              <a:t>Required - employee reimbursement DVs must be ad hoc routed for verification and approval of expenditures.</a:t>
            </a:r>
          </a:p>
          <a:p>
            <a:pPr lvl="1" algn="just"/>
            <a:r>
              <a:rPr lang="en-US" dirty="0"/>
              <a:t>If the MSU employee is the e-doc initiator – no ad hoc needed unless also FO</a:t>
            </a:r>
          </a:p>
          <a:p>
            <a:pPr lvl="1" algn="just"/>
            <a:r>
              <a:rPr lang="en-US" dirty="0"/>
              <a:t>Students, on-call, temporary or faculty no pay employees – no ad hoc needed</a:t>
            </a:r>
          </a:p>
          <a:p>
            <a:pPr lvl="1" algn="just"/>
            <a:r>
              <a:rPr lang="en-US" dirty="0"/>
              <a:t>If the MSU traveler is a regular employee – the e-doc must be ad </a:t>
            </a:r>
            <a:r>
              <a:rPr lang="en-US" dirty="0" err="1"/>
              <a:t>hoc’d</a:t>
            </a:r>
            <a:r>
              <a:rPr lang="en-US" dirty="0"/>
              <a:t> to them for </a:t>
            </a:r>
            <a:r>
              <a:rPr lang="en-US" b="1" dirty="0"/>
              <a:t>approval</a:t>
            </a:r>
            <a:r>
              <a:rPr lang="en-US" dirty="0"/>
              <a:t>.  No further routing will occur until approved.</a:t>
            </a:r>
          </a:p>
          <a:p>
            <a:pPr marL="0" lvl="1" indent="0" algn="just">
              <a:buNone/>
            </a:pPr>
            <a:endParaRPr lang="en-US" dirty="0"/>
          </a:p>
          <a:p>
            <a:pPr marL="0" lvl="1" indent="0" algn="just">
              <a:buNone/>
            </a:pPr>
            <a:r>
              <a:rPr lang="en-US" dirty="0"/>
              <a:t>Optional – options are FYI, acknowledge or approve </a:t>
            </a:r>
          </a:p>
        </p:txBody>
      </p:sp>
      <p:sp>
        <p:nvSpPr>
          <p:cNvPr id="8" name="Slide Number Placeholder 7"/>
          <p:cNvSpPr>
            <a:spLocks noGrp="1"/>
          </p:cNvSpPr>
          <p:nvPr>
            <p:ph type="sldNum" sz="quarter" idx="12"/>
          </p:nvPr>
        </p:nvSpPr>
        <p:spPr/>
        <p:txBody>
          <a:bodyPr/>
          <a:lstStyle/>
          <a:p>
            <a:fld id="{50FE2593-999F-4196-B4BD-C6CDF30C560A}" type="slidenum">
              <a:rPr lang="en-US"/>
              <a:pPr/>
              <a:t>30</a:t>
            </a:fld>
            <a:endParaRPr lang="en-US" dirty="0"/>
          </a:p>
        </p:txBody>
      </p:sp>
    </p:spTree>
    <p:extLst>
      <p:ext uri="{BB962C8B-B14F-4D97-AF65-F5344CB8AC3E}">
        <p14:creationId xmlns:p14="http://schemas.microsoft.com/office/powerpoint/2010/main" val="1737794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00837"/>
            <a:ext cx="8041440" cy="533400"/>
          </a:xfrm>
        </p:spPr>
        <p:txBody>
          <a:bodyPr>
            <a:normAutofit fontScale="90000"/>
          </a:bodyPr>
          <a:lstStyle/>
          <a:p>
            <a:pPr algn="ctr"/>
            <a:r>
              <a:rPr lang="en-US" b="1" dirty="0"/>
              <a:t>Action Buttons</a:t>
            </a:r>
            <a:br>
              <a:rPr lang="en-US" b="1" dirty="0"/>
            </a:br>
            <a:br>
              <a:rPr lang="en-US" sz="2400" b="1" dirty="0">
                <a:solidFill>
                  <a:srgbClr val="009900"/>
                </a:solidFill>
                <a:latin typeface="Calibri"/>
                <a:ea typeface="+mn-ea"/>
                <a:cs typeface="+mn-cs"/>
              </a:rPr>
            </a:br>
            <a:br>
              <a:rPr lang="en-US" dirty="0"/>
            </a:br>
            <a:endParaRPr lang="en-US" sz="2400" dirty="0"/>
          </a:p>
        </p:txBody>
      </p:sp>
      <p:sp>
        <p:nvSpPr>
          <p:cNvPr id="3" name="Content Placeholder 2"/>
          <p:cNvSpPr>
            <a:spLocks noGrp="1"/>
          </p:cNvSpPr>
          <p:nvPr>
            <p:ph idx="1"/>
          </p:nvPr>
        </p:nvSpPr>
        <p:spPr>
          <a:xfrm>
            <a:off x="661851" y="1373777"/>
            <a:ext cx="10920550" cy="4783386"/>
          </a:xfrm>
        </p:spPr>
        <p:txBody>
          <a:bodyPr>
            <a:normAutofit/>
          </a:bodyPr>
          <a:lstStyle/>
          <a:p>
            <a:pPr algn="just"/>
            <a:r>
              <a:rPr lang="en-US" dirty="0"/>
              <a:t>Submit – this starts the DV along its route log and approval path</a:t>
            </a:r>
          </a:p>
          <a:p>
            <a:pPr algn="just">
              <a:buFont typeface="Arial" panose="020B0604020202020204" pitchFamily="34" charset="0"/>
              <a:buChar char="•"/>
            </a:pPr>
            <a:r>
              <a:rPr lang="en-US" dirty="0"/>
              <a:t>Save – used when you have started a DV and need further information to finish it but don’t want to lose your work.  Allows you to see the General Ledger Pending Entries and the Route Log</a:t>
            </a:r>
          </a:p>
          <a:p>
            <a:pPr algn="just">
              <a:buFont typeface="Arial" panose="020B0604020202020204" pitchFamily="34" charset="0"/>
              <a:buChar char="•"/>
            </a:pPr>
            <a:r>
              <a:rPr lang="en-US" dirty="0"/>
              <a:t>Close – closes the DV.  If it has not been saved it will no longer exist.</a:t>
            </a:r>
          </a:p>
          <a:p>
            <a:pPr algn="just">
              <a:buFont typeface="Arial" panose="020B0604020202020204" pitchFamily="34" charset="0"/>
              <a:buChar char="•"/>
            </a:pPr>
            <a:r>
              <a:rPr lang="en-US" dirty="0"/>
              <a:t>Cancel – can only be used before you submit. If it wasn’t saved, it will no longer exist, otherwise status will be cancelled.</a:t>
            </a:r>
          </a:p>
          <a:p>
            <a:pPr algn="just">
              <a:buFont typeface="Arial" panose="020B0604020202020204" pitchFamily="34" charset="0"/>
              <a:buChar char="•"/>
            </a:pPr>
            <a:r>
              <a:rPr lang="en-US" dirty="0"/>
              <a:t>Copy – allows you to copy a DV.  Items replicated are:</a:t>
            </a:r>
          </a:p>
          <a:p>
            <a:pPr lvl="1" algn="just">
              <a:buFont typeface="Arial" panose="020B0604020202020204" pitchFamily="34" charset="0"/>
              <a:buChar char="•"/>
            </a:pPr>
            <a:r>
              <a:rPr lang="en-US" dirty="0"/>
              <a:t>Description, Amount, Check Stub Text, Accounting Line </a:t>
            </a:r>
          </a:p>
        </p:txBody>
      </p:sp>
      <p:sp>
        <p:nvSpPr>
          <p:cNvPr id="6" name="Slide Number Placeholder 5"/>
          <p:cNvSpPr>
            <a:spLocks noGrp="1"/>
          </p:cNvSpPr>
          <p:nvPr>
            <p:ph type="sldNum" sz="quarter" idx="12"/>
          </p:nvPr>
        </p:nvSpPr>
        <p:spPr/>
        <p:txBody>
          <a:bodyPr/>
          <a:lstStyle/>
          <a:p>
            <a:fld id="{50FE2593-999F-4196-B4BD-C6CDF30C560A}" type="slidenum">
              <a:rPr lang="en-US"/>
              <a:pPr/>
              <a:t>31</a:t>
            </a:fld>
            <a:endParaRPr lang="en-US" dirty="0"/>
          </a:p>
        </p:txBody>
      </p:sp>
    </p:spTree>
    <p:extLst>
      <p:ext uri="{BB962C8B-B14F-4D97-AF65-F5344CB8AC3E}">
        <p14:creationId xmlns:p14="http://schemas.microsoft.com/office/powerpoint/2010/main" val="477631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762001"/>
            <a:ext cx="8041440" cy="1087437"/>
          </a:xfrm>
        </p:spPr>
        <p:txBody>
          <a:bodyPr>
            <a:normAutofit/>
          </a:bodyPr>
          <a:lstStyle/>
          <a:p>
            <a:pPr algn="ctr"/>
            <a:r>
              <a:rPr lang="en-US" dirty="0"/>
              <a:t>Pre-Disbursement Processor Status Tab</a:t>
            </a:r>
            <a:br>
              <a:rPr lang="en-US" dirty="0"/>
            </a:br>
            <a:r>
              <a:rPr lang="en-US" sz="2400" b="1" dirty="0">
                <a:solidFill>
                  <a:srgbClr val="009900"/>
                </a:solidFill>
                <a:latin typeface="Calibri"/>
                <a:ea typeface="+mn-ea"/>
                <a:cs typeface="+mn-cs"/>
              </a:rPr>
              <a:t>Was the Payment Sent?</a:t>
            </a:r>
            <a:endParaRPr lang="en-US" dirty="0"/>
          </a:p>
        </p:txBody>
      </p:sp>
      <p:sp>
        <p:nvSpPr>
          <p:cNvPr id="3" name="Content Placeholder 2"/>
          <p:cNvSpPr>
            <a:spLocks noGrp="1"/>
          </p:cNvSpPr>
          <p:nvPr>
            <p:ph idx="1"/>
          </p:nvPr>
        </p:nvSpPr>
        <p:spPr>
          <a:xfrm>
            <a:off x="548640" y="1524001"/>
            <a:ext cx="11033760" cy="4465725"/>
          </a:xfrm>
        </p:spPr>
        <p:txBody>
          <a:bodyPr>
            <a:normAutofit/>
          </a:bodyPr>
          <a:lstStyle/>
          <a:p>
            <a:endParaRPr lang="en-US" i="1" dirty="0"/>
          </a:p>
          <a:p>
            <a:pPr algn="just"/>
            <a:r>
              <a:rPr lang="en-US" dirty="0"/>
              <a:t>View this tab to research payment information</a:t>
            </a:r>
          </a:p>
          <a:p>
            <a:pPr lvl="1" algn="just"/>
            <a:r>
              <a:rPr lang="en-US" dirty="0"/>
              <a:t>Extracted shows date DV was final</a:t>
            </a:r>
          </a:p>
          <a:p>
            <a:pPr lvl="1" algn="just"/>
            <a:r>
              <a:rPr lang="en-US" dirty="0"/>
              <a:t>Pre-Extraction means no check/ACH has been processed yet or wire is the payment method</a:t>
            </a:r>
          </a:p>
          <a:p>
            <a:pPr lvl="1" algn="just"/>
            <a:r>
              <a:rPr lang="en-US" dirty="0"/>
              <a:t>Click on “disbursement info” box for details regarding the payment</a:t>
            </a:r>
          </a:p>
          <a:p>
            <a:pPr lvl="2" algn="just"/>
            <a:r>
              <a:rPr lang="en-US" dirty="0"/>
              <a:t>Disbursement Date is date of check/ACH</a:t>
            </a:r>
          </a:p>
          <a:p>
            <a:pPr lvl="2" algn="just"/>
            <a:r>
              <a:rPr lang="en-US" dirty="0"/>
              <a:t>Disbursement Number is the check (starts with a 2) or ACH (starts with a 3) number</a:t>
            </a:r>
          </a:p>
          <a:p>
            <a:pPr marL="739775" lvl="2" indent="-277813" algn="just"/>
            <a:r>
              <a:rPr lang="en-US" dirty="0"/>
              <a:t>Contact </a:t>
            </a:r>
            <a:r>
              <a:rPr lang="en-US" dirty="0">
                <a:hlinkClick r:id="rId3"/>
              </a:rPr>
              <a:t>accounting@ctlr.msu.edu</a:t>
            </a:r>
            <a:r>
              <a:rPr lang="en-US" dirty="0"/>
              <a:t> if you need us to check with the bank to see if a check has been cashed.</a:t>
            </a:r>
          </a:p>
        </p:txBody>
      </p:sp>
      <p:sp>
        <p:nvSpPr>
          <p:cNvPr id="7" name="Slide Number Placeholder 6"/>
          <p:cNvSpPr>
            <a:spLocks noGrp="1"/>
          </p:cNvSpPr>
          <p:nvPr>
            <p:ph type="sldNum" sz="quarter" idx="12"/>
          </p:nvPr>
        </p:nvSpPr>
        <p:spPr/>
        <p:txBody>
          <a:bodyPr/>
          <a:lstStyle/>
          <a:p>
            <a:fld id="{50FE2593-999F-4196-B4BD-C6CDF30C560A}" type="slidenum">
              <a:rPr lang="en-US"/>
              <a:pPr/>
              <a:t>32</a:t>
            </a:fld>
            <a:endParaRPr lang="en-US" dirty="0"/>
          </a:p>
        </p:txBody>
      </p:sp>
    </p:spTree>
    <p:extLst>
      <p:ext uri="{BB962C8B-B14F-4D97-AF65-F5344CB8AC3E}">
        <p14:creationId xmlns:p14="http://schemas.microsoft.com/office/powerpoint/2010/main" val="2245437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735875"/>
            <a:ext cx="8041440" cy="674913"/>
          </a:xfrm>
        </p:spPr>
        <p:txBody>
          <a:bodyPr>
            <a:normAutofit/>
          </a:bodyPr>
          <a:lstStyle/>
          <a:p>
            <a:pPr algn="ctr"/>
            <a:r>
              <a:rPr lang="en-US" dirty="0"/>
              <a:t>Other Items</a:t>
            </a:r>
          </a:p>
        </p:txBody>
      </p:sp>
      <p:sp>
        <p:nvSpPr>
          <p:cNvPr id="3" name="Content Placeholder 2"/>
          <p:cNvSpPr>
            <a:spLocks noGrp="1"/>
          </p:cNvSpPr>
          <p:nvPr>
            <p:ph idx="1"/>
          </p:nvPr>
        </p:nvSpPr>
        <p:spPr>
          <a:xfrm>
            <a:off x="548640" y="1524001"/>
            <a:ext cx="11033760" cy="4465725"/>
          </a:xfrm>
        </p:spPr>
        <p:txBody>
          <a:bodyPr>
            <a:normAutofit lnSpcReduction="10000"/>
          </a:bodyPr>
          <a:lstStyle/>
          <a:p>
            <a:pPr algn="just"/>
            <a:r>
              <a:rPr lang="en-US" dirty="0"/>
              <a:t>Depending on volume, it may take 7-10 business days for a DV to be approved and processed, Although 3-4 days is more common.</a:t>
            </a:r>
          </a:p>
          <a:p>
            <a:pPr algn="just"/>
            <a:r>
              <a:rPr lang="en-US" dirty="0"/>
              <a:t>Common disapprovals include:</a:t>
            </a:r>
          </a:p>
          <a:p>
            <a:pPr lvl="1" algn="just"/>
            <a:r>
              <a:rPr lang="en-US" dirty="0"/>
              <a:t>Incorrect amount – does not match supporting documentation.  The amount cannot be changed after the DV is submitted.</a:t>
            </a:r>
          </a:p>
          <a:p>
            <a:pPr lvl="1" algn="just"/>
            <a:r>
              <a:rPr lang="en-US" dirty="0"/>
              <a:t>Incorrect payment method – a wire needs to be processed for payments going to countries other than the US or Canada.  The payment method cannot be changed after the DV is submitted</a:t>
            </a:r>
          </a:p>
          <a:p>
            <a:pPr lvl="1" algn="just"/>
            <a:r>
              <a:rPr lang="en-US" dirty="0"/>
              <a:t>Address doesn’t match.  It can only be changed if the correct address has been added to the vendor</a:t>
            </a:r>
          </a:p>
          <a:p>
            <a:pPr lvl="1" algn="just"/>
            <a:r>
              <a:rPr lang="en-US" dirty="0"/>
              <a:t>Noncompliance with MSU policy</a:t>
            </a:r>
          </a:p>
        </p:txBody>
      </p:sp>
      <p:sp>
        <p:nvSpPr>
          <p:cNvPr id="7" name="Slide Number Placeholder 6"/>
          <p:cNvSpPr>
            <a:spLocks noGrp="1"/>
          </p:cNvSpPr>
          <p:nvPr>
            <p:ph type="sldNum" sz="quarter" idx="12"/>
          </p:nvPr>
        </p:nvSpPr>
        <p:spPr/>
        <p:txBody>
          <a:bodyPr/>
          <a:lstStyle/>
          <a:p>
            <a:fld id="{50FE2593-999F-4196-B4BD-C6CDF30C560A}" type="slidenum">
              <a:rPr lang="en-US"/>
              <a:pPr/>
              <a:t>33</a:t>
            </a:fld>
            <a:endParaRPr lang="en-US" dirty="0"/>
          </a:p>
        </p:txBody>
      </p:sp>
    </p:spTree>
    <p:extLst>
      <p:ext uri="{BB962C8B-B14F-4D97-AF65-F5344CB8AC3E}">
        <p14:creationId xmlns:p14="http://schemas.microsoft.com/office/powerpoint/2010/main" val="3386058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br>
              <a:rPr lang="en-US" dirty="0"/>
            </a:br>
            <a:endParaRPr lang="en-US" dirty="0"/>
          </a:p>
        </p:txBody>
      </p:sp>
      <p:pic>
        <p:nvPicPr>
          <p:cNvPr id="6" name="Content Placeholder 5" descr="Help with solid fill">
            <a:extLst>
              <a:ext uri="{FF2B5EF4-FFF2-40B4-BE49-F238E27FC236}">
                <a16:creationId xmlns:a16="http://schemas.microsoft.com/office/drawing/2014/main" id="{4AD4CCAE-71B1-4905-9348-3ED348146C82}"/>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37000" y="1876425"/>
            <a:ext cx="4318000" cy="3276600"/>
          </a:xfrm>
        </p:spPr>
      </p:pic>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34</a:t>
            </a:fld>
            <a:endParaRPr lang="en-US" dirty="0"/>
          </a:p>
        </p:txBody>
      </p:sp>
    </p:spTree>
    <p:extLst>
      <p:ext uri="{BB962C8B-B14F-4D97-AF65-F5344CB8AC3E}">
        <p14:creationId xmlns:p14="http://schemas.microsoft.com/office/powerpoint/2010/main" val="165636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4233" y="1083435"/>
            <a:ext cx="9658069" cy="897766"/>
          </a:xfrm>
        </p:spPr>
        <p:txBody>
          <a:bodyPr>
            <a:normAutofit fontScale="90000"/>
          </a:bodyPr>
          <a:lstStyle/>
          <a:p>
            <a:pPr algn="ctr"/>
            <a:r>
              <a:rPr lang="en-US" dirty="0"/>
              <a:t>Aren’t They All The Same?</a:t>
            </a:r>
            <a:br>
              <a:rPr lang="en-US" dirty="0"/>
            </a:br>
            <a:r>
              <a:rPr lang="en-US" sz="2400" dirty="0"/>
              <a:t>Descriptions and Business Purpose</a:t>
            </a:r>
          </a:p>
        </p:txBody>
      </p:sp>
      <p:sp>
        <p:nvSpPr>
          <p:cNvPr id="3" name="Content Placeholder 2"/>
          <p:cNvSpPr>
            <a:spLocks noGrp="1"/>
          </p:cNvSpPr>
          <p:nvPr>
            <p:ph idx="1"/>
          </p:nvPr>
        </p:nvSpPr>
        <p:spPr>
          <a:xfrm>
            <a:off x="609599" y="2149388"/>
            <a:ext cx="10972801" cy="4389525"/>
          </a:xfrm>
        </p:spPr>
        <p:txBody>
          <a:bodyPr>
            <a:normAutofit fontScale="92500" lnSpcReduction="20000"/>
          </a:bodyPr>
          <a:lstStyle/>
          <a:p>
            <a:pPr marL="0" indent="0" algn="just">
              <a:buFont typeface="Arial" panose="020B0604020202020204" pitchFamily="34" charset="0"/>
              <a:buChar char="•"/>
            </a:pPr>
            <a:r>
              <a:rPr lang="en-US" dirty="0"/>
              <a:t>Description – this is a required field and shows up on the operating statement.</a:t>
            </a:r>
          </a:p>
          <a:p>
            <a:pPr marL="0" indent="0" algn="just">
              <a:buFont typeface="Arial" panose="020B0604020202020204" pitchFamily="34" charset="0"/>
              <a:buChar char="•"/>
            </a:pPr>
            <a:endParaRPr lang="en-US" dirty="0"/>
          </a:p>
          <a:p>
            <a:pPr marL="0" indent="0" algn="just">
              <a:buFont typeface="Arial" panose="020B0604020202020204" pitchFamily="34" charset="0"/>
              <a:buChar char="•"/>
            </a:pPr>
            <a:r>
              <a:rPr lang="en-US" dirty="0"/>
              <a:t>Explanation – this can be used to describe the business purpose or give more detail than the description.</a:t>
            </a:r>
          </a:p>
          <a:p>
            <a:pPr marL="0" indent="0" algn="just">
              <a:buFont typeface="Arial" panose="020B0604020202020204" pitchFamily="34" charset="0"/>
              <a:buChar char="•"/>
            </a:pPr>
            <a:endParaRPr lang="en-US" dirty="0"/>
          </a:p>
          <a:p>
            <a:pPr marL="0" indent="0" algn="just">
              <a:buFont typeface="Arial" panose="020B0604020202020204" pitchFamily="34" charset="0"/>
              <a:buChar char="•"/>
            </a:pPr>
            <a:r>
              <a:rPr lang="en-US" dirty="0"/>
              <a:t>Line Description – this will overwrite the required description and show up on the operating statement</a:t>
            </a:r>
          </a:p>
          <a:p>
            <a:pPr marL="0" indent="0" algn="just">
              <a:buFont typeface="Arial" panose="020B0604020202020204" pitchFamily="34" charset="0"/>
              <a:buChar char="•"/>
            </a:pPr>
            <a:endParaRPr lang="en-US" dirty="0"/>
          </a:p>
          <a:p>
            <a:pPr marL="0" indent="0" algn="just">
              <a:buFont typeface="Arial" panose="020B0604020202020204" pitchFamily="34" charset="0"/>
              <a:buChar char="•"/>
            </a:pPr>
            <a:r>
              <a:rPr lang="en-US" dirty="0"/>
              <a:t>Check Stub Text – this is for items that will print on the check stub/remittance advice</a:t>
            </a:r>
          </a:p>
        </p:txBody>
      </p:sp>
      <p:sp>
        <p:nvSpPr>
          <p:cNvPr id="6" name="Slide Number Placeholder 5"/>
          <p:cNvSpPr>
            <a:spLocks noGrp="1"/>
          </p:cNvSpPr>
          <p:nvPr>
            <p:ph type="sldNum" sz="quarter" idx="12"/>
          </p:nvPr>
        </p:nvSpPr>
        <p:spPr/>
        <p:txBody>
          <a:bodyPr/>
          <a:lstStyle/>
          <a:p>
            <a:fld id="{50FE2593-999F-4196-B4BD-C6CDF30C560A}" type="slidenum">
              <a:rPr lang="en-US"/>
              <a:pPr/>
              <a:t>4</a:t>
            </a:fld>
            <a:endParaRPr lang="en-US" dirty="0"/>
          </a:p>
        </p:txBody>
      </p:sp>
      <p:sp>
        <p:nvSpPr>
          <p:cNvPr id="4" name="TextBox 3">
            <a:extLst>
              <a:ext uri="{FF2B5EF4-FFF2-40B4-BE49-F238E27FC236}">
                <a16:creationId xmlns:a16="http://schemas.microsoft.com/office/drawing/2014/main" id="{31C1764F-811D-4FD7-9500-93A6FA30F58C}"/>
              </a:ext>
            </a:extLst>
          </p:cNvPr>
          <p:cNvSpPr txBox="1"/>
          <p:nvPr/>
        </p:nvSpPr>
        <p:spPr>
          <a:xfrm>
            <a:off x="174170" y="714103"/>
            <a:ext cx="3727269" cy="369332"/>
          </a:xfrm>
          <a:prstGeom prst="rect">
            <a:avLst/>
          </a:prstGeom>
          <a:noFill/>
        </p:spPr>
        <p:txBody>
          <a:bodyPr wrap="square" rtlCol="0">
            <a:spAutoFit/>
          </a:bodyPr>
          <a:lstStyle/>
          <a:p>
            <a:r>
              <a:rPr lang="en-US" sz="1800" dirty="0"/>
              <a:t>Document Overview Tab – cont.</a:t>
            </a:r>
            <a:endParaRPr lang="en-US" dirty="0"/>
          </a:p>
        </p:txBody>
      </p:sp>
    </p:spTree>
    <p:extLst>
      <p:ext uri="{BB962C8B-B14F-4D97-AF65-F5344CB8AC3E}">
        <p14:creationId xmlns:p14="http://schemas.microsoft.com/office/powerpoint/2010/main" val="474613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2" y="1528355"/>
            <a:ext cx="10833463" cy="4389525"/>
          </a:xfrm>
        </p:spPr>
        <p:txBody>
          <a:bodyPr>
            <a:normAutofit/>
          </a:bodyPr>
          <a:lstStyle/>
          <a:p>
            <a:pPr algn="just">
              <a:buFont typeface="Arial" panose="020B0604020202020204" pitchFamily="34" charset="0"/>
              <a:buChar char="•"/>
            </a:pPr>
            <a:r>
              <a:rPr lang="en-US" dirty="0"/>
              <a:t>Organization Document Number – can be used by the department for anything they want.  It is not secure.</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Secured Field – can be used by the department to store information they wish to remain secure, such as APID or SSN.</a:t>
            </a:r>
          </a:p>
          <a:p>
            <a:pPr algn="just">
              <a:buFont typeface="Arial" panose="020B0604020202020204" pitchFamily="34" charset="0"/>
              <a:buChar char="•"/>
            </a:pPr>
            <a:endParaRPr lang="en-US" dirty="0"/>
          </a:p>
        </p:txBody>
      </p:sp>
      <p:sp>
        <p:nvSpPr>
          <p:cNvPr id="6" name="Slide Number Placeholder 5"/>
          <p:cNvSpPr>
            <a:spLocks noGrp="1"/>
          </p:cNvSpPr>
          <p:nvPr>
            <p:ph type="sldNum" sz="quarter" idx="12"/>
          </p:nvPr>
        </p:nvSpPr>
        <p:spPr/>
        <p:txBody>
          <a:bodyPr/>
          <a:lstStyle/>
          <a:p>
            <a:fld id="{50FE2593-999F-4196-B4BD-C6CDF30C560A}" type="slidenum">
              <a:rPr lang="en-US"/>
              <a:pPr/>
              <a:t>5</a:t>
            </a:fld>
            <a:endParaRPr lang="en-US" dirty="0"/>
          </a:p>
        </p:txBody>
      </p:sp>
      <p:sp>
        <p:nvSpPr>
          <p:cNvPr id="5" name="Title 4">
            <a:extLst>
              <a:ext uri="{FF2B5EF4-FFF2-40B4-BE49-F238E27FC236}">
                <a16:creationId xmlns:a16="http://schemas.microsoft.com/office/drawing/2014/main" id="{CB019656-2613-44A8-9279-C356FE20E932}"/>
              </a:ext>
            </a:extLst>
          </p:cNvPr>
          <p:cNvSpPr txBox="1">
            <a:spLocks noGrp="1"/>
          </p:cNvSpPr>
          <p:nvPr>
            <p:ph type="title"/>
          </p:nvPr>
        </p:nvSpPr>
        <p:spPr>
          <a:xfrm>
            <a:off x="176395" y="698863"/>
            <a:ext cx="7652611" cy="381000"/>
          </a:xfrm>
          <a:prstGeom prst="rect">
            <a:avLst/>
          </a:prstGeom>
          <a:noFill/>
        </p:spPr>
        <p:txBody>
          <a:bodyPr wrap="square" rtlCol="0">
            <a:spAutoFit/>
          </a:bodyPr>
          <a:lstStyle/>
          <a:p>
            <a:r>
              <a:rPr lang="en-US" sz="1800" dirty="0"/>
              <a:t>Document Overview Tab – cont.</a:t>
            </a:r>
            <a:endParaRPr lang="en-US" dirty="0"/>
          </a:p>
        </p:txBody>
      </p:sp>
    </p:spTree>
    <p:extLst>
      <p:ext uri="{BB962C8B-B14F-4D97-AF65-F5344CB8AC3E}">
        <p14:creationId xmlns:p14="http://schemas.microsoft.com/office/powerpoint/2010/main" val="185844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594360"/>
            <a:ext cx="8041440" cy="1066800"/>
          </a:xfrm>
        </p:spPr>
        <p:txBody>
          <a:bodyPr>
            <a:normAutofit fontScale="90000"/>
          </a:bodyPr>
          <a:lstStyle/>
          <a:p>
            <a:pPr algn="ctr"/>
            <a:r>
              <a:rPr lang="en-US" b="1" dirty="0"/>
              <a:t>Payment Information Tab</a:t>
            </a:r>
            <a:br>
              <a:rPr lang="en-US" dirty="0"/>
            </a:br>
            <a:br>
              <a:rPr lang="en-US" dirty="0"/>
            </a:br>
            <a:br>
              <a:rPr lang="en-US" dirty="0"/>
            </a:br>
            <a:endParaRPr lang="en-US" sz="2400" dirty="0"/>
          </a:p>
        </p:txBody>
      </p:sp>
      <p:sp>
        <p:nvSpPr>
          <p:cNvPr id="3" name="Content Placeholder 2"/>
          <p:cNvSpPr>
            <a:spLocks noGrp="1"/>
          </p:cNvSpPr>
          <p:nvPr>
            <p:ph idx="1"/>
          </p:nvPr>
        </p:nvSpPr>
        <p:spPr>
          <a:xfrm>
            <a:off x="679269" y="1661160"/>
            <a:ext cx="10824754" cy="4389525"/>
          </a:xfrm>
        </p:spPr>
        <p:txBody>
          <a:bodyPr>
            <a:normAutofit/>
          </a:bodyPr>
          <a:lstStyle/>
          <a:p>
            <a:r>
              <a:rPr lang="en-US" dirty="0"/>
              <a:t>Payee ID</a:t>
            </a:r>
          </a:p>
          <a:p>
            <a:r>
              <a:rPr lang="en-US" dirty="0"/>
              <a:t>Payment Reason Code</a:t>
            </a:r>
          </a:p>
          <a:p>
            <a:r>
              <a:rPr lang="en-US" dirty="0"/>
              <a:t>Address</a:t>
            </a:r>
          </a:p>
          <a:p>
            <a:r>
              <a:rPr lang="en-US" dirty="0"/>
              <a:t>Amount</a:t>
            </a:r>
          </a:p>
          <a:p>
            <a:r>
              <a:rPr lang="en-US" dirty="0"/>
              <a:t>Due Date</a:t>
            </a:r>
          </a:p>
          <a:p>
            <a:r>
              <a:rPr lang="en-US" dirty="0"/>
              <a:t>Payment Method</a:t>
            </a:r>
          </a:p>
          <a:p>
            <a:r>
              <a:rPr lang="en-US" dirty="0"/>
              <a:t>Special Handling</a:t>
            </a:r>
          </a:p>
          <a:p>
            <a:r>
              <a:rPr lang="en-US" dirty="0"/>
              <a:t>Check Stub Text</a:t>
            </a:r>
          </a:p>
        </p:txBody>
      </p:sp>
      <p:sp>
        <p:nvSpPr>
          <p:cNvPr id="6" name="Slide Number Placeholder 5"/>
          <p:cNvSpPr>
            <a:spLocks noGrp="1"/>
          </p:cNvSpPr>
          <p:nvPr>
            <p:ph type="sldNum" sz="quarter" idx="12"/>
          </p:nvPr>
        </p:nvSpPr>
        <p:spPr/>
        <p:txBody>
          <a:bodyPr/>
          <a:lstStyle/>
          <a:p>
            <a:fld id="{50FE2593-999F-4196-B4BD-C6CDF30C560A}" type="slidenum">
              <a:rPr lang="en-US"/>
              <a:pPr/>
              <a:t>6</a:t>
            </a:fld>
            <a:endParaRPr lang="en-US" dirty="0"/>
          </a:p>
        </p:txBody>
      </p:sp>
    </p:spTree>
    <p:extLst>
      <p:ext uri="{BB962C8B-B14F-4D97-AF65-F5344CB8AC3E}">
        <p14:creationId xmlns:p14="http://schemas.microsoft.com/office/powerpoint/2010/main" val="202444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5322" y="1028701"/>
            <a:ext cx="8041440" cy="1143000"/>
          </a:xfrm>
        </p:spPr>
        <p:txBody>
          <a:bodyPr>
            <a:normAutofit/>
          </a:bodyPr>
          <a:lstStyle/>
          <a:p>
            <a:r>
              <a:rPr lang="en-US" dirty="0"/>
              <a:t>Payment Reason Code</a:t>
            </a:r>
          </a:p>
        </p:txBody>
      </p:sp>
      <p:sp>
        <p:nvSpPr>
          <p:cNvPr id="3" name="Content Placeholder 2"/>
          <p:cNvSpPr>
            <a:spLocks noGrp="1"/>
          </p:cNvSpPr>
          <p:nvPr>
            <p:ph idx="1"/>
          </p:nvPr>
        </p:nvSpPr>
        <p:spPr>
          <a:xfrm>
            <a:off x="635726" y="1695638"/>
            <a:ext cx="11068594" cy="4389525"/>
          </a:xfrm>
        </p:spPr>
        <p:txBody>
          <a:bodyPr>
            <a:normAutofit/>
          </a:bodyPr>
          <a:lstStyle/>
          <a:p>
            <a:pPr>
              <a:buFont typeface="Arial" panose="020B0604020202020204" pitchFamily="34" charset="0"/>
              <a:buChar char="•"/>
            </a:pPr>
            <a:r>
              <a:rPr lang="en-US" dirty="0"/>
              <a:t>Must choose before entering vendor – only certain vendors will show up depending in the payment reason code.</a:t>
            </a:r>
          </a:p>
          <a:p>
            <a:pPr lvl="1">
              <a:buFont typeface="Arial" panose="020B0604020202020204" pitchFamily="34" charset="0"/>
              <a:buChar char="•"/>
            </a:pPr>
            <a:r>
              <a:rPr lang="en-US" dirty="0"/>
              <a:t>SP or Employee Vendors will not show up unless you are using E, I or F as the payment reason code</a:t>
            </a:r>
            <a:r>
              <a:rPr lang="en-US" sz="2600" dirty="0"/>
              <a:t>s</a:t>
            </a:r>
            <a:endParaRPr lang="en-US" dirty="0"/>
          </a:p>
          <a:p>
            <a:pPr>
              <a:buFont typeface="Arial" panose="020B0604020202020204" pitchFamily="34" charset="0"/>
              <a:buChar char="•"/>
            </a:pPr>
            <a:r>
              <a:rPr lang="en-US" dirty="0"/>
              <a:t>Payment Reason Code listing can be found in Section 75 of the Manual of Business Procedures.</a:t>
            </a:r>
          </a:p>
          <a:p>
            <a:pPr>
              <a:buFont typeface="Arial" panose="020B0604020202020204" pitchFamily="34" charset="0"/>
              <a:buChar char="•"/>
            </a:pPr>
            <a:r>
              <a:rPr lang="en-US" dirty="0"/>
              <a:t>The correct payment reason code is important as this is how the DVs are assigned to auditors.  The wrong one will cause a delay in processing.</a:t>
            </a:r>
          </a:p>
        </p:txBody>
      </p:sp>
      <p:sp>
        <p:nvSpPr>
          <p:cNvPr id="8" name="Slide Number Placeholder 7"/>
          <p:cNvSpPr>
            <a:spLocks noGrp="1"/>
          </p:cNvSpPr>
          <p:nvPr>
            <p:ph type="sldNum" sz="quarter" idx="12"/>
          </p:nvPr>
        </p:nvSpPr>
        <p:spPr/>
        <p:txBody>
          <a:bodyPr/>
          <a:lstStyle/>
          <a:p>
            <a:fld id="{50FE2593-999F-4196-B4BD-C6CDF30C560A}" type="slidenum">
              <a:rPr lang="en-US"/>
              <a:pPr/>
              <a:t>7</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164705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642466"/>
            <a:ext cx="8041440" cy="1195043"/>
          </a:xfrm>
        </p:spPr>
        <p:txBody>
          <a:bodyPr>
            <a:normAutofit fontScale="90000"/>
          </a:bodyPr>
          <a:lstStyle/>
          <a:p>
            <a:pPr algn="ctr"/>
            <a:r>
              <a:rPr lang="en-US" sz="4000" dirty="0">
                <a:solidFill>
                  <a:srgbClr val="18453B"/>
                </a:solidFill>
                <a:latin typeface="Gotham-Bold"/>
                <a:cs typeface="Gotham-Bold"/>
              </a:rPr>
              <a:t>Using the Correct Vendor Type</a:t>
            </a:r>
            <a:br>
              <a:rPr lang="en-US" sz="4000" dirty="0">
                <a:solidFill>
                  <a:srgbClr val="18453B"/>
                </a:solidFill>
                <a:latin typeface="Gotham-Bold"/>
                <a:cs typeface="Gotham-Bold"/>
              </a:rPr>
            </a:br>
            <a:r>
              <a:rPr lang="en-US" sz="3100" dirty="0">
                <a:solidFill>
                  <a:srgbClr val="18453B"/>
                </a:solidFill>
                <a:latin typeface="Gotham-Bold"/>
                <a:cs typeface="Gotham-Bold"/>
              </a:rPr>
              <a:t>Vendor Mix Ups</a:t>
            </a:r>
            <a:br>
              <a:rPr lang="en-US" sz="3100" dirty="0"/>
            </a:br>
            <a:endParaRPr lang="en-US" sz="3100" dirty="0"/>
          </a:p>
        </p:txBody>
      </p:sp>
      <p:sp>
        <p:nvSpPr>
          <p:cNvPr id="5" name="Text Placeholder 4"/>
          <p:cNvSpPr>
            <a:spLocks noGrp="1"/>
          </p:cNvSpPr>
          <p:nvPr>
            <p:ph type="body" idx="1"/>
          </p:nvPr>
        </p:nvSpPr>
        <p:spPr>
          <a:xfrm>
            <a:off x="1081841" y="1760466"/>
            <a:ext cx="4023360" cy="542395"/>
          </a:xfrm>
        </p:spPr>
        <p:txBody>
          <a:bodyPr>
            <a:normAutofit fontScale="25000" lnSpcReduction="20000"/>
          </a:bodyPr>
          <a:lstStyle/>
          <a:p>
            <a:pPr algn="ctr"/>
            <a:endParaRPr lang="en-US" u="sng" dirty="0"/>
          </a:p>
          <a:p>
            <a:pPr algn="ctr"/>
            <a:endParaRPr lang="en-US" u="sng" dirty="0"/>
          </a:p>
          <a:p>
            <a:r>
              <a:rPr lang="en-US" sz="9600" u="sng" dirty="0"/>
              <a:t>SP Vendor</a:t>
            </a:r>
          </a:p>
        </p:txBody>
      </p:sp>
      <p:sp>
        <p:nvSpPr>
          <p:cNvPr id="6" name="Text Placeholder 5"/>
          <p:cNvSpPr>
            <a:spLocks noGrp="1"/>
          </p:cNvSpPr>
          <p:nvPr>
            <p:ph type="body" sz="quarter" idx="3"/>
          </p:nvPr>
        </p:nvSpPr>
        <p:spPr>
          <a:xfrm>
            <a:off x="7090548" y="1762303"/>
            <a:ext cx="4019611" cy="542394"/>
          </a:xfrm>
        </p:spPr>
        <p:txBody>
          <a:bodyPr/>
          <a:lstStyle/>
          <a:p>
            <a:pPr algn="ctr"/>
            <a:r>
              <a:rPr lang="en-US" u="sng" dirty="0"/>
              <a:t>DV Vendor</a:t>
            </a:r>
          </a:p>
        </p:txBody>
      </p:sp>
      <p:sp>
        <p:nvSpPr>
          <p:cNvPr id="10" name="Slide Number Placeholder 9"/>
          <p:cNvSpPr>
            <a:spLocks noGrp="1"/>
          </p:cNvSpPr>
          <p:nvPr>
            <p:ph type="sldNum" sz="quarter" idx="12"/>
          </p:nvPr>
        </p:nvSpPr>
        <p:spPr/>
        <p:txBody>
          <a:bodyPr/>
          <a:lstStyle/>
          <a:p>
            <a:fld id="{50FE2593-999F-4196-B4BD-C6CDF30C560A}" type="slidenum">
              <a:rPr lang="en-US"/>
              <a:pPr/>
              <a:t>8</a:t>
            </a:fld>
            <a:endParaRPr lang="en-US" dirty="0"/>
          </a:p>
        </p:txBody>
      </p:sp>
      <p:pic>
        <p:nvPicPr>
          <p:cNvPr id="2052" name="Picture 4"/>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1755890" y="2578613"/>
            <a:ext cx="3017838" cy="3183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Grp="1" noChangeAspect="1" noChangeArrowheads="1"/>
          </p:cNvPicPr>
          <p:nvPr>
            <p:ph sz="quarter" idx="14"/>
          </p:nvPr>
        </p:nvPicPr>
        <p:blipFill>
          <a:blip r:embed="rId4">
            <a:extLst>
              <a:ext uri="{28A0092B-C50C-407E-A947-70E740481C1C}">
                <a14:useLocalDpi xmlns:a14="http://schemas.microsoft.com/office/drawing/2010/main" val="0"/>
              </a:ext>
            </a:extLst>
          </a:blip>
          <a:srcRect/>
          <a:stretch>
            <a:fillRect/>
          </a:stretch>
        </p:blipFill>
        <p:spPr bwMode="auto">
          <a:xfrm>
            <a:off x="7454688" y="2578613"/>
            <a:ext cx="3195896" cy="324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4">
            <a:extLst>
              <a:ext uri="{FF2B5EF4-FFF2-40B4-BE49-F238E27FC236}">
                <a16:creationId xmlns:a16="http://schemas.microsoft.com/office/drawing/2014/main" id="{798BDA49-AED1-4D89-9F30-7EEABA30583B}"/>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
        <p:nvSpPr>
          <p:cNvPr id="3" name="TextBox 2">
            <a:extLst>
              <a:ext uri="{FF2B5EF4-FFF2-40B4-BE49-F238E27FC236}">
                <a16:creationId xmlns:a16="http://schemas.microsoft.com/office/drawing/2014/main" id="{1EC51BE3-076A-403C-AE29-8D6C7CC495E3}"/>
              </a:ext>
            </a:extLst>
          </p:cNvPr>
          <p:cNvSpPr txBox="1"/>
          <p:nvPr/>
        </p:nvSpPr>
        <p:spPr>
          <a:xfrm>
            <a:off x="1081842" y="5587749"/>
            <a:ext cx="10392404" cy="664797"/>
          </a:xfrm>
          <a:prstGeom prst="rect">
            <a:avLst/>
          </a:prstGeom>
          <a:noFill/>
        </p:spPr>
        <p:txBody>
          <a:bodyPr wrap="square" rtlCol="0">
            <a:spAutoFit/>
          </a:bodyPr>
          <a:lstStyle/>
          <a:p>
            <a:pPr algn="ctr" defTabSz="457200" fontAlgn="base">
              <a:lnSpc>
                <a:spcPct val="80000"/>
              </a:lnSpc>
              <a:spcBef>
                <a:spcPct val="20000"/>
              </a:spcBef>
              <a:spcAft>
                <a:spcPct val="0"/>
              </a:spcAft>
            </a:pPr>
            <a:r>
              <a:rPr lang="en-US" sz="2400" u="sng" dirty="0">
                <a:solidFill>
                  <a:schemeClr val="tx2"/>
                </a:solidFill>
                <a:ea typeface="ＭＳ Ｐゴシック" charset="-128"/>
              </a:rPr>
              <a:t>Employee Vendors – only for refunds and reimbursement, choose correctly!</a:t>
            </a:r>
          </a:p>
          <a:p>
            <a:endParaRPr lang="en-US" dirty="0"/>
          </a:p>
        </p:txBody>
      </p:sp>
    </p:spTree>
    <p:extLst>
      <p:ext uri="{BB962C8B-B14F-4D97-AF65-F5344CB8AC3E}">
        <p14:creationId xmlns:p14="http://schemas.microsoft.com/office/powerpoint/2010/main" val="1276970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5280" y="891442"/>
            <a:ext cx="8041440" cy="1143000"/>
          </a:xfrm>
        </p:spPr>
        <p:txBody>
          <a:bodyPr/>
          <a:lstStyle/>
          <a:p>
            <a:pPr algn="ctr"/>
            <a:r>
              <a:rPr lang="en-US" dirty="0"/>
              <a:t>Choose the Right Vendor!</a:t>
            </a:r>
          </a:p>
        </p:txBody>
      </p:sp>
      <p:sp>
        <p:nvSpPr>
          <p:cNvPr id="3" name="Content Placeholder 2"/>
          <p:cNvSpPr>
            <a:spLocks noGrp="1"/>
          </p:cNvSpPr>
          <p:nvPr>
            <p:ph idx="1"/>
          </p:nvPr>
        </p:nvSpPr>
        <p:spPr>
          <a:xfrm>
            <a:off x="714103" y="2069265"/>
            <a:ext cx="10746377" cy="3721936"/>
          </a:xfrm>
        </p:spPr>
        <p:txBody>
          <a:bodyPr>
            <a:normAutofit/>
          </a:bodyPr>
          <a:lstStyle/>
          <a:p>
            <a:pPr algn="just">
              <a:buFont typeface="Arial" panose="020B0604020202020204" pitchFamily="34" charset="0"/>
              <a:buChar char="•"/>
            </a:pPr>
            <a:r>
              <a:rPr lang="en-US" dirty="0"/>
              <a:t>Use the look-up tool to find the vendor</a:t>
            </a:r>
          </a:p>
          <a:p>
            <a:pPr lvl="1" algn="just">
              <a:buFont typeface="Arial" panose="020B0604020202020204" pitchFamily="34" charset="0"/>
              <a:buChar char="•"/>
            </a:pPr>
            <a:r>
              <a:rPr lang="en-US" sz="2600" dirty="0"/>
              <a:t>The TIN is the most accurate way to find the vendor</a:t>
            </a:r>
          </a:p>
          <a:p>
            <a:pPr lvl="1" algn="just">
              <a:buFont typeface="Arial" panose="020B0604020202020204" pitchFamily="34" charset="0"/>
              <a:buChar char="•"/>
            </a:pPr>
            <a:r>
              <a:rPr lang="en-US" sz="2600" dirty="0"/>
              <a:t>Verify details such as remit address</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Copy vendor ID for ad hoc routing to an employee</a:t>
            </a:r>
          </a:p>
        </p:txBody>
      </p:sp>
      <p:sp>
        <p:nvSpPr>
          <p:cNvPr id="8" name="Slide Number Placeholder 7"/>
          <p:cNvSpPr>
            <a:spLocks noGrp="1"/>
          </p:cNvSpPr>
          <p:nvPr>
            <p:ph type="sldNum" sz="quarter" idx="12"/>
          </p:nvPr>
        </p:nvSpPr>
        <p:spPr/>
        <p:txBody>
          <a:bodyPr/>
          <a:lstStyle/>
          <a:p>
            <a:fld id="{50FE2593-999F-4196-B4BD-C6CDF30C560A}" type="slidenum">
              <a:rPr lang="en-US"/>
              <a:pPr/>
              <a:t>9</a:t>
            </a:fld>
            <a:endParaRPr lang="en-US" dirty="0"/>
          </a:p>
        </p:txBody>
      </p:sp>
      <p:sp>
        <p:nvSpPr>
          <p:cNvPr id="5" name="Title 4">
            <a:extLst>
              <a:ext uri="{FF2B5EF4-FFF2-40B4-BE49-F238E27FC236}">
                <a16:creationId xmlns:a16="http://schemas.microsoft.com/office/drawing/2014/main" id="{982FE0AC-555A-44AB-8159-2AAD249525E3}"/>
              </a:ext>
            </a:extLst>
          </p:cNvPr>
          <p:cNvSpPr txBox="1">
            <a:spLocks/>
          </p:cNvSpPr>
          <p:nvPr/>
        </p:nvSpPr>
        <p:spPr>
          <a:xfrm>
            <a:off x="176396" y="698863"/>
            <a:ext cx="3158988" cy="276999"/>
          </a:xfrm>
          <a:prstGeom prst="rect">
            <a:avLst/>
          </a:prstGeom>
          <a:noFill/>
        </p:spPr>
        <p:txBody>
          <a:bodyPr wrap="square" rtlCol="0">
            <a:spAutoFit/>
          </a:bodyPr>
          <a:lstStyle>
            <a:lvl1pPr algn="ctr" defTabSz="457200" rtl="0" eaLnBrk="1" fontAlgn="base" hangingPunct="1">
              <a:spcBef>
                <a:spcPct val="0"/>
              </a:spcBef>
              <a:spcAft>
                <a:spcPct val="0"/>
              </a:spcAft>
              <a:defRPr sz="4400" kern="1200">
                <a:solidFill>
                  <a:schemeClr val="tx1"/>
                </a:solidFill>
                <a:latin typeface="Gotham Book"/>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Gotham Book" charset="0"/>
                <a:ea typeface="ＭＳ Ｐゴシック" charset="-128"/>
                <a:cs typeface="ＭＳ Ｐゴシック" charset="-128"/>
              </a:defRPr>
            </a:lvl9pPr>
          </a:lstStyle>
          <a:p>
            <a:pPr algn="l"/>
            <a:r>
              <a:rPr lang="en-US" sz="1200" dirty="0"/>
              <a:t>Payment Information Tab – cont.</a:t>
            </a:r>
          </a:p>
        </p:txBody>
      </p:sp>
    </p:spTree>
    <p:extLst>
      <p:ext uri="{BB962C8B-B14F-4D97-AF65-F5344CB8AC3E}">
        <p14:creationId xmlns:p14="http://schemas.microsoft.com/office/powerpoint/2010/main" val="1716802604"/>
      </p:ext>
    </p:extLst>
  </p:cSld>
  <p:clrMapOvr>
    <a:masterClrMapping/>
  </p:clrMapOvr>
</p:sld>
</file>

<file path=ppt/theme/theme1.xml><?xml version="1.0" encoding="utf-8"?>
<a:theme xmlns:a="http://schemas.openxmlformats.org/drawingml/2006/main" name="MS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2203</Words>
  <Application>Microsoft Office PowerPoint</Application>
  <PresentationFormat>Widescreen</PresentationFormat>
  <Paragraphs>274</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Gotham Book</vt:lpstr>
      <vt:lpstr>Gotham-Bold</vt:lpstr>
      <vt:lpstr>Tahoma</vt:lpstr>
      <vt:lpstr>Wingdings</vt:lpstr>
      <vt:lpstr>MSU</vt:lpstr>
      <vt:lpstr>PowerPoint Presentation</vt:lpstr>
      <vt:lpstr>Today’s Topics   </vt:lpstr>
      <vt:lpstr>Document Overview Tab   </vt:lpstr>
      <vt:lpstr>Aren’t They All The Same? Descriptions and Business Purpose</vt:lpstr>
      <vt:lpstr>Document Overview Tab – cont.</vt:lpstr>
      <vt:lpstr>Payment Information Tab   </vt:lpstr>
      <vt:lpstr>Payment Reason Code</vt:lpstr>
      <vt:lpstr>Using the Correct Vendor Type Vendor Mix Ups </vt:lpstr>
      <vt:lpstr>Choose the Right Vendor!</vt:lpstr>
      <vt:lpstr>Choose the Correct Address!</vt:lpstr>
      <vt:lpstr>Amount</vt:lpstr>
      <vt:lpstr>Due Date</vt:lpstr>
      <vt:lpstr>Payment Method – Very Important! *The payment method selected cannot be changed later*  </vt:lpstr>
      <vt:lpstr>Wire Tab Requirements The charge for a wire is $25 </vt:lpstr>
      <vt:lpstr>Special Handling Tab The charge for special handling service is $15 </vt:lpstr>
      <vt:lpstr>Special Handling Tab</vt:lpstr>
      <vt:lpstr>Special Handling Tab</vt:lpstr>
      <vt:lpstr>Special Handling Tab</vt:lpstr>
      <vt:lpstr>Special Handling Tab  What do you do if you forget to check the box or if your special handling request is for an employee direct deposit?</vt:lpstr>
      <vt:lpstr>Check Stub Text </vt:lpstr>
      <vt:lpstr>Accounting Lines Tab   </vt:lpstr>
      <vt:lpstr>Accounting Lines Tab</vt:lpstr>
      <vt:lpstr>Nonresident Alien Tax Tab   </vt:lpstr>
      <vt:lpstr>Notes and Attachments Tax Tab   </vt:lpstr>
      <vt:lpstr>General Ledger Pending Entries Tab   </vt:lpstr>
      <vt:lpstr>Route Log Tab Where does it go?   </vt:lpstr>
      <vt:lpstr>Basic Routing - example</vt:lpstr>
      <vt:lpstr>Organization Review Routing - example</vt:lpstr>
      <vt:lpstr>Enroute Document – example</vt:lpstr>
      <vt:lpstr>Ad Hoc Recipients Tab</vt:lpstr>
      <vt:lpstr>Action Buttons   </vt:lpstr>
      <vt:lpstr>Pre-Disbursement Processor Status Tab Was the Payment Sent?</vt:lpstr>
      <vt:lpstr>Other Items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Mason, Ethel</dc:creator>
  <cp:lastModifiedBy>Mason, Ethel</cp:lastModifiedBy>
  <cp:revision>38</cp:revision>
  <dcterms:created xsi:type="dcterms:W3CDTF">2021-02-23T21:26:10Z</dcterms:created>
  <dcterms:modified xsi:type="dcterms:W3CDTF">2023-08-24T16:25:07Z</dcterms:modified>
</cp:coreProperties>
</file>