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5" r:id="rId2"/>
    <p:sldId id="344" r:id="rId3"/>
    <p:sldId id="326" r:id="rId4"/>
    <p:sldId id="346" r:id="rId5"/>
    <p:sldId id="333" r:id="rId6"/>
    <p:sldId id="330" r:id="rId7"/>
    <p:sldId id="334" r:id="rId8"/>
    <p:sldId id="328" r:id="rId9"/>
    <p:sldId id="338" r:id="rId10"/>
    <p:sldId id="339" r:id="rId11"/>
    <p:sldId id="340" r:id="rId12"/>
    <p:sldId id="341" r:id="rId13"/>
    <p:sldId id="342" r:id="rId14"/>
    <p:sldId id="343" r:id="rId15"/>
    <p:sldId id="337" r:id="rId16"/>
    <p:sldId id="335" r:id="rId17"/>
    <p:sldId id="329" r:id="rId18"/>
    <p:sldId id="34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435422"/>
    <a:srgbClr val="323E1A"/>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28843"/>
            <a:ext cx="10363200" cy="1301965"/>
          </a:xfrm>
          <a:prstGeom prst="rect">
            <a:avLst/>
          </a:prstGeom>
        </p:spPr>
        <p:txBody>
          <a:bodyPr lIns="101846" tIns="50923" rIns="101846" bIns="50923">
            <a:normAutofit/>
          </a:bodyPr>
          <a:lstStyle>
            <a:lvl1pPr algn="l">
              <a:defRPr sz="3530" b="1" i="0" baseline="0">
                <a:ln>
                  <a:noFill/>
                </a:ln>
                <a:solidFill>
                  <a:srgbClr val="18453B"/>
                </a:solidFill>
                <a:latin typeface="Gotham-Bold"/>
                <a:cs typeface="Gotham-Bold"/>
              </a:defRPr>
            </a:lvl1pPr>
          </a:lstStyle>
          <a:p>
            <a:r>
              <a:rPr lang="en-US" dirty="0"/>
              <a:t>Click to edit Master title style</a:t>
            </a:r>
          </a:p>
        </p:txBody>
      </p:sp>
      <p:sp>
        <p:nvSpPr>
          <p:cNvPr id="3" name="Subtitle 2"/>
          <p:cNvSpPr>
            <a:spLocks noGrp="1"/>
          </p:cNvSpPr>
          <p:nvPr>
            <p:ph type="subTitle" idx="1"/>
          </p:nvPr>
        </p:nvSpPr>
        <p:spPr>
          <a:xfrm>
            <a:off x="914400" y="3030807"/>
            <a:ext cx="10363200" cy="2102356"/>
          </a:xfrm>
          <a:prstGeom prst="rect">
            <a:avLst/>
          </a:prstGeom>
        </p:spPr>
        <p:txBody>
          <a:bodyPr lIns="101846" tIns="50923" rIns="101846" bIns="50923" anchor="t">
            <a:normAutofit/>
          </a:bodyPr>
          <a:lstStyle>
            <a:lvl1pPr marL="0" indent="0" algn="l">
              <a:buNone/>
              <a:defRPr sz="2382" b="0" i="0">
                <a:solidFill>
                  <a:schemeClr val="tx1">
                    <a:lumMod val="65000"/>
                    <a:lumOff val="35000"/>
                  </a:schemeClr>
                </a:solidFill>
                <a:latin typeface="Gotham-Bold"/>
                <a:cs typeface="Gotham-Bold"/>
              </a:defRPr>
            </a:lvl1pPr>
            <a:lvl2pPr marL="449347" indent="0" algn="ctr">
              <a:buNone/>
              <a:defRPr>
                <a:solidFill>
                  <a:schemeClr val="tx1">
                    <a:tint val="75000"/>
                  </a:schemeClr>
                </a:solidFill>
              </a:defRPr>
            </a:lvl2pPr>
            <a:lvl3pPr marL="898695" indent="0" algn="ctr">
              <a:buNone/>
              <a:defRPr>
                <a:solidFill>
                  <a:schemeClr val="tx1">
                    <a:tint val="75000"/>
                  </a:schemeClr>
                </a:solidFill>
              </a:defRPr>
            </a:lvl3pPr>
            <a:lvl4pPr marL="1348043" indent="0" algn="ctr">
              <a:buNone/>
              <a:defRPr>
                <a:solidFill>
                  <a:schemeClr val="tx1">
                    <a:tint val="75000"/>
                  </a:schemeClr>
                </a:solidFill>
              </a:defRPr>
            </a:lvl4pPr>
            <a:lvl5pPr marL="1797391" indent="0" algn="ctr">
              <a:buNone/>
              <a:defRPr>
                <a:solidFill>
                  <a:schemeClr val="tx1">
                    <a:tint val="75000"/>
                  </a:schemeClr>
                </a:solidFill>
              </a:defRPr>
            </a:lvl5pPr>
            <a:lvl6pPr marL="2246740" indent="0" algn="ctr">
              <a:buNone/>
              <a:defRPr>
                <a:solidFill>
                  <a:schemeClr val="tx1">
                    <a:tint val="75000"/>
                  </a:schemeClr>
                </a:solidFill>
              </a:defRPr>
            </a:lvl6pPr>
            <a:lvl7pPr marL="2696085" indent="0" algn="ctr">
              <a:buNone/>
              <a:defRPr>
                <a:solidFill>
                  <a:schemeClr val="tx1">
                    <a:tint val="75000"/>
                  </a:schemeClr>
                </a:solidFill>
              </a:defRPr>
            </a:lvl7pPr>
            <a:lvl8pPr marL="3145435" indent="0" algn="ctr">
              <a:buNone/>
              <a:defRPr>
                <a:solidFill>
                  <a:schemeClr val="tx1">
                    <a:tint val="75000"/>
                  </a:schemeClr>
                </a:solidFill>
              </a:defRPr>
            </a:lvl8pPr>
            <a:lvl9pPr marL="359478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smtClean="0"/>
            </a:lvl1pPr>
          </a:lstStyle>
          <a:p>
            <a:fld id="{0753EB20-4A42-4B82-8725-A5C2A3ED6692}" type="datetime1">
              <a:rPr lang="en-US"/>
              <a:pPr/>
              <a:t>7/21/2025</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baseline="0" smtClean="0">
                <a:latin typeface="Gotham-Bold"/>
              </a:defRPr>
            </a:lvl1pPr>
          </a:lstStyle>
          <a:p>
            <a:fld id="{76991C5B-0B27-4C67-9A9A-28FEB47E4849}" type="slidenum">
              <a:rPr lang="en-US"/>
              <a:pPr/>
              <a:t>‹#›</a:t>
            </a:fld>
            <a:endParaRPr lang="en-US" dirty="0"/>
          </a:p>
        </p:txBody>
      </p:sp>
    </p:spTree>
    <p:extLst>
      <p:ext uri="{BB962C8B-B14F-4D97-AF65-F5344CB8AC3E}">
        <p14:creationId xmlns:p14="http://schemas.microsoft.com/office/powerpoint/2010/main" val="178611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3" name="Content Placeholder 2"/>
          <p:cNvSpPr>
            <a:spLocks noGrp="1"/>
          </p:cNvSpPr>
          <p:nvPr>
            <p:ph idx="1"/>
          </p:nvPr>
        </p:nvSpPr>
        <p:spPr>
          <a:xfrm>
            <a:off x="609600" y="1600204"/>
            <a:ext cx="10972800" cy="4525963"/>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010002B4-C537-42BA-BDEF-53F84D9CB48B}" type="datetime1">
              <a:rPr lang="en-US"/>
              <a:pPr/>
              <a:t>7/21/2025</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smtClean="0"/>
            </a:lvl1pPr>
          </a:lstStyle>
          <a:p>
            <a:fld id="{76991C5B-0B27-4C67-9A9A-28FEB47E4849}" type="slidenum">
              <a:rPr lang="en-US"/>
              <a:pPr/>
              <a:t>‹#›</a:t>
            </a:fld>
            <a:endParaRPr lang="en-US" dirty="0"/>
          </a:p>
        </p:txBody>
      </p:sp>
    </p:spTree>
    <p:extLst>
      <p:ext uri="{BB962C8B-B14F-4D97-AF65-F5344CB8AC3E}">
        <p14:creationId xmlns:p14="http://schemas.microsoft.com/office/powerpoint/2010/main" val="189943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3" name="Content Placeholder 2"/>
          <p:cNvSpPr>
            <a:spLocks noGrp="1"/>
          </p:cNvSpPr>
          <p:nvPr>
            <p:ph idx="1"/>
          </p:nvPr>
        </p:nvSpPr>
        <p:spPr>
          <a:xfrm>
            <a:off x="609600" y="1600205"/>
            <a:ext cx="10972800" cy="1523999"/>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1EDAE687-5C26-4A89-BB93-EFE931A58674}" type="datetime1">
              <a:rPr lang="en-US"/>
              <a:pPr/>
              <a:t>7/21/2025</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smtClean="0"/>
            </a:lvl1pPr>
          </a:lstStyle>
          <a:p>
            <a:fld id="{76991C5B-0B27-4C67-9A9A-28FEB47E4849}" type="slidenum">
              <a:rPr lang="en-US"/>
              <a:pPr/>
              <a:t>‹#›</a:t>
            </a:fld>
            <a:endParaRPr lang="en-US" dirty="0"/>
          </a:p>
        </p:txBody>
      </p:sp>
      <p:sp>
        <p:nvSpPr>
          <p:cNvPr id="7" name="Content Placeholder 2"/>
          <p:cNvSpPr>
            <a:spLocks noGrp="1"/>
          </p:cNvSpPr>
          <p:nvPr>
            <p:ph idx="13"/>
          </p:nvPr>
        </p:nvSpPr>
        <p:spPr>
          <a:xfrm>
            <a:off x="609600" y="3276604"/>
            <a:ext cx="10972800" cy="2849563"/>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238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4" name="Date Placeholder 3"/>
          <p:cNvSpPr>
            <a:spLocks noGrp="1"/>
          </p:cNvSpPr>
          <p:nvPr>
            <p:ph type="dt" sz="half" idx="10"/>
          </p:nvPr>
        </p:nvSpPr>
        <p:spPr>
          <a:xfrm>
            <a:off x="609600" y="6477000"/>
            <a:ext cx="2844800" cy="244475"/>
          </a:xfrm>
        </p:spPr>
        <p:txBody>
          <a:bodyPr/>
          <a:lstStyle>
            <a:lvl1pPr>
              <a:defRPr smtClean="0"/>
            </a:lvl1pPr>
          </a:lstStyle>
          <a:p>
            <a:fld id="{67D1EF56-6283-4667-9C33-F469AD645ACA}" type="datetime1">
              <a:rPr lang="en-US"/>
              <a:pPr/>
              <a:t>7/21/2025</a:t>
            </a:fld>
            <a:endParaRPr lang="en-US" dirty="0"/>
          </a:p>
        </p:txBody>
      </p:sp>
      <p:sp>
        <p:nvSpPr>
          <p:cNvPr id="5" name="Footer Placeholder 4"/>
          <p:cNvSpPr>
            <a:spLocks noGrp="1"/>
          </p:cNvSpPr>
          <p:nvPr>
            <p:ph type="ftr" sz="quarter" idx="11"/>
          </p:nvPr>
        </p:nvSpPr>
        <p:spPr>
          <a:xfrm>
            <a:off x="4165600" y="6477000"/>
            <a:ext cx="3860800" cy="244475"/>
          </a:xfrm>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a:xfrm>
            <a:off x="8737600" y="6477000"/>
            <a:ext cx="2844800" cy="244475"/>
          </a:xfrm>
        </p:spPr>
        <p:txBody>
          <a:bodyPr/>
          <a:lstStyle>
            <a:lvl1pPr>
              <a:defRPr smtClean="0"/>
            </a:lvl1pPr>
          </a:lstStyle>
          <a:p>
            <a:fld id="{76991C5B-0B27-4C67-9A9A-28FEB47E4849}" type="slidenum">
              <a:rPr lang="en-US"/>
              <a:pPr/>
              <a:t>‹#›</a:t>
            </a:fld>
            <a:endParaRPr lang="en-US" dirty="0"/>
          </a:p>
        </p:txBody>
      </p:sp>
      <p:sp>
        <p:nvSpPr>
          <p:cNvPr id="8" name="Content Placeholder 2"/>
          <p:cNvSpPr>
            <a:spLocks noGrp="1"/>
          </p:cNvSpPr>
          <p:nvPr>
            <p:ph idx="13"/>
          </p:nvPr>
        </p:nvSpPr>
        <p:spPr>
          <a:xfrm>
            <a:off x="609600" y="1600200"/>
            <a:ext cx="5267605" cy="4572000"/>
          </a:xfrm>
          <a:prstGeom prst="rect">
            <a:avLst/>
          </a:prstGeom>
        </p:spPr>
        <p:txBody>
          <a:bodyPr lIns="101846" tIns="50923" rIns="101846" bIns="50923"/>
          <a:lstStyle>
            <a:lvl1pPr>
              <a:buClr>
                <a:schemeClr val="tx1">
                  <a:lumMod val="75000"/>
                  <a:lumOff val="25000"/>
                </a:schemeClr>
              </a:buClr>
              <a:buFont typeface="Arial" pitchFamily="34" charset="0"/>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Wingdings" pitchFamily="2"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4"/>
          </p:nvPr>
        </p:nvSpPr>
        <p:spPr>
          <a:xfrm>
            <a:off x="6299200" y="1600200"/>
            <a:ext cx="5267605" cy="4572000"/>
          </a:xfrm>
          <a:prstGeom prst="rect">
            <a:avLst/>
          </a:prstGeom>
        </p:spPr>
        <p:txBody>
          <a:bodyPr lIns="101846" tIns="50923" rIns="101846" bIns="50923"/>
          <a:lstStyle>
            <a:lvl1pPr>
              <a:buClr>
                <a:schemeClr val="tx1">
                  <a:lumMod val="75000"/>
                  <a:lumOff val="25000"/>
                </a:schemeClr>
              </a:buClr>
              <a:buFont typeface="Arial" pitchFamily="34" charset="0"/>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Wingdings" pitchFamily="2"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3654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609600" y="685800"/>
            <a:ext cx="10972800" cy="5867400"/>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609600" y="685800"/>
            <a:ext cx="1727200" cy="6019800"/>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4" name="Date Placeholder 3"/>
          <p:cNvSpPr>
            <a:spLocks noGrp="1"/>
          </p:cNvSpPr>
          <p:nvPr>
            <p:ph type="dt" sz="half" idx="10"/>
          </p:nvPr>
        </p:nvSpPr>
        <p:spPr>
          <a:xfrm>
            <a:off x="609600" y="6477000"/>
            <a:ext cx="2844800" cy="244475"/>
          </a:xfrm>
        </p:spPr>
        <p:txBody>
          <a:bodyPr/>
          <a:lstStyle>
            <a:lvl1pPr>
              <a:defRPr smtClean="0"/>
            </a:lvl1pPr>
          </a:lstStyle>
          <a:p>
            <a:fld id="{A94943F3-16BD-47D2-A827-C06380893761}" type="datetime1">
              <a:rPr lang="en-US"/>
              <a:pPr/>
              <a:t>7/21/2025</a:t>
            </a:fld>
            <a:endParaRPr lang="en-US" dirty="0"/>
          </a:p>
        </p:txBody>
      </p:sp>
      <p:sp>
        <p:nvSpPr>
          <p:cNvPr id="5" name="Footer Placeholder 4"/>
          <p:cNvSpPr>
            <a:spLocks noGrp="1"/>
          </p:cNvSpPr>
          <p:nvPr>
            <p:ph type="ftr" sz="quarter" idx="11"/>
          </p:nvPr>
        </p:nvSpPr>
        <p:spPr>
          <a:xfrm>
            <a:off x="4165600" y="6477000"/>
            <a:ext cx="3860800" cy="244475"/>
          </a:xfrm>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8" name="Slide Number Placeholder 5"/>
          <p:cNvSpPr>
            <a:spLocks noGrp="1"/>
          </p:cNvSpPr>
          <p:nvPr>
            <p:ph type="sldNum" sz="quarter" idx="12"/>
          </p:nvPr>
        </p:nvSpPr>
        <p:spPr>
          <a:xfrm>
            <a:off x="8737600" y="6477000"/>
            <a:ext cx="2844800" cy="244475"/>
          </a:xfrm>
        </p:spPr>
        <p:txBody>
          <a:bodyPr/>
          <a:lstStyle>
            <a:lvl1pPr>
              <a:defRPr baseline="0" smtClean="0"/>
            </a:lvl1pPr>
          </a:lstStyle>
          <a:p>
            <a:fld id="{76991C5B-0B27-4C67-9A9A-28FEB47E4849}" type="slidenum">
              <a:rPr lang="en-US"/>
              <a:pPr/>
              <a:t>‹#›</a:t>
            </a:fld>
            <a:endParaRPr lang="en-US" dirty="0"/>
          </a:p>
        </p:txBody>
      </p:sp>
    </p:spTree>
    <p:extLst>
      <p:ext uri="{BB962C8B-B14F-4D97-AF65-F5344CB8AC3E}">
        <p14:creationId xmlns:p14="http://schemas.microsoft.com/office/powerpoint/2010/main" val="2185773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277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7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3155"/>
            <a:ext cx="10972800" cy="875092"/>
          </a:xfrm>
          <a:prstGeom prst="rect">
            <a:avLst/>
          </a:prstGeom>
        </p:spPr>
        <p:txBody>
          <a:bodyPr lIns="101882" tIns="50941" rIns="101882" bIns="50941">
            <a:normAutofit/>
          </a:bodyPr>
          <a:lstStyle>
            <a:lvl1pPr algn="l">
              <a:defRPr sz="3530" b="0" i="0" baseline="0">
                <a:solidFill>
                  <a:srgbClr val="18453B"/>
                </a:solidFill>
                <a:latin typeface="Gotham-Bold"/>
                <a:cs typeface="Gotham-Bold"/>
              </a:defRPr>
            </a:lvl1pPr>
          </a:lstStyle>
          <a:p>
            <a:r>
              <a:rPr lang="en-US"/>
              <a:t>Click to edit Master title style</a:t>
            </a:r>
            <a:endParaRPr lang="en-US" dirty="0"/>
          </a:p>
        </p:txBody>
      </p:sp>
      <p:sp>
        <p:nvSpPr>
          <p:cNvPr id="3" name="Content Placeholder 2"/>
          <p:cNvSpPr>
            <a:spLocks noGrp="1"/>
          </p:cNvSpPr>
          <p:nvPr>
            <p:ph idx="1"/>
          </p:nvPr>
        </p:nvSpPr>
        <p:spPr>
          <a:xfrm>
            <a:off x="609600" y="2059670"/>
            <a:ext cx="5267605" cy="4296682"/>
          </a:xfrm>
          <a:prstGeom prst="rect">
            <a:avLst/>
          </a:prstGeom>
        </p:spPr>
        <p:txBody>
          <a:bodyPr lIns="101882" tIns="50941" rIns="101882" bIns="50941"/>
          <a:lstStyle>
            <a:lvl1pPr>
              <a:buClr>
                <a:schemeClr val="tx1">
                  <a:lumMod val="75000"/>
                  <a:lumOff val="25000"/>
                </a:schemeClr>
              </a:buClr>
              <a:buFont typeface="Arial"/>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Arial"/>
              <a:buChar char="•"/>
              <a:defRPr sz="2382" b="0" i="0">
                <a:solidFill>
                  <a:schemeClr val="tx1">
                    <a:lumMod val="65000"/>
                    <a:lumOff val="35000"/>
                  </a:schemeClr>
                </a:solidFill>
                <a:latin typeface="Gotham-Bold"/>
                <a:cs typeface="Gotham-Bold"/>
              </a:defRPr>
            </a:lvl2pPr>
            <a:lvl3pPr>
              <a:buClr>
                <a:schemeClr val="tx1">
                  <a:lumMod val="75000"/>
                  <a:lumOff val="25000"/>
                </a:schemeClr>
              </a:buClr>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6314795" y="2059670"/>
            <a:ext cx="5267605" cy="4296682"/>
          </a:xfrm>
          <a:prstGeom prst="rect">
            <a:avLst/>
          </a:prstGeom>
        </p:spPr>
        <p:txBody>
          <a:bodyPr lIns="101882" tIns="50941" rIns="101882" bIns="50941"/>
          <a:lstStyle>
            <a:lvl1pPr>
              <a:buClr>
                <a:schemeClr val="tx1">
                  <a:lumMod val="75000"/>
                  <a:lumOff val="25000"/>
                </a:schemeClr>
              </a:buClr>
              <a:buFont typeface="Wingdings" charset="2"/>
              <a:buChar char="§"/>
              <a:defRPr sz="2735" b="0" i="0">
                <a:solidFill>
                  <a:schemeClr val="tx1">
                    <a:lumMod val="65000"/>
                    <a:lumOff val="35000"/>
                  </a:schemeClr>
                </a:solidFill>
                <a:latin typeface="Gotham-Bold"/>
                <a:cs typeface="Gotham-Bold"/>
              </a:defRPr>
            </a:lvl1pPr>
            <a:lvl2pPr>
              <a:buClr>
                <a:schemeClr val="tx1">
                  <a:lumMod val="75000"/>
                  <a:lumOff val="25000"/>
                </a:schemeClr>
              </a:buClr>
              <a:buFont typeface="Wingdings"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10"/>
          <p:cNvSpPr>
            <a:spLocks noGrp="1"/>
          </p:cNvSpPr>
          <p:nvPr>
            <p:ph type="dt" sz="half" idx="14"/>
          </p:nvPr>
        </p:nvSpPr>
        <p:spPr/>
        <p:txBody>
          <a:bodyPr/>
          <a:lstStyle/>
          <a:p>
            <a:endParaRPr lang="en-US" dirty="0"/>
          </a:p>
        </p:txBody>
      </p:sp>
      <p:sp>
        <p:nvSpPr>
          <p:cNvPr id="12" name="Slide Number Placeholder 11"/>
          <p:cNvSpPr>
            <a:spLocks noGrp="1"/>
          </p:cNvSpPr>
          <p:nvPr>
            <p:ph type="sldNum" sz="quarter" idx="15"/>
          </p:nvPr>
        </p:nvSpPr>
        <p:spPr/>
        <p:txBody>
          <a:bodyPr/>
          <a:lstStyle/>
          <a:p>
            <a:fld id="{DBDEBEEA-2C01-4B76-90A9-F2435854E36D}" type="slidenum">
              <a:rPr lang="en-US"/>
              <a:pPr/>
              <a:t>‹#›</a:t>
            </a:fld>
            <a:endParaRPr lang="en-US"/>
          </a:p>
        </p:txBody>
      </p:sp>
      <p:sp>
        <p:nvSpPr>
          <p:cNvPr id="13" name="Footer Placeholder 12"/>
          <p:cNvSpPr>
            <a:spLocks noGrp="1"/>
          </p:cNvSpPr>
          <p:nvPr>
            <p:ph type="ftr" sz="quarter" idx="16"/>
          </p:nvPr>
        </p:nvSpPr>
        <p:spPr/>
        <p:txBody>
          <a:bodyPr/>
          <a:lstStyle/>
          <a:p>
            <a:endParaRPr lang="en-US" dirty="0">
              <a:solidFill>
                <a:prstClr val="black">
                  <a:lumMod val="65000"/>
                  <a:lumOff val="35000"/>
                </a:prstClr>
              </a:solidFill>
            </a:endParaRPr>
          </a:p>
        </p:txBody>
      </p:sp>
    </p:spTree>
    <p:extLst>
      <p:ext uri="{BB962C8B-B14F-4D97-AF65-F5344CB8AC3E}">
        <p14:creationId xmlns:p14="http://schemas.microsoft.com/office/powerpoint/2010/main" val="296094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494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0"/>
            <a:ext cx="2844800" cy="365125"/>
          </a:xfrm>
          <a:prstGeom prst="rect">
            <a:avLst/>
          </a:prstGeom>
        </p:spPr>
        <p:txBody>
          <a:bodyPr vert="horz" wrap="square" lIns="101858" tIns="50929" rIns="101858" bIns="50929" numCol="1" anchor="ctr" anchorCtr="0" compatLnSpc="1">
            <a:prstTxWarp prst="textNoShape">
              <a:avLst/>
            </a:prstTxWarp>
          </a:bodyPr>
          <a:lstStyle>
            <a:lvl1pPr>
              <a:defRPr sz="1147" smtClean="0">
                <a:solidFill>
                  <a:srgbClr val="595959"/>
                </a:solidFill>
                <a:latin typeface="Gotham-Bold"/>
              </a:defRPr>
            </a:lvl1pPr>
          </a:lstStyle>
          <a:p>
            <a:pPr defTabSz="898800"/>
            <a:fld id="{43E70010-5ED6-4DB8-936B-1582CD6A2796}" type="datetime1">
              <a:rPr lang="en-US" smtClean="0"/>
              <a:pPr defTabSz="898800"/>
              <a:t>7/21/2025</a:t>
            </a:fld>
            <a:endParaRPr lang="en-US" dirty="0"/>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101858" tIns="50929" rIns="101858" bIns="50929" rtlCol="0" anchor="ctr"/>
          <a:lstStyle>
            <a:lvl1pPr algn="ctr" fontAlgn="auto">
              <a:spcBef>
                <a:spcPts val="0"/>
              </a:spcBef>
              <a:spcAft>
                <a:spcPts val="0"/>
              </a:spcAft>
              <a:defRPr sz="1147">
                <a:solidFill>
                  <a:schemeClr val="tx1">
                    <a:lumMod val="65000"/>
                    <a:lumOff val="35000"/>
                  </a:schemeClr>
                </a:solidFill>
                <a:latin typeface="Gotham-Bold"/>
                <a:ea typeface="+mn-ea"/>
                <a:cs typeface="+mn-cs"/>
              </a:defRPr>
            </a:lvl1pPr>
          </a:lstStyle>
          <a:p>
            <a:pPr defTabSz="898800"/>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101858" tIns="50929" rIns="101858" bIns="50929" numCol="1" anchor="ctr" anchorCtr="0" compatLnSpc="1">
            <a:prstTxWarp prst="textNoShape">
              <a:avLst/>
            </a:prstTxWarp>
          </a:bodyPr>
          <a:lstStyle>
            <a:lvl1pPr algn="r">
              <a:defRPr sz="971" baseline="0" smtClean="0">
                <a:solidFill>
                  <a:srgbClr val="595959"/>
                </a:solidFill>
                <a:latin typeface="Gotham-Bold"/>
              </a:defRPr>
            </a:lvl1pPr>
          </a:lstStyle>
          <a:p>
            <a:pPr defTabSz="898800"/>
            <a:fld id="{76991C5B-0B27-4C67-9A9A-28FEB47E4849}" type="slidenum">
              <a:rPr lang="en-US" smtClean="0"/>
              <a:pPr defTabSz="898800"/>
              <a:t>‹#›</a:t>
            </a:fld>
            <a:endParaRPr lang="en-US" dirty="0"/>
          </a:p>
        </p:txBody>
      </p:sp>
      <p:pic>
        <p:nvPicPr>
          <p:cNvPr id="1033" name="Picture 9"/>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3"/>
            <a:ext cx="12192000" cy="716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9206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449399" rtl="0" eaLnBrk="1" fontAlgn="base" hangingPunct="1">
        <a:spcBef>
          <a:spcPct val="0"/>
        </a:spcBef>
        <a:spcAft>
          <a:spcPct val="0"/>
        </a:spcAft>
        <a:defRPr sz="4324" kern="1200">
          <a:solidFill>
            <a:schemeClr val="tx1"/>
          </a:solidFill>
          <a:latin typeface="Gotham Book"/>
          <a:ea typeface="ＭＳ Ｐゴシック" charset="-128"/>
          <a:cs typeface="ＭＳ Ｐゴシック" charset="-128"/>
        </a:defRPr>
      </a:lvl1pPr>
      <a:lvl2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2pPr>
      <a:lvl3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3pPr>
      <a:lvl4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4pPr>
      <a:lvl5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5pPr>
      <a:lvl6pPr marL="449399"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6pPr>
      <a:lvl7pPr marL="898800"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7pPr>
      <a:lvl8pPr marL="1348200"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8pPr>
      <a:lvl9pPr marL="1797601"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9pPr>
    </p:titleStyle>
    <p:bodyStyle>
      <a:lvl1pPr marL="337050" indent="-337050" algn="l" defTabSz="449399" rtl="0" eaLnBrk="1" fontAlgn="base" hangingPunct="1">
        <a:spcBef>
          <a:spcPct val="20000"/>
        </a:spcBef>
        <a:spcAft>
          <a:spcPct val="0"/>
        </a:spcAft>
        <a:buFont typeface="Arial" charset="0"/>
        <a:buChar char="•"/>
        <a:defRPr sz="3177" kern="1200">
          <a:solidFill>
            <a:schemeClr val="tx1"/>
          </a:solidFill>
          <a:latin typeface="Gotham Book"/>
          <a:ea typeface="ＭＳ Ｐゴシック" charset="-128"/>
          <a:cs typeface="ＭＳ Ｐゴシック" charset="-128"/>
        </a:defRPr>
      </a:lvl1pPr>
      <a:lvl2pPr marL="730275" indent="-280876" algn="l" defTabSz="449399" rtl="0" eaLnBrk="1" fontAlgn="base" hangingPunct="1">
        <a:spcBef>
          <a:spcPct val="20000"/>
        </a:spcBef>
        <a:spcAft>
          <a:spcPct val="0"/>
        </a:spcAft>
        <a:buFont typeface="Arial" charset="0"/>
        <a:buChar char="–"/>
        <a:defRPr sz="2735" kern="1200">
          <a:solidFill>
            <a:schemeClr val="tx1"/>
          </a:solidFill>
          <a:latin typeface="Gotham Book"/>
          <a:ea typeface="ＭＳ Ｐゴシック" charset="-128"/>
          <a:cs typeface="+mn-cs"/>
        </a:defRPr>
      </a:lvl2pPr>
      <a:lvl3pPr marL="1123501" indent="-224700" algn="l" defTabSz="449399" rtl="0" eaLnBrk="1" fontAlgn="base" hangingPunct="1">
        <a:spcBef>
          <a:spcPct val="20000"/>
        </a:spcBef>
        <a:spcAft>
          <a:spcPct val="0"/>
        </a:spcAft>
        <a:buFont typeface="Arial" charset="0"/>
        <a:buChar char="•"/>
        <a:defRPr sz="2382" kern="1200">
          <a:solidFill>
            <a:schemeClr val="tx1"/>
          </a:solidFill>
          <a:latin typeface="Gotham Book"/>
          <a:ea typeface="ＭＳ Ｐゴシック" charset="-128"/>
          <a:cs typeface="+mn-cs"/>
        </a:defRPr>
      </a:lvl3pPr>
      <a:lvl4pPr marL="1572900" indent="-224700" algn="l" defTabSz="449399" rtl="0" eaLnBrk="1" fontAlgn="base" hangingPunct="1">
        <a:spcBef>
          <a:spcPct val="20000"/>
        </a:spcBef>
        <a:spcAft>
          <a:spcPct val="0"/>
        </a:spcAft>
        <a:buFont typeface="Arial" charset="0"/>
        <a:buChar char="–"/>
        <a:defRPr sz="1941" kern="1200">
          <a:solidFill>
            <a:schemeClr val="tx1"/>
          </a:solidFill>
          <a:latin typeface="Gotham Book"/>
          <a:ea typeface="ＭＳ Ｐゴシック" charset="-128"/>
          <a:cs typeface="+mn-cs"/>
        </a:defRPr>
      </a:lvl4pPr>
      <a:lvl5pPr marL="2022301" indent="-224700" algn="l" defTabSz="449399" rtl="0" eaLnBrk="1" fontAlgn="base" hangingPunct="1">
        <a:spcBef>
          <a:spcPct val="20000"/>
        </a:spcBef>
        <a:spcAft>
          <a:spcPct val="0"/>
        </a:spcAft>
        <a:buFont typeface="Arial" charset="0"/>
        <a:buChar char="»"/>
        <a:defRPr sz="1941" kern="1200">
          <a:solidFill>
            <a:schemeClr val="tx1"/>
          </a:solidFill>
          <a:latin typeface="Gotham Book"/>
          <a:ea typeface="ＭＳ Ｐゴシック" charset="-128"/>
          <a:cs typeface="+mn-cs"/>
        </a:defRPr>
      </a:lvl5pPr>
      <a:lvl6pPr marL="2471701" indent="-224700" algn="l" defTabSz="449399" rtl="0" eaLnBrk="1" latinLnBrk="0" hangingPunct="1">
        <a:spcBef>
          <a:spcPct val="20000"/>
        </a:spcBef>
        <a:buFont typeface="Arial"/>
        <a:buChar char="•"/>
        <a:defRPr sz="1941" kern="1200">
          <a:solidFill>
            <a:schemeClr val="tx1"/>
          </a:solidFill>
          <a:latin typeface="+mn-lt"/>
          <a:ea typeface="+mn-ea"/>
          <a:cs typeface="+mn-cs"/>
        </a:defRPr>
      </a:lvl6pPr>
      <a:lvl7pPr marL="2921102" indent="-224700" algn="l" defTabSz="449399" rtl="0" eaLnBrk="1" latinLnBrk="0" hangingPunct="1">
        <a:spcBef>
          <a:spcPct val="20000"/>
        </a:spcBef>
        <a:buFont typeface="Arial"/>
        <a:buChar char="•"/>
        <a:defRPr sz="1941" kern="1200">
          <a:solidFill>
            <a:schemeClr val="tx1"/>
          </a:solidFill>
          <a:latin typeface="+mn-lt"/>
          <a:ea typeface="+mn-ea"/>
          <a:cs typeface="+mn-cs"/>
        </a:defRPr>
      </a:lvl7pPr>
      <a:lvl8pPr marL="3370502" indent="-224700" algn="l" defTabSz="449399" rtl="0" eaLnBrk="1" latinLnBrk="0" hangingPunct="1">
        <a:spcBef>
          <a:spcPct val="20000"/>
        </a:spcBef>
        <a:buFont typeface="Arial"/>
        <a:buChar char="•"/>
        <a:defRPr sz="1941" kern="1200">
          <a:solidFill>
            <a:schemeClr val="tx1"/>
          </a:solidFill>
          <a:latin typeface="+mn-lt"/>
          <a:ea typeface="+mn-ea"/>
          <a:cs typeface="+mn-cs"/>
        </a:defRPr>
      </a:lvl8pPr>
      <a:lvl9pPr marL="3819903" indent="-224700" algn="l" defTabSz="449399" rtl="0" eaLnBrk="1" latinLnBrk="0" hangingPunct="1">
        <a:spcBef>
          <a:spcPct val="20000"/>
        </a:spcBef>
        <a:buFont typeface="Arial"/>
        <a:buChar char="•"/>
        <a:defRPr sz="1941" kern="1200">
          <a:solidFill>
            <a:schemeClr val="tx1"/>
          </a:solidFill>
          <a:latin typeface="+mn-lt"/>
          <a:ea typeface="+mn-ea"/>
          <a:cs typeface="+mn-cs"/>
        </a:defRPr>
      </a:lvl9pPr>
    </p:bodyStyle>
    <p:otherStyle>
      <a:defPPr>
        <a:defRPr lang="en-US"/>
      </a:defPPr>
      <a:lvl1pPr marL="0" algn="l" defTabSz="449399" rtl="0" eaLnBrk="1" latinLnBrk="0" hangingPunct="1">
        <a:defRPr sz="1765" kern="1200">
          <a:solidFill>
            <a:schemeClr val="tx1"/>
          </a:solidFill>
          <a:latin typeface="+mn-lt"/>
          <a:ea typeface="+mn-ea"/>
          <a:cs typeface="+mn-cs"/>
        </a:defRPr>
      </a:lvl1pPr>
      <a:lvl2pPr marL="449399" algn="l" defTabSz="449399" rtl="0" eaLnBrk="1" latinLnBrk="0" hangingPunct="1">
        <a:defRPr sz="1765" kern="1200">
          <a:solidFill>
            <a:schemeClr val="tx1"/>
          </a:solidFill>
          <a:latin typeface="+mn-lt"/>
          <a:ea typeface="+mn-ea"/>
          <a:cs typeface="+mn-cs"/>
        </a:defRPr>
      </a:lvl2pPr>
      <a:lvl3pPr marL="898800" algn="l" defTabSz="449399" rtl="0" eaLnBrk="1" latinLnBrk="0" hangingPunct="1">
        <a:defRPr sz="1765" kern="1200">
          <a:solidFill>
            <a:schemeClr val="tx1"/>
          </a:solidFill>
          <a:latin typeface="+mn-lt"/>
          <a:ea typeface="+mn-ea"/>
          <a:cs typeface="+mn-cs"/>
        </a:defRPr>
      </a:lvl3pPr>
      <a:lvl4pPr marL="1348200" algn="l" defTabSz="449399" rtl="0" eaLnBrk="1" latinLnBrk="0" hangingPunct="1">
        <a:defRPr sz="1765" kern="1200">
          <a:solidFill>
            <a:schemeClr val="tx1"/>
          </a:solidFill>
          <a:latin typeface="+mn-lt"/>
          <a:ea typeface="+mn-ea"/>
          <a:cs typeface="+mn-cs"/>
        </a:defRPr>
      </a:lvl4pPr>
      <a:lvl5pPr marL="1797601" algn="l" defTabSz="449399" rtl="0" eaLnBrk="1" latinLnBrk="0" hangingPunct="1">
        <a:defRPr sz="1765" kern="1200">
          <a:solidFill>
            <a:schemeClr val="tx1"/>
          </a:solidFill>
          <a:latin typeface="+mn-lt"/>
          <a:ea typeface="+mn-ea"/>
          <a:cs typeface="+mn-cs"/>
        </a:defRPr>
      </a:lvl5pPr>
      <a:lvl6pPr marL="2247002" algn="l" defTabSz="449399" rtl="0" eaLnBrk="1" latinLnBrk="0" hangingPunct="1">
        <a:defRPr sz="1765" kern="1200">
          <a:solidFill>
            <a:schemeClr val="tx1"/>
          </a:solidFill>
          <a:latin typeface="+mn-lt"/>
          <a:ea typeface="+mn-ea"/>
          <a:cs typeface="+mn-cs"/>
        </a:defRPr>
      </a:lvl6pPr>
      <a:lvl7pPr marL="2696401" algn="l" defTabSz="449399" rtl="0" eaLnBrk="1" latinLnBrk="0" hangingPunct="1">
        <a:defRPr sz="1765" kern="1200">
          <a:solidFill>
            <a:schemeClr val="tx1"/>
          </a:solidFill>
          <a:latin typeface="+mn-lt"/>
          <a:ea typeface="+mn-ea"/>
          <a:cs typeface="+mn-cs"/>
        </a:defRPr>
      </a:lvl7pPr>
      <a:lvl8pPr marL="3145802" algn="l" defTabSz="449399" rtl="0" eaLnBrk="1" latinLnBrk="0" hangingPunct="1">
        <a:defRPr sz="1765" kern="1200">
          <a:solidFill>
            <a:schemeClr val="tx1"/>
          </a:solidFill>
          <a:latin typeface="+mn-lt"/>
          <a:ea typeface="+mn-ea"/>
          <a:cs typeface="+mn-cs"/>
        </a:defRPr>
      </a:lvl8pPr>
      <a:lvl9pPr marL="3595201" algn="l" defTabSz="449399"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aiserl3@msu.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0745F4-2AAC-4AC9-987F-76E1D2931E09}"/>
              </a:ext>
            </a:extLst>
          </p:cNvPr>
          <p:cNvSpPr>
            <a:spLocks noGrp="1"/>
          </p:cNvSpPr>
          <p:nvPr>
            <p:ph type="sldNum" sz="quarter" idx="12"/>
          </p:nvPr>
        </p:nvSpPr>
        <p:spPr/>
        <p:txBody>
          <a:bodyPr/>
          <a:lstStyle/>
          <a:p>
            <a:fld id="{76991C5B-0B27-4C67-9A9A-28FEB47E4849}" type="slidenum">
              <a:rPr lang="en-US" smtClean="0"/>
              <a:pPr/>
              <a:t>1</a:t>
            </a:fld>
            <a:endParaRPr lang="en-US" dirty="0"/>
          </a:p>
        </p:txBody>
      </p:sp>
      <p:sp>
        <p:nvSpPr>
          <p:cNvPr id="8" name="Content Placeholder 7">
            <a:extLst>
              <a:ext uri="{FF2B5EF4-FFF2-40B4-BE49-F238E27FC236}">
                <a16:creationId xmlns:a16="http://schemas.microsoft.com/office/drawing/2014/main" id="{2CAFE805-C596-4CE1-B89A-11FFC1698568}"/>
              </a:ext>
            </a:extLst>
          </p:cNvPr>
          <p:cNvSpPr>
            <a:spLocks noGrp="1"/>
          </p:cNvSpPr>
          <p:nvPr>
            <p:ph idx="1"/>
          </p:nvPr>
        </p:nvSpPr>
        <p:spPr/>
        <p:txBody>
          <a:bodyPr/>
          <a:lstStyle/>
          <a:p>
            <a:pPr marL="0" indent="0" algn="ctr">
              <a:buNone/>
            </a:pPr>
            <a:r>
              <a:rPr lang="en-US" sz="4400" b="1" dirty="0">
                <a:solidFill>
                  <a:srgbClr val="435422"/>
                </a:solidFill>
              </a:rPr>
              <a:t>The Office of the Controller Presents </a:t>
            </a:r>
          </a:p>
          <a:p>
            <a:pPr marL="0" indent="0" algn="ctr">
              <a:buNone/>
            </a:pPr>
            <a:r>
              <a:rPr lang="en-US" sz="4400" b="1" dirty="0">
                <a:solidFill>
                  <a:srgbClr val="435422"/>
                </a:solidFill>
              </a:rPr>
              <a:t>Vendors in KFS</a:t>
            </a:r>
          </a:p>
          <a:p>
            <a:pPr marL="0" indent="0">
              <a:buNone/>
            </a:pPr>
            <a:endParaRPr lang="en-US" dirty="0"/>
          </a:p>
          <a:p>
            <a:pPr marL="0" indent="0">
              <a:buNone/>
            </a:pPr>
            <a:endParaRPr lang="en-US" dirty="0"/>
          </a:p>
          <a:p>
            <a:pPr marL="0" indent="1196975" algn="just">
              <a:buNone/>
            </a:pPr>
            <a:r>
              <a:rPr lang="en-US" sz="1800" dirty="0">
                <a:solidFill>
                  <a:schemeClr val="accent3">
                    <a:lumMod val="50000"/>
                  </a:schemeClr>
                </a:solidFill>
              </a:rPr>
              <a:t>Hosted by:			</a:t>
            </a:r>
          </a:p>
          <a:p>
            <a:pPr marL="0" indent="1196975" algn="just">
              <a:buNone/>
            </a:pPr>
            <a:r>
              <a:rPr lang="en-US" sz="1800" dirty="0">
                <a:solidFill>
                  <a:schemeClr val="accent3">
                    <a:lumMod val="50000"/>
                  </a:schemeClr>
                </a:solidFill>
              </a:rPr>
              <a:t>Lauren Knoch</a:t>
            </a:r>
          </a:p>
          <a:p>
            <a:pPr marL="0" indent="1196975" algn="just">
              <a:buNone/>
            </a:pPr>
            <a:r>
              <a:rPr lang="en-US" sz="1800" dirty="0">
                <a:solidFill>
                  <a:schemeClr val="accent3">
                    <a:lumMod val="50000"/>
                  </a:schemeClr>
                </a:solidFill>
              </a:rPr>
              <a:t>Accounting Manager	</a:t>
            </a:r>
          </a:p>
          <a:p>
            <a:pPr marL="0" indent="1196975" algn="just">
              <a:buNone/>
            </a:pPr>
            <a:r>
              <a:rPr lang="en-US" sz="1800" dirty="0">
                <a:hlinkClick r:id="rId2"/>
              </a:rPr>
              <a:t>kaiserl3@msu.edu</a:t>
            </a:r>
            <a:endParaRPr lang="en-US" sz="1800" dirty="0"/>
          </a:p>
          <a:p>
            <a:pPr marL="0" indent="1196975" algn="just">
              <a:buNone/>
            </a:pPr>
            <a:r>
              <a:rPr lang="en-US" sz="1800" dirty="0">
                <a:solidFill>
                  <a:schemeClr val="accent3">
                    <a:lumMod val="50000"/>
                  </a:schemeClr>
                </a:solidFill>
              </a:rPr>
              <a:t>517-884-4193</a:t>
            </a:r>
          </a:p>
        </p:txBody>
      </p:sp>
    </p:spTree>
    <p:extLst>
      <p:ext uri="{BB962C8B-B14F-4D97-AF65-F5344CB8AC3E}">
        <p14:creationId xmlns:p14="http://schemas.microsoft.com/office/powerpoint/2010/main" val="402852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Conflict of Interest Tab</a:t>
            </a:r>
          </a:p>
          <a:p>
            <a:r>
              <a:rPr lang="en-US" dirty="0"/>
              <a:t>Complete if you know that there is a conflict of interest with the vendor.</a:t>
            </a:r>
          </a:p>
          <a:p>
            <a:r>
              <a:rPr lang="en-US" dirty="0"/>
              <a:t>Accounting and/or General counsel will make COI determination for DV vendors.  University Procurement and Logistics and/or General Counsel will make COI determination for PO vendors.</a:t>
            </a:r>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10</a:t>
            </a:fld>
            <a:endParaRPr lang="en-US" dirty="0"/>
          </a:p>
        </p:txBody>
      </p:sp>
    </p:spTree>
    <p:extLst>
      <p:ext uri="{BB962C8B-B14F-4D97-AF65-F5344CB8AC3E}">
        <p14:creationId xmlns:p14="http://schemas.microsoft.com/office/powerpoint/2010/main" val="134354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Address Tab</a:t>
            </a:r>
          </a:p>
          <a:p>
            <a:r>
              <a:rPr lang="en-US" dirty="0"/>
              <a:t>Choose the Address Type from the dropdown box.</a:t>
            </a:r>
          </a:p>
          <a:p>
            <a:pPr lvl="1"/>
            <a:r>
              <a:rPr lang="en-US" dirty="0"/>
              <a:t>For SP and DV vendors, this will most likely be a Remit Address.</a:t>
            </a:r>
          </a:p>
          <a:p>
            <a:r>
              <a:rPr lang="en-US" dirty="0"/>
              <a:t>Fill in the address fields accurately</a:t>
            </a:r>
          </a:p>
          <a:p>
            <a:r>
              <a:rPr lang="en-US" dirty="0"/>
              <a:t>Must have at least one default address.</a:t>
            </a:r>
          </a:p>
          <a:p>
            <a:r>
              <a:rPr lang="en-US" dirty="0">
                <a:highlight>
                  <a:srgbClr val="FFFF00"/>
                </a:highlight>
              </a:rPr>
              <a:t>HIT THE ADD  BUTTON!!</a:t>
            </a:r>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11</a:t>
            </a:fld>
            <a:endParaRPr lang="en-US" dirty="0"/>
          </a:p>
        </p:txBody>
      </p:sp>
    </p:spTree>
    <p:extLst>
      <p:ext uri="{BB962C8B-B14F-4D97-AF65-F5344CB8AC3E}">
        <p14:creationId xmlns:p14="http://schemas.microsoft.com/office/powerpoint/2010/main" val="1639992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Search Alias Tab</a:t>
            </a:r>
          </a:p>
          <a:p>
            <a:pPr marL="0" indent="0">
              <a:buNone/>
            </a:pPr>
            <a:endParaRPr lang="en-US" dirty="0"/>
          </a:p>
          <a:p>
            <a:pPr marL="0" indent="0">
              <a:buNone/>
            </a:pPr>
            <a:r>
              <a:rPr lang="en-US" dirty="0"/>
              <a:t>Used when you need to put the official company name in the vendor name area, but the vendor uses an acronym or another common name.  </a:t>
            </a:r>
          </a:p>
          <a:p>
            <a:pPr marL="0" indent="0">
              <a:buNone/>
            </a:pPr>
            <a:endParaRPr lang="en-US" dirty="0"/>
          </a:p>
          <a:p>
            <a:pPr marL="0" indent="0">
              <a:buNone/>
            </a:pPr>
            <a:r>
              <a:rPr lang="en-US" dirty="0"/>
              <a:t>This allows a search to be done on the alias.  It is not required.</a:t>
            </a:r>
          </a:p>
          <a:p>
            <a:pPr marL="0" indent="0">
              <a:buNone/>
            </a:pPr>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12</a:t>
            </a:fld>
            <a:endParaRPr lang="en-US" dirty="0"/>
          </a:p>
        </p:txBody>
      </p:sp>
    </p:spTree>
    <p:extLst>
      <p:ext uri="{BB962C8B-B14F-4D97-AF65-F5344CB8AC3E}">
        <p14:creationId xmlns:p14="http://schemas.microsoft.com/office/powerpoint/2010/main" val="162185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Notes and Attachments Tab</a:t>
            </a:r>
          </a:p>
          <a:p>
            <a:pPr marL="0" indent="0">
              <a:buNone/>
            </a:pPr>
            <a:r>
              <a:rPr lang="en-US" dirty="0"/>
              <a:t>Attachments are restricted view and can only be seen by vendor approvers once the document is submitted/approved.</a:t>
            </a:r>
          </a:p>
          <a:p>
            <a:r>
              <a:rPr lang="en-US" dirty="0"/>
              <a:t>SP vendors – no attachments required unless you will be paying an individual via wire.</a:t>
            </a:r>
          </a:p>
          <a:p>
            <a:r>
              <a:rPr lang="en-US" dirty="0"/>
              <a:t>DV vendors</a:t>
            </a:r>
          </a:p>
          <a:p>
            <a:pPr lvl="1"/>
            <a:r>
              <a:rPr lang="en-US" dirty="0"/>
              <a:t>W-9 required for US entity vendors. No W-9 required, but helpful, for US individuals.</a:t>
            </a:r>
          </a:p>
          <a:p>
            <a:pPr lvl="1"/>
            <a:r>
              <a:rPr lang="en-US" dirty="0"/>
              <a:t>W-8BEN or W-8BEN-E required for foreign vendors.</a:t>
            </a:r>
          </a:p>
          <a:p>
            <a:pPr lvl="1"/>
            <a:r>
              <a:rPr lang="en-US" dirty="0"/>
              <a:t>Wire info for individuals if paying via wire.</a:t>
            </a:r>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13</a:t>
            </a:fld>
            <a:endParaRPr lang="en-US" dirty="0"/>
          </a:p>
        </p:txBody>
      </p:sp>
    </p:spTree>
    <p:extLst>
      <p:ext uri="{BB962C8B-B14F-4D97-AF65-F5344CB8AC3E}">
        <p14:creationId xmlns:p14="http://schemas.microsoft.com/office/powerpoint/2010/main" val="3613570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a:xfrm>
            <a:off x="609600" y="1600204"/>
            <a:ext cx="10972800" cy="4922516"/>
          </a:xfrm>
        </p:spPr>
        <p:txBody>
          <a:bodyPr/>
          <a:lstStyle/>
          <a:p>
            <a:pPr marL="0" indent="0">
              <a:buNone/>
            </a:pPr>
            <a:r>
              <a:rPr lang="en-US" dirty="0"/>
              <a:t>SP and DV vendor approvers perform the following actions:</a:t>
            </a:r>
          </a:p>
          <a:p>
            <a:r>
              <a:rPr lang="en-US" dirty="0"/>
              <a:t>Verify that the vendor does not already exist</a:t>
            </a:r>
          </a:p>
          <a:p>
            <a:r>
              <a:rPr lang="en-US" dirty="0"/>
              <a:t>Check to see that the vendor is not an employee.</a:t>
            </a:r>
          </a:p>
          <a:p>
            <a:r>
              <a:rPr lang="en-US" dirty="0"/>
              <a:t>Check to see that the vendor is not a student – SP is allowed.</a:t>
            </a:r>
          </a:p>
          <a:p>
            <a:r>
              <a:rPr lang="en-US" dirty="0"/>
              <a:t>Verify TIN with the IRS.</a:t>
            </a:r>
          </a:p>
          <a:p>
            <a:r>
              <a:rPr lang="en-US" dirty="0"/>
              <a:t>Review name and address for correct spelling etc.</a:t>
            </a:r>
          </a:p>
          <a:p>
            <a:r>
              <a:rPr lang="en-US" dirty="0"/>
              <a:t>Make sure required support is attached and complete.</a:t>
            </a:r>
          </a:p>
          <a:p>
            <a:r>
              <a:rPr lang="en-US" dirty="0"/>
              <a:t>Perform Visual Compliance check for foreign vendors.</a:t>
            </a:r>
          </a:p>
          <a:p>
            <a:pPr marL="0" indent="0">
              <a:buNone/>
            </a:pPr>
            <a:r>
              <a:rPr lang="en-US" dirty="0"/>
              <a:t>Since attachments cannot be added by the initiator once the edoc is submitted, disapprovals are often necessary.</a:t>
            </a:r>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14</a:t>
            </a:fld>
            <a:endParaRPr lang="en-US" dirty="0"/>
          </a:p>
        </p:txBody>
      </p:sp>
    </p:spTree>
    <p:extLst>
      <p:ext uri="{BB962C8B-B14F-4D97-AF65-F5344CB8AC3E}">
        <p14:creationId xmlns:p14="http://schemas.microsoft.com/office/powerpoint/2010/main" val="2990303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Editing a Vendor</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p:txBody>
          <a:bodyPr/>
          <a:lstStyle/>
          <a:p>
            <a:pPr marL="0" indent="0">
              <a:buNone/>
            </a:pPr>
            <a:r>
              <a:rPr lang="en-US" dirty="0"/>
              <a:t>Used for updating or adding information to an already existing vendor.</a:t>
            </a:r>
          </a:p>
          <a:p>
            <a:pPr marL="907575" lvl="1" indent="-514350">
              <a:buFont typeface="+mj-lt"/>
              <a:buAutoNum type="arabicPeriod"/>
            </a:pPr>
            <a:r>
              <a:rPr lang="en-US" dirty="0"/>
              <a:t>Search for the vendor.</a:t>
            </a:r>
          </a:p>
          <a:p>
            <a:pPr marL="907575" lvl="1" indent="-514350">
              <a:buFont typeface="+mj-lt"/>
              <a:buAutoNum type="arabicPeriod"/>
            </a:pPr>
            <a:r>
              <a:rPr lang="en-US" dirty="0"/>
              <a:t>Select “edit” from the actions.</a:t>
            </a:r>
          </a:p>
          <a:p>
            <a:pPr marL="0" indent="0">
              <a:buNone/>
            </a:pPr>
            <a:r>
              <a:rPr lang="en-US" dirty="0"/>
              <a:t>Old/current information will be on the left.  New information will be on the right.</a:t>
            </a:r>
          </a:p>
          <a:p>
            <a:pPr marL="907575" lvl="1" indent="-514350">
              <a:buFont typeface="+mj-lt"/>
              <a:buAutoNum type="arabicPeriod" startAt="3"/>
            </a:pPr>
            <a:r>
              <a:rPr lang="en-US" dirty="0"/>
              <a:t>Fill in a description of what is being changed.</a:t>
            </a:r>
          </a:p>
          <a:p>
            <a:pPr marL="907575" lvl="1" indent="-514350">
              <a:buFont typeface="+mj-lt"/>
              <a:buAutoNum type="arabicPeriod" startAt="3"/>
            </a:pPr>
            <a:r>
              <a:rPr lang="en-US" dirty="0"/>
              <a:t>Change the appropriate items.</a:t>
            </a:r>
          </a:p>
          <a:p>
            <a:pPr marL="907575" lvl="1" indent="-514350">
              <a:buFont typeface="+mj-lt"/>
              <a:buAutoNum type="arabicPeriod" startAt="3"/>
            </a:pPr>
            <a:r>
              <a:rPr lang="en-US" dirty="0"/>
              <a:t>Attach support if required.</a:t>
            </a:r>
          </a:p>
          <a:p>
            <a:pPr marL="907575" lvl="1" indent="-514350">
              <a:buFont typeface="+mj-lt"/>
              <a:buAutoNum type="arabicPeriod" startAt="3"/>
            </a:pPr>
            <a:r>
              <a:rPr lang="en-US" dirty="0"/>
              <a:t>Submit the document.  When viewing the document, changed items will be noted with a yellow star on the right.</a:t>
            </a:r>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15</a:t>
            </a:fld>
            <a:endParaRPr lang="en-US" dirty="0"/>
          </a:p>
        </p:txBody>
      </p:sp>
    </p:spTree>
    <p:extLst>
      <p:ext uri="{BB962C8B-B14F-4D97-AF65-F5344CB8AC3E}">
        <p14:creationId xmlns:p14="http://schemas.microsoft.com/office/powerpoint/2010/main" val="926877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Editing a Vendor - continued</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a:xfrm>
            <a:off x="609600" y="1600204"/>
            <a:ext cx="10972800" cy="4839507"/>
          </a:xfrm>
        </p:spPr>
        <p:txBody>
          <a:bodyPr/>
          <a:lstStyle/>
          <a:p>
            <a:pPr marL="0" indent="0">
              <a:buNone/>
            </a:pPr>
            <a:r>
              <a:rPr lang="en-US" dirty="0"/>
              <a:t>Common reasons for editing a vendor include:</a:t>
            </a:r>
          </a:p>
          <a:p>
            <a:r>
              <a:rPr lang="en-US" dirty="0"/>
              <a:t>Address changes </a:t>
            </a:r>
          </a:p>
          <a:p>
            <a:pPr lvl="1"/>
            <a:r>
              <a:rPr lang="en-US" dirty="0"/>
              <a:t>Add a new address instead of changing the old one.  This maintains the history of the old address. The new one can be the default and/or the old one can be made inactive.  It also allows the DV auditor to change the address if the wrong one was selected without a disapproval needed.</a:t>
            </a:r>
          </a:p>
          <a:p>
            <a:pPr lvl="1"/>
            <a:r>
              <a:rPr lang="en-US" dirty="0"/>
              <a:t>Documentation is required to be attached for an address change to an entity (invoice, email, etc.).  No documentation is required for an address change to an individual.</a:t>
            </a:r>
          </a:p>
          <a:p>
            <a:pPr marL="342900" lvl="1" indent="-342900">
              <a:buFont typeface="Arial" panose="020B0604020202020204" pitchFamily="34" charset="0"/>
              <a:buChar char="•"/>
            </a:pPr>
            <a:r>
              <a:rPr lang="en-US" sz="2740" dirty="0"/>
              <a:t>Adding wire info</a:t>
            </a:r>
          </a:p>
          <a:p>
            <a:pPr marL="342900" lvl="1" indent="-342900">
              <a:buFont typeface="Arial" panose="020B0604020202020204" pitchFamily="34" charset="0"/>
              <a:buChar char="•"/>
            </a:pPr>
            <a:r>
              <a:rPr lang="en-US" sz="2740" dirty="0"/>
              <a:t>Updated name or tax forms </a:t>
            </a:r>
          </a:p>
          <a:p>
            <a:pPr marL="449399" lvl="1" indent="0">
              <a:buNone/>
            </a:pPr>
            <a:endParaRPr lang="en-US" dirty="0"/>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16</a:t>
            </a:fld>
            <a:endParaRPr lang="en-US" dirty="0"/>
          </a:p>
        </p:txBody>
      </p:sp>
    </p:spTree>
    <p:extLst>
      <p:ext uri="{BB962C8B-B14F-4D97-AF65-F5344CB8AC3E}">
        <p14:creationId xmlns:p14="http://schemas.microsoft.com/office/powerpoint/2010/main" val="2828232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Creating a Division for a Vendor</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p:txBody>
          <a:bodyPr/>
          <a:lstStyle/>
          <a:p>
            <a:pPr marL="0" indent="0">
              <a:buNone/>
            </a:pPr>
            <a:r>
              <a:rPr lang="en-US" dirty="0"/>
              <a:t>Needed when the TIN is the same, but the check needs to be in a different name.  </a:t>
            </a:r>
          </a:p>
          <a:p>
            <a:pPr marL="907575" lvl="1" indent="-514350">
              <a:buFont typeface="+mj-lt"/>
              <a:buAutoNum type="arabicPeriod"/>
            </a:pPr>
            <a:r>
              <a:rPr lang="en-US" dirty="0"/>
              <a:t>Search for the vendor.</a:t>
            </a:r>
          </a:p>
          <a:p>
            <a:pPr marL="907575" lvl="1" indent="-514350">
              <a:buFont typeface="+mj-lt"/>
              <a:buAutoNum type="arabicPeriod"/>
            </a:pPr>
            <a:r>
              <a:rPr lang="en-US" dirty="0"/>
              <a:t>Select “create division” from the actions.</a:t>
            </a:r>
          </a:p>
          <a:p>
            <a:pPr marL="907575" lvl="1" indent="-514350">
              <a:buFont typeface="+mj-lt"/>
              <a:buAutoNum type="arabicPeriod" startAt="3"/>
            </a:pPr>
            <a:r>
              <a:rPr lang="en-US" dirty="0"/>
              <a:t>Fill in a description of what is needed.</a:t>
            </a:r>
          </a:p>
          <a:p>
            <a:pPr marL="907575" lvl="1" indent="-514350">
              <a:buFont typeface="+mj-lt"/>
              <a:buAutoNum type="arabicPeriod" startAt="3"/>
            </a:pPr>
            <a:r>
              <a:rPr lang="en-US" dirty="0"/>
              <a:t>Add a vendor name – notice there is a “parent name”.</a:t>
            </a:r>
          </a:p>
          <a:p>
            <a:pPr marL="907575" lvl="1" indent="-514350">
              <a:buFont typeface="+mj-lt"/>
              <a:buAutoNum type="arabicPeriod" startAt="3"/>
            </a:pPr>
            <a:r>
              <a:rPr lang="en-US" dirty="0"/>
              <a:t>You are unable to change Corporate Information tab</a:t>
            </a:r>
          </a:p>
          <a:p>
            <a:pPr marL="907575" lvl="1" indent="-514350">
              <a:buFont typeface="+mj-lt"/>
              <a:buAutoNum type="arabicPeriod" startAt="3"/>
            </a:pPr>
            <a:r>
              <a:rPr lang="en-US" dirty="0"/>
              <a:t>Add an address.</a:t>
            </a:r>
          </a:p>
          <a:p>
            <a:pPr marL="907575" lvl="1" indent="-514350">
              <a:buFont typeface="+mj-lt"/>
              <a:buAutoNum type="arabicPeriod" startAt="3"/>
            </a:pPr>
            <a:r>
              <a:rPr lang="en-US" dirty="0"/>
              <a:t>Attach support for the name – usually a W-9 or invoice.</a:t>
            </a:r>
          </a:p>
          <a:p>
            <a:pPr marL="907575" lvl="1" indent="-514350">
              <a:buFont typeface="+mj-lt"/>
              <a:buAutoNum type="arabicPeriod" startAt="3"/>
            </a:pPr>
            <a:r>
              <a:rPr lang="en-US" dirty="0"/>
              <a:t>Submit the document.  </a:t>
            </a:r>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17</a:t>
            </a:fld>
            <a:endParaRPr lang="en-US" dirty="0"/>
          </a:p>
        </p:txBody>
      </p:sp>
    </p:spTree>
    <p:extLst>
      <p:ext uri="{BB962C8B-B14F-4D97-AF65-F5344CB8AC3E}">
        <p14:creationId xmlns:p14="http://schemas.microsoft.com/office/powerpoint/2010/main" val="2022182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br>
              <a:rPr lang="en-US" dirty="0"/>
            </a:br>
            <a:endParaRPr lang="en-US" dirty="0"/>
          </a:p>
        </p:txBody>
      </p:sp>
      <p:pic>
        <p:nvPicPr>
          <p:cNvPr id="6" name="Content Placeholder 5" descr="Help with solid fill">
            <a:extLst>
              <a:ext uri="{FF2B5EF4-FFF2-40B4-BE49-F238E27FC236}">
                <a16:creationId xmlns:a16="http://schemas.microsoft.com/office/drawing/2014/main" id="{4AD4CCAE-71B1-4905-9348-3ED348146C82}"/>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37000" y="1876425"/>
            <a:ext cx="4318000" cy="3276600"/>
          </a:xfrm>
        </p:spPr>
      </p:pic>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18</a:t>
            </a:fld>
            <a:endParaRPr lang="en-US" dirty="0"/>
          </a:p>
        </p:txBody>
      </p:sp>
    </p:spTree>
    <p:extLst>
      <p:ext uri="{BB962C8B-B14F-4D97-AF65-F5344CB8AC3E}">
        <p14:creationId xmlns:p14="http://schemas.microsoft.com/office/powerpoint/2010/main" val="165636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0B8-3EFC-4278-A974-A6C99762253F}"/>
              </a:ext>
            </a:extLst>
          </p:cNvPr>
          <p:cNvSpPr>
            <a:spLocks noGrp="1"/>
          </p:cNvSpPr>
          <p:nvPr>
            <p:ph type="title"/>
          </p:nvPr>
        </p:nvSpPr>
        <p:spPr/>
        <p:txBody>
          <a:bodyPr>
            <a:normAutofit fontScale="90000"/>
          </a:bodyPr>
          <a:lstStyle/>
          <a:p>
            <a:r>
              <a:rPr lang="en-US" dirty="0"/>
              <a:t>Todays Topics</a:t>
            </a:r>
          </a:p>
        </p:txBody>
      </p:sp>
      <p:sp>
        <p:nvSpPr>
          <p:cNvPr id="3" name="Content Placeholder 2">
            <a:extLst>
              <a:ext uri="{FF2B5EF4-FFF2-40B4-BE49-F238E27FC236}">
                <a16:creationId xmlns:a16="http://schemas.microsoft.com/office/drawing/2014/main" id="{88B5F179-774B-4015-87A6-4201574659BB}"/>
              </a:ext>
            </a:extLst>
          </p:cNvPr>
          <p:cNvSpPr>
            <a:spLocks noGrp="1"/>
          </p:cNvSpPr>
          <p:nvPr>
            <p:ph idx="1"/>
          </p:nvPr>
        </p:nvSpPr>
        <p:spPr/>
        <p:txBody>
          <a:bodyPr/>
          <a:lstStyle/>
          <a:p>
            <a:r>
              <a:rPr lang="en-US" dirty="0"/>
              <a:t>Types of vendors and how/when to use them</a:t>
            </a:r>
          </a:p>
          <a:p>
            <a:r>
              <a:rPr lang="en-US" dirty="0"/>
              <a:t>Searching for vendors</a:t>
            </a:r>
          </a:p>
          <a:p>
            <a:r>
              <a:rPr lang="en-US" dirty="0"/>
              <a:t>Vendor actions </a:t>
            </a:r>
          </a:p>
          <a:p>
            <a:pPr lvl="1"/>
            <a:r>
              <a:rPr lang="en-US" dirty="0"/>
              <a:t>Editing an existing vendor</a:t>
            </a:r>
          </a:p>
          <a:p>
            <a:pPr lvl="1"/>
            <a:r>
              <a:rPr lang="en-US" dirty="0"/>
              <a:t>Creating a division from an existing vendor</a:t>
            </a:r>
          </a:p>
          <a:p>
            <a:pPr lvl="1"/>
            <a:r>
              <a:rPr lang="en-US" dirty="0"/>
              <a:t>Creating a new vendor</a:t>
            </a:r>
          </a:p>
          <a:p>
            <a:endParaRPr lang="en-US" dirty="0"/>
          </a:p>
        </p:txBody>
      </p:sp>
      <p:sp>
        <p:nvSpPr>
          <p:cNvPr id="4" name="Slide Number Placeholder 3">
            <a:extLst>
              <a:ext uri="{FF2B5EF4-FFF2-40B4-BE49-F238E27FC236}">
                <a16:creationId xmlns:a16="http://schemas.microsoft.com/office/drawing/2014/main" id="{77AD1329-F156-48F0-A1F5-453C38EC4BB6}"/>
              </a:ext>
            </a:extLst>
          </p:cNvPr>
          <p:cNvSpPr>
            <a:spLocks noGrp="1"/>
          </p:cNvSpPr>
          <p:nvPr>
            <p:ph type="sldNum" sz="quarter" idx="12"/>
          </p:nvPr>
        </p:nvSpPr>
        <p:spPr/>
        <p:txBody>
          <a:bodyPr/>
          <a:lstStyle/>
          <a:p>
            <a:fld id="{76991C5B-0B27-4C67-9A9A-28FEB47E4849}" type="slidenum">
              <a:rPr lang="en-US" smtClean="0"/>
              <a:pPr/>
              <a:t>2</a:t>
            </a:fld>
            <a:endParaRPr lang="en-US" dirty="0"/>
          </a:p>
        </p:txBody>
      </p:sp>
    </p:spTree>
    <p:extLst>
      <p:ext uri="{BB962C8B-B14F-4D97-AF65-F5344CB8AC3E}">
        <p14:creationId xmlns:p14="http://schemas.microsoft.com/office/powerpoint/2010/main" val="143819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Autofit/>
          </a:bodyPr>
          <a:lstStyle/>
          <a:p>
            <a:r>
              <a:rPr lang="en-US" sz="5400" dirty="0"/>
              <a:t>Hierarchy of Vendor Types</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3</a:t>
            </a:fld>
            <a:endParaRPr lang="en-US"/>
          </a:p>
        </p:txBody>
      </p:sp>
      <p:sp>
        <p:nvSpPr>
          <p:cNvPr id="7" name="Content Placeholder 7">
            <a:extLst>
              <a:ext uri="{FF2B5EF4-FFF2-40B4-BE49-F238E27FC236}">
                <a16:creationId xmlns:a16="http://schemas.microsoft.com/office/drawing/2014/main" id="{77AEF95F-6D4C-4262-8203-56806F4FF730}"/>
              </a:ext>
            </a:extLst>
          </p:cNvPr>
          <p:cNvSpPr txBox="1">
            <a:spLocks/>
          </p:cNvSpPr>
          <p:nvPr/>
        </p:nvSpPr>
        <p:spPr>
          <a:xfrm>
            <a:off x="1427628" y="2793191"/>
            <a:ext cx="4053545" cy="35631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Vendor types have specific purposes and range from simple SP vendors to the more complicated PO vendors.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 additional vendor type are employee vendors that are created automatically via a Payroll SAP feed.</a:t>
            </a:r>
          </a:p>
        </p:txBody>
      </p:sp>
      <p:pic>
        <p:nvPicPr>
          <p:cNvPr id="4" name="Picture 3">
            <a:extLst>
              <a:ext uri="{FF2B5EF4-FFF2-40B4-BE49-F238E27FC236}">
                <a16:creationId xmlns:a16="http://schemas.microsoft.com/office/drawing/2014/main" id="{4A79FDF4-F75D-4C29-9E02-8A8A5CE0A1AC}"/>
              </a:ext>
            </a:extLst>
          </p:cNvPr>
          <p:cNvPicPr>
            <a:picLocks noChangeAspect="1"/>
          </p:cNvPicPr>
          <p:nvPr/>
        </p:nvPicPr>
        <p:blipFill>
          <a:blip r:embed="rId2"/>
          <a:stretch>
            <a:fillRect/>
          </a:stretch>
        </p:blipFill>
        <p:spPr>
          <a:xfrm>
            <a:off x="5975872" y="2793191"/>
            <a:ext cx="5523455" cy="3292125"/>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rmAutofit fontScale="90000"/>
          </a:bodyPr>
          <a:lstStyle/>
          <a:p>
            <a:r>
              <a:rPr lang="en-US" dirty="0"/>
              <a:t>Vendor Types</a:t>
            </a:r>
          </a:p>
        </p:txBody>
      </p:sp>
      <p:sp>
        <p:nvSpPr>
          <p:cNvPr id="3" name="Content Placeholder 2"/>
          <p:cNvSpPr>
            <a:spLocks noGrp="1"/>
          </p:cNvSpPr>
          <p:nvPr>
            <p:ph idx="1"/>
          </p:nvPr>
        </p:nvSpPr>
        <p:spPr>
          <a:xfrm>
            <a:off x="609600" y="1358537"/>
            <a:ext cx="10972800" cy="5268687"/>
          </a:xfrm>
        </p:spPr>
        <p:txBody>
          <a:bodyPr/>
          <a:lstStyle/>
          <a:p>
            <a:pPr>
              <a:buFont typeface="Arial" pitchFamily="34" charset="0"/>
              <a:buChar char="•"/>
            </a:pPr>
            <a:r>
              <a:rPr lang="en-US" dirty="0">
                <a:latin typeface="Gotham-Bold"/>
              </a:rPr>
              <a:t>Special Payment (SP) </a:t>
            </a:r>
          </a:p>
          <a:p>
            <a:pPr lvl="2"/>
            <a:r>
              <a:rPr lang="en-US" dirty="0">
                <a:latin typeface="Gotham-Bold"/>
              </a:rPr>
              <a:t>Vendors used for research participant payments ($150 or less), refunds, or non-employee reimbursements. Payment reason codes F, E, and I.</a:t>
            </a:r>
          </a:p>
          <a:p>
            <a:pPr lvl="2"/>
            <a:r>
              <a:rPr lang="en-US" dirty="0">
                <a:latin typeface="Gotham-Bold"/>
              </a:rPr>
              <a:t>Does not require a Tax ID.</a:t>
            </a:r>
          </a:p>
          <a:p>
            <a:pPr lvl="2"/>
            <a:r>
              <a:rPr lang="en-US" dirty="0"/>
              <a:t>No attachments required (unless paying via wire)</a:t>
            </a:r>
            <a:endParaRPr lang="en-US" dirty="0">
              <a:latin typeface="Gotham-Bold"/>
            </a:endParaRPr>
          </a:p>
          <a:p>
            <a:pPr>
              <a:buFont typeface="Arial" pitchFamily="34" charset="0"/>
              <a:buChar char="•"/>
            </a:pPr>
            <a:r>
              <a:rPr lang="en-US" dirty="0"/>
              <a:t>Disbursement Voucher (DV)</a:t>
            </a:r>
          </a:p>
          <a:p>
            <a:pPr lvl="2"/>
            <a:r>
              <a:rPr lang="en-US" dirty="0"/>
              <a:t>Vendors used for the purchase of goods or services not requiring a Requisition/PO. Consult with UPL-Procurement if unsure.</a:t>
            </a:r>
          </a:p>
          <a:p>
            <a:pPr lvl="2"/>
            <a:r>
              <a:rPr lang="en-US" dirty="0"/>
              <a:t>Requires a Tax ID (SSN or EIN) – unless it is a foreign vendor.</a:t>
            </a:r>
          </a:p>
          <a:p>
            <a:pPr lvl="2"/>
            <a:r>
              <a:rPr lang="en-US" dirty="0"/>
              <a:t>Attachments required (can only be seen by vendor approvers)</a:t>
            </a:r>
          </a:p>
          <a:p>
            <a:pPr lvl="3">
              <a:buFont typeface="Wingdings" panose="05000000000000000000" pitchFamily="2" charset="2"/>
              <a:buChar char="§"/>
            </a:pPr>
            <a:r>
              <a:rPr lang="en-US" dirty="0"/>
              <a:t>W-9 for entities, recommended for individuals but not required</a:t>
            </a:r>
          </a:p>
          <a:p>
            <a:pPr lvl="3">
              <a:buFont typeface="Wingdings" panose="05000000000000000000" pitchFamily="2" charset="2"/>
              <a:buChar char="§"/>
            </a:pPr>
            <a:r>
              <a:rPr lang="en-US" dirty="0"/>
              <a:t>W-8BEN or W-8BEN-E for foreign vendors</a:t>
            </a:r>
          </a:p>
          <a:p>
            <a:pPr lvl="3">
              <a:buFont typeface="Wingdings" panose="05000000000000000000" pitchFamily="2" charset="2"/>
              <a:buChar char="§"/>
            </a:pPr>
            <a:r>
              <a:rPr lang="en-US" dirty="0"/>
              <a:t>Support for address addition or change</a:t>
            </a:r>
          </a:p>
          <a:p>
            <a:pPr lvl="2"/>
            <a:r>
              <a:rPr lang="en-US" dirty="0"/>
              <a:t>Inactivate SP vendor if creating a DV vendor -  cannot be “changed” to a DV vendor.</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4</a:t>
            </a:fld>
            <a:endParaRPr lang="en-US"/>
          </a:p>
        </p:txBody>
      </p:sp>
    </p:spTree>
    <p:extLst>
      <p:ext uri="{BB962C8B-B14F-4D97-AF65-F5344CB8AC3E}">
        <p14:creationId xmlns:p14="http://schemas.microsoft.com/office/powerpoint/2010/main" val="11582724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rmAutofit fontScale="90000"/>
          </a:bodyPr>
          <a:lstStyle/>
          <a:p>
            <a:r>
              <a:rPr lang="en-US" dirty="0"/>
              <a:t>Vendor Types - continued</a:t>
            </a:r>
          </a:p>
        </p:txBody>
      </p:sp>
      <p:sp>
        <p:nvSpPr>
          <p:cNvPr id="3" name="Content Placeholder 2"/>
          <p:cNvSpPr>
            <a:spLocks noGrp="1"/>
          </p:cNvSpPr>
          <p:nvPr>
            <p:ph idx="1"/>
          </p:nvPr>
        </p:nvSpPr>
        <p:spPr>
          <a:xfrm>
            <a:off x="609600" y="1358537"/>
            <a:ext cx="10972800" cy="5268687"/>
          </a:xfrm>
        </p:spPr>
        <p:txBody>
          <a:bodyPr/>
          <a:lstStyle/>
          <a:p>
            <a:pPr>
              <a:buFont typeface="Arial" pitchFamily="34" charset="0"/>
              <a:buChar char="•"/>
            </a:pPr>
            <a:r>
              <a:rPr lang="en-US" dirty="0">
                <a:latin typeface="Gotham-Bold"/>
              </a:rPr>
              <a:t>Purchase Order (PO) </a:t>
            </a:r>
          </a:p>
          <a:p>
            <a:pPr lvl="2">
              <a:buFont typeface="Arial" pitchFamily="34" charset="0"/>
              <a:buChar char="•"/>
            </a:pPr>
            <a:r>
              <a:rPr lang="en-US" dirty="0">
                <a:latin typeface="Gotham-Bold"/>
              </a:rPr>
              <a:t>Created by Procurement when processing a Requisition – either from scratch or by changing a DV vendor to a PO vendor.</a:t>
            </a:r>
          </a:p>
          <a:p>
            <a:pPr lvl="2">
              <a:buFont typeface="Arial" pitchFamily="34" charset="0"/>
              <a:buChar char="•"/>
            </a:pPr>
            <a:r>
              <a:rPr lang="en-US" dirty="0"/>
              <a:t>Required documents are handled by Procurement – EIN now required.</a:t>
            </a:r>
            <a:endParaRPr lang="en-US" dirty="0">
              <a:latin typeface="Gotham-Bold"/>
            </a:endParaRPr>
          </a:p>
          <a:p>
            <a:pPr lvl="2">
              <a:buFont typeface="Arial" pitchFamily="34" charset="0"/>
              <a:buChar char="•"/>
            </a:pPr>
            <a:r>
              <a:rPr lang="en-US" dirty="0">
                <a:latin typeface="Gotham-Bold"/>
              </a:rPr>
              <a:t>PO vendors can be used on a DV. </a:t>
            </a:r>
            <a:endParaRPr lang="en-US" dirty="0"/>
          </a:p>
          <a:p>
            <a:pPr marL="112350" indent="0">
              <a:buNone/>
            </a:pPr>
            <a:endParaRPr lang="en-US" dirty="0"/>
          </a:p>
          <a:p>
            <a:pPr marL="0" indent="0">
              <a:buNone/>
            </a:pPr>
            <a:r>
              <a:rPr lang="en-US" sz="1941" dirty="0">
                <a:solidFill>
                  <a:schemeClr val="tx1">
                    <a:lumMod val="75000"/>
                    <a:lumOff val="25000"/>
                  </a:schemeClr>
                </a:solidFill>
              </a:rPr>
              <a:t>The U.S. TIN (Tax Identification Number) is the unique identifier for vendors.  Names and address may be the same or similar, but KFS does not allow two vendors to be set up with the same TIN.</a:t>
            </a:r>
          </a:p>
          <a:p>
            <a:pPr marL="898801" lvl="2" indent="0">
              <a:buNone/>
            </a:pPr>
            <a:endParaRPr lang="en-US" dirty="0">
              <a:latin typeface="Gotham-Bold"/>
            </a:endParaRPr>
          </a:p>
          <a:p>
            <a:pPr marL="0" lvl="2" indent="0">
              <a:buNone/>
            </a:pPr>
            <a:r>
              <a:rPr lang="en-US" dirty="0"/>
              <a:t>There are also employee vendors used for reimbursements that are a direct feed from  Payroll.  They can be selected for use on a DV and payment will process in the manner that they receive payroll, direct deposit, pay card, or check.  </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5</a:t>
            </a:fld>
            <a:endParaRPr lang="en-US"/>
          </a:p>
        </p:txBody>
      </p:sp>
    </p:spTree>
    <p:extLst>
      <p:ext uri="{BB962C8B-B14F-4D97-AF65-F5344CB8AC3E}">
        <p14:creationId xmlns:p14="http://schemas.microsoft.com/office/powerpoint/2010/main" val="287449085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E108-D77B-4FAF-B45F-CD2087708B0F}"/>
              </a:ext>
            </a:extLst>
          </p:cNvPr>
          <p:cNvSpPr>
            <a:spLocks noGrp="1"/>
          </p:cNvSpPr>
          <p:nvPr>
            <p:ph type="title"/>
          </p:nvPr>
        </p:nvSpPr>
        <p:spPr/>
        <p:txBody>
          <a:bodyPr>
            <a:normAutofit fontScale="90000"/>
          </a:bodyPr>
          <a:lstStyle/>
          <a:p>
            <a:r>
              <a:rPr lang="en-US" dirty="0"/>
              <a:t>Vendor  Search</a:t>
            </a:r>
          </a:p>
        </p:txBody>
      </p:sp>
      <p:sp>
        <p:nvSpPr>
          <p:cNvPr id="3" name="Content Placeholder 2">
            <a:extLst>
              <a:ext uri="{FF2B5EF4-FFF2-40B4-BE49-F238E27FC236}">
                <a16:creationId xmlns:a16="http://schemas.microsoft.com/office/drawing/2014/main" id="{9EA2A72B-9093-43FA-A0D1-DEE3248585C1}"/>
              </a:ext>
            </a:extLst>
          </p:cNvPr>
          <p:cNvSpPr>
            <a:spLocks noGrp="1"/>
          </p:cNvSpPr>
          <p:nvPr>
            <p:ph idx="1"/>
          </p:nvPr>
        </p:nvSpPr>
        <p:spPr>
          <a:xfrm>
            <a:off x="609600" y="1600204"/>
            <a:ext cx="10972800" cy="4826722"/>
          </a:xfrm>
        </p:spPr>
        <p:txBody>
          <a:bodyPr/>
          <a:lstStyle/>
          <a:p>
            <a:pPr marL="0" indent="0">
              <a:buNone/>
            </a:pPr>
            <a:r>
              <a:rPr lang="en-US" dirty="0"/>
              <a:t>It is important to search for an existing vendor before creating one.  The  best methods to search for existing vendors include:</a:t>
            </a:r>
          </a:p>
          <a:p>
            <a:r>
              <a:rPr lang="en-US" dirty="0"/>
              <a:t>By US Tax Number (TIN) – most accurate as this is the single unique identifier  for vendors.</a:t>
            </a:r>
          </a:p>
          <a:p>
            <a:pPr lvl="1"/>
            <a:r>
              <a:rPr lang="en-US" dirty="0"/>
              <a:t>SP vendor and some foreign vendors will not have a US TIN.</a:t>
            </a:r>
          </a:p>
          <a:p>
            <a:r>
              <a:rPr lang="en-US" dirty="0"/>
              <a:t>By vendor name using wildcards.</a:t>
            </a:r>
          </a:p>
          <a:p>
            <a:pPr lvl="1"/>
            <a:r>
              <a:rPr lang="en-US" dirty="0"/>
              <a:t>This will also search the “Search Alias” name.</a:t>
            </a:r>
          </a:p>
          <a:p>
            <a:pPr marL="449263" lvl="1" indent="-449263">
              <a:buNone/>
            </a:pPr>
            <a:endParaRPr lang="en-US" sz="1200" dirty="0"/>
          </a:p>
          <a:p>
            <a:pPr marL="449263" lvl="1" indent="-449263">
              <a:buNone/>
            </a:pPr>
            <a:r>
              <a:rPr lang="en-US" dirty="0"/>
              <a:t>These searches do not return results for employee vendors.</a:t>
            </a:r>
          </a:p>
          <a:p>
            <a:pPr marL="0" indent="0">
              <a:buNone/>
            </a:pPr>
            <a:r>
              <a:rPr lang="en-US" sz="2382" dirty="0"/>
              <a:t>Search from main menu or during DV creation – the vendor must be created before starting the DV.</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5B4C4CCD-7070-490D-9AF4-F6830D923B47}"/>
              </a:ext>
            </a:extLst>
          </p:cNvPr>
          <p:cNvSpPr>
            <a:spLocks noGrp="1"/>
          </p:cNvSpPr>
          <p:nvPr>
            <p:ph type="sldNum" sz="quarter" idx="12"/>
          </p:nvPr>
        </p:nvSpPr>
        <p:spPr/>
        <p:txBody>
          <a:bodyPr/>
          <a:lstStyle/>
          <a:p>
            <a:fld id="{76991C5B-0B27-4C67-9A9A-28FEB47E4849}" type="slidenum">
              <a:rPr lang="en-US" smtClean="0"/>
              <a:pPr/>
              <a:t>6</a:t>
            </a:fld>
            <a:endParaRPr lang="en-US" dirty="0"/>
          </a:p>
        </p:txBody>
      </p:sp>
    </p:spTree>
    <p:extLst>
      <p:ext uri="{BB962C8B-B14F-4D97-AF65-F5344CB8AC3E}">
        <p14:creationId xmlns:p14="http://schemas.microsoft.com/office/powerpoint/2010/main" val="330722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E108-D77B-4FAF-B45F-CD2087708B0F}"/>
              </a:ext>
            </a:extLst>
          </p:cNvPr>
          <p:cNvSpPr>
            <a:spLocks noGrp="1"/>
          </p:cNvSpPr>
          <p:nvPr>
            <p:ph type="title"/>
          </p:nvPr>
        </p:nvSpPr>
        <p:spPr/>
        <p:txBody>
          <a:bodyPr>
            <a:normAutofit fontScale="90000"/>
          </a:bodyPr>
          <a:lstStyle/>
          <a:p>
            <a:r>
              <a:rPr lang="en-US" dirty="0"/>
              <a:t>Vendor  Actions</a:t>
            </a:r>
          </a:p>
        </p:txBody>
      </p:sp>
      <p:sp>
        <p:nvSpPr>
          <p:cNvPr id="3" name="Content Placeholder 2">
            <a:extLst>
              <a:ext uri="{FF2B5EF4-FFF2-40B4-BE49-F238E27FC236}">
                <a16:creationId xmlns:a16="http://schemas.microsoft.com/office/drawing/2014/main" id="{9EA2A72B-9093-43FA-A0D1-DEE3248585C1}"/>
              </a:ext>
            </a:extLst>
          </p:cNvPr>
          <p:cNvSpPr>
            <a:spLocks noGrp="1"/>
          </p:cNvSpPr>
          <p:nvPr>
            <p:ph idx="1"/>
          </p:nvPr>
        </p:nvSpPr>
        <p:spPr>
          <a:xfrm>
            <a:off x="609600" y="1600204"/>
            <a:ext cx="10972800" cy="4826722"/>
          </a:xfrm>
        </p:spPr>
        <p:txBody>
          <a:bodyPr/>
          <a:lstStyle/>
          <a:p>
            <a:r>
              <a:rPr lang="en-US" dirty="0"/>
              <a:t>Create New</a:t>
            </a:r>
          </a:p>
          <a:p>
            <a:pPr lvl="1"/>
            <a:r>
              <a:rPr lang="en-US" dirty="0"/>
              <a:t>Used when the vendor doesn’t already exist.  An SP vendor may exist but should be inactivated before DV vendor creation</a:t>
            </a:r>
          </a:p>
          <a:p>
            <a:endParaRPr lang="en-US" dirty="0"/>
          </a:p>
          <a:p>
            <a:r>
              <a:rPr lang="en-US" dirty="0"/>
              <a:t>Edit the vendor</a:t>
            </a:r>
          </a:p>
          <a:p>
            <a:pPr lvl="1"/>
            <a:r>
              <a:rPr lang="en-US" dirty="0"/>
              <a:t>Used for address additions, inactivating, adding attachments such as wire info.</a:t>
            </a:r>
          </a:p>
          <a:p>
            <a:endParaRPr lang="en-US" dirty="0"/>
          </a:p>
          <a:p>
            <a:r>
              <a:rPr lang="en-US" dirty="0"/>
              <a:t>Create a Division</a:t>
            </a:r>
          </a:p>
          <a:p>
            <a:pPr lvl="1"/>
            <a:r>
              <a:rPr lang="en-US" dirty="0"/>
              <a:t>Needed when TIN is the same, but check needs to be in a different name</a:t>
            </a:r>
          </a:p>
          <a:p>
            <a:endParaRPr lang="en-US" dirty="0"/>
          </a:p>
        </p:txBody>
      </p:sp>
      <p:sp>
        <p:nvSpPr>
          <p:cNvPr id="4" name="Slide Number Placeholder 3">
            <a:extLst>
              <a:ext uri="{FF2B5EF4-FFF2-40B4-BE49-F238E27FC236}">
                <a16:creationId xmlns:a16="http://schemas.microsoft.com/office/drawing/2014/main" id="{5B4C4CCD-7070-490D-9AF4-F6830D923B47}"/>
              </a:ext>
            </a:extLst>
          </p:cNvPr>
          <p:cNvSpPr>
            <a:spLocks noGrp="1"/>
          </p:cNvSpPr>
          <p:nvPr>
            <p:ph type="sldNum" sz="quarter" idx="12"/>
          </p:nvPr>
        </p:nvSpPr>
        <p:spPr/>
        <p:txBody>
          <a:bodyPr/>
          <a:lstStyle/>
          <a:p>
            <a:fld id="{76991C5B-0B27-4C67-9A9A-28FEB47E4849}" type="slidenum">
              <a:rPr lang="en-US" smtClean="0"/>
              <a:pPr/>
              <a:t>7</a:t>
            </a:fld>
            <a:endParaRPr lang="en-US" dirty="0"/>
          </a:p>
        </p:txBody>
      </p:sp>
    </p:spTree>
    <p:extLst>
      <p:ext uri="{BB962C8B-B14F-4D97-AF65-F5344CB8AC3E}">
        <p14:creationId xmlns:p14="http://schemas.microsoft.com/office/powerpoint/2010/main" val="148524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52A7-D7B1-4DD3-B693-F0BCE414D348}"/>
              </a:ext>
            </a:extLst>
          </p:cNvPr>
          <p:cNvSpPr>
            <a:spLocks noGrp="1"/>
          </p:cNvSpPr>
          <p:nvPr>
            <p:ph type="title"/>
          </p:nvPr>
        </p:nvSpPr>
        <p:spPr/>
        <p:txBody>
          <a:bodyPr>
            <a:normAutofit fontScale="90000"/>
          </a:bodyPr>
          <a:lstStyle/>
          <a:p>
            <a:r>
              <a:rPr lang="en-US" dirty="0"/>
              <a:t>Creating a Vendor</a:t>
            </a:r>
          </a:p>
        </p:txBody>
      </p:sp>
      <p:sp>
        <p:nvSpPr>
          <p:cNvPr id="3" name="Content Placeholder 2">
            <a:extLst>
              <a:ext uri="{FF2B5EF4-FFF2-40B4-BE49-F238E27FC236}">
                <a16:creationId xmlns:a16="http://schemas.microsoft.com/office/drawing/2014/main" id="{9DCD2618-B038-4D5D-A320-EC77BCD7DF5F}"/>
              </a:ext>
            </a:extLst>
          </p:cNvPr>
          <p:cNvSpPr>
            <a:spLocks noGrp="1"/>
          </p:cNvSpPr>
          <p:nvPr>
            <p:ph idx="1"/>
          </p:nvPr>
        </p:nvSpPr>
        <p:spPr/>
        <p:txBody>
          <a:bodyPr/>
          <a:lstStyle/>
          <a:p>
            <a:r>
              <a:rPr lang="en-US" dirty="0"/>
              <a:t>Always search to see if a vendor exists before creating a new one.</a:t>
            </a:r>
          </a:p>
          <a:p>
            <a:pPr marL="0" indent="0">
              <a:buNone/>
            </a:pPr>
            <a:endParaRPr lang="en-US" dirty="0"/>
          </a:p>
          <a:p>
            <a:r>
              <a:rPr lang="en-US" dirty="0"/>
              <a:t>Use the Create New tab in the upper right of the vendor screen. Required items are noted with an asterisk.</a:t>
            </a:r>
          </a:p>
          <a:p>
            <a:endParaRPr lang="en-US" dirty="0"/>
          </a:p>
          <a:p>
            <a:r>
              <a:rPr lang="en-US" dirty="0"/>
              <a:t>Some special characters cause issues with check printing.  Ampersands, commas, and hyphens are ok.</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4BBF014-0B63-4276-B50C-2C1F2E0EC4A6}"/>
              </a:ext>
            </a:extLst>
          </p:cNvPr>
          <p:cNvSpPr>
            <a:spLocks noGrp="1"/>
          </p:cNvSpPr>
          <p:nvPr>
            <p:ph type="sldNum" sz="quarter" idx="12"/>
          </p:nvPr>
        </p:nvSpPr>
        <p:spPr/>
        <p:txBody>
          <a:bodyPr/>
          <a:lstStyle/>
          <a:p>
            <a:fld id="{76991C5B-0B27-4C67-9A9A-28FEB47E4849}" type="slidenum">
              <a:rPr lang="en-US" smtClean="0"/>
              <a:pPr/>
              <a:t>8</a:t>
            </a:fld>
            <a:endParaRPr lang="en-US" dirty="0"/>
          </a:p>
        </p:txBody>
      </p:sp>
    </p:spTree>
    <p:extLst>
      <p:ext uri="{BB962C8B-B14F-4D97-AF65-F5344CB8AC3E}">
        <p14:creationId xmlns:p14="http://schemas.microsoft.com/office/powerpoint/2010/main" val="18800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Document Overview Tab</a:t>
            </a:r>
          </a:p>
          <a:p>
            <a:r>
              <a:rPr lang="en-US" dirty="0"/>
              <a:t>Add a description and/or explanation that indicates why the vendor is required.  For example – conference speaker or reimbursement  for  supplies.  This is important so that the vendor approvers can make sure you have chosen the correct vendor type.</a:t>
            </a:r>
          </a:p>
          <a:p>
            <a:r>
              <a:rPr lang="en-US" dirty="0"/>
              <a:t>For individuals use the first and last name fields, for entities use the vendor name field.</a:t>
            </a:r>
          </a:p>
          <a:p>
            <a:r>
              <a:rPr lang="en-US" dirty="0"/>
              <a:t>Choose the vendor type.</a:t>
            </a:r>
          </a:p>
          <a:p>
            <a:r>
              <a:rPr lang="en-US" dirty="0"/>
              <a:t>Add a US Tax Number if required and choose the Tax Number and Ownership Type.</a:t>
            </a:r>
          </a:p>
          <a:p>
            <a:endParaRPr lang="en-US" dirty="0"/>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9</a:t>
            </a:fld>
            <a:endParaRPr lang="en-US" dirty="0"/>
          </a:p>
        </p:txBody>
      </p:sp>
    </p:spTree>
    <p:extLst>
      <p:ext uri="{BB962C8B-B14F-4D97-AF65-F5344CB8AC3E}">
        <p14:creationId xmlns:p14="http://schemas.microsoft.com/office/powerpoint/2010/main" val="789445788"/>
      </p:ext>
    </p:extLst>
  </p:cSld>
  <p:clrMapOvr>
    <a:masterClrMapping/>
  </p:clrMapOvr>
</p:sld>
</file>

<file path=ppt/theme/theme1.xml><?xml version="1.0" encoding="utf-8"?>
<a:theme xmlns:a="http://schemas.openxmlformats.org/drawingml/2006/main" name="1_MS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889</TotalTime>
  <Words>1348</Words>
  <Application>Microsoft Office PowerPoint</Application>
  <PresentationFormat>Widescreen</PresentationFormat>
  <Paragraphs>152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Gotham Book</vt:lpstr>
      <vt:lpstr>Gotham-Bold</vt:lpstr>
      <vt:lpstr>Wingdings</vt:lpstr>
      <vt:lpstr>1_MSU</vt:lpstr>
      <vt:lpstr>PowerPoint Presentation</vt:lpstr>
      <vt:lpstr>Todays Topics</vt:lpstr>
      <vt:lpstr>Hierarchy of Vendor Types</vt:lpstr>
      <vt:lpstr>Vendor Types</vt:lpstr>
      <vt:lpstr>Vendor Types - continued</vt:lpstr>
      <vt:lpstr>Vendor  Search</vt:lpstr>
      <vt:lpstr>Vendor  Actions</vt:lpstr>
      <vt:lpstr>Creating a Vendor</vt:lpstr>
      <vt:lpstr>Creating a Vendor continued…</vt:lpstr>
      <vt:lpstr>Creating a Vendor continued…</vt:lpstr>
      <vt:lpstr>Creating a Vendor continued…</vt:lpstr>
      <vt:lpstr>Creating a Vendor continued…</vt:lpstr>
      <vt:lpstr>Creating a Vendor continued…</vt:lpstr>
      <vt:lpstr>Creating a Vendor continued…</vt:lpstr>
      <vt:lpstr>Editing a Vendor </vt:lpstr>
      <vt:lpstr>Editing a Vendor - continued </vt:lpstr>
      <vt:lpstr>Creating a Division for a Vendor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Mason, Ethel</dc:creator>
  <cp:lastModifiedBy>Ivkovich, Elizabeth</cp:lastModifiedBy>
  <cp:revision>40</cp:revision>
  <dcterms:created xsi:type="dcterms:W3CDTF">2021-01-27T16:29:52Z</dcterms:created>
  <dcterms:modified xsi:type="dcterms:W3CDTF">2025-07-21T14:30:50Z</dcterms:modified>
</cp:coreProperties>
</file>