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371" r:id="rId2"/>
    <p:sldId id="404" r:id="rId3"/>
    <p:sldId id="405" r:id="rId4"/>
    <p:sldId id="384" r:id="rId5"/>
    <p:sldId id="386" r:id="rId6"/>
    <p:sldId id="385" r:id="rId7"/>
    <p:sldId id="388" r:id="rId8"/>
    <p:sldId id="387" r:id="rId9"/>
    <p:sldId id="373" r:id="rId10"/>
    <p:sldId id="390" r:id="rId11"/>
    <p:sldId id="389" r:id="rId12"/>
    <p:sldId id="391" r:id="rId13"/>
    <p:sldId id="392" r:id="rId14"/>
    <p:sldId id="376" r:id="rId15"/>
    <p:sldId id="378" r:id="rId16"/>
    <p:sldId id="393" r:id="rId17"/>
    <p:sldId id="394" r:id="rId18"/>
    <p:sldId id="395" r:id="rId19"/>
    <p:sldId id="379" r:id="rId20"/>
    <p:sldId id="396" r:id="rId21"/>
    <p:sldId id="397" r:id="rId22"/>
    <p:sldId id="377" r:id="rId23"/>
    <p:sldId id="398" r:id="rId24"/>
    <p:sldId id="399" r:id="rId25"/>
    <p:sldId id="400" r:id="rId26"/>
    <p:sldId id="401" r:id="rId27"/>
    <p:sldId id="372" r:id="rId28"/>
    <p:sldId id="288" r:id="rId29"/>
    <p:sldId id="362" r:id="rId30"/>
    <p:sldId id="382" r:id="rId31"/>
    <p:sldId id="402" r:id="rId32"/>
    <p:sldId id="383" r:id="rId33"/>
    <p:sldId id="403" r:id="rId34"/>
    <p:sldId id="34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son, Ethel" initials="ME" lastIdx="1" clrIdx="0">
    <p:extLst>
      <p:ext uri="{19B8F6BF-5375-455C-9EA6-DF929625EA0E}">
        <p15:presenceInfo xmlns:p15="http://schemas.microsoft.com/office/powerpoint/2012/main" userId="S::masonet@msu.edu::b7fe8810-8175-4526-8703-8696a66b69b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5987" autoAdjust="0"/>
    <p:restoredTop sz="94660"/>
  </p:normalViewPr>
  <p:slideViewPr>
    <p:cSldViewPr snapToGrid="0">
      <p:cViewPr varScale="1">
        <p:scale>
          <a:sx n="110" d="100"/>
          <a:sy n="110" d="100"/>
        </p:scale>
        <p:origin x="492" y="108"/>
      </p:cViewPr>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6631F3-898B-4FC7-B446-4DB092A06297}" type="datetimeFigureOut">
              <a:rPr lang="en-US" smtClean="0"/>
              <a:t>8/24/2023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D0FCA2-798B-4F02-91C0-DA758D66DAF6}" type="slidenum">
              <a:rPr lang="en-US" smtClean="0"/>
              <a:t>‹#›</a:t>
            </a:fld>
            <a:endParaRPr lang="en-US"/>
          </a:p>
        </p:txBody>
      </p:sp>
    </p:spTree>
    <p:extLst>
      <p:ext uri="{BB962C8B-B14F-4D97-AF65-F5344CB8AC3E}">
        <p14:creationId xmlns:p14="http://schemas.microsoft.com/office/powerpoint/2010/main" val="3386248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15980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16618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57275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261967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810358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15980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15980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47171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174010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97459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1598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446897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37014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676706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15980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394901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740429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658177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163462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19138"/>
            <a:ext cx="6400800" cy="36004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01E0FD-3A74-4018-9D51-7B2234CF05E9}" type="slidenum">
              <a:rPr lang="en-US" smtClean="0"/>
              <a:pPr/>
              <a:t>27</a:t>
            </a:fld>
            <a:endParaRPr lang="en-US"/>
          </a:p>
        </p:txBody>
      </p:sp>
    </p:spTree>
    <p:extLst>
      <p:ext uri="{BB962C8B-B14F-4D97-AF65-F5344CB8AC3E}">
        <p14:creationId xmlns:p14="http://schemas.microsoft.com/office/powerpoint/2010/main" val="18433248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3D0FCA2-798B-4F02-91C0-DA758D66DAF6}" type="slidenum">
              <a:rPr lang="en-US" smtClean="0"/>
              <a:t>28</a:t>
            </a:fld>
            <a:endParaRPr lang="en-US"/>
          </a:p>
        </p:txBody>
      </p:sp>
    </p:spTree>
    <p:extLst>
      <p:ext uri="{BB962C8B-B14F-4D97-AF65-F5344CB8AC3E}">
        <p14:creationId xmlns:p14="http://schemas.microsoft.com/office/powerpoint/2010/main" val="33700318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0375" y="722313"/>
            <a:ext cx="6394450" cy="359727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501E0FD-3A74-4018-9D51-7B2234CF05E9}"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518501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893256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455900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893256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51200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1AEC744-876B-4301-9779-050B3981C336}" type="slidenum">
              <a:rPr lang="en-US" smtClean="0"/>
              <a:t>34</a:t>
            </a:fld>
            <a:endParaRPr lang="en-US"/>
          </a:p>
        </p:txBody>
      </p:sp>
    </p:spTree>
    <p:extLst>
      <p:ext uri="{BB962C8B-B14F-4D97-AF65-F5344CB8AC3E}">
        <p14:creationId xmlns:p14="http://schemas.microsoft.com/office/powerpoint/2010/main" val="3121069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447306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171178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36468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42747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21688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232663-BA70-4475-97D2-FA791C26C10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Date Placeholder 4"/>
          <p:cNvSpPr>
            <a:spLocks noGrp="1"/>
          </p:cNvSpPr>
          <p:nvPr>
            <p:ph type="dt"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21598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28842"/>
            <a:ext cx="10363200" cy="1301965"/>
          </a:xfrm>
          <a:prstGeom prst="rect">
            <a:avLst/>
          </a:prstGeom>
        </p:spPr>
        <p:txBody>
          <a:bodyPr>
            <a:normAutofit/>
          </a:bodyPr>
          <a:lstStyle>
            <a:lvl1pPr algn="l">
              <a:defRPr sz="3600" b="0" i="0" baseline="0">
                <a:ln>
                  <a:noFill/>
                </a:ln>
                <a:solidFill>
                  <a:srgbClr val="18453B"/>
                </a:solidFill>
                <a:latin typeface="Gotham-Bold"/>
                <a:cs typeface="Gotham-Bold"/>
              </a:defRPr>
            </a:lvl1pPr>
          </a:lstStyle>
          <a:p>
            <a:r>
              <a:rPr lang="en-US"/>
              <a:t>Click to edit Master title style</a:t>
            </a:r>
            <a:endParaRPr lang="en-US" dirty="0"/>
          </a:p>
        </p:txBody>
      </p:sp>
      <p:sp>
        <p:nvSpPr>
          <p:cNvPr id="3" name="Subtitle 2"/>
          <p:cNvSpPr>
            <a:spLocks noGrp="1"/>
          </p:cNvSpPr>
          <p:nvPr>
            <p:ph type="subTitle" idx="1"/>
          </p:nvPr>
        </p:nvSpPr>
        <p:spPr>
          <a:xfrm>
            <a:off x="914400" y="3030807"/>
            <a:ext cx="10363200" cy="2102356"/>
          </a:xfrm>
          <a:prstGeom prst="rect">
            <a:avLst/>
          </a:prstGeom>
        </p:spPr>
        <p:txBody>
          <a:bodyPr anchor="t">
            <a:normAutofit/>
          </a:bodyPr>
          <a:lstStyle>
            <a:lvl1pPr marL="0" indent="0" algn="l">
              <a:buNone/>
              <a:defRPr sz="2400" b="0" i="0">
                <a:solidFill>
                  <a:schemeClr val="tx1">
                    <a:lumMod val="65000"/>
                    <a:lumOff val="35000"/>
                  </a:schemeClr>
                </a:solidFill>
                <a:latin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smtClean="0"/>
            </a:lvl1pPr>
          </a:lstStyle>
          <a:p>
            <a:fld id="{4CB23BCA-7D5F-4D58-A81A-CB2091A03E98}" type="datetime1">
              <a:rPr lang="en-US" smtClean="0"/>
              <a:t>8/24/2023</a:t>
            </a:fld>
            <a:endParaRPr lang="en-US" dirty="0"/>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endParaRPr lang="en-US" dirty="0"/>
          </a:p>
        </p:txBody>
      </p:sp>
      <p:sp>
        <p:nvSpPr>
          <p:cNvPr id="6" name="Slide Number Placeholder 5"/>
          <p:cNvSpPr>
            <a:spLocks noGrp="1"/>
          </p:cNvSpPr>
          <p:nvPr>
            <p:ph type="sldNum" sz="quarter" idx="12"/>
          </p:nvPr>
        </p:nvSpPr>
        <p:spPr/>
        <p:txBody>
          <a:bodyPr/>
          <a:lstStyle>
            <a:lvl1pPr>
              <a:defRPr smtClean="0"/>
            </a:lvl1pPr>
          </a:lstStyle>
          <a:p>
            <a:fld id="{43782E32-00C3-41AF-B4D1-C63B5BE73ECC}" type="slidenum">
              <a:rPr lang="en-US" smtClean="0"/>
              <a:pPr/>
              <a:t>‹#›</a:t>
            </a:fld>
            <a:endParaRPr lang="en-US" dirty="0"/>
          </a:p>
        </p:txBody>
      </p:sp>
    </p:spTree>
    <p:extLst>
      <p:ext uri="{BB962C8B-B14F-4D97-AF65-F5344CB8AC3E}">
        <p14:creationId xmlns:p14="http://schemas.microsoft.com/office/powerpoint/2010/main" val="2176343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248607"/>
            <a:ext cx="10972800" cy="480233"/>
          </a:xfrm>
          <a:prstGeom prst="rect">
            <a:avLst/>
          </a:prstGeom>
        </p:spPr>
        <p:txBody>
          <a:bodyPr>
            <a:normAutofit/>
          </a:bodyPr>
          <a:lstStyle>
            <a:lvl1pPr algn="l">
              <a:defRPr sz="3600" b="0" i="0" baseline="0">
                <a:solidFill>
                  <a:srgbClr val="18453B"/>
                </a:solidFill>
                <a:latin typeface="Gotham-Bold"/>
                <a:cs typeface="Gotham-Bold"/>
              </a:defRPr>
            </a:lvl1pPr>
          </a:lstStyle>
          <a:p>
            <a:r>
              <a:rPr lang="en-US"/>
              <a:t>Click to edit Master title style</a:t>
            </a:r>
            <a:endParaRPr lang="en-US" dirty="0"/>
          </a:p>
        </p:txBody>
      </p:sp>
      <p:sp>
        <p:nvSpPr>
          <p:cNvPr id="3" name="Content Placeholder 2"/>
          <p:cNvSpPr>
            <a:spLocks noGrp="1"/>
          </p:cNvSpPr>
          <p:nvPr>
            <p:ph idx="1"/>
          </p:nvPr>
        </p:nvSpPr>
        <p:spPr>
          <a:xfrm>
            <a:off x="609600" y="2059669"/>
            <a:ext cx="10972800" cy="4066495"/>
          </a:xfrm>
          <a:prstGeom prst="rect">
            <a:avLst/>
          </a:prstGeom>
        </p:spPr>
        <p:txBody>
          <a:bodyPr/>
          <a:lstStyle>
            <a:lvl1pPr>
              <a:buClr>
                <a:srgbClr val="18453B"/>
              </a:buClr>
              <a:buFont typeface="Arial"/>
              <a:buChar char="•"/>
              <a:defRPr sz="2800" b="0" i="0">
                <a:solidFill>
                  <a:srgbClr val="595959"/>
                </a:solidFill>
                <a:latin typeface="Tahoma" pitchFamily="34" charset="0"/>
                <a:cs typeface="Tahoma" pitchFamily="34" charset="0"/>
              </a:defRPr>
            </a:lvl1pPr>
            <a:lvl2pPr>
              <a:buClr>
                <a:schemeClr val="tx1">
                  <a:lumMod val="75000"/>
                  <a:lumOff val="25000"/>
                </a:schemeClr>
              </a:buClr>
              <a:buSzPct val="85000"/>
              <a:buFont typeface="Arial"/>
              <a:buChar char="•"/>
              <a:defRPr sz="2400" b="0" i="0">
                <a:solidFill>
                  <a:srgbClr val="595959"/>
                </a:solidFill>
                <a:latin typeface="Tahoma" pitchFamily="34" charset="0"/>
                <a:cs typeface="Tahoma" pitchFamily="34" charset="0"/>
              </a:defRPr>
            </a:lvl2pPr>
            <a:lvl3pPr>
              <a:buClr>
                <a:schemeClr val="tx1">
                  <a:lumMod val="75000"/>
                  <a:lumOff val="25000"/>
                </a:schemeClr>
              </a:buClr>
              <a:defRPr sz="2000" b="0" i="0">
                <a:solidFill>
                  <a:schemeClr val="tx1">
                    <a:lumMod val="75000"/>
                    <a:lumOff val="25000"/>
                  </a:schemeClr>
                </a:solidFill>
                <a:latin typeface="Tahoma" pitchFamily="34" charset="0"/>
                <a:cs typeface="Tahoma" pitchFamily="34" charset="0"/>
              </a:defRPr>
            </a:lvl3pPr>
            <a:lvl4pPr>
              <a:defRPr b="0" i="0">
                <a:latin typeface="Tahoma" pitchFamily="34" charset="0"/>
                <a:cs typeface="Tahoma" pitchFamily="34" charset="0"/>
              </a:defRPr>
            </a:lvl4pPr>
            <a:lvl5pPr>
              <a:defRPr b="0" i="0">
                <a:latin typeface="Tahoma" pitchFamily="34" charset="0"/>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smtClean="0"/>
            </a:lvl1pPr>
          </a:lstStyle>
          <a:p>
            <a:fld id="{4EB27849-1BD4-4EFA-8CA1-5E5037724965}" type="datetime1">
              <a:rPr lang="en-US" smtClean="0"/>
              <a:t>8/24/2023</a:t>
            </a:fld>
            <a:endParaRPr lang="en-US" dirty="0"/>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endParaRPr lang="en-US" dirty="0"/>
          </a:p>
        </p:txBody>
      </p:sp>
      <p:sp>
        <p:nvSpPr>
          <p:cNvPr id="6" name="Slide Number Placeholder 5"/>
          <p:cNvSpPr>
            <a:spLocks noGrp="1"/>
          </p:cNvSpPr>
          <p:nvPr>
            <p:ph type="sldNum" sz="quarter" idx="12"/>
          </p:nvPr>
        </p:nvSpPr>
        <p:spPr/>
        <p:txBody>
          <a:bodyPr/>
          <a:lstStyle>
            <a:lvl1pPr>
              <a:defRPr smtClean="0"/>
            </a:lvl1pPr>
          </a:lstStyle>
          <a:p>
            <a:fld id="{43782E32-00C3-41AF-B4D1-C63B5BE73ECC}" type="slidenum">
              <a:rPr lang="en-US" smtClean="0"/>
              <a:pPr/>
              <a:t>‹#›</a:t>
            </a:fld>
            <a:endParaRPr lang="en-US" dirty="0"/>
          </a:p>
        </p:txBody>
      </p:sp>
    </p:spTree>
    <p:extLst>
      <p:ext uri="{BB962C8B-B14F-4D97-AF65-F5344CB8AC3E}">
        <p14:creationId xmlns:p14="http://schemas.microsoft.com/office/powerpoint/2010/main" val="11794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3154"/>
            <a:ext cx="10972800" cy="875092"/>
          </a:xfrm>
          <a:prstGeom prst="rect">
            <a:avLst/>
          </a:prstGeom>
        </p:spPr>
        <p:txBody>
          <a:bodyPr>
            <a:normAutofit/>
          </a:bodyPr>
          <a:lstStyle>
            <a:lvl1pPr algn="l">
              <a:defRPr sz="3600" b="0" i="0" baseline="0">
                <a:solidFill>
                  <a:srgbClr val="18453B"/>
                </a:solidFill>
                <a:latin typeface="Gotham-Bold"/>
                <a:cs typeface="Gotham-Bold"/>
              </a:defRPr>
            </a:lvl1pPr>
          </a:lstStyle>
          <a:p>
            <a:r>
              <a:rPr lang="en-US" dirty="0"/>
              <a:t>Click to edit Master title style</a:t>
            </a:r>
          </a:p>
        </p:txBody>
      </p:sp>
      <p:sp>
        <p:nvSpPr>
          <p:cNvPr id="3" name="Content Placeholder 2"/>
          <p:cNvSpPr>
            <a:spLocks noGrp="1"/>
          </p:cNvSpPr>
          <p:nvPr>
            <p:ph idx="1"/>
          </p:nvPr>
        </p:nvSpPr>
        <p:spPr>
          <a:xfrm>
            <a:off x="609600" y="2059668"/>
            <a:ext cx="5267605" cy="4296682"/>
          </a:xfrm>
          <a:prstGeom prst="rect">
            <a:avLst/>
          </a:prstGeom>
        </p:spPr>
        <p:txBody>
          <a:bodyPr/>
          <a:lstStyle>
            <a:lvl1pPr>
              <a:buClr>
                <a:schemeClr val="tx1">
                  <a:lumMod val="75000"/>
                  <a:lumOff val="25000"/>
                </a:schemeClr>
              </a:buClr>
              <a:buFont typeface="Arial"/>
              <a:buChar char="•"/>
              <a:defRPr sz="2800" b="0" i="0">
                <a:solidFill>
                  <a:schemeClr val="tx1">
                    <a:lumMod val="65000"/>
                    <a:lumOff val="35000"/>
                  </a:schemeClr>
                </a:solidFill>
                <a:latin typeface="Tahoma" pitchFamily="34" charset="0"/>
                <a:cs typeface="Tahoma" pitchFamily="34" charset="0"/>
              </a:defRPr>
            </a:lvl1pPr>
            <a:lvl2pPr>
              <a:buClr>
                <a:schemeClr val="tx1">
                  <a:lumMod val="75000"/>
                  <a:lumOff val="25000"/>
                </a:schemeClr>
              </a:buClr>
              <a:buSzPct val="85000"/>
              <a:buFont typeface="Arial"/>
              <a:buChar char="•"/>
              <a:defRPr sz="2400" b="0" i="0">
                <a:solidFill>
                  <a:schemeClr val="tx1">
                    <a:lumMod val="65000"/>
                    <a:lumOff val="35000"/>
                  </a:schemeClr>
                </a:solidFill>
                <a:latin typeface="Tahoma" pitchFamily="34" charset="0"/>
                <a:cs typeface="Tahoma" pitchFamily="34" charset="0"/>
              </a:defRPr>
            </a:lvl2pPr>
            <a:lvl3pPr>
              <a:buClr>
                <a:schemeClr val="tx1">
                  <a:lumMod val="75000"/>
                  <a:lumOff val="25000"/>
                </a:schemeClr>
              </a:buClr>
              <a:defRPr sz="2000" b="0" i="0">
                <a:solidFill>
                  <a:schemeClr val="tx1">
                    <a:lumMod val="75000"/>
                    <a:lumOff val="25000"/>
                  </a:schemeClr>
                </a:solidFill>
                <a:latin typeface="Tahoma" pitchFamily="34" charset="0"/>
                <a:cs typeface="Tahoma" pitchFamily="34" charset="0"/>
              </a:defRPr>
            </a:lvl3pPr>
            <a:lvl4pPr>
              <a:defRPr b="0" i="0">
                <a:latin typeface="Tahoma" pitchFamily="34" charset="0"/>
                <a:cs typeface="Tahoma" pitchFamily="34" charset="0"/>
              </a:defRPr>
            </a:lvl4pPr>
            <a:lvl5pPr>
              <a:defRPr b="0" i="0">
                <a:latin typeface="Tahoma" pitchFamily="34" charset="0"/>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6314795" y="2059668"/>
            <a:ext cx="5267605" cy="4296682"/>
          </a:xfrm>
          <a:prstGeom prst="rect">
            <a:avLst/>
          </a:prstGeom>
        </p:spPr>
        <p:txBody>
          <a:bodyPr/>
          <a:lstStyle>
            <a:lvl1pPr>
              <a:buClr>
                <a:schemeClr val="tx1">
                  <a:lumMod val="75000"/>
                  <a:lumOff val="25000"/>
                </a:schemeClr>
              </a:buClr>
              <a:buFont typeface="Wingdings" charset="2"/>
              <a:buChar char="§"/>
              <a:defRPr sz="2800" b="0" i="0">
                <a:solidFill>
                  <a:schemeClr val="tx1">
                    <a:lumMod val="65000"/>
                    <a:lumOff val="35000"/>
                  </a:schemeClr>
                </a:solidFill>
                <a:latin typeface="Tahoma" pitchFamily="34" charset="0"/>
                <a:cs typeface="Tahoma" pitchFamily="34" charset="0"/>
              </a:defRPr>
            </a:lvl1pPr>
            <a:lvl2pPr>
              <a:buClr>
                <a:schemeClr val="tx1">
                  <a:lumMod val="75000"/>
                  <a:lumOff val="25000"/>
                </a:schemeClr>
              </a:buClr>
              <a:buFont typeface="Wingdings" charset="2"/>
              <a:buChar char="§"/>
              <a:defRPr sz="2400" b="0" i="0">
                <a:solidFill>
                  <a:schemeClr val="tx1">
                    <a:lumMod val="65000"/>
                    <a:lumOff val="35000"/>
                  </a:schemeClr>
                </a:solidFill>
                <a:latin typeface="Tahoma" pitchFamily="34" charset="0"/>
                <a:cs typeface="Tahoma" pitchFamily="34" charset="0"/>
              </a:defRPr>
            </a:lvl2pPr>
            <a:lvl3pPr>
              <a:buClr>
                <a:schemeClr val="tx1">
                  <a:lumMod val="75000"/>
                  <a:lumOff val="25000"/>
                </a:schemeClr>
              </a:buClr>
              <a:defRPr sz="2000" b="0" i="0">
                <a:solidFill>
                  <a:schemeClr val="tx1">
                    <a:lumMod val="75000"/>
                    <a:lumOff val="25000"/>
                  </a:schemeClr>
                </a:solidFill>
                <a:latin typeface="Tahoma" pitchFamily="34" charset="0"/>
                <a:cs typeface="Tahoma" pitchFamily="34" charset="0"/>
              </a:defRPr>
            </a:lvl3pPr>
            <a:lvl4pPr>
              <a:defRPr b="0" i="0">
                <a:latin typeface="Tahoma" pitchFamily="34" charset="0"/>
                <a:cs typeface="Tahoma" pitchFamily="34" charset="0"/>
              </a:defRPr>
            </a:lvl4pPr>
            <a:lvl5pPr>
              <a:defRPr b="0" i="0">
                <a:latin typeface="Tahoma" pitchFamily="34" charset="0"/>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4"/>
          </p:nvPr>
        </p:nvSpPr>
        <p:spPr/>
        <p:txBody>
          <a:bodyPr/>
          <a:lstStyle>
            <a:lvl1pPr>
              <a:defRPr smtClean="0"/>
            </a:lvl1pPr>
          </a:lstStyle>
          <a:p>
            <a:fld id="{A5900E3A-7088-4A59-BDE0-19CF164D380E}" type="datetime1">
              <a:rPr lang="en-US" smtClean="0"/>
              <a:t>8/24/2023</a:t>
            </a:fld>
            <a:endParaRPr lang="en-US" dirty="0"/>
          </a:p>
        </p:txBody>
      </p:sp>
      <p:sp>
        <p:nvSpPr>
          <p:cNvPr id="6" name="Footer Placeholder 4"/>
          <p:cNvSpPr>
            <a:spLocks noGrp="1"/>
          </p:cNvSpPr>
          <p:nvPr>
            <p:ph type="ftr" sz="quarter" idx="15"/>
          </p:nvPr>
        </p:nvSpPr>
        <p:spPr/>
        <p:txBody>
          <a:bodyPr/>
          <a:lstStyle>
            <a:lvl1pPr>
              <a:defRPr b="0" i="0">
                <a:solidFill>
                  <a:schemeClr val="tx1">
                    <a:lumMod val="65000"/>
                    <a:lumOff val="35000"/>
                  </a:schemeClr>
                </a:solidFill>
                <a:latin typeface="Gotham Book"/>
                <a:cs typeface="Gotham Book"/>
              </a:defRPr>
            </a:lvl1pPr>
          </a:lstStyle>
          <a:p>
            <a:endParaRPr lang="en-US" dirty="0"/>
          </a:p>
        </p:txBody>
      </p:sp>
      <p:sp>
        <p:nvSpPr>
          <p:cNvPr id="7" name="Slide Number Placeholder 5"/>
          <p:cNvSpPr>
            <a:spLocks noGrp="1"/>
          </p:cNvSpPr>
          <p:nvPr>
            <p:ph type="sldNum" sz="quarter" idx="16"/>
          </p:nvPr>
        </p:nvSpPr>
        <p:spPr/>
        <p:txBody>
          <a:bodyPr/>
          <a:lstStyle>
            <a:lvl1pPr>
              <a:defRPr smtClean="0"/>
            </a:lvl1pPr>
          </a:lstStyle>
          <a:p>
            <a:fld id="{43782E32-00C3-41AF-B4D1-C63B5BE73ECC}" type="slidenum">
              <a:rPr lang="en-US" smtClean="0"/>
              <a:pPr/>
              <a:t>‹#›</a:t>
            </a:fld>
            <a:endParaRPr lang="en-US" dirty="0"/>
          </a:p>
        </p:txBody>
      </p:sp>
    </p:spTree>
    <p:extLst>
      <p:ext uri="{BB962C8B-B14F-4D97-AF65-F5344CB8AC3E}">
        <p14:creationId xmlns:p14="http://schemas.microsoft.com/office/powerpoint/2010/main" val="2916775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109873"/>
            <a:ext cx="10972800" cy="821732"/>
          </a:xfrm>
          <a:prstGeom prst="rect">
            <a:avLst/>
          </a:prstGeom>
        </p:spPr>
        <p:txBody>
          <a:bodyPr>
            <a:normAutofit/>
          </a:bodyPr>
          <a:lstStyle>
            <a:lvl1pPr algn="l">
              <a:defRPr sz="3600" b="0" i="0">
                <a:solidFill>
                  <a:srgbClr val="18453B"/>
                </a:solidFill>
                <a:latin typeface="Gotham-Bold"/>
                <a:cs typeface="Gotham-Bold"/>
              </a:defRPr>
            </a:lvl1pPr>
          </a:lstStyle>
          <a:p>
            <a:r>
              <a:rPr lang="en-US"/>
              <a:t>Click to edit Master title style</a:t>
            </a:r>
            <a:endParaRPr lang="en-US" dirty="0"/>
          </a:p>
        </p:txBody>
      </p:sp>
      <p:sp>
        <p:nvSpPr>
          <p:cNvPr id="3" name="Content Placeholder 2"/>
          <p:cNvSpPr>
            <a:spLocks noGrp="1"/>
          </p:cNvSpPr>
          <p:nvPr>
            <p:ph idx="1"/>
          </p:nvPr>
        </p:nvSpPr>
        <p:spPr>
          <a:xfrm>
            <a:off x="609600" y="2081012"/>
            <a:ext cx="10972800" cy="4024165"/>
          </a:xfrm>
          <a:prstGeom prst="rect">
            <a:avLst/>
          </a:prstGeom>
        </p:spPr>
        <p:txBody>
          <a:bodyPr wrap="square" numCol="1" anchor="t"/>
          <a:lstStyle>
            <a:lvl1pPr marL="0" indent="-457200" algn="l">
              <a:buClr>
                <a:schemeClr val="tx1">
                  <a:lumMod val="75000"/>
                  <a:lumOff val="25000"/>
                </a:schemeClr>
              </a:buClr>
              <a:buFont typeface="Arial" pitchFamily="34" charset="0"/>
              <a:buChar char="•"/>
              <a:defRPr sz="2400" b="0" i="0" baseline="0">
                <a:solidFill>
                  <a:schemeClr val="tx1">
                    <a:lumMod val="75000"/>
                    <a:lumOff val="25000"/>
                  </a:schemeClr>
                </a:solidFill>
                <a:latin typeface="Tahoma" pitchFamily="34" charset="0"/>
                <a:cs typeface="Tahoma" pitchFamily="34" charset="0"/>
              </a:defRPr>
            </a:lvl1pPr>
            <a:lvl2pPr marL="0" indent="0" algn="l">
              <a:buClr>
                <a:schemeClr val="tx1">
                  <a:lumMod val="75000"/>
                  <a:lumOff val="25000"/>
                </a:schemeClr>
              </a:buClr>
              <a:buFont typeface="Arial" pitchFamily="34" charset="0"/>
              <a:buChar char="•"/>
              <a:defRPr sz="2000" b="0" i="0">
                <a:solidFill>
                  <a:schemeClr val="tx1">
                    <a:lumMod val="75000"/>
                    <a:lumOff val="25000"/>
                  </a:schemeClr>
                </a:solidFill>
                <a:latin typeface="Tahoma" pitchFamily="34" charset="0"/>
                <a:cs typeface="Tahoma" pitchFamily="34" charset="0"/>
              </a:defRPr>
            </a:lvl2pPr>
            <a:lvl3pPr indent="-457200">
              <a:buClr>
                <a:schemeClr val="tx1">
                  <a:lumMod val="75000"/>
                  <a:lumOff val="25000"/>
                </a:schemeClr>
              </a:buClr>
              <a:defRPr sz="2000" b="0" i="0">
                <a:solidFill>
                  <a:schemeClr val="tx1">
                    <a:lumMod val="75000"/>
                    <a:lumOff val="25000"/>
                  </a:schemeClr>
                </a:solidFill>
                <a:latin typeface="Tahoma" pitchFamily="34" charset="0"/>
                <a:cs typeface="Tahoma" pitchFamily="34" charset="0"/>
              </a:defRPr>
            </a:lvl3pPr>
            <a:lvl4pPr indent="-457200">
              <a:defRPr b="0" i="0">
                <a:latin typeface="Tahoma" pitchFamily="34" charset="0"/>
                <a:cs typeface="Tahoma" pitchFamily="34" charset="0"/>
              </a:defRPr>
            </a:lvl4pPr>
            <a:lvl5pPr indent="-457200">
              <a:defRPr b="0" i="0">
                <a:latin typeface="Tahoma" pitchFamily="34" charset="0"/>
                <a:cs typeface="Tahoma" pitchFamily="34" charset="0"/>
              </a:defRPr>
            </a:lvl5pPr>
            <a:lvl6pPr indent="-457200">
              <a:defRPr/>
            </a:lvl6pPr>
          </a:lstStyle>
          <a:p>
            <a:pPr lvl="0"/>
            <a:r>
              <a:rPr lang="en-US" dirty="0"/>
              <a:t>Click to edit Master text styles</a:t>
            </a:r>
          </a:p>
          <a:p>
            <a:pPr lvl="2"/>
            <a:r>
              <a:rPr lang="en-US" dirty="0"/>
              <a:t>Second level</a:t>
            </a:r>
          </a:p>
          <a:p>
            <a:pPr lvl="3"/>
            <a:r>
              <a:rPr lang="en-US" dirty="0"/>
              <a:t>Third level</a:t>
            </a:r>
          </a:p>
          <a:p>
            <a:pPr lvl="4"/>
            <a:r>
              <a:rPr lang="en-US" dirty="0"/>
              <a:t>Fourth level</a:t>
            </a:r>
          </a:p>
          <a:p>
            <a:pPr lvl="5"/>
            <a:r>
              <a:rPr lang="en-US" dirty="0"/>
              <a:t>Fifth level</a:t>
            </a:r>
          </a:p>
        </p:txBody>
      </p:sp>
      <p:sp>
        <p:nvSpPr>
          <p:cNvPr id="4" name="Date Placeholder 3"/>
          <p:cNvSpPr>
            <a:spLocks noGrp="1"/>
          </p:cNvSpPr>
          <p:nvPr>
            <p:ph type="dt" sz="half" idx="10"/>
          </p:nvPr>
        </p:nvSpPr>
        <p:spPr/>
        <p:txBody>
          <a:bodyPr/>
          <a:lstStyle>
            <a:lvl1pPr>
              <a:defRPr smtClean="0"/>
            </a:lvl1pPr>
          </a:lstStyle>
          <a:p>
            <a:fld id="{07FC4AD2-98B8-4543-A5BA-3C7B4C026BC8}" type="datetime1">
              <a:rPr lang="en-US" smtClean="0"/>
              <a:t>8/24/2023</a:t>
            </a:fld>
            <a:endParaRPr lang="en-US" dirty="0"/>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endParaRPr lang="en-US" dirty="0"/>
          </a:p>
        </p:txBody>
      </p:sp>
      <p:sp>
        <p:nvSpPr>
          <p:cNvPr id="6" name="Slide Number Placeholder 5"/>
          <p:cNvSpPr>
            <a:spLocks noGrp="1"/>
          </p:cNvSpPr>
          <p:nvPr>
            <p:ph type="sldNum" sz="quarter" idx="12"/>
          </p:nvPr>
        </p:nvSpPr>
        <p:spPr/>
        <p:txBody>
          <a:bodyPr/>
          <a:lstStyle>
            <a:lvl1pPr>
              <a:defRPr smtClean="0"/>
            </a:lvl1pPr>
          </a:lstStyle>
          <a:p>
            <a:fld id="{43782E32-00C3-41AF-B4D1-C63B5BE73ECC}" type="slidenum">
              <a:rPr lang="en-US" smtClean="0"/>
              <a:pPr/>
              <a:t>‹#›</a:t>
            </a:fld>
            <a:endParaRPr lang="en-US" dirty="0"/>
          </a:p>
        </p:txBody>
      </p:sp>
    </p:spTree>
    <p:extLst>
      <p:ext uri="{BB962C8B-B14F-4D97-AF65-F5344CB8AC3E}">
        <p14:creationId xmlns:p14="http://schemas.microsoft.com/office/powerpoint/2010/main" val="3159772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75092"/>
            <a:ext cx="10972800" cy="725109"/>
          </a:xfrm>
          <a:prstGeom prst="rect">
            <a:avLst/>
          </a:prstGeom>
        </p:spPr>
        <p:txBody>
          <a:bodyPr>
            <a:normAutofit/>
          </a:bodyPr>
          <a:lstStyle>
            <a:lvl1pPr algn="l">
              <a:defRPr sz="3600" b="0" i="0">
                <a:solidFill>
                  <a:srgbClr val="18453B"/>
                </a:solidFill>
                <a:latin typeface="Gotham-Bold"/>
                <a:cs typeface="Gotham-Bold"/>
              </a:defRPr>
            </a:lvl1pPr>
          </a:lstStyle>
          <a:p>
            <a:r>
              <a:rPr lang="en-US"/>
              <a:t>Click to edit Master title style</a:t>
            </a:r>
            <a:endParaRPr lang="en-US" dirty="0"/>
          </a:p>
        </p:txBody>
      </p:sp>
      <p:sp>
        <p:nvSpPr>
          <p:cNvPr id="3" name="Content Placeholder 2"/>
          <p:cNvSpPr>
            <a:spLocks noGrp="1"/>
          </p:cNvSpPr>
          <p:nvPr>
            <p:ph idx="1"/>
          </p:nvPr>
        </p:nvSpPr>
        <p:spPr>
          <a:xfrm>
            <a:off x="609600" y="1674905"/>
            <a:ext cx="10972800" cy="4419600"/>
          </a:xfrm>
          <a:prstGeom prst="rect">
            <a:avLst/>
          </a:prstGeom>
        </p:spPr>
        <p:txBody>
          <a:bodyPr wrap="square" numCol="1" anchor="t"/>
          <a:lstStyle>
            <a:lvl1pPr marL="457200" indent="-457200" algn="l">
              <a:buClr>
                <a:schemeClr val="tx1">
                  <a:lumMod val="75000"/>
                  <a:lumOff val="25000"/>
                </a:schemeClr>
              </a:buClr>
              <a:buFont typeface="Arial" pitchFamily="34" charset="0"/>
              <a:buChar char="•"/>
              <a:defRPr sz="2400" b="0" i="0" baseline="0">
                <a:solidFill>
                  <a:schemeClr val="tx1">
                    <a:lumMod val="75000"/>
                    <a:lumOff val="25000"/>
                  </a:schemeClr>
                </a:solidFill>
                <a:latin typeface="Tahoma" pitchFamily="34" charset="0"/>
                <a:cs typeface="Tahoma" pitchFamily="34" charset="0"/>
              </a:defRPr>
            </a:lvl1pPr>
            <a:lvl2pPr marL="457200" indent="182880" algn="l">
              <a:buClr>
                <a:schemeClr val="tx1">
                  <a:lumMod val="75000"/>
                  <a:lumOff val="25000"/>
                </a:schemeClr>
              </a:buClr>
              <a:buSzPct val="85000"/>
              <a:buFont typeface="Arial"/>
              <a:buChar char="•"/>
              <a:defRPr sz="2000" b="0" i="0">
                <a:solidFill>
                  <a:schemeClr val="tx1">
                    <a:lumMod val="75000"/>
                    <a:lumOff val="25000"/>
                  </a:schemeClr>
                </a:solidFill>
                <a:latin typeface="Tahoma" pitchFamily="34" charset="0"/>
                <a:cs typeface="Tahoma" pitchFamily="34" charset="0"/>
              </a:defRPr>
            </a:lvl2pPr>
            <a:lvl3pPr>
              <a:buClr>
                <a:schemeClr val="tx1">
                  <a:lumMod val="75000"/>
                  <a:lumOff val="25000"/>
                </a:schemeClr>
              </a:buClr>
              <a:defRPr sz="2000" b="0" i="0">
                <a:solidFill>
                  <a:schemeClr val="tx1">
                    <a:lumMod val="75000"/>
                    <a:lumOff val="25000"/>
                  </a:schemeClr>
                </a:solidFill>
                <a:latin typeface="Tahoma" pitchFamily="34" charset="0"/>
                <a:cs typeface="Tahoma" pitchFamily="34" charset="0"/>
              </a:defRPr>
            </a:lvl3pPr>
            <a:lvl4pPr>
              <a:defRPr b="0" i="0">
                <a:latin typeface="Tahoma" pitchFamily="34" charset="0"/>
                <a:cs typeface="Tahoma" pitchFamily="34" charset="0"/>
              </a:defRPr>
            </a:lvl4pPr>
            <a:lvl5pPr>
              <a:defRPr b="0" i="0">
                <a:latin typeface="Tahoma" pitchFamily="34" charset="0"/>
                <a:cs typeface="Tahom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smtClean="0"/>
            </a:lvl1pPr>
          </a:lstStyle>
          <a:p>
            <a:fld id="{0B91680A-F5EA-448A-9853-A1413D7EB6E6}" type="datetime1">
              <a:rPr lang="en-US" smtClean="0"/>
              <a:t>8/24/2023</a:t>
            </a:fld>
            <a:endParaRPr lang="en-US" dirty="0"/>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endParaRPr lang="en-US" dirty="0"/>
          </a:p>
        </p:txBody>
      </p:sp>
      <p:sp>
        <p:nvSpPr>
          <p:cNvPr id="6" name="Slide Number Placeholder 5"/>
          <p:cNvSpPr>
            <a:spLocks noGrp="1"/>
          </p:cNvSpPr>
          <p:nvPr>
            <p:ph type="sldNum" sz="quarter" idx="12"/>
          </p:nvPr>
        </p:nvSpPr>
        <p:spPr/>
        <p:txBody>
          <a:bodyPr/>
          <a:lstStyle>
            <a:lvl1pPr>
              <a:defRPr smtClean="0"/>
            </a:lvl1pPr>
          </a:lstStyle>
          <a:p>
            <a:fld id="{43782E32-00C3-41AF-B4D1-C63B5BE73ECC}" type="slidenum">
              <a:rPr lang="en-US" smtClean="0"/>
              <a:pPr/>
              <a:t>‹#›</a:t>
            </a:fld>
            <a:endParaRPr lang="en-US" dirty="0"/>
          </a:p>
        </p:txBody>
      </p:sp>
    </p:spTree>
    <p:extLst>
      <p:ext uri="{BB962C8B-B14F-4D97-AF65-F5344CB8AC3E}">
        <p14:creationId xmlns:p14="http://schemas.microsoft.com/office/powerpoint/2010/main" val="3762489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Up">
    <p:spTree>
      <p:nvGrpSpPr>
        <p:cNvPr id="1" name=""/>
        <p:cNvGrpSpPr/>
        <p:nvPr/>
      </p:nvGrpSpPr>
      <p:grpSpPr>
        <a:xfrm>
          <a:off x="0" y="0"/>
          <a:ext cx="0" cy="0"/>
          <a:chOff x="0" y="0"/>
          <a:chExt cx="0" cy="0"/>
        </a:xfrm>
      </p:grpSpPr>
      <p:sp>
        <p:nvSpPr>
          <p:cNvPr id="11" name="Rectangle 11"/>
          <p:cNvSpPr>
            <a:spLocks noGrp="1"/>
          </p:cNvSpPr>
          <p:nvPr>
            <p:ph sz="quarter" idx="15"/>
          </p:nvPr>
        </p:nvSpPr>
        <p:spPr>
          <a:xfrm>
            <a:off x="508000" y="762000"/>
            <a:ext cx="11176000" cy="5486400"/>
          </a:xfrm>
          <a:prstGeom prst="rect">
            <a:avLst/>
          </a:prstGeom>
        </p:spPr>
        <p:txBody>
          <a:bodyPr anchor="t" anchorCtr="0"/>
          <a:lstStyle>
            <a:lvl1pPr>
              <a:buFont typeface="Arial" pitchFamily="34" charset="0"/>
              <a:buChar char="•"/>
              <a:defRPr>
                <a:solidFill>
                  <a:schemeClr val="tx1"/>
                </a:solidFill>
                <a:latin typeface="Tahoma" pitchFamily="34" charset="0"/>
                <a:cs typeface="Tahoma" pitchFamily="34" charset="0"/>
              </a:defRPr>
            </a:lvl1pPr>
            <a:lvl2pPr>
              <a:defRPr>
                <a:solidFill>
                  <a:schemeClr val="tx1"/>
                </a:solidFill>
                <a:latin typeface="Tahoma" pitchFamily="34" charset="0"/>
                <a:cs typeface="Tahoma" pitchFamily="34" charset="0"/>
              </a:defRPr>
            </a:lvl2pPr>
            <a:lvl3pPr>
              <a:defRPr>
                <a:solidFill>
                  <a:schemeClr val="tx1"/>
                </a:solidFill>
                <a:latin typeface="Tahoma" pitchFamily="34" charset="0"/>
                <a:cs typeface="Tahoma" pitchFamily="34" charset="0"/>
              </a:defRPr>
            </a:lvl3pPr>
            <a:lvl4pPr>
              <a:defRPr>
                <a:solidFill>
                  <a:schemeClr val="tx1"/>
                </a:solidFill>
                <a:latin typeface="Tahoma" pitchFamily="34" charset="0"/>
                <a:cs typeface="Tahoma" pitchFamily="34" charset="0"/>
              </a:defRPr>
            </a:lvl4pPr>
            <a:lvl5pPr>
              <a:defRPr>
                <a:solidFill>
                  <a:schemeClr val="tx1"/>
                </a:solidFill>
                <a:latin typeface="Tahoma" pitchFamily="34" charset="0"/>
                <a:cs typeface="Tahoma" pitchFamily="34" charset="0"/>
              </a:defRPr>
            </a:lvl5pPr>
            <a:extLst/>
          </a:lstStyle>
          <a:p>
            <a:pPr lvl="0" eaLnBrk="1" latinLnBrk="1" hangingPunct="1"/>
            <a:r>
              <a:rPr lang="en-US" dirty="0"/>
              <a:t>Click to edit Master text styles</a:t>
            </a:r>
          </a:p>
          <a:p>
            <a:pPr lvl="1" eaLnBrk="1" latinLnBrk="1" hangingPunct="1"/>
            <a:r>
              <a:rPr lang="en-US" dirty="0"/>
              <a:t>Second level</a:t>
            </a:r>
          </a:p>
          <a:p>
            <a:pPr lvl="2" eaLnBrk="1" latinLnBrk="1" hangingPunct="1"/>
            <a:r>
              <a:rPr lang="en-US" dirty="0"/>
              <a:t>Third level</a:t>
            </a:r>
          </a:p>
          <a:p>
            <a:pPr lvl="3" eaLnBrk="1" latinLnBrk="1" hangingPunct="1"/>
            <a:r>
              <a:rPr lang="en-US" dirty="0"/>
              <a:t>Fourth level</a:t>
            </a:r>
          </a:p>
          <a:p>
            <a:pPr lvl="4" eaLnBrk="1" latinLnBrk="1" hangingPunct="1"/>
            <a:r>
              <a:rPr lang="en-US" dirty="0"/>
              <a:t>Fifth level</a:t>
            </a:r>
            <a:endParaRPr dirty="0"/>
          </a:p>
        </p:txBody>
      </p:sp>
      <p:sp>
        <p:nvSpPr>
          <p:cNvPr id="13" name="Rectangle 6"/>
          <p:cNvSpPr>
            <a:spLocks noGrp="1"/>
          </p:cNvSpPr>
          <p:nvPr>
            <p:ph type="sldNum" sz="quarter" idx="4"/>
          </p:nvPr>
        </p:nvSpPr>
        <p:spPr>
          <a:xfrm>
            <a:off x="11480800" y="6632448"/>
            <a:ext cx="609600" cy="225552"/>
          </a:xfrm>
          <a:prstGeom prst="rect">
            <a:avLst/>
          </a:prstGeom>
        </p:spPr>
        <p:txBody>
          <a:bodyPr vert="horz" anchor="ctr"/>
          <a:lstStyle>
            <a:lvl1pPr algn="r" eaLnBrk="1" latinLnBrk="0" hangingPunct="1">
              <a:defRPr kumimoji="0" sz="1000">
                <a:solidFill>
                  <a:schemeClr val="tx1"/>
                </a:solidFill>
              </a:defRPr>
            </a:lvl1pPr>
            <a:extLst/>
          </a:lstStyle>
          <a:p>
            <a:fld id="{256D3EEF-DE4E-429D-8EC4-DDC531AFF587}" type="slidenum">
              <a:rPr lang="en-US" smtClean="0"/>
              <a:pPr/>
              <a:t>‹#›</a:t>
            </a:fld>
            <a:endParaRPr lang="en-US" dirty="0"/>
          </a:p>
        </p:txBody>
      </p:sp>
    </p:spTree>
    <p:extLst>
      <p:ext uri="{BB962C8B-B14F-4D97-AF65-F5344CB8AC3E}">
        <p14:creationId xmlns:p14="http://schemas.microsoft.com/office/powerpoint/2010/main" val="2660679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3 Picture &amp; 1/3 Text w/o Heading">
    <p:spTree>
      <p:nvGrpSpPr>
        <p:cNvPr id="1" name=""/>
        <p:cNvGrpSpPr/>
        <p:nvPr/>
      </p:nvGrpSpPr>
      <p:grpSpPr>
        <a:xfrm>
          <a:off x="0" y="0"/>
          <a:ext cx="0" cy="0"/>
          <a:chOff x="0" y="0"/>
          <a:chExt cx="0" cy="0"/>
        </a:xfrm>
      </p:grpSpPr>
      <p:sp>
        <p:nvSpPr>
          <p:cNvPr id="7" name="Rectangle 11"/>
          <p:cNvSpPr>
            <a:spLocks noGrp="1"/>
          </p:cNvSpPr>
          <p:nvPr>
            <p:ph sz="quarter" idx="15"/>
          </p:nvPr>
        </p:nvSpPr>
        <p:spPr>
          <a:xfrm>
            <a:off x="711200" y="762000"/>
            <a:ext cx="11273536" cy="3657600"/>
          </a:xfrm>
          <a:prstGeom prst="rect">
            <a:avLst/>
          </a:prstGeom>
        </p:spPr>
        <p:txBody>
          <a:bodyPr/>
          <a:lstStyle>
            <a:lvl1pPr>
              <a:defRPr>
                <a:solidFill>
                  <a:schemeClr val="tx1"/>
                </a:solidFill>
                <a:latin typeface="Tahoma" pitchFamily="34" charset="0"/>
                <a:cs typeface="Tahoma" pitchFamily="34" charset="0"/>
              </a:defRPr>
            </a:lvl1pPr>
            <a:lvl2pPr>
              <a:defRPr>
                <a:solidFill>
                  <a:schemeClr val="tx1"/>
                </a:solidFill>
                <a:latin typeface="Tahoma" pitchFamily="34" charset="0"/>
                <a:cs typeface="Tahoma" pitchFamily="34" charset="0"/>
              </a:defRPr>
            </a:lvl2pPr>
            <a:lvl3pPr>
              <a:defRPr>
                <a:solidFill>
                  <a:schemeClr val="tx1"/>
                </a:solidFill>
                <a:latin typeface="Tahoma" pitchFamily="34" charset="0"/>
                <a:cs typeface="Tahoma" pitchFamily="34" charset="0"/>
              </a:defRPr>
            </a:lvl3pPr>
            <a:extLst/>
          </a:lstStyle>
          <a:p>
            <a:pPr lvl="0" eaLnBrk="1" latinLnBrk="1" hangingPunct="1"/>
            <a:r>
              <a:rPr lang="en-US" dirty="0"/>
              <a:t>Click to edit Master text styles</a:t>
            </a:r>
          </a:p>
          <a:p>
            <a:pPr lvl="1" eaLnBrk="1" latinLnBrk="1" hangingPunct="1"/>
            <a:r>
              <a:rPr lang="en-US" dirty="0"/>
              <a:t>Second level</a:t>
            </a:r>
          </a:p>
          <a:p>
            <a:pPr lvl="2" eaLnBrk="1" latinLnBrk="1" hangingPunct="1"/>
            <a:r>
              <a:rPr lang="en-US" dirty="0"/>
              <a:t>Third level</a:t>
            </a:r>
          </a:p>
        </p:txBody>
      </p:sp>
      <p:sp>
        <p:nvSpPr>
          <p:cNvPr id="9" name="Rectangle 11"/>
          <p:cNvSpPr>
            <a:spLocks noGrp="1"/>
          </p:cNvSpPr>
          <p:nvPr>
            <p:ph sz="quarter" idx="17"/>
          </p:nvPr>
        </p:nvSpPr>
        <p:spPr>
          <a:xfrm>
            <a:off x="711200" y="4495800"/>
            <a:ext cx="11273536" cy="1676400"/>
          </a:xfrm>
          <a:prstGeom prst="rect">
            <a:avLst/>
          </a:prstGeom>
        </p:spPr>
        <p:txBody>
          <a:bodyPr/>
          <a:lstStyle>
            <a:lvl1pPr>
              <a:defRPr>
                <a:solidFill>
                  <a:schemeClr val="tx1"/>
                </a:solidFill>
                <a:latin typeface="Tahoma" pitchFamily="34" charset="0"/>
                <a:cs typeface="Tahoma" pitchFamily="34" charset="0"/>
              </a:defRPr>
            </a:lvl1pPr>
            <a:lvl2pPr>
              <a:defRPr>
                <a:solidFill>
                  <a:schemeClr val="tx1"/>
                </a:solidFill>
                <a:latin typeface="Tahoma" pitchFamily="34" charset="0"/>
                <a:cs typeface="Tahoma" pitchFamily="34" charset="0"/>
              </a:defRPr>
            </a:lvl2pPr>
            <a:lvl3pPr>
              <a:defRPr>
                <a:solidFill>
                  <a:schemeClr val="tx1"/>
                </a:solidFill>
                <a:latin typeface="Tahoma" pitchFamily="34" charset="0"/>
                <a:cs typeface="Tahoma" pitchFamily="34" charset="0"/>
              </a:defRPr>
            </a:lvl3pPr>
            <a:extLst/>
          </a:lstStyle>
          <a:p>
            <a:pPr lvl="0" eaLnBrk="1" latinLnBrk="1" hangingPunct="1"/>
            <a:r>
              <a:rPr lang="en-US" dirty="0"/>
              <a:t>Click to edit Master text styles</a:t>
            </a:r>
          </a:p>
          <a:p>
            <a:pPr lvl="1" eaLnBrk="1" latinLnBrk="1" hangingPunct="1"/>
            <a:r>
              <a:rPr lang="en-US" dirty="0"/>
              <a:t>Second level</a:t>
            </a:r>
          </a:p>
          <a:p>
            <a:pPr lvl="2" eaLnBrk="1" latinLnBrk="1" hangingPunct="1"/>
            <a:r>
              <a:rPr lang="en-US" dirty="0"/>
              <a:t>Third level</a:t>
            </a:r>
          </a:p>
        </p:txBody>
      </p:sp>
      <p:sp>
        <p:nvSpPr>
          <p:cNvPr id="12" name="Rectangle 6"/>
          <p:cNvSpPr>
            <a:spLocks noGrp="1"/>
          </p:cNvSpPr>
          <p:nvPr>
            <p:ph type="sldNum" sz="quarter" idx="4"/>
          </p:nvPr>
        </p:nvSpPr>
        <p:spPr>
          <a:xfrm>
            <a:off x="11480800" y="6632448"/>
            <a:ext cx="609600" cy="225552"/>
          </a:xfrm>
          <a:prstGeom prst="rect">
            <a:avLst/>
          </a:prstGeom>
        </p:spPr>
        <p:txBody>
          <a:bodyPr vert="horz" anchor="ctr"/>
          <a:lstStyle>
            <a:lvl1pPr algn="r" eaLnBrk="1" latinLnBrk="0" hangingPunct="1">
              <a:defRPr kumimoji="0" sz="1000">
                <a:solidFill>
                  <a:schemeClr val="tx1"/>
                </a:solidFill>
              </a:defRPr>
            </a:lvl1pPr>
            <a:extLst/>
          </a:lstStyle>
          <a:p>
            <a:fld id="{256D3EEF-DE4E-429D-8EC4-DDC531AFF587}" type="slidenum">
              <a:rPr lang="en-US" smtClean="0"/>
              <a:pPr/>
              <a:t>‹#›</a:t>
            </a:fld>
            <a:endParaRPr lang="en-US" dirty="0"/>
          </a:p>
        </p:txBody>
      </p:sp>
    </p:spTree>
    <p:extLst>
      <p:ext uri="{BB962C8B-B14F-4D97-AF65-F5344CB8AC3E}">
        <p14:creationId xmlns:p14="http://schemas.microsoft.com/office/powerpoint/2010/main" val="4628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35040" y="436563"/>
            <a:ext cx="10721920" cy="1442674"/>
          </a:xfrm>
          <a:prstGeom prst="rect">
            <a:avLst/>
          </a:prstGeom>
        </p:spPr>
        <p:txBody>
          <a:bodyPr/>
          <a:lstStyle/>
          <a:p>
            <a:r>
              <a:rPr lang="en-US"/>
              <a:t>Click to edit Master title style</a:t>
            </a:r>
          </a:p>
        </p:txBody>
      </p:sp>
      <p:sp>
        <p:nvSpPr>
          <p:cNvPr id="5" name="Date Placeholder 4"/>
          <p:cNvSpPr>
            <a:spLocks noGrp="1"/>
          </p:cNvSpPr>
          <p:nvPr>
            <p:ph type="dt" sz="half" idx="10"/>
          </p:nvPr>
        </p:nvSpPr>
        <p:spPr/>
        <p:txBody>
          <a:bodyPr/>
          <a:lstStyle/>
          <a:p>
            <a:fld id="{83360EE2-E23F-415B-A4B8-7AB09A6DA5C9}" type="datetime1">
              <a:rPr lang="en-US" smtClean="0"/>
              <a:t>8/24/2023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FE2593-999F-4196-B4BD-C6CDF30C560A}" type="slidenum">
              <a:rPr lang="en-US" smtClean="0"/>
              <a:t>‹#›</a:t>
            </a:fld>
            <a:endParaRPr lang="en-US" dirty="0"/>
          </a:p>
        </p:txBody>
      </p:sp>
      <p:sp>
        <p:nvSpPr>
          <p:cNvPr id="9" name="Content Placeholder 8"/>
          <p:cNvSpPr>
            <a:spLocks noGrp="1"/>
          </p:cNvSpPr>
          <p:nvPr>
            <p:ph sz="quarter" idx="13"/>
          </p:nvPr>
        </p:nvSpPr>
        <p:spPr>
          <a:xfrm>
            <a:off x="1121664" y="2039112"/>
            <a:ext cx="4876800" cy="395020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6193536" y="2039112"/>
            <a:ext cx="4876800" cy="395020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14446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5040" y="436563"/>
            <a:ext cx="10721920" cy="1442674"/>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21664" y="2038389"/>
            <a:ext cx="4023360" cy="542395"/>
          </a:xfrm>
          <a:prstGeom prst="rect">
            <a:avLst/>
          </a:prstGeo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7054788" y="2038387"/>
            <a:ext cx="4019611" cy="542394"/>
          </a:xfrm>
          <a:prstGeom prst="rect">
            <a:avLst/>
          </a:prstGeo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623A380C-959C-43D5-8A20-EB0FF6AA665A}" type="datetime1">
              <a:rPr lang="en-US" smtClean="0"/>
              <a:t>8/24/2023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FE2593-999F-4196-B4BD-C6CDF30C560A}" type="slidenum">
              <a:rPr lang="en-US" smtClean="0"/>
              <a:t>‹#›</a:t>
            </a:fld>
            <a:endParaRPr lang="en-US" dirty="0"/>
          </a:p>
        </p:txBody>
      </p:sp>
      <p:sp>
        <p:nvSpPr>
          <p:cNvPr id="16" name="Freeform 22"/>
          <p:cNvSpPr>
            <a:spLocks/>
          </p:cNvSpPr>
          <p:nvPr/>
        </p:nvSpPr>
        <p:spPr bwMode="auto">
          <a:xfrm rot="20274567">
            <a:off x="5244850" y="4281003"/>
            <a:ext cx="1717993" cy="722529"/>
          </a:xfrm>
          <a:custGeom>
            <a:avLst/>
            <a:gdLst/>
            <a:ahLst/>
            <a:cxnLst/>
            <a:rect l="l" t="t" r="r" b="b"/>
            <a:pathLst>
              <a:path w="1288494" h="722529">
                <a:moveTo>
                  <a:pt x="548461" y="537763"/>
                </a:moveTo>
                <a:lnTo>
                  <a:pt x="548461" y="537763"/>
                </a:lnTo>
                <a:lnTo>
                  <a:pt x="548461" y="537763"/>
                </a:lnTo>
                <a:close/>
                <a:moveTo>
                  <a:pt x="547489" y="536791"/>
                </a:moveTo>
                <a:lnTo>
                  <a:pt x="548461" y="537763"/>
                </a:lnTo>
                <a:lnTo>
                  <a:pt x="546516" y="536791"/>
                </a:lnTo>
                <a:lnTo>
                  <a:pt x="544572" y="535818"/>
                </a:lnTo>
                <a:close/>
                <a:moveTo>
                  <a:pt x="338413" y="443436"/>
                </a:moveTo>
                <a:lnTo>
                  <a:pt x="340357" y="444408"/>
                </a:lnTo>
                <a:lnTo>
                  <a:pt x="339385" y="444408"/>
                </a:lnTo>
                <a:close/>
                <a:moveTo>
                  <a:pt x="337440" y="442463"/>
                </a:moveTo>
                <a:lnTo>
                  <a:pt x="338413" y="443436"/>
                </a:lnTo>
                <a:lnTo>
                  <a:pt x="338412" y="443436"/>
                </a:lnTo>
                <a:close/>
                <a:moveTo>
                  <a:pt x="334522" y="440518"/>
                </a:moveTo>
                <a:lnTo>
                  <a:pt x="334523" y="441491"/>
                </a:lnTo>
                <a:lnTo>
                  <a:pt x="333550" y="441491"/>
                </a:lnTo>
                <a:lnTo>
                  <a:pt x="331605" y="439546"/>
                </a:lnTo>
                <a:close/>
                <a:moveTo>
                  <a:pt x="644733" y="565964"/>
                </a:moveTo>
                <a:lnTo>
                  <a:pt x="642788" y="565964"/>
                </a:lnTo>
                <a:lnTo>
                  <a:pt x="641816" y="565964"/>
                </a:lnTo>
                <a:lnTo>
                  <a:pt x="641816" y="565964"/>
                </a:lnTo>
                <a:close/>
                <a:moveTo>
                  <a:pt x="457051" y="488168"/>
                </a:moveTo>
                <a:lnTo>
                  <a:pt x="458996" y="489140"/>
                </a:lnTo>
                <a:lnTo>
                  <a:pt x="458993" y="489139"/>
                </a:lnTo>
                <a:close/>
                <a:moveTo>
                  <a:pt x="243112" y="383144"/>
                </a:moveTo>
                <a:lnTo>
                  <a:pt x="244085" y="384117"/>
                </a:lnTo>
                <a:lnTo>
                  <a:pt x="244085" y="384117"/>
                </a:lnTo>
                <a:close/>
                <a:moveTo>
                  <a:pt x="781848" y="599027"/>
                </a:moveTo>
                <a:lnTo>
                  <a:pt x="781848" y="599027"/>
                </a:lnTo>
                <a:lnTo>
                  <a:pt x="780876" y="599027"/>
                </a:lnTo>
                <a:close/>
                <a:moveTo>
                  <a:pt x="242140" y="366612"/>
                </a:moveTo>
                <a:lnTo>
                  <a:pt x="244085" y="368557"/>
                </a:lnTo>
                <a:lnTo>
                  <a:pt x="241797" y="366956"/>
                </a:lnTo>
                <a:close/>
                <a:moveTo>
                  <a:pt x="141978" y="301458"/>
                </a:moveTo>
                <a:lnTo>
                  <a:pt x="141978" y="301459"/>
                </a:lnTo>
                <a:lnTo>
                  <a:pt x="141977" y="301459"/>
                </a:lnTo>
                <a:close/>
                <a:moveTo>
                  <a:pt x="142950" y="301458"/>
                </a:moveTo>
                <a:lnTo>
                  <a:pt x="142950" y="302430"/>
                </a:lnTo>
                <a:lnTo>
                  <a:pt x="141978" y="301459"/>
                </a:lnTo>
                <a:close/>
                <a:moveTo>
                  <a:pt x="979256" y="620421"/>
                </a:moveTo>
                <a:lnTo>
                  <a:pt x="979165" y="620512"/>
                </a:lnTo>
                <a:lnTo>
                  <a:pt x="978283" y="620421"/>
                </a:lnTo>
                <a:close/>
                <a:moveTo>
                  <a:pt x="93355" y="247974"/>
                </a:moveTo>
                <a:lnTo>
                  <a:pt x="94328" y="248946"/>
                </a:lnTo>
                <a:lnTo>
                  <a:pt x="94328" y="249919"/>
                </a:lnTo>
                <a:close/>
                <a:moveTo>
                  <a:pt x="1075528" y="637925"/>
                </a:moveTo>
                <a:lnTo>
                  <a:pt x="1075528" y="637925"/>
                </a:lnTo>
                <a:lnTo>
                  <a:pt x="1074555" y="637925"/>
                </a:lnTo>
                <a:close/>
                <a:moveTo>
                  <a:pt x="47650" y="177958"/>
                </a:moveTo>
                <a:lnTo>
                  <a:pt x="49595" y="178930"/>
                </a:lnTo>
                <a:lnTo>
                  <a:pt x="49595" y="180875"/>
                </a:lnTo>
                <a:lnTo>
                  <a:pt x="51540" y="183792"/>
                </a:lnTo>
                <a:lnTo>
                  <a:pt x="50568" y="184764"/>
                </a:lnTo>
                <a:lnTo>
                  <a:pt x="49595" y="184765"/>
                </a:lnTo>
                <a:lnTo>
                  <a:pt x="48623" y="183792"/>
                </a:lnTo>
                <a:lnTo>
                  <a:pt x="46678" y="182820"/>
                </a:lnTo>
                <a:lnTo>
                  <a:pt x="45705" y="179903"/>
                </a:lnTo>
                <a:lnTo>
                  <a:pt x="46678" y="179902"/>
                </a:lnTo>
                <a:lnTo>
                  <a:pt x="46678" y="178930"/>
                </a:lnTo>
                <a:close/>
                <a:moveTo>
                  <a:pt x="35008" y="156564"/>
                </a:moveTo>
                <a:lnTo>
                  <a:pt x="36953" y="159157"/>
                </a:lnTo>
                <a:lnTo>
                  <a:pt x="36953" y="159481"/>
                </a:lnTo>
                <a:close/>
                <a:moveTo>
                  <a:pt x="25284" y="133225"/>
                </a:moveTo>
                <a:lnTo>
                  <a:pt x="28201" y="141005"/>
                </a:lnTo>
                <a:lnTo>
                  <a:pt x="30146" y="144894"/>
                </a:lnTo>
                <a:lnTo>
                  <a:pt x="33063" y="147811"/>
                </a:lnTo>
                <a:lnTo>
                  <a:pt x="33063" y="146839"/>
                </a:lnTo>
                <a:lnTo>
                  <a:pt x="34036" y="148784"/>
                </a:lnTo>
                <a:lnTo>
                  <a:pt x="35008" y="151701"/>
                </a:lnTo>
                <a:lnTo>
                  <a:pt x="34036" y="149756"/>
                </a:lnTo>
                <a:lnTo>
                  <a:pt x="33064" y="148784"/>
                </a:lnTo>
                <a:lnTo>
                  <a:pt x="32091" y="149756"/>
                </a:lnTo>
                <a:lnTo>
                  <a:pt x="25284" y="137114"/>
                </a:lnTo>
                <a:lnTo>
                  <a:pt x="26256" y="137115"/>
                </a:lnTo>
                <a:lnTo>
                  <a:pt x="25284" y="136142"/>
                </a:lnTo>
                <a:close/>
                <a:moveTo>
                  <a:pt x="1277796" y="622366"/>
                </a:moveTo>
                <a:lnTo>
                  <a:pt x="1283631" y="625284"/>
                </a:lnTo>
                <a:lnTo>
                  <a:pt x="1285576" y="628201"/>
                </a:lnTo>
                <a:lnTo>
                  <a:pt x="1287521" y="630146"/>
                </a:lnTo>
                <a:lnTo>
                  <a:pt x="1288494" y="634036"/>
                </a:lnTo>
                <a:lnTo>
                  <a:pt x="1287521" y="637926"/>
                </a:lnTo>
                <a:lnTo>
                  <a:pt x="1285576" y="642788"/>
                </a:lnTo>
                <a:lnTo>
                  <a:pt x="1282659" y="646677"/>
                </a:lnTo>
                <a:lnTo>
                  <a:pt x="1277797" y="650567"/>
                </a:lnTo>
                <a:lnTo>
                  <a:pt x="1271962" y="654457"/>
                </a:lnTo>
                <a:lnTo>
                  <a:pt x="1264183" y="658347"/>
                </a:lnTo>
                <a:lnTo>
                  <a:pt x="1255431" y="662237"/>
                </a:lnTo>
                <a:lnTo>
                  <a:pt x="1235982" y="670016"/>
                </a:lnTo>
                <a:lnTo>
                  <a:pt x="1215560" y="676824"/>
                </a:lnTo>
                <a:lnTo>
                  <a:pt x="1207780" y="680713"/>
                </a:lnTo>
                <a:lnTo>
                  <a:pt x="1199028" y="685575"/>
                </a:lnTo>
                <a:lnTo>
                  <a:pt x="1179579" y="698217"/>
                </a:lnTo>
                <a:lnTo>
                  <a:pt x="1146516" y="722528"/>
                </a:lnTo>
                <a:lnTo>
                  <a:pt x="1140681" y="722529"/>
                </a:lnTo>
                <a:lnTo>
                  <a:pt x="1137764" y="721556"/>
                </a:lnTo>
                <a:lnTo>
                  <a:pt x="1129985" y="714748"/>
                </a:lnTo>
                <a:lnTo>
                  <a:pt x="1137764" y="708914"/>
                </a:lnTo>
                <a:lnTo>
                  <a:pt x="1146516" y="703079"/>
                </a:lnTo>
                <a:lnTo>
                  <a:pt x="1156241" y="696273"/>
                </a:lnTo>
                <a:lnTo>
                  <a:pt x="1168883" y="690437"/>
                </a:lnTo>
                <a:lnTo>
                  <a:pt x="1209726" y="669044"/>
                </a:lnTo>
                <a:lnTo>
                  <a:pt x="1220422" y="662237"/>
                </a:lnTo>
                <a:lnTo>
                  <a:pt x="1229174" y="655429"/>
                </a:lnTo>
                <a:lnTo>
                  <a:pt x="1237926" y="647649"/>
                </a:lnTo>
                <a:lnTo>
                  <a:pt x="1243761" y="639870"/>
                </a:lnTo>
                <a:lnTo>
                  <a:pt x="1243761" y="639870"/>
                </a:lnTo>
                <a:lnTo>
                  <a:pt x="1245706" y="638898"/>
                </a:lnTo>
                <a:lnTo>
                  <a:pt x="1243275" y="638898"/>
                </a:lnTo>
                <a:lnTo>
                  <a:pt x="1242789" y="637925"/>
                </a:lnTo>
                <a:lnTo>
                  <a:pt x="1240844" y="635981"/>
                </a:lnTo>
                <a:lnTo>
                  <a:pt x="1237926" y="634036"/>
                </a:lnTo>
                <a:lnTo>
                  <a:pt x="1226257" y="630145"/>
                </a:lnTo>
                <a:lnTo>
                  <a:pt x="1207780" y="625284"/>
                </a:lnTo>
                <a:lnTo>
                  <a:pt x="1182496" y="620421"/>
                </a:lnTo>
                <a:lnTo>
                  <a:pt x="1113453" y="607780"/>
                </a:lnTo>
                <a:lnTo>
                  <a:pt x="1074555" y="600000"/>
                </a:lnTo>
                <a:lnTo>
                  <a:pt x="1060940" y="596110"/>
                </a:lnTo>
                <a:lnTo>
                  <a:pt x="1048299" y="592221"/>
                </a:lnTo>
                <a:lnTo>
                  <a:pt x="1036630" y="587358"/>
                </a:lnTo>
                <a:lnTo>
                  <a:pt x="1027877" y="583469"/>
                </a:lnTo>
                <a:lnTo>
                  <a:pt x="1020098" y="579579"/>
                </a:lnTo>
                <a:lnTo>
                  <a:pt x="1014263" y="574716"/>
                </a:lnTo>
                <a:lnTo>
                  <a:pt x="1009401" y="569854"/>
                </a:lnTo>
                <a:lnTo>
                  <a:pt x="1006483" y="564992"/>
                </a:lnTo>
                <a:lnTo>
                  <a:pt x="1002594" y="554295"/>
                </a:lnTo>
                <a:lnTo>
                  <a:pt x="1030795" y="566937"/>
                </a:lnTo>
                <a:lnTo>
                  <a:pt x="1058996" y="577634"/>
                </a:lnTo>
                <a:lnTo>
                  <a:pt x="1087197" y="587358"/>
                </a:lnTo>
                <a:lnTo>
                  <a:pt x="1116371" y="596110"/>
                </a:lnTo>
                <a:lnTo>
                  <a:pt x="1145544" y="602917"/>
                </a:lnTo>
                <a:lnTo>
                  <a:pt x="1174717" y="609725"/>
                </a:lnTo>
                <a:lnTo>
                  <a:pt x="1204863" y="614587"/>
                </a:lnTo>
                <a:lnTo>
                  <a:pt x="1234036" y="618476"/>
                </a:lnTo>
                <a:lnTo>
                  <a:pt x="1248623" y="618476"/>
                </a:lnTo>
                <a:lnTo>
                  <a:pt x="1260293" y="619449"/>
                </a:lnTo>
                <a:lnTo>
                  <a:pt x="1270017" y="620422"/>
                </a:lnTo>
                <a:close/>
                <a:moveTo>
                  <a:pt x="13614" y="101134"/>
                </a:moveTo>
                <a:lnTo>
                  <a:pt x="15560" y="104051"/>
                </a:lnTo>
                <a:lnTo>
                  <a:pt x="16532" y="104052"/>
                </a:lnTo>
                <a:lnTo>
                  <a:pt x="15559" y="105024"/>
                </a:lnTo>
                <a:lnTo>
                  <a:pt x="16532" y="109886"/>
                </a:lnTo>
                <a:lnTo>
                  <a:pt x="16532" y="110859"/>
                </a:lnTo>
                <a:lnTo>
                  <a:pt x="15559" y="110858"/>
                </a:lnTo>
                <a:lnTo>
                  <a:pt x="14587" y="108913"/>
                </a:lnTo>
                <a:lnTo>
                  <a:pt x="15559" y="108913"/>
                </a:lnTo>
                <a:lnTo>
                  <a:pt x="15559" y="106969"/>
                </a:lnTo>
                <a:lnTo>
                  <a:pt x="14587" y="105024"/>
                </a:lnTo>
                <a:lnTo>
                  <a:pt x="14587" y="103079"/>
                </a:lnTo>
                <a:close/>
                <a:moveTo>
                  <a:pt x="5835" y="22366"/>
                </a:moveTo>
                <a:lnTo>
                  <a:pt x="5835" y="23338"/>
                </a:lnTo>
                <a:lnTo>
                  <a:pt x="5658" y="22542"/>
                </a:lnTo>
                <a:close/>
                <a:moveTo>
                  <a:pt x="3890" y="14586"/>
                </a:moveTo>
                <a:lnTo>
                  <a:pt x="4862" y="15559"/>
                </a:lnTo>
                <a:lnTo>
                  <a:pt x="4862" y="18476"/>
                </a:lnTo>
                <a:lnTo>
                  <a:pt x="4668" y="18087"/>
                </a:lnTo>
                <a:close/>
                <a:moveTo>
                  <a:pt x="1884" y="3039"/>
                </a:moveTo>
                <a:lnTo>
                  <a:pt x="3890" y="9724"/>
                </a:lnTo>
                <a:lnTo>
                  <a:pt x="3890" y="10697"/>
                </a:lnTo>
                <a:lnTo>
                  <a:pt x="2917" y="9724"/>
                </a:lnTo>
                <a:lnTo>
                  <a:pt x="2917" y="8752"/>
                </a:lnTo>
                <a:lnTo>
                  <a:pt x="1945" y="8751"/>
                </a:lnTo>
                <a:lnTo>
                  <a:pt x="1945" y="13613"/>
                </a:lnTo>
                <a:lnTo>
                  <a:pt x="2917" y="13613"/>
                </a:lnTo>
                <a:lnTo>
                  <a:pt x="2917" y="14586"/>
                </a:lnTo>
                <a:lnTo>
                  <a:pt x="4668" y="18087"/>
                </a:lnTo>
                <a:lnTo>
                  <a:pt x="5658" y="22542"/>
                </a:lnTo>
                <a:lnTo>
                  <a:pt x="4862" y="23338"/>
                </a:lnTo>
                <a:lnTo>
                  <a:pt x="4862" y="24310"/>
                </a:lnTo>
                <a:lnTo>
                  <a:pt x="5835" y="25283"/>
                </a:lnTo>
                <a:lnTo>
                  <a:pt x="6807" y="27228"/>
                </a:lnTo>
                <a:lnTo>
                  <a:pt x="7780" y="34035"/>
                </a:lnTo>
                <a:lnTo>
                  <a:pt x="7780" y="36952"/>
                </a:lnTo>
                <a:lnTo>
                  <a:pt x="8752" y="40842"/>
                </a:lnTo>
                <a:lnTo>
                  <a:pt x="9725" y="44732"/>
                </a:lnTo>
                <a:lnTo>
                  <a:pt x="9724" y="48622"/>
                </a:lnTo>
                <a:lnTo>
                  <a:pt x="7780" y="44732"/>
                </a:lnTo>
                <a:lnTo>
                  <a:pt x="5835" y="40842"/>
                </a:lnTo>
                <a:lnTo>
                  <a:pt x="6807" y="48622"/>
                </a:lnTo>
                <a:lnTo>
                  <a:pt x="8752" y="50567"/>
                </a:lnTo>
                <a:lnTo>
                  <a:pt x="10697" y="55429"/>
                </a:lnTo>
                <a:lnTo>
                  <a:pt x="10697" y="56401"/>
                </a:lnTo>
                <a:lnTo>
                  <a:pt x="12642" y="60291"/>
                </a:lnTo>
                <a:lnTo>
                  <a:pt x="13614" y="62236"/>
                </a:lnTo>
                <a:lnTo>
                  <a:pt x="14587" y="65153"/>
                </a:lnTo>
                <a:lnTo>
                  <a:pt x="17504" y="79740"/>
                </a:lnTo>
                <a:lnTo>
                  <a:pt x="20422" y="91410"/>
                </a:lnTo>
                <a:lnTo>
                  <a:pt x="19449" y="92382"/>
                </a:lnTo>
                <a:lnTo>
                  <a:pt x="22367" y="96271"/>
                </a:lnTo>
                <a:lnTo>
                  <a:pt x="23339" y="100162"/>
                </a:lnTo>
                <a:lnTo>
                  <a:pt x="27229" y="109886"/>
                </a:lnTo>
                <a:lnTo>
                  <a:pt x="29174" y="116693"/>
                </a:lnTo>
                <a:lnTo>
                  <a:pt x="32091" y="123501"/>
                </a:lnTo>
                <a:lnTo>
                  <a:pt x="35008" y="129335"/>
                </a:lnTo>
                <a:lnTo>
                  <a:pt x="35981" y="133225"/>
                </a:lnTo>
                <a:lnTo>
                  <a:pt x="41816" y="144894"/>
                </a:lnTo>
                <a:lnTo>
                  <a:pt x="47650" y="154619"/>
                </a:lnTo>
                <a:lnTo>
                  <a:pt x="58347" y="176013"/>
                </a:lnTo>
                <a:lnTo>
                  <a:pt x="56402" y="174068"/>
                </a:lnTo>
                <a:lnTo>
                  <a:pt x="57375" y="176012"/>
                </a:lnTo>
                <a:lnTo>
                  <a:pt x="57375" y="176985"/>
                </a:lnTo>
                <a:lnTo>
                  <a:pt x="57374" y="177957"/>
                </a:lnTo>
                <a:lnTo>
                  <a:pt x="58347" y="178930"/>
                </a:lnTo>
                <a:lnTo>
                  <a:pt x="58347" y="177957"/>
                </a:lnTo>
                <a:lnTo>
                  <a:pt x="59319" y="179902"/>
                </a:lnTo>
                <a:lnTo>
                  <a:pt x="63209" y="183792"/>
                </a:lnTo>
                <a:lnTo>
                  <a:pt x="66127" y="188654"/>
                </a:lnTo>
                <a:lnTo>
                  <a:pt x="70017" y="194489"/>
                </a:lnTo>
                <a:lnTo>
                  <a:pt x="76824" y="203241"/>
                </a:lnTo>
                <a:lnTo>
                  <a:pt x="76823" y="204213"/>
                </a:lnTo>
                <a:lnTo>
                  <a:pt x="79741" y="208103"/>
                </a:lnTo>
                <a:lnTo>
                  <a:pt x="83631" y="212966"/>
                </a:lnTo>
                <a:lnTo>
                  <a:pt x="90438" y="223662"/>
                </a:lnTo>
                <a:lnTo>
                  <a:pt x="90438" y="225607"/>
                </a:lnTo>
                <a:lnTo>
                  <a:pt x="92383" y="228525"/>
                </a:lnTo>
                <a:lnTo>
                  <a:pt x="97245" y="232415"/>
                </a:lnTo>
                <a:lnTo>
                  <a:pt x="102107" y="238249"/>
                </a:lnTo>
                <a:lnTo>
                  <a:pt x="113776" y="251863"/>
                </a:lnTo>
                <a:lnTo>
                  <a:pt x="133226" y="272285"/>
                </a:lnTo>
                <a:lnTo>
                  <a:pt x="142950" y="282982"/>
                </a:lnTo>
                <a:lnTo>
                  <a:pt x="153647" y="292707"/>
                </a:lnTo>
                <a:lnTo>
                  <a:pt x="153647" y="294651"/>
                </a:lnTo>
                <a:lnTo>
                  <a:pt x="165316" y="303403"/>
                </a:lnTo>
                <a:lnTo>
                  <a:pt x="176013" y="314100"/>
                </a:lnTo>
                <a:lnTo>
                  <a:pt x="187683" y="323824"/>
                </a:lnTo>
                <a:lnTo>
                  <a:pt x="197407" y="332577"/>
                </a:lnTo>
                <a:lnTo>
                  <a:pt x="195462" y="332576"/>
                </a:lnTo>
                <a:lnTo>
                  <a:pt x="201297" y="337439"/>
                </a:lnTo>
                <a:lnTo>
                  <a:pt x="203242" y="338411"/>
                </a:lnTo>
                <a:lnTo>
                  <a:pt x="204214" y="338411"/>
                </a:lnTo>
                <a:lnTo>
                  <a:pt x="204214" y="337439"/>
                </a:lnTo>
                <a:lnTo>
                  <a:pt x="211021" y="343273"/>
                </a:lnTo>
                <a:lnTo>
                  <a:pt x="213939" y="346191"/>
                </a:lnTo>
                <a:lnTo>
                  <a:pt x="215883" y="348136"/>
                </a:lnTo>
                <a:lnTo>
                  <a:pt x="220746" y="352026"/>
                </a:lnTo>
                <a:lnTo>
                  <a:pt x="225608" y="353970"/>
                </a:lnTo>
                <a:lnTo>
                  <a:pt x="234360" y="361750"/>
                </a:lnTo>
                <a:lnTo>
                  <a:pt x="241797" y="366956"/>
                </a:lnTo>
                <a:lnTo>
                  <a:pt x="241167" y="367584"/>
                </a:lnTo>
                <a:lnTo>
                  <a:pt x="243112" y="368557"/>
                </a:lnTo>
                <a:lnTo>
                  <a:pt x="248947" y="373420"/>
                </a:lnTo>
                <a:lnTo>
                  <a:pt x="250892" y="374392"/>
                </a:lnTo>
                <a:lnTo>
                  <a:pt x="251864" y="374392"/>
                </a:lnTo>
                <a:lnTo>
                  <a:pt x="251864" y="373419"/>
                </a:lnTo>
                <a:lnTo>
                  <a:pt x="257699" y="378282"/>
                </a:lnTo>
                <a:lnTo>
                  <a:pt x="265479" y="383144"/>
                </a:lnTo>
                <a:lnTo>
                  <a:pt x="273258" y="388006"/>
                </a:lnTo>
                <a:lnTo>
                  <a:pt x="279093" y="392869"/>
                </a:lnTo>
                <a:lnTo>
                  <a:pt x="280065" y="392868"/>
                </a:lnTo>
                <a:lnTo>
                  <a:pt x="282010" y="393841"/>
                </a:lnTo>
                <a:lnTo>
                  <a:pt x="293679" y="401621"/>
                </a:lnTo>
                <a:lnTo>
                  <a:pt x="299514" y="404538"/>
                </a:lnTo>
                <a:lnTo>
                  <a:pt x="304376" y="407455"/>
                </a:lnTo>
                <a:lnTo>
                  <a:pt x="304377" y="408428"/>
                </a:lnTo>
                <a:lnTo>
                  <a:pt x="303404" y="408427"/>
                </a:lnTo>
                <a:lnTo>
                  <a:pt x="305349" y="409400"/>
                </a:lnTo>
                <a:lnTo>
                  <a:pt x="306321" y="409400"/>
                </a:lnTo>
                <a:lnTo>
                  <a:pt x="308266" y="409400"/>
                </a:lnTo>
                <a:lnTo>
                  <a:pt x="317991" y="415235"/>
                </a:lnTo>
                <a:lnTo>
                  <a:pt x="326743" y="421069"/>
                </a:lnTo>
                <a:lnTo>
                  <a:pt x="335495" y="427876"/>
                </a:lnTo>
                <a:lnTo>
                  <a:pt x="345219" y="432738"/>
                </a:lnTo>
                <a:lnTo>
                  <a:pt x="408428" y="464829"/>
                </a:lnTo>
                <a:lnTo>
                  <a:pt x="408429" y="465802"/>
                </a:lnTo>
                <a:lnTo>
                  <a:pt x="414263" y="467747"/>
                </a:lnTo>
                <a:lnTo>
                  <a:pt x="420098" y="470664"/>
                </a:lnTo>
                <a:lnTo>
                  <a:pt x="424960" y="473582"/>
                </a:lnTo>
                <a:lnTo>
                  <a:pt x="430795" y="475527"/>
                </a:lnTo>
                <a:lnTo>
                  <a:pt x="433712" y="477472"/>
                </a:lnTo>
                <a:lnTo>
                  <a:pt x="435657" y="477471"/>
                </a:lnTo>
                <a:lnTo>
                  <a:pt x="435657" y="478444"/>
                </a:lnTo>
                <a:lnTo>
                  <a:pt x="440519" y="480389"/>
                </a:lnTo>
                <a:lnTo>
                  <a:pt x="446354" y="483306"/>
                </a:lnTo>
                <a:lnTo>
                  <a:pt x="452189" y="486223"/>
                </a:lnTo>
                <a:lnTo>
                  <a:pt x="458993" y="489139"/>
                </a:lnTo>
                <a:lnTo>
                  <a:pt x="462885" y="491085"/>
                </a:lnTo>
                <a:lnTo>
                  <a:pt x="468720" y="493031"/>
                </a:lnTo>
                <a:lnTo>
                  <a:pt x="481362" y="498865"/>
                </a:lnTo>
                <a:lnTo>
                  <a:pt x="477472" y="497893"/>
                </a:lnTo>
                <a:lnTo>
                  <a:pt x="480389" y="499838"/>
                </a:lnTo>
                <a:lnTo>
                  <a:pt x="483307" y="499837"/>
                </a:lnTo>
                <a:lnTo>
                  <a:pt x="486225" y="500810"/>
                </a:lnTo>
                <a:lnTo>
                  <a:pt x="487197" y="502755"/>
                </a:lnTo>
                <a:lnTo>
                  <a:pt x="489142" y="502755"/>
                </a:lnTo>
                <a:lnTo>
                  <a:pt x="488169" y="501782"/>
                </a:lnTo>
                <a:lnTo>
                  <a:pt x="502756" y="508590"/>
                </a:lnTo>
                <a:lnTo>
                  <a:pt x="517343" y="513452"/>
                </a:lnTo>
                <a:lnTo>
                  <a:pt x="548461" y="524149"/>
                </a:lnTo>
                <a:lnTo>
                  <a:pt x="554296" y="527066"/>
                </a:lnTo>
                <a:lnTo>
                  <a:pt x="555268" y="528039"/>
                </a:lnTo>
                <a:lnTo>
                  <a:pt x="555268" y="529011"/>
                </a:lnTo>
                <a:lnTo>
                  <a:pt x="560130" y="529984"/>
                </a:lnTo>
                <a:lnTo>
                  <a:pt x="561103" y="529984"/>
                </a:lnTo>
                <a:lnTo>
                  <a:pt x="564020" y="530956"/>
                </a:lnTo>
                <a:lnTo>
                  <a:pt x="565965" y="532901"/>
                </a:lnTo>
                <a:lnTo>
                  <a:pt x="567910" y="533873"/>
                </a:lnTo>
                <a:lnTo>
                  <a:pt x="570827" y="534846"/>
                </a:lnTo>
                <a:lnTo>
                  <a:pt x="570827" y="533873"/>
                </a:lnTo>
                <a:lnTo>
                  <a:pt x="571800" y="533873"/>
                </a:lnTo>
                <a:lnTo>
                  <a:pt x="573745" y="533873"/>
                </a:lnTo>
                <a:lnTo>
                  <a:pt x="582497" y="538735"/>
                </a:lnTo>
                <a:lnTo>
                  <a:pt x="586386" y="539708"/>
                </a:lnTo>
                <a:lnTo>
                  <a:pt x="591248" y="541653"/>
                </a:lnTo>
                <a:lnTo>
                  <a:pt x="590276" y="541653"/>
                </a:lnTo>
                <a:lnTo>
                  <a:pt x="597084" y="542625"/>
                </a:lnTo>
                <a:lnTo>
                  <a:pt x="603891" y="544570"/>
                </a:lnTo>
                <a:lnTo>
                  <a:pt x="609725" y="546515"/>
                </a:lnTo>
                <a:lnTo>
                  <a:pt x="615560" y="546515"/>
                </a:lnTo>
                <a:lnTo>
                  <a:pt x="650568" y="556239"/>
                </a:lnTo>
                <a:lnTo>
                  <a:pt x="684604" y="565964"/>
                </a:lnTo>
                <a:lnTo>
                  <a:pt x="752675" y="581523"/>
                </a:lnTo>
                <a:lnTo>
                  <a:pt x="786711" y="589303"/>
                </a:lnTo>
                <a:lnTo>
                  <a:pt x="819774" y="596110"/>
                </a:lnTo>
                <a:lnTo>
                  <a:pt x="888818" y="608752"/>
                </a:lnTo>
                <a:lnTo>
                  <a:pt x="899515" y="611669"/>
                </a:lnTo>
                <a:lnTo>
                  <a:pt x="912157" y="613614"/>
                </a:lnTo>
                <a:lnTo>
                  <a:pt x="911184" y="613614"/>
                </a:lnTo>
                <a:lnTo>
                  <a:pt x="913129" y="613614"/>
                </a:lnTo>
                <a:lnTo>
                  <a:pt x="916046" y="613614"/>
                </a:lnTo>
                <a:lnTo>
                  <a:pt x="918964" y="613614"/>
                </a:lnTo>
                <a:lnTo>
                  <a:pt x="921881" y="613614"/>
                </a:lnTo>
                <a:lnTo>
                  <a:pt x="946193" y="617504"/>
                </a:lnTo>
                <a:lnTo>
                  <a:pt x="972448" y="620421"/>
                </a:lnTo>
                <a:lnTo>
                  <a:pt x="969531" y="620421"/>
                </a:lnTo>
                <a:lnTo>
                  <a:pt x="969531" y="621394"/>
                </a:lnTo>
                <a:lnTo>
                  <a:pt x="971476" y="621394"/>
                </a:lnTo>
                <a:lnTo>
                  <a:pt x="975366" y="620421"/>
                </a:lnTo>
                <a:lnTo>
                  <a:pt x="975366" y="621393"/>
                </a:lnTo>
                <a:lnTo>
                  <a:pt x="978283" y="621394"/>
                </a:lnTo>
                <a:lnTo>
                  <a:pt x="979165" y="620512"/>
                </a:lnTo>
                <a:lnTo>
                  <a:pt x="1044409" y="627228"/>
                </a:lnTo>
                <a:lnTo>
                  <a:pt x="1077472" y="631118"/>
                </a:lnTo>
                <a:lnTo>
                  <a:pt x="1110536" y="633063"/>
                </a:lnTo>
                <a:lnTo>
                  <a:pt x="1119288" y="634036"/>
                </a:lnTo>
                <a:lnTo>
                  <a:pt x="1129013" y="634035"/>
                </a:lnTo>
                <a:lnTo>
                  <a:pt x="1147489" y="635008"/>
                </a:lnTo>
                <a:lnTo>
                  <a:pt x="1171801" y="636953"/>
                </a:lnTo>
                <a:lnTo>
                  <a:pt x="1196111" y="638897"/>
                </a:lnTo>
                <a:lnTo>
                  <a:pt x="1220423" y="638898"/>
                </a:lnTo>
                <a:lnTo>
                  <a:pt x="1243275" y="638898"/>
                </a:lnTo>
                <a:lnTo>
                  <a:pt x="1243761" y="639870"/>
                </a:lnTo>
                <a:lnTo>
                  <a:pt x="1241817" y="640842"/>
                </a:lnTo>
                <a:lnTo>
                  <a:pt x="1235982" y="642788"/>
                </a:lnTo>
                <a:lnTo>
                  <a:pt x="1227230" y="643760"/>
                </a:lnTo>
                <a:lnTo>
                  <a:pt x="1212643" y="644732"/>
                </a:lnTo>
                <a:lnTo>
                  <a:pt x="1197084" y="644732"/>
                </a:lnTo>
                <a:lnTo>
                  <a:pt x="1180552" y="644732"/>
                </a:lnTo>
                <a:lnTo>
                  <a:pt x="1164993" y="644732"/>
                </a:lnTo>
                <a:lnTo>
                  <a:pt x="1164021" y="644732"/>
                </a:lnTo>
                <a:lnTo>
                  <a:pt x="1164021" y="643760"/>
                </a:lnTo>
                <a:lnTo>
                  <a:pt x="1163048" y="642788"/>
                </a:lnTo>
                <a:lnTo>
                  <a:pt x="1161103" y="642788"/>
                </a:lnTo>
                <a:lnTo>
                  <a:pt x="1144571" y="643760"/>
                </a:lnTo>
                <a:lnTo>
                  <a:pt x="1126095" y="642788"/>
                </a:lnTo>
                <a:lnTo>
                  <a:pt x="1106646" y="640843"/>
                </a:lnTo>
                <a:lnTo>
                  <a:pt x="1088170" y="637926"/>
                </a:lnTo>
                <a:lnTo>
                  <a:pt x="1089142" y="637925"/>
                </a:lnTo>
                <a:lnTo>
                  <a:pt x="1082335" y="637926"/>
                </a:lnTo>
                <a:lnTo>
                  <a:pt x="1075528" y="637925"/>
                </a:lnTo>
                <a:lnTo>
                  <a:pt x="1075528" y="636953"/>
                </a:lnTo>
                <a:lnTo>
                  <a:pt x="1073583" y="636953"/>
                </a:lnTo>
                <a:lnTo>
                  <a:pt x="1069693" y="636953"/>
                </a:lnTo>
                <a:lnTo>
                  <a:pt x="1064831" y="637926"/>
                </a:lnTo>
                <a:lnTo>
                  <a:pt x="1062886" y="636953"/>
                </a:lnTo>
                <a:lnTo>
                  <a:pt x="1060942" y="635981"/>
                </a:lnTo>
                <a:lnTo>
                  <a:pt x="1058024" y="636953"/>
                </a:lnTo>
                <a:lnTo>
                  <a:pt x="1051217" y="636953"/>
                </a:lnTo>
                <a:lnTo>
                  <a:pt x="1044409" y="636953"/>
                </a:lnTo>
                <a:lnTo>
                  <a:pt x="1036630" y="635980"/>
                </a:lnTo>
                <a:lnTo>
                  <a:pt x="1028850" y="635008"/>
                </a:lnTo>
                <a:lnTo>
                  <a:pt x="1029823" y="635008"/>
                </a:lnTo>
                <a:lnTo>
                  <a:pt x="1017181" y="634036"/>
                </a:lnTo>
                <a:lnTo>
                  <a:pt x="1002594" y="633063"/>
                </a:lnTo>
                <a:lnTo>
                  <a:pt x="974393" y="631118"/>
                </a:lnTo>
                <a:lnTo>
                  <a:pt x="975366" y="630146"/>
                </a:lnTo>
                <a:lnTo>
                  <a:pt x="975365" y="629173"/>
                </a:lnTo>
                <a:lnTo>
                  <a:pt x="973421" y="630146"/>
                </a:lnTo>
                <a:lnTo>
                  <a:pt x="970504" y="630146"/>
                </a:lnTo>
                <a:lnTo>
                  <a:pt x="963696" y="630145"/>
                </a:lnTo>
                <a:lnTo>
                  <a:pt x="960779" y="629173"/>
                </a:lnTo>
                <a:lnTo>
                  <a:pt x="957862" y="629173"/>
                </a:lnTo>
                <a:lnTo>
                  <a:pt x="953972" y="629173"/>
                </a:lnTo>
                <a:lnTo>
                  <a:pt x="949111" y="628201"/>
                </a:lnTo>
                <a:lnTo>
                  <a:pt x="950082" y="628201"/>
                </a:lnTo>
                <a:lnTo>
                  <a:pt x="949110" y="628201"/>
                </a:lnTo>
                <a:lnTo>
                  <a:pt x="949111" y="628201"/>
                </a:lnTo>
                <a:lnTo>
                  <a:pt x="947165" y="628201"/>
                </a:lnTo>
                <a:lnTo>
                  <a:pt x="944247" y="628201"/>
                </a:lnTo>
                <a:lnTo>
                  <a:pt x="942303" y="627228"/>
                </a:lnTo>
                <a:lnTo>
                  <a:pt x="940358" y="628201"/>
                </a:lnTo>
                <a:lnTo>
                  <a:pt x="937441" y="626256"/>
                </a:lnTo>
                <a:lnTo>
                  <a:pt x="935496" y="627228"/>
                </a:lnTo>
                <a:lnTo>
                  <a:pt x="933550" y="626256"/>
                </a:lnTo>
                <a:lnTo>
                  <a:pt x="930633" y="625283"/>
                </a:lnTo>
                <a:lnTo>
                  <a:pt x="927716" y="625283"/>
                </a:lnTo>
                <a:lnTo>
                  <a:pt x="923826" y="625283"/>
                </a:lnTo>
                <a:lnTo>
                  <a:pt x="919936" y="624311"/>
                </a:lnTo>
                <a:lnTo>
                  <a:pt x="911184" y="622366"/>
                </a:lnTo>
                <a:lnTo>
                  <a:pt x="909239" y="622366"/>
                </a:lnTo>
                <a:lnTo>
                  <a:pt x="908267" y="623339"/>
                </a:lnTo>
                <a:lnTo>
                  <a:pt x="908267" y="622366"/>
                </a:lnTo>
                <a:lnTo>
                  <a:pt x="910212" y="622366"/>
                </a:lnTo>
                <a:lnTo>
                  <a:pt x="912157" y="622366"/>
                </a:lnTo>
                <a:lnTo>
                  <a:pt x="911184" y="621394"/>
                </a:lnTo>
                <a:lnTo>
                  <a:pt x="893680" y="619449"/>
                </a:lnTo>
                <a:lnTo>
                  <a:pt x="875204" y="617504"/>
                </a:lnTo>
                <a:lnTo>
                  <a:pt x="840196" y="610697"/>
                </a:lnTo>
                <a:lnTo>
                  <a:pt x="836306" y="609725"/>
                </a:lnTo>
                <a:lnTo>
                  <a:pt x="835333" y="608752"/>
                </a:lnTo>
                <a:lnTo>
                  <a:pt x="829499" y="607779"/>
                </a:lnTo>
                <a:lnTo>
                  <a:pt x="823664" y="607779"/>
                </a:lnTo>
                <a:lnTo>
                  <a:pt x="821719" y="605834"/>
                </a:lnTo>
                <a:lnTo>
                  <a:pt x="818802" y="605834"/>
                </a:lnTo>
                <a:lnTo>
                  <a:pt x="816856" y="605835"/>
                </a:lnTo>
                <a:lnTo>
                  <a:pt x="814912" y="605834"/>
                </a:lnTo>
                <a:lnTo>
                  <a:pt x="811994" y="605835"/>
                </a:lnTo>
                <a:lnTo>
                  <a:pt x="813939" y="604862"/>
                </a:lnTo>
                <a:lnTo>
                  <a:pt x="813939" y="603889"/>
                </a:lnTo>
                <a:lnTo>
                  <a:pt x="807132" y="603890"/>
                </a:lnTo>
                <a:lnTo>
                  <a:pt x="799352" y="602917"/>
                </a:lnTo>
                <a:lnTo>
                  <a:pt x="801298" y="602917"/>
                </a:lnTo>
                <a:lnTo>
                  <a:pt x="801297" y="601945"/>
                </a:lnTo>
                <a:lnTo>
                  <a:pt x="797407" y="601944"/>
                </a:lnTo>
                <a:lnTo>
                  <a:pt x="794490" y="600972"/>
                </a:lnTo>
                <a:lnTo>
                  <a:pt x="787683" y="600000"/>
                </a:lnTo>
                <a:lnTo>
                  <a:pt x="789628" y="599027"/>
                </a:lnTo>
                <a:lnTo>
                  <a:pt x="785738" y="598055"/>
                </a:lnTo>
                <a:lnTo>
                  <a:pt x="784765" y="599027"/>
                </a:lnTo>
                <a:lnTo>
                  <a:pt x="783793" y="599027"/>
                </a:lnTo>
                <a:lnTo>
                  <a:pt x="781848" y="599027"/>
                </a:lnTo>
                <a:lnTo>
                  <a:pt x="781849" y="598055"/>
                </a:lnTo>
                <a:lnTo>
                  <a:pt x="776986" y="598055"/>
                </a:lnTo>
                <a:lnTo>
                  <a:pt x="771152" y="597082"/>
                </a:lnTo>
                <a:lnTo>
                  <a:pt x="760455" y="595137"/>
                </a:lnTo>
                <a:lnTo>
                  <a:pt x="750730" y="592220"/>
                </a:lnTo>
                <a:lnTo>
                  <a:pt x="741006" y="590275"/>
                </a:lnTo>
                <a:lnTo>
                  <a:pt x="740034" y="589303"/>
                </a:lnTo>
                <a:lnTo>
                  <a:pt x="739061" y="589303"/>
                </a:lnTo>
                <a:lnTo>
                  <a:pt x="738088" y="588330"/>
                </a:lnTo>
                <a:lnTo>
                  <a:pt x="735171" y="587358"/>
                </a:lnTo>
                <a:lnTo>
                  <a:pt x="734199" y="587358"/>
                </a:lnTo>
                <a:lnTo>
                  <a:pt x="733226" y="587358"/>
                </a:lnTo>
                <a:lnTo>
                  <a:pt x="729336" y="587358"/>
                </a:lnTo>
                <a:lnTo>
                  <a:pt x="726419" y="587358"/>
                </a:lnTo>
                <a:lnTo>
                  <a:pt x="727392" y="588331"/>
                </a:lnTo>
                <a:lnTo>
                  <a:pt x="716694" y="585413"/>
                </a:lnTo>
                <a:lnTo>
                  <a:pt x="707942" y="583468"/>
                </a:lnTo>
                <a:lnTo>
                  <a:pt x="708915" y="582496"/>
                </a:lnTo>
                <a:lnTo>
                  <a:pt x="708915" y="581523"/>
                </a:lnTo>
                <a:lnTo>
                  <a:pt x="710860" y="581523"/>
                </a:lnTo>
                <a:lnTo>
                  <a:pt x="707942" y="579578"/>
                </a:lnTo>
                <a:lnTo>
                  <a:pt x="709888" y="579578"/>
                </a:lnTo>
                <a:lnTo>
                  <a:pt x="704052" y="578606"/>
                </a:lnTo>
                <a:lnTo>
                  <a:pt x="699190" y="577634"/>
                </a:lnTo>
                <a:lnTo>
                  <a:pt x="691411" y="577633"/>
                </a:lnTo>
                <a:lnTo>
                  <a:pt x="687521" y="576661"/>
                </a:lnTo>
                <a:lnTo>
                  <a:pt x="682659" y="575689"/>
                </a:lnTo>
                <a:lnTo>
                  <a:pt x="683631" y="575688"/>
                </a:lnTo>
                <a:lnTo>
                  <a:pt x="683631" y="574716"/>
                </a:lnTo>
                <a:lnTo>
                  <a:pt x="682659" y="574716"/>
                </a:lnTo>
                <a:lnTo>
                  <a:pt x="683632" y="573744"/>
                </a:lnTo>
                <a:lnTo>
                  <a:pt x="672934" y="574716"/>
                </a:lnTo>
                <a:lnTo>
                  <a:pt x="670990" y="573744"/>
                </a:lnTo>
                <a:lnTo>
                  <a:pt x="670990" y="572771"/>
                </a:lnTo>
                <a:lnTo>
                  <a:pt x="669045" y="572771"/>
                </a:lnTo>
                <a:lnTo>
                  <a:pt x="668072" y="572771"/>
                </a:lnTo>
                <a:lnTo>
                  <a:pt x="666127" y="572771"/>
                </a:lnTo>
                <a:lnTo>
                  <a:pt x="660292" y="571799"/>
                </a:lnTo>
                <a:lnTo>
                  <a:pt x="657375" y="569854"/>
                </a:lnTo>
                <a:lnTo>
                  <a:pt x="655430" y="568882"/>
                </a:lnTo>
                <a:lnTo>
                  <a:pt x="657375" y="568881"/>
                </a:lnTo>
                <a:lnTo>
                  <a:pt x="657375" y="567909"/>
                </a:lnTo>
                <a:lnTo>
                  <a:pt x="647651" y="565964"/>
                </a:lnTo>
                <a:lnTo>
                  <a:pt x="642788" y="564992"/>
                </a:lnTo>
                <a:lnTo>
                  <a:pt x="641816" y="564992"/>
                </a:lnTo>
                <a:lnTo>
                  <a:pt x="641816" y="565964"/>
                </a:lnTo>
                <a:lnTo>
                  <a:pt x="638899" y="565964"/>
                </a:lnTo>
                <a:lnTo>
                  <a:pt x="633064" y="564020"/>
                </a:lnTo>
                <a:lnTo>
                  <a:pt x="634036" y="564019"/>
                </a:lnTo>
                <a:lnTo>
                  <a:pt x="635009" y="563047"/>
                </a:lnTo>
                <a:lnTo>
                  <a:pt x="625284" y="562075"/>
                </a:lnTo>
                <a:lnTo>
                  <a:pt x="615560" y="560129"/>
                </a:lnTo>
                <a:lnTo>
                  <a:pt x="617505" y="560130"/>
                </a:lnTo>
                <a:lnTo>
                  <a:pt x="619450" y="560129"/>
                </a:lnTo>
                <a:lnTo>
                  <a:pt x="613615" y="558185"/>
                </a:lnTo>
                <a:lnTo>
                  <a:pt x="606808" y="556240"/>
                </a:lnTo>
                <a:lnTo>
                  <a:pt x="600973" y="554295"/>
                </a:lnTo>
                <a:lnTo>
                  <a:pt x="595138" y="552350"/>
                </a:lnTo>
                <a:lnTo>
                  <a:pt x="596111" y="553322"/>
                </a:lnTo>
                <a:lnTo>
                  <a:pt x="595139" y="553323"/>
                </a:lnTo>
                <a:lnTo>
                  <a:pt x="592221" y="551377"/>
                </a:lnTo>
                <a:lnTo>
                  <a:pt x="589304" y="550405"/>
                </a:lnTo>
                <a:lnTo>
                  <a:pt x="587359" y="549432"/>
                </a:lnTo>
                <a:lnTo>
                  <a:pt x="583469" y="548460"/>
                </a:lnTo>
                <a:lnTo>
                  <a:pt x="582497" y="548460"/>
                </a:lnTo>
                <a:lnTo>
                  <a:pt x="585414" y="549432"/>
                </a:lnTo>
                <a:lnTo>
                  <a:pt x="572772" y="545542"/>
                </a:lnTo>
                <a:lnTo>
                  <a:pt x="564993" y="543597"/>
                </a:lnTo>
                <a:lnTo>
                  <a:pt x="557213" y="540680"/>
                </a:lnTo>
                <a:lnTo>
                  <a:pt x="554295" y="540680"/>
                </a:lnTo>
                <a:lnTo>
                  <a:pt x="549433" y="539708"/>
                </a:lnTo>
                <a:lnTo>
                  <a:pt x="550406" y="538735"/>
                </a:lnTo>
                <a:lnTo>
                  <a:pt x="548461" y="537763"/>
                </a:lnTo>
                <a:lnTo>
                  <a:pt x="550406" y="537763"/>
                </a:lnTo>
                <a:lnTo>
                  <a:pt x="554296" y="538735"/>
                </a:lnTo>
                <a:lnTo>
                  <a:pt x="553323" y="537763"/>
                </a:lnTo>
                <a:lnTo>
                  <a:pt x="550406" y="537763"/>
                </a:lnTo>
                <a:lnTo>
                  <a:pt x="544572" y="535818"/>
                </a:lnTo>
                <a:lnTo>
                  <a:pt x="544572" y="535818"/>
                </a:lnTo>
                <a:lnTo>
                  <a:pt x="544572" y="535818"/>
                </a:lnTo>
                <a:lnTo>
                  <a:pt x="541654" y="534845"/>
                </a:lnTo>
                <a:lnTo>
                  <a:pt x="538736" y="533873"/>
                </a:lnTo>
                <a:lnTo>
                  <a:pt x="536792" y="532901"/>
                </a:lnTo>
                <a:lnTo>
                  <a:pt x="537764" y="532901"/>
                </a:lnTo>
                <a:lnTo>
                  <a:pt x="538737" y="531928"/>
                </a:lnTo>
                <a:lnTo>
                  <a:pt x="536792" y="531928"/>
                </a:lnTo>
                <a:lnTo>
                  <a:pt x="532902" y="530956"/>
                </a:lnTo>
                <a:lnTo>
                  <a:pt x="529985" y="529983"/>
                </a:lnTo>
                <a:lnTo>
                  <a:pt x="527067" y="529011"/>
                </a:lnTo>
                <a:lnTo>
                  <a:pt x="526095" y="529011"/>
                </a:lnTo>
                <a:lnTo>
                  <a:pt x="525122" y="529011"/>
                </a:lnTo>
                <a:lnTo>
                  <a:pt x="524150" y="529011"/>
                </a:lnTo>
                <a:lnTo>
                  <a:pt x="523178" y="528039"/>
                </a:lnTo>
                <a:lnTo>
                  <a:pt x="520260" y="527066"/>
                </a:lnTo>
                <a:lnTo>
                  <a:pt x="517342" y="526094"/>
                </a:lnTo>
                <a:lnTo>
                  <a:pt x="517343" y="525122"/>
                </a:lnTo>
                <a:lnTo>
                  <a:pt x="518315" y="524149"/>
                </a:lnTo>
                <a:lnTo>
                  <a:pt x="514425" y="524149"/>
                </a:lnTo>
                <a:lnTo>
                  <a:pt x="511508" y="524149"/>
                </a:lnTo>
                <a:lnTo>
                  <a:pt x="511508" y="523176"/>
                </a:lnTo>
                <a:lnTo>
                  <a:pt x="509563" y="523177"/>
                </a:lnTo>
                <a:lnTo>
                  <a:pt x="507619" y="522204"/>
                </a:lnTo>
                <a:lnTo>
                  <a:pt x="504701" y="521232"/>
                </a:lnTo>
                <a:lnTo>
                  <a:pt x="501783" y="521232"/>
                </a:lnTo>
                <a:lnTo>
                  <a:pt x="494004" y="517342"/>
                </a:lnTo>
                <a:lnTo>
                  <a:pt x="490114" y="515396"/>
                </a:lnTo>
                <a:lnTo>
                  <a:pt x="487197" y="513452"/>
                </a:lnTo>
                <a:lnTo>
                  <a:pt x="481362" y="512480"/>
                </a:lnTo>
                <a:lnTo>
                  <a:pt x="475527" y="509562"/>
                </a:lnTo>
                <a:lnTo>
                  <a:pt x="477472" y="509562"/>
                </a:lnTo>
                <a:lnTo>
                  <a:pt x="474555" y="508590"/>
                </a:lnTo>
                <a:lnTo>
                  <a:pt x="471638" y="507617"/>
                </a:lnTo>
                <a:lnTo>
                  <a:pt x="468720" y="505672"/>
                </a:lnTo>
                <a:lnTo>
                  <a:pt x="463858" y="502755"/>
                </a:lnTo>
                <a:lnTo>
                  <a:pt x="461913" y="501783"/>
                </a:lnTo>
                <a:lnTo>
                  <a:pt x="460941" y="502755"/>
                </a:lnTo>
                <a:lnTo>
                  <a:pt x="459968" y="503727"/>
                </a:lnTo>
                <a:lnTo>
                  <a:pt x="457051" y="501783"/>
                </a:lnTo>
                <a:lnTo>
                  <a:pt x="453161" y="499838"/>
                </a:lnTo>
                <a:lnTo>
                  <a:pt x="448299" y="498865"/>
                </a:lnTo>
                <a:lnTo>
                  <a:pt x="445381" y="495948"/>
                </a:lnTo>
                <a:lnTo>
                  <a:pt x="448299" y="496920"/>
                </a:lnTo>
                <a:lnTo>
                  <a:pt x="449271" y="496921"/>
                </a:lnTo>
                <a:lnTo>
                  <a:pt x="448299" y="495948"/>
                </a:lnTo>
                <a:lnTo>
                  <a:pt x="445381" y="494003"/>
                </a:lnTo>
                <a:lnTo>
                  <a:pt x="442464" y="493031"/>
                </a:lnTo>
                <a:lnTo>
                  <a:pt x="439547" y="492058"/>
                </a:lnTo>
                <a:lnTo>
                  <a:pt x="435657" y="491086"/>
                </a:lnTo>
                <a:lnTo>
                  <a:pt x="436630" y="493030"/>
                </a:lnTo>
                <a:lnTo>
                  <a:pt x="433712" y="491086"/>
                </a:lnTo>
                <a:lnTo>
                  <a:pt x="431767" y="490113"/>
                </a:lnTo>
                <a:lnTo>
                  <a:pt x="428850" y="490113"/>
                </a:lnTo>
                <a:lnTo>
                  <a:pt x="428850" y="489141"/>
                </a:lnTo>
                <a:lnTo>
                  <a:pt x="424960" y="487196"/>
                </a:lnTo>
                <a:lnTo>
                  <a:pt x="423015" y="486223"/>
                </a:lnTo>
                <a:lnTo>
                  <a:pt x="422043" y="487196"/>
                </a:lnTo>
                <a:lnTo>
                  <a:pt x="415236" y="483306"/>
                </a:lnTo>
                <a:lnTo>
                  <a:pt x="407456" y="479416"/>
                </a:lnTo>
                <a:lnTo>
                  <a:pt x="400649" y="475527"/>
                </a:lnTo>
                <a:lnTo>
                  <a:pt x="397732" y="473582"/>
                </a:lnTo>
                <a:lnTo>
                  <a:pt x="395787" y="471637"/>
                </a:lnTo>
                <a:lnTo>
                  <a:pt x="392869" y="470664"/>
                </a:lnTo>
                <a:lnTo>
                  <a:pt x="391897" y="470664"/>
                </a:lnTo>
                <a:lnTo>
                  <a:pt x="392869" y="471637"/>
                </a:lnTo>
                <a:lnTo>
                  <a:pt x="393842" y="471636"/>
                </a:lnTo>
                <a:lnTo>
                  <a:pt x="395787" y="472609"/>
                </a:lnTo>
                <a:lnTo>
                  <a:pt x="393842" y="472609"/>
                </a:lnTo>
                <a:lnTo>
                  <a:pt x="390925" y="470664"/>
                </a:lnTo>
                <a:lnTo>
                  <a:pt x="390924" y="469691"/>
                </a:lnTo>
                <a:lnTo>
                  <a:pt x="391897" y="469692"/>
                </a:lnTo>
                <a:lnTo>
                  <a:pt x="388007" y="467747"/>
                </a:lnTo>
                <a:lnTo>
                  <a:pt x="385090" y="466774"/>
                </a:lnTo>
                <a:lnTo>
                  <a:pt x="381200" y="466774"/>
                </a:lnTo>
                <a:lnTo>
                  <a:pt x="377310" y="463857"/>
                </a:lnTo>
                <a:lnTo>
                  <a:pt x="374393" y="461913"/>
                </a:lnTo>
                <a:lnTo>
                  <a:pt x="369531" y="460940"/>
                </a:lnTo>
                <a:lnTo>
                  <a:pt x="367586" y="458995"/>
                </a:lnTo>
                <a:lnTo>
                  <a:pt x="366613" y="458994"/>
                </a:lnTo>
                <a:lnTo>
                  <a:pt x="367586" y="457050"/>
                </a:lnTo>
                <a:lnTo>
                  <a:pt x="363696" y="455105"/>
                </a:lnTo>
                <a:lnTo>
                  <a:pt x="360779" y="454133"/>
                </a:lnTo>
                <a:lnTo>
                  <a:pt x="357861" y="451215"/>
                </a:lnTo>
                <a:lnTo>
                  <a:pt x="357861" y="452187"/>
                </a:lnTo>
                <a:lnTo>
                  <a:pt x="356889" y="451216"/>
                </a:lnTo>
                <a:lnTo>
                  <a:pt x="353971" y="450243"/>
                </a:lnTo>
                <a:lnTo>
                  <a:pt x="354944" y="450243"/>
                </a:lnTo>
                <a:lnTo>
                  <a:pt x="352999" y="449270"/>
                </a:lnTo>
                <a:lnTo>
                  <a:pt x="350081" y="447325"/>
                </a:lnTo>
                <a:lnTo>
                  <a:pt x="352026" y="449270"/>
                </a:lnTo>
                <a:lnTo>
                  <a:pt x="354944" y="451215"/>
                </a:lnTo>
                <a:lnTo>
                  <a:pt x="349109" y="449271"/>
                </a:lnTo>
                <a:lnTo>
                  <a:pt x="347164" y="447325"/>
                </a:lnTo>
                <a:lnTo>
                  <a:pt x="343274" y="445381"/>
                </a:lnTo>
                <a:lnTo>
                  <a:pt x="340357" y="444408"/>
                </a:lnTo>
                <a:lnTo>
                  <a:pt x="339385" y="442463"/>
                </a:lnTo>
                <a:lnTo>
                  <a:pt x="336468" y="440518"/>
                </a:lnTo>
                <a:lnTo>
                  <a:pt x="334522" y="440518"/>
                </a:lnTo>
                <a:lnTo>
                  <a:pt x="330633" y="437601"/>
                </a:lnTo>
                <a:lnTo>
                  <a:pt x="329660" y="437601"/>
                </a:lnTo>
                <a:lnTo>
                  <a:pt x="327715" y="436628"/>
                </a:lnTo>
                <a:lnTo>
                  <a:pt x="324798" y="435656"/>
                </a:lnTo>
                <a:lnTo>
                  <a:pt x="322853" y="434683"/>
                </a:lnTo>
                <a:lnTo>
                  <a:pt x="320908" y="434683"/>
                </a:lnTo>
                <a:lnTo>
                  <a:pt x="314101" y="429822"/>
                </a:lnTo>
                <a:lnTo>
                  <a:pt x="315073" y="429821"/>
                </a:lnTo>
                <a:lnTo>
                  <a:pt x="311184" y="426904"/>
                </a:lnTo>
                <a:lnTo>
                  <a:pt x="306322" y="424959"/>
                </a:lnTo>
                <a:lnTo>
                  <a:pt x="307294" y="424959"/>
                </a:lnTo>
                <a:lnTo>
                  <a:pt x="303404" y="423014"/>
                </a:lnTo>
                <a:lnTo>
                  <a:pt x="300487" y="421069"/>
                </a:lnTo>
                <a:lnTo>
                  <a:pt x="298542" y="420097"/>
                </a:lnTo>
                <a:lnTo>
                  <a:pt x="298542" y="418152"/>
                </a:lnTo>
                <a:lnTo>
                  <a:pt x="298542" y="417180"/>
                </a:lnTo>
                <a:lnTo>
                  <a:pt x="296597" y="416207"/>
                </a:lnTo>
                <a:lnTo>
                  <a:pt x="293679" y="415235"/>
                </a:lnTo>
                <a:lnTo>
                  <a:pt x="291735" y="414262"/>
                </a:lnTo>
                <a:lnTo>
                  <a:pt x="290762" y="415235"/>
                </a:lnTo>
                <a:lnTo>
                  <a:pt x="290762" y="416207"/>
                </a:lnTo>
                <a:lnTo>
                  <a:pt x="281038" y="409400"/>
                </a:lnTo>
                <a:lnTo>
                  <a:pt x="276175" y="406483"/>
                </a:lnTo>
                <a:lnTo>
                  <a:pt x="271313" y="402592"/>
                </a:lnTo>
                <a:lnTo>
                  <a:pt x="270341" y="402593"/>
                </a:lnTo>
                <a:lnTo>
                  <a:pt x="269368" y="401620"/>
                </a:lnTo>
                <a:lnTo>
                  <a:pt x="254782" y="392868"/>
                </a:lnTo>
                <a:lnTo>
                  <a:pt x="247975" y="388006"/>
                </a:lnTo>
                <a:lnTo>
                  <a:pt x="244085" y="384117"/>
                </a:lnTo>
                <a:lnTo>
                  <a:pt x="244085" y="383144"/>
                </a:lnTo>
                <a:lnTo>
                  <a:pt x="244085" y="382172"/>
                </a:lnTo>
                <a:lnTo>
                  <a:pt x="242140" y="381199"/>
                </a:lnTo>
                <a:lnTo>
                  <a:pt x="241167" y="380227"/>
                </a:lnTo>
                <a:lnTo>
                  <a:pt x="240195" y="380226"/>
                </a:lnTo>
                <a:lnTo>
                  <a:pt x="240195" y="381199"/>
                </a:lnTo>
                <a:lnTo>
                  <a:pt x="241167" y="383144"/>
                </a:lnTo>
                <a:lnTo>
                  <a:pt x="232415" y="376337"/>
                </a:lnTo>
                <a:lnTo>
                  <a:pt x="225608" y="370502"/>
                </a:lnTo>
                <a:lnTo>
                  <a:pt x="225608" y="371474"/>
                </a:lnTo>
                <a:lnTo>
                  <a:pt x="223663" y="370502"/>
                </a:lnTo>
                <a:lnTo>
                  <a:pt x="223663" y="369530"/>
                </a:lnTo>
                <a:lnTo>
                  <a:pt x="222691" y="368557"/>
                </a:lnTo>
                <a:lnTo>
                  <a:pt x="217829" y="364668"/>
                </a:lnTo>
                <a:lnTo>
                  <a:pt x="216856" y="365640"/>
                </a:lnTo>
                <a:lnTo>
                  <a:pt x="215883" y="363695"/>
                </a:lnTo>
                <a:lnTo>
                  <a:pt x="213939" y="362722"/>
                </a:lnTo>
                <a:lnTo>
                  <a:pt x="212966" y="362723"/>
                </a:lnTo>
                <a:lnTo>
                  <a:pt x="211021" y="360777"/>
                </a:lnTo>
                <a:lnTo>
                  <a:pt x="211022" y="359805"/>
                </a:lnTo>
                <a:lnTo>
                  <a:pt x="205187" y="356888"/>
                </a:lnTo>
                <a:lnTo>
                  <a:pt x="199352" y="352025"/>
                </a:lnTo>
                <a:lnTo>
                  <a:pt x="198380" y="349108"/>
                </a:lnTo>
                <a:lnTo>
                  <a:pt x="195462" y="348136"/>
                </a:lnTo>
                <a:lnTo>
                  <a:pt x="195462" y="349108"/>
                </a:lnTo>
                <a:lnTo>
                  <a:pt x="189628" y="342301"/>
                </a:lnTo>
                <a:lnTo>
                  <a:pt x="186710" y="338411"/>
                </a:lnTo>
                <a:lnTo>
                  <a:pt x="177958" y="333549"/>
                </a:lnTo>
                <a:lnTo>
                  <a:pt x="169206" y="326742"/>
                </a:lnTo>
                <a:lnTo>
                  <a:pt x="151702" y="311183"/>
                </a:lnTo>
                <a:lnTo>
                  <a:pt x="152674" y="311182"/>
                </a:lnTo>
                <a:lnTo>
                  <a:pt x="150730" y="309238"/>
                </a:lnTo>
                <a:lnTo>
                  <a:pt x="149757" y="309238"/>
                </a:lnTo>
                <a:lnTo>
                  <a:pt x="148785" y="308265"/>
                </a:lnTo>
                <a:lnTo>
                  <a:pt x="148785" y="307293"/>
                </a:lnTo>
                <a:lnTo>
                  <a:pt x="148785" y="306320"/>
                </a:lnTo>
                <a:lnTo>
                  <a:pt x="150730" y="306320"/>
                </a:lnTo>
                <a:lnTo>
                  <a:pt x="147812" y="304375"/>
                </a:lnTo>
                <a:lnTo>
                  <a:pt x="145867" y="302431"/>
                </a:lnTo>
                <a:lnTo>
                  <a:pt x="141978" y="300486"/>
                </a:lnTo>
                <a:lnTo>
                  <a:pt x="141978" y="301458"/>
                </a:lnTo>
                <a:lnTo>
                  <a:pt x="140033" y="299513"/>
                </a:lnTo>
                <a:lnTo>
                  <a:pt x="138088" y="297569"/>
                </a:lnTo>
                <a:lnTo>
                  <a:pt x="136143" y="296596"/>
                </a:lnTo>
                <a:lnTo>
                  <a:pt x="136143" y="295623"/>
                </a:lnTo>
                <a:lnTo>
                  <a:pt x="137115" y="295624"/>
                </a:lnTo>
                <a:lnTo>
                  <a:pt x="138088" y="295624"/>
                </a:lnTo>
                <a:lnTo>
                  <a:pt x="135171" y="293679"/>
                </a:lnTo>
                <a:lnTo>
                  <a:pt x="135170" y="292706"/>
                </a:lnTo>
                <a:lnTo>
                  <a:pt x="136143" y="292706"/>
                </a:lnTo>
                <a:lnTo>
                  <a:pt x="139060" y="293679"/>
                </a:lnTo>
                <a:lnTo>
                  <a:pt x="141977" y="294651"/>
                </a:lnTo>
                <a:lnTo>
                  <a:pt x="141978" y="293679"/>
                </a:lnTo>
                <a:lnTo>
                  <a:pt x="140033" y="291734"/>
                </a:lnTo>
                <a:lnTo>
                  <a:pt x="140033" y="290761"/>
                </a:lnTo>
                <a:lnTo>
                  <a:pt x="141005" y="290761"/>
                </a:lnTo>
                <a:lnTo>
                  <a:pt x="141978" y="291734"/>
                </a:lnTo>
                <a:lnTo>
                  <a:pt x="143922" y="292707"/>
                </a:lnTo>
                <a:lnTo>
                  <a:pt x="141978" y="290761"/>
                </a:lnTo>
                <a:lnTo>
                  <a:pt x="138088" y="288817"/>
                </a:lnTo>
                <a:lnTo>
                  <a:pt x="137115" y="288816"/>
                </a:lnTo>
                <a:lnTo>
                  <a:pt x="137116" y="290761"/>
                </a:lnTo>
                <a:lnTo>
                  <a:pt x="134198" y="287844"/>
                </a:lnTo>
                <a:lnTo>
                  <a:pt x="132253" y="287844"/>
                </a:lnTo>
                <a:lnTo>
                  <a:pt x="131281" y="287358"/>
                </a:lnTo>
                <a:lnTo>
                  <a:pt x="130308" y="286872"/>
                </a:lnTo>
                <a:lnTo>
                  <a:pt x="127391" y="284927"/>
                </a:lnTo>
                <a:lnTo>
                  <a:pt x="127391" y="283954"/>
                </a:lnTo>
                <a:lnTo>
                  <a:pt x="128363" y="284926"/>
                </a:lnTo>
                <a:lnTo>
                  <a:pt x="129336" y="285899"/>
                </a:lnTo>
                <a:lnTo>
                  <a:pt x="131281" y="286871"/>
                </a:lnTo>
                <a:lnTo>
                  <a:pt x="130308" y="284927"/>
                </a:lnTo>
                <a:lnTo>
                  <a:pt x="128363" y="282981"/>
                </a:lnTo>
                <a:lnTo>
                  <a:pt x="124473" y="280065"/>
                </a:lnTo>
                <a:lnTo>
                  <a:pt x="125446" y="281037"/>
                </a:lnTo>
                <a:lnTo>
                  <a:pt x="124474" y="282009"/>
                </a:lnTo>
                <a:lnTo>
                  <a:pt x="121556" y="280064"/>
                </a:lnTo>
                <a:lnTo>
                  <a:pt x="121556" y="279092"/>
                </a:lnTo>
                <a:lnTo>
                  <a:pt x="122529" y="279092"/>
                </a:lnTo>
                <a:lnTo>
                  <a:pt x="120584" y="277147"/>
                </a:lnTo>
                <a:lnTo>
                  <a:pt x="117666" y="276175"/>
                </a:lnTo>
                <a:lnTo>
                  <a:pt x="118639" y="277147"/>
                </a:lnTo>
                <a:lnTo>
                  <a:pt x="116694" y="276174"/>
                </a:lnTo>
                <a:lnTo>
                  <a:pt x="114749" y="275202"/>
                </a:lnTo>
                <a:lnTo>
                  <a:pt x="113777" y="273257"/>
                </a:lnTo>
                <a:lnTo>
                  <a:pt x="111832" y="271312"/>
                </a:lnTo>
                <a:lnTo>
                  <a:pt x="112804" y="270340"/>
                </a:lnTo>
                <a:lnTo>
                  <a:pt x="114749" y="271312"/>
                </a:lnTo>
                <a:lnTo>
                  <a:pt x="115721" y="271312"/>
                </a:lnTo>
                <a:lnTo>
                  <a:pt x="114749" y="268395"/>
                </a:lnTo>
                <a:lnTo>
                  <a:pt x="113777" y="268395"/>
                </a:lnTo>
                <a:lnTo>
                  <a:pt x="110859" y="267423"/>
                </a:lnTo>
                <a:lnTo>
                  <a:pt x="109887" y="266450"/>
                </a:lnTo>
                <a:lnTo>
                  <a:pt x="108914" y="266451"/>
                </a:lnTo>
                <a:lnTo>
                  <a:pt x="108914" y="267423"/>
                </a:lnTo>
                <a:lnTo>
                  <a:pt x="108915" y="265478"/>
                </a:lnTo>
                <a:lnTo>
                  <a:pt x="109887" y="265478"/>
                </a:lnTo>
                <a:lnTo>
                  <a:pt x="107942" y="263533"/>
                </a:lnTo>
                <a:lnTo>
                  <a:pt x="105997" y="261588"/>
                </a:lnTo>
                <a:lnTo>
                  <a:pt x="104052" y="260616"/>
                </a:lnTo>
                <a:lnTo>
                  <a:pt x="104052" y="258671"/>
                </a:lnTo>
                <a:lnTo>
                  <a:pt x="102107" y="258670"/>
                </a:lnTo>
                <a:lnTo>
                  <a:pt x="101135" y="254781"/>
                </a:lnTo>
                <a:lnTo>
                  <a:pt x="96273" y="250891"/>
                </a:lnTo>
                <a:lnTo>
                  <a:pt x="95300" y="248946"/>
                </a:lnTo>
                <a:lnTo>
                  <a:pt x="94328" y="247974"/>
                </a:lnTo>
                <a:lnTo>
                  <a:pt x="95300" y="247001"/>
                </a:lnTo>
                <a:lnTo>
                  <a:pt x="92383" y="244084"/>
                </a:lnTo>
                <a:lnTo>
                  <a:pt x="91410" y="243111"/>
                </a:lnTo>
                <a:lnTo>
                  <a:pt x="90438" y="244084"/>
                </a:lnTo>
                <a:lnTo>
                  <a:pt x="92383" y="246029"/>
                </a:lnTo>
                <a:lnTo>
                  <a:pt x="93355" y="247974"/>
                </a:lnTo>
                <a:lnTo>
                  <a:pt x="92383" y="247001"/>
                </a:lnTo>
                <a:lnTo>
                  <a:pt x="88493" y="244084"/>
                </a:lnTo>
                <a:lnTo>
                  <a:pt x="89465" y="243111"/>
                </a:lnTo>
                <a:lnTo>
                  <a:pt x="87520" y="241167"/>
                </a:lnTo>
                <a:lnTo>
                  <a:pt x="85576" y="239221"/>
                </a:lnTo>
                <a:lnTo>
                  <a:pt x="85576" y="238249"/>
                </a:lnTo>
                <a:lnTo>
                  <a:pt x="83631" y="237277"/>
                </a:lnTo>
                <a:lnTo>
                  <a:pt x="82658" y="235332"/>
                </a:lnTo>
                <a:lnTo>
                  <a:pt x="82658" y="234360"/>
                </a:lnTo>
                <a:lnTo>
                  <a:pt x="82658" y="233387"/>
                </a:lnTo>
                <a:lnTo>
                  <a:pt x="80713" y="231442"/>
                </a:lnTo>
                <a:lnTo>
                  <a:pt x="84603" y="234359"/>
                </a:lnTo>
                <a:lnTo>
                  <a:pt x="82658" y="232415"/>
                </a:lnTo>
                <a:lnTo>
                  <a:pt x="81686" y="229497"/>
                </a:lnTo>
                <a:lnTo>
                  <a:pt x="76824" y="227552"/>
                </a:lnTo>
                <a:lnTo>
                  <a:pt x="75851" y="226580"/>
                </a:lnTo>
                <a:lnTo>
                  <a:pt x="74879" y="225607"/>
                </a:lnTo>
                <a:lnTo>
                  <a:pt x="74879" y="224635"/>
                </a:lnTo>
                <a:lnTo>
                  <a:pt x="73906" y="223663"/>
                </a:lnTo>
                <a:lnTo>
                  <a:pt x="76824" y="226580"/>
                </a:lnTo>
                <a:lnTo>
                  <a:pt x="76823" y="224635"/>
                </a:lnTo>
                <a:lnTo>
                  <a:pt x="73906" y="219773"/>
                </a:lnTo>
                <a:lnTo>
                  <a:pt x="70989" y="217828"/>
                </a:lnTo>
                <a:lnTo>
                  <a:pt x="70017" y="217827"/>
                </a:lnTo>
                <a:lnTo>
                  <a:pt x="69044" y="216855"/>
                </a:lnTo>
                <a:lnTo>
                  <a:pt x="69044" y="215882"/>
                </a:lnTo>
                <a:lnTo>
                  <a:pt x="70016" y="215883"/>
                </a:lnTo>
                <a:lnTo>
                  <a:pt x="69044" y="213938"/>
                </a:lnTo>
                <a:lnTo>
                  <a:pt x="68072" y="213938"/>
                </a:lnTo>
                <a:lnTo>
                  <a:pt x="68071" y="214911"/>
                </a:lnTo>
                <a:lnTo>
                  <a:pt x="67099" y="213938"/>
                </a:lnTo>
                <a:lnTo>
                  <a:pt x="63209" y="203241"/>
                </a:lnTo>
                <a:lnTo>
                  <a:pt x="67099" y="206158"/>
                </a:lnTo>
                <a:lnTo>
                  <a:pt x="65154" y="204214"/>
                </a:lnTo>
                <a:lnTo>
                  <a:pt x="67099" y="204213"/>
                </a:lnTo>
                <a:lnTo>
                  <a:pt x="67099" y="203241"/>
                </a:lnTo>
                <a:lnTo>
                  <a:pt x="67099" y="202269"/>
                </a:lnTo>
                <a:lnTo>
                  <a:pt x="68072" y="202269"/>
                </a:lnTo>
                <a:lnTo>
                  <a:pt x="66127" y="200324"/>
                </a:lnTo>
                <a:lnTo>
                  <a:pt x="64182" y="197406"/>
                </a:lnTo>
                <a:lnTo>
                  <a:pt x="64182" y="199351"/>
                </a:lnTo>
                <a:lnTo>
                  <a:pt x="63209" y="199351"/>
                </a:lnTo>
                <a:lnTo>
                  <a:pt x="61264" y="198379"/>
                </a:lnTo>
                <a:lnTo>
                  <a:pt x="58347" y="196434"/>
                </a:lnTo>
                <a:lnTo>
                  <a:pt x="57374" y="195461"/>
                </a:lnTo>
                <a:lnTo>
                  <a:pt x="56402" y="196434"/>
                </a:lnTo>
                <a:lnTo>
                  <a:pt x="54457" y="192544"/>
                </a:lnTo>
                <a:lnTo>
                  <a:pt x="54457" y="189627"/>
                </a:lnTo>
                <a:lnTo>
                  <a:pt x="54457" y="187682"/>
                </a:lnTo>
                <a:lnTo>
                  <a:pt x="51540" y="183792"/>
                </a:lnTo>
                <a:lnTo>
                  <a:pt x="51540" y="181847"/>
                </a:lnTo>
                <a:lnTo>
                  <a:pt x="51540" y="180875"/>
                </a:lnTo>
                <a:lnTo>
                  <a:pt x="50567" y="177958"/>
                </a:lnTo>
                <a:lnTo>
                  <a:pt x="48623" y="174067"/>
                </a:lnTo>
                <a:lnTo>
                  <a:pt x="46678" y="173095"/>
                </a:lnTo>
                <a:lnTo>
                  <a:pt x="46678" y="174068"/>
                </a:lnTo>
                <a:lnTo>
                  <a:pt x="46678" y="175040"/>
                </a:lnTo>
                <a:lnTo>
                  <a:pt x="47650" y="176013"/>
                </a:lnTo>
                <a:lnTo>
                  <a:pt x="46678" y="176012"/>
                </a:lnTo>
                <a:lnTo>
                  <a:pt x="43760" y="170178"/>
                </a:lnTo>
                <a:lnTo>
                  <a:pt x="42788" y="169206"/>
                </a:lnTo>
                <a:lnTo>
                  <a:pt x="41815" y="167261"/>
                </a:lnTo>
                <a:lnTo>
                  <a:pt x="42788" y="171150"/>
                </a:lnTo>
                <a:lnTo>
                  <a:pt x="41815" y="173095"/>
                </a:lnTo>
                <a:lnTo>
                  <a:pt x="39870" y="169205"/>
                </a:lnTo>
                <a:lnTo>
                  <a:pt x="40843" y="169205"/>
                </a:lnTo>
                <a:lnTo>
                  <a:pt x="38898" y="166288"/>
                </a:lnTo>
                <a:lnTo>
                  <a:pt x="37926" y="165315"/>
                </a:lnTo>
                <a:lnTo>
                  <a:pt x="36953" y="164343"/>
                </a:lnTo>
                <a:lnTo>
                  <a:pt x="35008" y="161426"/>
                </a:lnTo>
                <a:lnTo>
                  <a:pt x="35008" y="158508"/>
                </a:lnTo>
                <a:lnTo>
                  <a:pt x="36953" y="160453"/>
                </a:lnTo>
                <a:lnTo>
                  <a:pt x="37926" y="163371"/>
                </a:lnTo>
                <a:lnTo>
                  <a:pt x="39871" y="165316"/>
                </a:lnTo>
                <a:lnTo>
                  <a:pt x="40843" y="165316"/>
                </a:lnTo>
                <a:lnTo>
                  <a:pt x="37926" y="160453"/>
                </a:lnTo>
                <a:lnTo>
                  <a:pt x="36953" y="159157"/>
                </a:lnTo>
                <a:lnTo>
                  <a:pt x="36953" y="155591"/>
                </a:lnTo>
                <a:lnTo>
                  <a:pt x="35981" y="153647"/>
                </a:lnTo>
                <a:lnTo>
                  <a:pt x="35008" y="151701"/>
                </a:lnTo>
                <a:lnTo>
                  <a:pt x="36953" y="153646"/>
                </a:lnTo>
                <a:lnTo>
                  <a:pt x="35981" y="149756"/>
                </a:lnTo>
                <a:lnTo>
                  <a:pt x="35981" y="147811"/>
                </a:lnTo>
                <a:lnTo>
                  <a:pt x="36953" y="145867"/>
                </a:lnTo>
                <a:lnTo>
                  <a:pt x="35008" y="142949"/>
                </a:lnTo>
                <a:lnTo>
                  <a:pt x="34036" y="142949"/>
                </a:lnTo>
                <a:lnTo>
                  <a:pt x="34036" y="143921"/>
                </a:lnTo>
                <a:lnTo>
                  <a:pt x="33063" y="144894"/>
                </a:lnTo>
                <a:lnTo>
                  <a:pt x="29174" y="136142"/>
                </a:lnTo>
                <a:lnTo>
                  <a:pt x="25284" y="130307"/>
                </a:lnTo>
                <a:lnTo>
                  <a:pt x="25284" y="129335"/>
                </a:lnTo>
                <a:lnTo>
                  <a:pt x="26256" y="128362"/>
                </a:lnTo>
                <a:lnTo>
                  <a:pt x="28201" y="130307"/>
                </a:lnTo>
                <a:lnTo>
                  <a:pt x="23339" y="119611"/>
                </a:lnTo>
                <a:lnTo>
                  <a:pt x="19449" y="108913"/>
                </a:lnTo>
                <a:lnTo>
                  <a:pt x="19449" y="109886"/>
                </a:lnTo>
                <a:lnTo>
                  <a:pt x="18477" y="109886"/>
                </a:lnTo>
                <a:lnTo>
                  <a:pt x="17504" y="106969"/>
                </a:lnTo>
                <a:lnTo>
                  <a:pt x="16532" y="104052"/>
                </a:lnTo>
                <a:lnTo>
                  <a:pt x="16532" y="103079"/>
                </a:lnTo>
                <a:lnTo>
                  <a:pt x="17504" y="103079"/>
                </a:lnTo>
                <a:lnTo>
                  <a:pt x="16532" y="101134"/>
                </a:lnTo>
                <a:lnTo>
                  <a:pt x="17504" y="100161"/>
                </a:lnTo>
                <a:lnTo>
                  <a:pt x="17504" y="98217"/>
                </a:lnTo>
                <a:lnTo>
                  <a:pt x="13614" y="90438"/>
                </a:lnTo>
                <a:lnTo>
                  <a:pt x="10697" y="82658"/>
                </a:lnTo>
                <a:lnTo>
                  <a:pt x="9725" y="75850"/>
                </a:lnTo>
                <a:lnTo>
                  <a:pt x="7780" y="70016"/>
                </a:lnTo>
                <a:lnTo>
                  <a:pt x="4862" y="58346"/>
                </a:lnTo>
                <a:lnTo>
                  <a:pt x="4862" y="56402"/>
                </a:lnTo>
                <a:lnTo>
                  <a:pt x="5835" y="55429"/>
                </a:lnTo>
                <a:lnTo>
                  <a:pt x="6807" y="55429"/>
                </a:lnTo>
                <a:lnTo>
                  <a:pt x="6807" y="53484"/>
                </a:lnTo>
                <a:lnTo>
                  <a:pt x="5835" y="51539"/>
                </a:lnTo>
                <a:lnTo>
                  <a:pt x="5835" y="52511"/>
                </a:lnTo>
                <a:lnTo>
                  <a:pt x="4862" y="52512"/>
                </a:lnTo>
                <a:lnTo>
                  <a:pt x="4863" y="50566"/>
                </a:lnTo>
                <a:lnTo>
                  <a:pt x="4862" y="44732"/>
                </a:lnTo>
                <a:lnTo>
                  <a:pt x="3890" y="39870"/>
                </a:lnTo>
                <a:lnTo>
                  <a:pt x="2918" y="35980"/>
                </a:lnTo>
                <a:lnTo>
                  <a:pt x="3890" y="35980"/>
                </a:lnTo>
                <a:lnTo>
                  <a:pt x="4862" y="36952"/>
                </a:lnTo>
                <a:lnTo>
                  <a:pt x="4863" y="34035"/>
                </a:lnTo>
                <a:lnTo>
                  <a:pt x="3890" y="31118"/>
                </a:lnTo>
                <a:lnTo>
                  <a:pt x="2918" y="24311"/>
                </a:lnTo>
                <a:lnTo>
                  <a:pt x="1945" y="27228"/>
                </a:lnTo>
                <a:lnTo>
                  <a:pt x="973" y="22365"/>
                </a:lnTo>
                <a:lnTo>
                  <a:pt x="972" y="17504"/>
                </a:lnTo>
                <a:lnTo>
                  <a:pt x="0" y="8751"/>
                </a:lnTo>
                <a:lnTo>
                  <a:pt x="972" y="8751"/>
                </a:lnTo>
                <a:lnTo>
                  <a:pt x="973" y="4861"/>
                </a:lnTo>
                <a:close/>
                <a:moveTo>
                  <a:pt x="972" y="0"/>
                </a:moveTo>
                <a:lnTo>
                  <a:pt x="1945" y="2917"/>
                </a:lnTo>
                <a:lnTo>
                  <a:pt x="1884" y="3039"/>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17" name="Freeform 33"/>
          <p:cNvSpPr>
            <a:spLocks/>
          </p:cNvSpPr>
          <p:nvPr/>
        </p:nvSpPr>
        <p:spPr bwMode="auto">
          <a:xfrm rot="9377604">
            <a:off x="5234482" y="3316841"/>
            <a:ext cx="1717993" cy="722529"/>
          </a:xfrm>
          <a:custGeom>
            <a:avLst/>
            <a:gdLst/>
            <a:ahLst/>
            <a:cxnLst/>
            <a:rect l="l" t="t" r="r" b="b"/>
            <a:pathLst>
              <a:path w="1288494" h="722529">
                <a:moveTo>
                  <a:pt x="1884" y="3038"/>
                </a:moveTo>
                <a:lnTo>
                  <a:pt x="972" y="0"/>
                </a:lnTo>
                <a:lnTo>
                  <a:pt x="1944" y="2917"/>
                </a:lnTo>
                <a:close/>
                <a:moveTo>
                  <a:pt x="4861" y="18476"/>
                </a:moveTo>
                <a:lnTo>
                  <a:pt x="4667" y="18087"/>
                </a:lnTo>
                <a:lnTo>
                  <a:pt x="3889" y="14587"/>
                </a:lnTo>
                <a:lnTo>
                  <a:pt x="4861" y="15559"/>
                </a:lnTo>
                <a:close/>
                <a:moveTo>
                  <a:pt x="5834" y="23339"/>
                </a:moveTo>
                <a:lnTo>
                  <a:pt x="5658" y="22543"/>
                </a:lnTo>
                <a:lnTo>
                  <a:pt x="5834" y="22366"/>
                </a:lnTo>
                <a:close/>
                <a:moveTo>
                  <a:pt x="15559" y="110859"/>
                </a:moveTo>
                <a:lnTo>
                  <a:pt x="14586" y="108914"/>
                </a:lnTo>
                <a:lnTo>
                  <a:pt x="15559" y="108914"/>
                </a:lnTo>
                <a:lnTo>
                  <a:pt x="15558" y="106969"/>
                </a:lnTo>
                <a:lnTo>
                  <a:pt x="14586" y="105024"/>
                </a:lnTo>
                <a:lnTo>
                  <a:pt x="14586" y="103079"/>
                </a:lnTo>
                <a:lnTo>
                  <a:pt x="13614" y="101134"/>
                </a:lnTo>
                <a:lnTo>
                  <a:pt x="15558" y="104052"/>
                </a:lnTo>
                <a:lnTo>
                  <a:pt x="16531" y="104052"/>
                </a:lnTo>
                <a:lnTo>
                  <a:pt x="15558" y="105024"/>
                </a:lnTo>
                <a:lnTo>
                  <a:pt x="16531" y="109887"/>
                </a:lnTo>
                <a:lnTo>
                  <a:pt x="16531" y="110859"/>
                </a:lnTo>
                <a:close/>
                <a:moveTo>
                  <a:pt x="35007" y="151701"/>
                </a:moveTo>
                <a:lnTo>
                  <a:pt x="34035" y="149757"/>
                </a:lnTo>
                <a:lnTo>
                  <a:pt x="33063" y="148784"/>
                </a:lnTo>
                <a:lnTo>
                  <a:pt x="32090" y="149757"/>
                </a:lnTo>
                <a:lnTo>
                  <a:pt x="25283" y="137115"/>
                </a:lnTo>
                <a:lnTo>
                  <a:pt x="26256" y="137115"/>
                </a:lnTo>
                <a:lnTo>
                  <a:pt x="25283" y="136142"/>
                </a:lnTo>
                <a:lnTo>
                  <a:pt x="25283" y="133225"/>
                </a:lnTo>
                <a:lnTo>
                  <a:pt x="28201" y="141005"/>
                </a:lnTo>
                <a:lnTo>
                  <a:pt x="30146" y="144895"/>
                </a:lnTo>
                <a:lnTo>
                  <a:pt x="33063" y="147812"/>
                </a:lnTo>
                <a:lnTo>
                  <a:pt x="33063" y="146839"/>
                </a:lnTo>
                <a:lnTo>
                  <a:pt x="34035" y="148785"/>
                </a:lnTo>
                <a:close/>
                <a:moveTo>
                  <a:pt x="35007" y="151702"/>
                </a:moveTo>
                <a:lnTo>
                  <a:pt x="35007" y="151702"/>
                </a:lnTo>
                <a:lnTo>
                  <a:pt x="35007" y="151701"/>
                </a:lnTo>
                <a:close/>
                <a:moveTo>
                  <a:pt x="36953" y="159481"/>
                </a:moveTo>
                <a:lnTo>
                  <a:pt x="35007" y="156564"/>
                </a:lnTo>
                <a:lnTo>
                  <a:pt x="36953" y="159158"/>
                </a:lnTo>
                <a:close/>
                <a:moveTo>
                  <a:pt x="49595" y="184765"/>
                </a:moveTo>
                <a:lnTo>
                  <a:pt x="48622" y="183793"/>
                </a:lnTo>
                <a:lnTo>
                  <a:pt x="46677" y="182820"/>
                </a:lnTo>
                <a:lnTo>
                  <a:pt x="45705" y="179903"/>
                </a:lnTo>
                <a:lnTo>
                  <a:pt x="46677" y="179903"/>
                </a:lnTo>
                <a:lnTo>
                  <a:pt x="46677" y="178930"/>
                </a:lnTo>
                <a:lnTo>
                  <a:pt x="47649" y="177958"/>
                </a:lnTo>
                <a:lnTo>
                  <a:pt x="49594" y="178930"/>
                </a:lnTo>
                <a:lnTo>
                  <a:pt x="49595" y="180875"/>
                </a:lnTo>
                <a:lnTo>
                  <a:pt x="51539" y="183792"/>
                </a:lnTo>
                <a:lnTo>
                  <a:pt x="50567" y="184765"/>
                </a:lnTo>
                <a:close/>
                <a:moveTo>
                  <a:pt x="70988" y="218801"/>
                </a:moveTo>
                <a:lnTo>
                  <a:pt x="70016" y="217828"/>
                </a:lnTo>
                <a:lnTo>
                  <a:pt x="70016" y="217828"/>
                </a:lnTo>
                <a:close/>
                <a:moveTo>
                  <a:pt x="978282" y="620422"/>
                </a:moveTo>
                <a:lnTo>
                  <a:pt x="979254" y="620422"/>
                </a:lnTo>
                <a:lnTo>
                  <a:pt x="979164" y="620513"/>
                </a:lnTo>
                <a:close/>
                <a:moveTo>
                  <a:pt x="94327" y="249919"/>
                </a:moveTo>
                <a:lnTo>
                  <a:pt x="93354" y="247974"/>
                </a:lnTo>
                <a:lnTo>
                  <a:pt x="94327" y="248946"/>
                </a:lnTo>
                <a:close/>
                <a:moveTo>
                  <a:pt x="1137764" y="721557"/>
                </a:moveTo>
                <a:lnTo>
                  <a:pt x="1129985" y="714750"/>
                </a:lnTo>
                <a:lnTo>
                  <a:pt x="1137764" y="708915"/>
                </a:lnTo>
                <a:lnTo>
                  <a:pt x="1146516" y="703081"/>
                </a:lnTo>
                <a:lnTo>
                  <a:pt x="1156241" y="696273"/>
                </a:lnTo>
                <a:lnTo>
                  <a:pt x="1168883" y="690439"/>
                </a:lnTo>
                <a:lnTo>
                  <a:pt x="1209725" y="669045"/>
                </a:lnTo>
                <a:lnTo>
                  <a:pt x="1220422" y="662238"/>
                </a:lnTo>
                <a:lnTo>
                  <a:pt x="1229175" y="655431"/>
                </a:lnTo>
                <a:lnTo>
                  <a:pt x="1237927" y="647651"/>
                </a:lnTo>
                <a:lnTo>
                  <a:pt x="1243761" y="639872"/>
                </a:lnTo>
                <a:lnTo>
                  <a:pt x="1243761" y="639871"/>
                </a:lnTo>
                <a:lnTo>
                  <a:pt x="1245706" y="638899"/>
                </a:lnTo>
                <a:lnTo>
                  <a:pt x="1243275" y="638899"/>
                </a:lnTo>
                <a:lnTo>
                  <a:pt x="1242789" y="637927"/>
                </a:lnTo>
                <a:lnTo>
                  <a:pt x="1240844" y="635982"/>
                </a:lnTo>
                <a:lnTo>
                  <a:pt x="1237926" y="634037"/>
                </a:lnTo>
                <a:lnTo>
                  <a:pt x="1226257" y="630147"/>
                </a:lnTo>
                <a:lnTo>
                  <a:pt x="1207781" y="625285"/>
                </a:lnTo>
                <a:lnTo>
                  <a:pt x="1182497" y="620423"/>
                </a:lnTo>
                <a:lnTo>
                  <a:pt x="1113453" y="607781"/>
                </a:lnTo>
                <a:lnTo>
                  <a:pt x="1074555" y="600001"/>
                </a:lnTo>
                <a:lnTo>
                  <a:pt x="1060941" y="596111"/>
                </a:lnTo>
                <a:lnTo>
                  <a:pt x="1048299" y="592222"/>
                </a:lnTo>
                <a:lnTo>
                  <a:pt x="1036630" y="587359"/>
                </a:lnTo>
                <a:lnTo>
                  <a:pt x="1027878" y="583470"/>
                </a:lnTo>
                <a:lnTo>
                  <a:pt x="1020098" y="579580"/>
                </a:lnTo>
                <a:lnTo>
                  <a:pt x="1014263" y="574718"/>
                </a:lnTo>
                <a:lnTo>
                  <a:pt x="1009401" y="569855"/>
                </a:lnTo>
                <a:lnTo>
                  <a:pt x="1006484" y="564993"/>
                </a:lnTo>
                <a:lnTo>
                  <a:pt x="1002594" y="554296"/>
                </a:lnTo>
                <a:lnTo>
                  <a:pt x="1030795" y="566938"/>
                </a:lnTo>
                <a:lnTo>
                  <a:pt x="1058996" y="577635"/>
                </a:lnTo>
                <a:lnTo>
                  <a:pt x="1087197" y="587360"/>
                </a:lnTo>
                <a:lnTo>
                  <a:pt x="1116370" y="596112"/>
                </a:lnTo>
                <a:lnTo>
                  <a:pt x="1145544" y="602918"/>
                </a:lnTo>
                <a:lnTo>
                  <a:pt x="1174717" y="609726"/>
                </a:lnTo>
                <a:lnTo>
                  <a:pt x="1204863" y="614588"/>
                </a:lnTo>
                <a:lnTo>
                  <a:pt x="1234037" y="618478"/>
                </a:lnTo>
                <a:lnTo>
                  <a:pt x="1248623" y="618478"/>
                </a:lnTo>
                <a:lnTo>
                  <a:pt x="1260293" y="619450"/>
                </a:lnTo>
                <a:lnTo>
                  <a:pt x="1270017" y="620422"/>
                </a:lnTo>
                <a:lnTo>
                  <a:pt x="1277797" y="622368"/>
                </a:lnTo>
                <a:lnTo>
                  <a:pt x="1283632" y="625285"/>
                </a:lnTo>
                <a:lnTo>
                  <a:pt x="1285577" y="628202"/>
                </a:lnTo>
                <a:lnTo>
                  <a:pt x="1287521" y="630147"/>
                </a:lnTo>
                <a:lnTo>
                  <a:pt x="1288494" y="634037"/>
                </a:lnTo>
                <a:lnTo>
                  <a:pt x="1287522" y="637927"/>
                </a:lnTo>
                <a:lnTo>
                  <a:pt x="1285577" y="642789"/>
                </a:lnTo>
                <a:lnTo>
                  <a:pt x="1282659" y="646679"/>
                </a:lnTo>
                <a:lnTo>
                  <a:pt x="1277797" y="650569"/>
                </a:lnTo>
                <a:lnTo>
                  <a:pt x="1271962" y="654458"/>
                </a:lnTo>
                <a:lnTo>
                  <a:pt x="1264183" y="658348"/>
                </a:lnTo>
                <a:lnTo>
                  <a:pt x="1255431" y="662238"/>
                </a:lnTo>
                <a:lnTo>
                  <a:pt x="1235982" y="670017"/>
                </a:lnTo>
                <a:lnTo>
                  <a:pt x="1215560" y="676825"/>
                </a:lnTo>
                <a:lnTo>
                  <a:pt x="1207781" y="680714"/>
                </a:lnTo>
                <a:lnTo>
                  <a:pt x="1199029" y="685576"/>
                </a:lnTo>
                <a:lnTo>
                  <a:pt x="1179580" y="698218"/>
                </a:lnTo>
                <a:lnTo>
                  <a:pt x="1146516" y="722529"/>
                </a:lnTo>
                <a:lnTo>
                  <a:pt x="1140682" y="722529"/>
                </a:lnTo>
                <a:close/>
                <a:moveTo>
                  <a:pt x="909238" y="622367"/>
                </a:moveTo>
                <a:lnTo>
                  <a:pt x="909238" y="622367"/>
                </a:lnTo>
                <a:lnTo>
                  <a:pt x="909463" y="622367"/>
                </a:lnTo>
                <a:close/>
                <a:moveTo>
                  <a:pt x="908266" y="623340"/>
                </a:moveTo>
                <a:lnTo>
                  <a:pt x="908266" y="622367"/>
                </a:lnTo>
                <a:lnTo>
                  <a:pt x="909238" y="622367"/>
                </a:lnTo>
                <a:close/>
                <a:moveTo>
                  <a:pt x="141977" y="301459"/>
                </a:moveTo>
                <a:lnTo>
                  <a:pt x="141977" y="301459"/>
                </a:lnTo>
                <a:lnTo>
                  <a:pt x="141977" y="301459"/>
                </a:lnTo>
                <a:close/>
                <a:moveTo>
                  <a:pt x="142949" y="302431"/>
                </a:moveTo>
                <a:lnTo>
                  <a:pt x="141977" y="301459"/>
                </a:lnTo>
                <a:lnTo>
                  <a:pt x="142949" y="301459"/>
                </a:lnTo>
                <a:close/>
                <a:moveTo>
                  <a:pt x="244084" y="368557"/>
                </a:moveTo>
                <a:lnTo>
                  <a:pt x="241795" y="366956"/>
                </a:lnTo>
                <a:lnTo>
                  <a:pt x="242139" y="366613"/>
                </a:lnTo>
                <a:close/>
                <a:moveTo>
                  <a:pt x="641815" y="565965"/>
                </a:moveTo>
                <a:lnTo>
                  <a:pt x="641815" y="565965"/>
                </a:lnTo>
                <a:lnTo>
                  <a:pt x="644732" y="565965"/>
                </a:lnTo>
                <a:lnTo>
                  <a:pt x="642787" y="565965"/>
                </a:lnTo>
                <a:close/>
                <a:moveTo>
                  <a:pt x="458992" y="489140"/>
                </a:moveTo>
                <a:lnTo>
                  <a:pt x="457050" y="488169"/>
                </a:lnTo>
                <a:lnTo>
                  <a:pt x="458995" y="489141"/>
                </a:lnTo>
                <a:close/>
                <a:moveTo>
                  <a:pt x="333549" y="441491"/>
                </a:moveTo>
                <a:lnTo>
                  <a:pt x="331604" y="439546"/>
                </a:lnTo>
                <a:lnTo>
                  <a:pt x="334521" y="440519"/>
                </a:lnTo>
                <a:lnTo>
                  <a:pt x="334521" y="441491"/>
                </a:lnTo>
                <a:close/>
                <a:moveTo>
                  <a:pt x="339384" y="444409"/>
                </a:moveTo>
                <a:lnTo>
                  <a:pt x="337439" y="442464"/>
                </a:lnTo>
                <a:lnTo>
                  <a:pt x="338411" y="443436"/>
                </a:lnTo>
                <a:lnTo>
                  <a:pt x="340356" y="444408"/>
                </a:lnTo>
                <a:close/>
                <a:moveTo>
                  <a:pt x="448298" y="498866"/>
                </a:moveTo>
                <a:lnTo>
                  <a:pt x="445381" y="495948"/>
                </a:lnTo>
                <a:lnTo>
                  <a:pt x="448298" y="496921"/>
                </a:lnTo>
                <a:lnTo>
                  <a:pt x="449271" y="496921"/>
                </a:lnTo>
                <a:lnTo>
                  <a:pt x="448298" y="495948"/>
                </a:lnTo>
                <a:lnTo>
                  <a:pt x="445381" y="494003"/>
                </a:lnTo>
                <a:lnTo>
                  <a:pt x="442463" y="493031"/>
                </a:lnTo>
                <a:lnTo>
                  <a:pt x="439546" y="492059"/>
                </a:lnTo>
                <a:lnTo>
                  <a:pt x="435656" y="491086"/>
                </a:lnTo>
                <a:lnTo>
                  <a:pt x="436629" y="493031"/>
                </a:lnTo>
                <a:lnTo>
                  <a:pt x="433711" y="491086"/>
                </a:lnTo>
                <a:lnTo>
                  <a:pt x="431766" y="490113"/>
                </a:lnTo>
                <a:lnTo>
                  <a:pt x="428849" y="490114"/>
                </a:lnTo>
                <a:lnTo>
                  <a:pt x="428849" y="489141"/>
                </a:lnTo>
                <a:lnTo>
                  <a:pt x="424959" y="487196"/>
                </a:lnTo>
                <a:lnTo>
                  <a:pt x="423014" y="486224"/>
                </a:lnTo>
                <a:lnTo>
                  <a:pt x="422042" y="487196"/>
                </a:lnTo>
                <a:lnTo>
                  <a:pt x="415235" y="483306"/>
                </a:lnTo>
                <a:lnTo>
                  <a:pt x="407455" y="479417"/>
                </a:lnTo>
                <a:lnTo>
                  <a:pt x="400648" y="475527"/>
                </a:lnTo>
                <a:lnTo>
                  <a:pt x="397730" y="473582"/>
                </a:lnTo>
                <a:lnTo>
                  <a:pt x="395786" y="471637"/>
                </a:lnTo>
                <a:lnTo>
                  <a:pt x="392869" y="470665"/>
                </a:lnTo>
                <a:lnTo>
                  <a:pt x="391896" y="470664"/>
                </a:lnTo>
                <a:lnTo>
                  <a:pt x="392868" y="471637"/>
                </a:lnTo>
                <a:lnTo>
                  <a:pt x="393841" y="471637"/>
                </a:lnTo>
                <a:lnTo>
                  <a:pt x="395786" y="472610"/>
                </a:lnTo>
                <a:lnTo>
                  <a:pt x="393841" y="472610"/>
                </a:lnTo>
                <a:lnTo>
                  <a:pt x="390924" y="470665"/>
                </a:lnTo>
                <a:lnTo>
                  <a:pt x="390924" y="469692"/>
                </a:lnTo>
                <a:lnTo>
                  <a:pt x="391896" y="469692"/>
                </a:lnTo>
                <a:lnTo>
                  <a:pt x="388006" y="467747"/>
                </a:lnTo>
                <a:lnTo>
                  <a:pt x="385089" y="466775"/>
                </a:lnTo>
                <a:lnTo>
                  <a:pt x="381199" y="466775"/>
                </a:lnTo>
                <a:lnTo>
                  <a:pt x="377309" y="463857"/>
                </a:lnTo>
                <a:lnTo>
                  <a:pt x="374392" y="461913"/>
                </a:lnTo>
                <a:lnTo>
                  <a:pt x="369530" y="460940"/>
                </a:lnTo>
                <a:lnTo>
                  <a:pt x="367585" y="458995"/>
                </a:lnTo>
                <a:lnTo>
                  <a:pt x="366613" y="458995"/>
                </a:lnTo>
                <a:lnTo>
                  <a:pt x="367585" y="457050"/>
                </a:lnTo>
                <a:lnTo>
                  <a:pt x="363695" y="455105"/>
                </a:lnTo>
                <a:lnTo>
                  <a:pt x="360777" y="454133"/>
                </a:lnTo>
                <a:lnTo>
                  <a:pt x="357860" y="451216"/>
                </a:lnTo>
                <a:lnTo>
                  <a:pt x="357860" y="452188"/>
                </a:lnTo>
                <a:lnTo>
                  <a:pt x="356887" y="451216"/>
                </a:lnTo>
                <a:lnTo>
                  <a:pt x="353970" y="450243"/>
                </a:lnTo>
                <a:lnTo>
                  <a:pt x="354943" y="450243"/>
                </a:lnTo>
                <a:lnTo>
                  <a:pt x="352998" y="449271"/>
                </a:lnTo>
                <a:lnTo>
                  <a:pt x="350081" y="447326"/>
                </a:lnTo>
                <a:lnTo>
                  <a:pt x="352026" y="449271"/>
                </a:lnTo>
                <a:lnTo>
                  <a:pt x="354943" y="451216"/>
                </a:lnTo>
                <a:lnTo>
                  <a:pt x="349108" y="449271"/>
                </a:lnTo>
                <a:lnTo>
                  <a:pt x="347164" y="447326"/>
                </a:lnTo>
                <a:lnTo>
                  <a:pt x="343274" y="445381"/>
                </a:lnTo>
                <a:lnTo>
                  <a:pt x="340356" y="444408"/>
                </a:lnTo>
                <a:lnTo>
                  <a:pt x="339384" y="442464"/>
                </a:lnTo>
                <a:lnTo>
                  <a:pt x="336467" y="440519"/>
                </a:lnTo>
                <a:lnTo>
                  <a:pt x="334521" y="440519"/>
                </a:lnTo>
                <a:lnTo>
                  <a:pt x="330632" y="437601"/>
                </a:lnTo>
                <a:lnTo>
                  <a:pt x="329659" y="437601"/>
                </a:lnTo>
                <a:lnTo>
                  <a:pt x="327715" y="436629"/>
                </a:lnTo>
                <a:lnTo>
                  <a:pt x="324797" y="435657"/>
                </a:lnTo>
                <a:lnTo>
                  <a:pt x="322852" y="434684"/>
                </a:lnTo>
                <a:lnTo>
                  <a:pt x="320907" y="434684"/>
                </a:lnTo>
                <a:lnTo>
                  <a:pt x="314100" y="429822"/>
                </a:lnTo>
                <a:lnTo>
                  <a:pt x="315072" y="429822"/>
                </a:lnTo>
                <a:lnTo>
                  <a:pt x="311183" y="426904"/>
                </a:lnTo>
                <a:lnTo>
                  <a:pt x="306320" y="424960"/>
                </a:lnTo>
                <a:lnTo>
                  <a:pt x="307293" y="424960"/>
                </a:lnTo>
                <a:lnTo>
                  <a:pt x="303403" y="423015"/>
                </a:lnTo>
                <a:lnTo>
                  <a:pt x="300486" y="421070"/>
                </a:lnTo>
                <a:lnTo>
                  <a:pt x="298541" y="420097"/>
                </a:lnTo>
                <a:lnTo>
                  <a:pt x="298541" y="418152"/>
                </a:lnTo>
                <a:lnTo>
                  <a:pt x="298541" y="417180"/>
                </a:lnTo>
                <a:lnTo>
                  <a:pt x="296596" y="416208"/>
                </a:lnTo>
                <a:lnTo>
                  <a:pt x="293678" y="415235"/>
                </a:lnTo>
                <a:lnTo>
                  <a:pt x="291734" y="414263"/>
                </a:lnTo>
                <a:lnTo>
                  <a:pt x="290761" y="415235"/>
                </a:lnTo>
                <a:lnTo>
                  <a:pt x="290761" y="416208"/>
                </a:lnTo>
                <a:lnTo>
                  <a:pt x="281037" y="409401"/>
                </a:lnTo>
                <a:lnTo>
                  <a:pt x="276175" y="406483"/>
                </a:lnTo>
                <a:lnTo>
                  <a:pt x="271312" y="402593"/>
                </a:lnTo>
                <a:lnTo>
                  <a:pt x="270340" y="402593"/>
                </a:lnTo>
                <a:lnTo>
                  <a:pt x="269368" y="401621"/>
                </a:lnTo>
                <a:lnTo>
                  <a:pt x="254781" y="392869"/>
                </a:lnTo>
                <a:lnTo>
                  <a:pt x="247973" y="388007"/>
                </a:lnTo>
                <a:lnTo>
                  <a:pt x="243112" y="383144"/>
                </a:lnTo>
                <a:lnTo>
                  <a:pt x="244084" y="384117"/>
                </a:lnTo>
                <a:lnTo>
                  <a:pt x="244083" y="383144"/>
                </a:lnTo>
                <a:lnTo>
                  <a:pt x="244083" y="382172"/>
                </a:lnTo>
                <a:lnTo>
                  <a:pt x="242139" y="381200"/>
                </a:lnTo>
                <a:lnTo>
                  <a:pt x="241166" y="380227"/>
                </a:lnTo>
                <a:lnTo>
                  <a:pt x="240194" y="380227"/>
                </a:lnTo>
                <a:lnTo>
                  <a:pt x="240194" y="381199"/>
                </a:lnTo>
                <a:lnTo>
                  <a:pt x="241166" y="383144"/>
                </a:lnTo>
                <a:lnTo>
                  <a:pt x="232414" y="376337"/>
                </a:lnTo>
                <a:lnTo>
                  <a:pt x="225607" y="370502"/>
                </a:lnTo>
                <a:lnTo>
                  <a:pt x="225607" y="371475"/>
                </a:lnTo>
                <a:lnTo>
                  <a:pt x="223663" y="370503"/>
                </a:lnTo>
                <a:lnTo>
                  <a:pt x="223663" y="369530"/>
                </a:lnTo>
                <a:lnTo>
                  <a:pt x="222690" y="368558"/>
                </a:lnTo>
                <a:lnTo>
                  <a:pt x="217827" y="364668"/>
                </a:lnTo>
                <a:lnTo>
                  <a:pt x="216856" y="365640"/>
                </a:lnTo>
                <a:lnTo>
                  <a:pt x="215883" y="363696"/>
                </a:lnTo>
                <a:lnTo>
                  <a:pt x="213938" y="362723"/>
                </a:lnTo>
                <a:lnTo>
                  <a:pt x="212965" y="362723"/>
                </a:lnTo>
                <a:lnTo>
                  <a:pt x="211021" y="360778"/>
                </a:lnTo>
                <a:lnTo>
                  <a:pt x="211021" y="359806"/>
                </a:lnTo>
                <a:lnTo>
                  <a:pt x="205186" y="356888"/>
                </a:lnTo>
                <a:lnTo>
                  <a:pt x="199351" y="352026"/>
                </a:lnTo>
                <a:lnTo>
                  <a:pt x="198379" y="349109"/>
                </a:lnTo>
                <a:lnTo>
                  <a:pt x="195461" y="348136"/>
                </a:lnTo>
                <a:lnTo>
                  <a:pt x="195461" y="349109"/>
                </a:lnTo>
                <a:lnTo>
                  <a:pt x="189627" y="342302"/>
                </a:lnTo>
                <a:lnTo>
                  <a:pt x="186709" y="338412"/>
                </a:lnTo>
                <a:lnTo>
                  <a:pt x="177957" y="333550"/>
                </a:lnTo>
                <a:lnTo>
                  <a:pt x="169205" y="326742"/>
                </a:lnTo>
                <a:lnTo>
                  <a:pt x="151701" y="311183"/>
                </a:lnTo>
                <a:lnTo>
                  <a:pt x="152674" y="311183"/>
                </a:lnTo>
                <a:lnTo>
                  <a:pt x="150729" y="309238"/>
                </a:lnTo>
                <a:lnTo>
                  <a:pt x="149757" y="309238"/>
                </a:lnTo>
                <a:lnTo>
                  <a:pt x="148784" y="308266"/>
                </a:lnTo>
                <a:lnTo>
                  <a:pt x="148784" y="307293"/>
                </a:lnTo>
                <a:lnTo>
                  <a:pt x="148784" y="306321"/>
                </a:lnTo>
                <a:lnTo>
                  <a:pt x="150729" y="306321"/>
                </a:lnTo>
                <a:lnTo>
                  <a:pt x="147812" y="304376"/>
                </a:lnTo>
                <a:lnTo>
                  <a:pt x="145867" y="302431"/>
                </a:lnTo>
                <a:lnTo>
                  <a:pt x="141977" y="300486"/>
                </a:lnTo>
                <a:lnTo>
                  <a:pt x="141977" y="301459"/>
                </a:lnTo>
                <a:lnTo>
                  <a:pt x="140032" y="299514"/>
                </a:lnTo>
                <a:lnTo>
                  <a:pt x="138087" y="297569"/>
                </a:lnTo>
                <a:lnTo>
                  <a:pt x="136142" y="296596"/>
                </a:lnTo>
                <a:lnTo>
                  <a:pt x="136142" y="295624"/>
                </a:lnTo>
                <a:lnTo>
                  <a:pt x="137114" y="295624"/>
                </a:lnTo>
                <a:lnTo>
                  <a:pt x="138087" y="295624"/>
                </a:lnTo>
                <a:lnTo>
                  <a:pt x="135170" y="293679"/>
                </a:lnTo>
                <a:lnTo>
                  <a:pt x="135170" y="292707"/>
                </a:lnTo>
                <a:lnTo>
                  <a:pt x="136142" y="292707"/>
                </a:lnTo>
                <a:lnTo>
                  <a:pt x="139060" y="293679"/>
                </a:lnTo>
                <a:lnTo>
                  <a:pt x="141977" y="294652"/>
                </a:lnTo>
                <a:lnTo>
                  <a:pt x="141977" y="293679"/>
                </a:lnTo>
                <a:lnTo>
                  <a:pt x="140032" y="291734"/>
                </a:lnTo>
                <a:lnTo>
                  <a:pt x="140032" y="290762"/>
                </a:lnTo>
                <a:lnTo>
                  <a:pt x="141004" y="290762"/>
                </a:lnTo>
                <a:lnTo>
                  <a:pt x="141977" y="291734"/>
                </a:lnTo>
                <a:lnTo>
                  <a:pt x="143922" y="292707"/>
                </a:lnTo>
                <a:lnTo>
                  <a:pt x="141977" y="290762"/>
                </a:lnTo>
                <a:lnTo>
                  <a:pt x="138087" y="288817"/>
                </a:lnTo>
                <a:lnTo>
                  <a:pt x="137114" y="288817"/>
                </a:lnTo>
                <a:lnTo>
                  <a:pt x="137114" y="290762"/>
                </a:lnTo>
                <a:lnTo>
                  <a:pt x="134197" y="287844"/>
                </a:lnTo>
                <a:lnTo>
                  <a:pt x="132253" y="287845"/>
                </a:lnTo>
                <a:lnTo>
                  <a:pt x="131280" y="287358"/>
                </a:lnTo>
                <a:lnTo>
                  <a:pt x="130307" y="286872"/>
                </a:lnTo>
                <a:lnTo>
                  <a:pt x="127390" y="284927"/>
                </a:lnTo>
                <a:lnTo>
                  <a:pt x="127390" y="283955"/>
                </a:lnTo>
                <a:lnTo>
                  <a:pt x="128363" y="284927"/>
                </a:lnTo>
                <a:lnTo>
                  <a:pt x="129335" y="285899"/>
                </a:lnTo>
                <a:lnTo>
                  <a:pt x="131280" y="286872"/>
                </a:lnTo>
                <a:lnTo>
                  <a:pt x="130307" y="284927"/>
                </a:lnTo>
                <a:lnTo>
                  <a:pt x="128363" y="282982"/>
                </a:lnTo>
                <a:lnTo>
                  <a:pt x="124473" y="280065"/>
                </a:lnTo>
                <a:lnTo>
                  <a:pt x="125445" y="281037"/>
                </a:lnTo>
                <a:lnTo>
                  <a:pt x="124473" y="282010"/>
                </a:lnTo>
                <a:lnTo>
                  <a:pt x="121555" y="280065"/>
                </a:lnTo>
                <a:lnTo>
                  <a:pt x="121555" y="279092"/>
                </a:lnTo>
                <a:lnTo>
                  <a:pt x="122528" y="279092"/>
                </a:lnTo>
                <a:lnTo>
                  <a:pt x="120583" y="277148"/>
                </a:lnTo>
                <a:lnTo>
                  <a:pt x="117666" y="276175"/>
                </a:lnTo>
                <a:lnTo>
                  <a:pt x="118638" y="277147"/>
                </a:lnTo>
                <a:lnTo>
                  <a:pt x="116693" y="276175"/>
                </a:lnTo>
                <a:lnTo>
                  <a:pt x="114748" y="275203"/>
                </a:lnTo>
                <a:lnTo>
                  <a:pt x="113776" y="273258"/>
                </a:lnTo>
                <a:lnTo>
                  <a:pt x="111831" y="271313"/>
                </a:lnTo>
                <a:lnTo>
                  <a:pt x="112804" y="270340"/>
                </a:lnTo>
                <a:lnTo>
                  <a:pt x="114748" y="271313"/>
                </a:lnTo>
                <a:lnTo>
                  <a:pt x="115721" y="271313"/>
                </a:lnTo>
                <a:lnTo>
                  <a:pt x="114748" y="268395"/>
                </a:lnTo>
                <a:lnTo>
                  <a:pt x="113776" y="268396"/>
                </a:lnTo>
                <a:lnTo>
                  <a:pt x="110858" y="267423"/>
                </a:lnTo>
                <a:lnTo>
                  <a:pt x="109886" y="266450"/>
                </a:lnTo>
                <a:lnTo>
                  <a:pt x="108914" y="266450"/>
                </a:lnTo>
                <a:lnTo>
                  <a:pt x="108914" y="267423"/>
                </a:lnTo>
                <a:lnTo>
                  <a:pt x="108914" y="265478"/>
                </a:lnTo>
                <a:lnTo>
                  <a:pt x="109886" y="265478"/>
                </a:lnTo>
                <a:lnTo>
                  <a:pt x="107941" y="263533"/>
                </a:lnTo>
                <a:lnTo>
                  <a:pt x="105997" y="261588"/>
                </a:lnTo>
                <a:lnTo>
                  <a:pt x="104051" y="260616"/>
                </a:lnTo>
                <a:lnTo>
                  <a:pt x="104051" y="258671"/>
                </a:lnTo>
                <a:lnTo>
                  <a:pt x="102107" y="258671"/>
                </a:lnTo>
                <a:lnTo>
                  <a:pt x="101134" y="254781"/>
                </a:lnTo>
                <a:lnTo>
                  <a:pt x="96272" y="250891"/>
                </a:lnTo>
                <a:lnTo>
                  <a:pt x="95299" y="248946"/>
                </a:lnTo>
                <a:lnTo>
                  <a:pt x="94327" y="247974"/>
                </a:lnTo>
                <a:lnTo>
                  <a:pt x="95299" y="247002"/>
                </a:lnTo>
                <a:lnTo>
                  <a:pt x="92382" y="244084"/>
                </a:lnTo>
                <a:lnTo>
                  <a:pt x="91409" y="243112"/>
                </a:lnTo>
                <a:lnTo>
                  <a:pt x="90437" y="244084"/>
                </a:lnTo>
                <a:lnTo>
                  <a:pt x="92382" y="246029"/>
                </a:lnTo>
                <a:lnTo>
                  <a:pt x="93354" y="247974"/>
                </a:lnTo>
                <a:lnTo>
                  <a:pt x="92382" y="247002"/>
                </a:lnTo>
                <a:lnTo>
                  <a:pt x="88492" y="244084"/>
                </a:lnTo>
                <a:lnTo>
                  <a:pt x="89465" y="243112"/>
                </a:lnTo>
                <a:lnTo>
                  <a:pt x="87520" y="241167"/>
                </a:lnTo>
                <a:lnTo>
                  <a:pt x="85575" y="239222"/>
                </a:lnTo>
                <a:lnTo>
                  <a:pt x="85575" y="238250"/>
                </a:lnTo>
                <a:lnTo>
                  <a:pt x="83630" y="237277"/>
                </a:lnTo>
                <a:lnTo>
                  <a:pt x="82657" y="235332"/>
                </a:lnTo>
                <a:lnTo>
                  <a:pt x="82657" y="234360"/>
                </a:lnTo>
                <a:lnTo>
                  <a:pt x="82657" y="233387"/>
                </a:lnTo>
                <a:lnTo>
                  <a:pt x="80713" y="231442"/>
                </a:lnTo>
                <a:lnTo>
                  <a:pt x="84602" y="234360"/>
                </a:lnTo>
                <a:lnTo>
                  <a:pt x="82657" y="232415"/>
                </a:lnTo>
                <a:lnTo>
                  <a:pt x="81685" y="229498"/>
                </a:lnTo>
                <a:lnTo>
                  <a:pt x="76823" y="227553"/>
                </a:lnTo>
                <a:lnTo>
                  <a:pt x="75850" y="226580"/>
                </a:lnTo>
                <a:lnTo>
                  <a:pt x="74878" y="225608"/>
                </a:lnTo>
                <a:lnTo>
                  <a:pt x="74878" y="224635"/>
                </a:lnTo>
                <a:lnTo>
                  <a:pt x="73906" y="223663"/>
                </a:lnTo>
                <a:lnTo>
                  <a:pt x="76823" y="226580"/>
                </a:lnTo>
                <a:lnTo>
                  <a:pt x="76823" y="224635"/>
                </a:lnTo>
                <a:lnTo>
                  <a:pt x="73905" y="219773"/>
                </a:lnTo>
                <a:lnTo>
                  <a:pt x="70988" y="217828"/>
                </a:lnTo>
                <a:lnTo>
                  <a:pt x="70016" y="217828"/>
                </a:lnTo>
                <a:lnTo>
                  <a:pt x="69043" y="216856"/>
                </a:lnTo>
                <a:lnTo>
                  <a:pt x="69043" y="215883"/>
                </a:lnTo>
                <a:lnTo>
                  <a:pt x="70016" y="215883"/>
                </a:lnTo>
                <a:lnTo>
                  <a:pt x="69043" y="213938"/>
                </a:lnTo>
                <a:lnTo>
                  <a:pt x="68071" y="213938"/>
                </a:lnTo>
                <a:lnTo>
                  <a:pt x="68071" y="214911"/>
                </a:lnTo>
                <a:lnTo>
                  <a:pt x="67098" y="213938"/>
                </a:lnTo>
                <a:lnTo>
                  <a:pt x="63208" y="203242"/>
                </a:lnTo>
                <a:lnTo>
                  <a:pt x="67098" y="206159"/>
                </a:lnTo>
                <a:lnTo>
                  <a:pt x="65154" y="204214"/>
                </a:lnTo>
                <a:lnTo>
                  <a:pt x="67098" y="204214"/>
                </a:lnTo>
                <a:lnTo>
                  <a:pt x="67098" y="203242"/>
                </a:lnTo>
                <a:lnTo>
                  <a:pt x="67098" y="202269"/>
                </a:lnTo>
                <a:lnTo>
                  <a:pt x="68070" y="202269"/>
                </a:lnTo>
                <a:lnTo>
                  <a:pt x="66126" y="200324"/>
                </a:lnTo>
                <a:lnTo>
                  <a:pt x="64181" y="197407"/>
                </a:lnTo>
                <a:lnTo>
                  <a:pt x="64181" y="199352"/>
                </a:lnTo>
                <a:lnTo>
                  <a:pt x="63209" y="199352"/>
                </a:lnTo>
                <a:lnTo>
                  <a:pt x="61264" y="198379"/>
                </a:lnTo>
                <a:lnTo>
                  <a:pt x="58347" y="196434"/>
                </a:lnTo>
                <a:lnTo>
                  <a:pt x="57374" y="195462"/>
                </a:lnTo>
                <a:lnTo>
                  <a:pt x="56401" y="196434"/>
                </a:lnTo>
                <a:lnTo>
                  <a:pt x="54457" y="192545"/>
                </a:lnTo>
                <a:lnTo>
                  <a:pt x="54457" y="189627"/>
                </a:lnTo>
                <a:lnTo>
                  <a:pt x="54457" y="187682"/>
                </a:lnTo>
                <a:lnTo>
                  <a:pt x="51539" y="183792"/>
                </a:lnTo>
                <a:lnTo>
                  <a:pt x="51539" y="181848"/>
                </a:lnTo>
                <a:lnTo>
                  <a:pt x="51539" y="180875"/>
                </a:lnTo>
                <a:lnTo>
                  <a:pt x="50567" y="177958"/>
                </a:lnTo>
                <a:lnTo>
                  <a:pt x="48622" y="174068"/>
                </a:lnTo>
                <a:lnTo>
                  <a:pt x="46677" y="173096"/>
                </a:lnTo>
                <a:lnTo>
                  <a:pt x="46677" y="174068"/>
                </a:lnTo>
                <a:lnTo>
                  <a:pt x="46677" y="175041"/>
                </a:lnTo>
                <a:lnTo>
                  <a:pt x="47649" y="176013"/>
                </a:lnTo>
                <a:lnTo>
                  <a:pt x="46677" y="176013"/>
                </a:lnTo>
                <a:lnTo>
                  <a:pt x="43760" y="170178"/>
                </a:lnTo>
                <a:lnTo>
                  <a:pt x="42787" y="169206"/>
                </a:lnTo>
                <a:lnTo>
                  <a:pt x="41815" y="167261"/>
                </a:lnTo>
                <a:lnTo>
                  <a:pt x="42787" y="171151"/>
                </a:lnTo>
                <a:lnTo>
                  <a:pt x="41815" y="173096"/>
                </a:lnTo>
                <a:lnTo>
                  <a:pt x="39870" y="169206"/>
                </a:lnTo>
                <a:lnTo>
                  <a:pt x="40842" y="169206"/>
                </a:lnTo>
                <a:lnTo>
                  <a:pt x="38897" y="166288"/>
                </a:lnTo>
                <a:lnTo>
                  <a:pt x="37925" y="165316"/>
                </a:lnTo>
                <a:lnTo>
                  <a:pt x="36952" y="164344"/>
                </a:lnTo>
                <a:lnTo>
                  <a:pt x="35007" y="161426"/>
                </a:lnTo>
                <a:lnTo>
                  <a:pt x="35007" y="158509"/>
                </a:lnTo>
                <a:lnTo>
                  <a:pt x="36953" y="160454"/>
                </a:lnTo>
                <a:lnTo>
                  <a:pt x="37925" y="163371"/>
                </a:lnTo>
                <a:lnTo>
                  <a:pt x="39870" y="165316"/>
                </a:lnTo>
                <a:lnTo>
                  <a:pt x="40842" y="165316"/>
                </a:lnTo>
                <a:lnTo>
                  <a:pt x="37925" y="160454"/>
                </a:lnTo>
                <a:lnTo>
                  <a:pt x="36953" y="159158"/>
                </a:lnTo>
                <a:lnTo>
                  <a:pt x="36953" y="155592"/>
                </a:lnTo>
                <a:lnTo>
                  <a:pt x="35980" y="153647"/>
                </a:lnTo>
                <a:lnTo>
                  <a:pt x="35007" y="151702"/>
                </a:lnTo>
                <a:lnTo>
                  <a:pt x="36952" y="153647"/>
                </a:lnTo>
                <a:lnTo>
                  <a:pt x="35980" y="149757"/>
                </a:lnTo>
                <a:lnTo>
                  <a:pt x="35980" y="147812"/>
                </a:lnTo>
                <a:lnTo>
                  <a:pt x="36952" y="145867"/>
                </a:lnTo>
                <a:lnTo>
                  <a:pt x="35007" y="142950"/>
                </a:lnTo>
                <a:lnTo>
                  <a:pt x="34035" y="142950"/>
                </a:lnTo>
                <a:lnTo>
                  <a:pt x="34035" y="143922"/>
                </a:lnTo>
                <a:lnTo>
                  <a:pt x="33063" y="144894"/>
                </a:lnTo>
                <a:lnTo>
                  <a:pt x="29173" y="136143"/>
                </a:lnTo>
                <a:lnTo>
                  <a:pt x="25283" y="130308"/>
                </a:lnTo>
                <a:lnTo>
                  <a:pt x="25283" y="129336"/>
                </a:lnTo>
                <a:lnTo>
                  <a:pt x="26255" y="128363"/>
                </a:lnTo>
                <a:lnTo>
                  <a:pt x="28200" y="130308"/>
                </a:lnTo>
                <a:lnTo>
                  <a:pt x="23338" y="119611"/>
                </a:lnTo>
                <a:lnTo>
                  <a:pt x="19448" y="108914"/>
                </a:lnTo>
                <a:lnTo>
                  <a:pt x="19448" y="109886"/>
                </a:lnTo>
                <a:lnTo>
                  <a:pt x="18476" y="109886"/>
                </a:lnTo>
                <a:lnTo>
                  <a:pt x="17503" y="106969"/>
                </a:lnTo>
                <a:lnTo>
                  <a:pt x="16531" y="104052"/>
                </a:lnTo>
                <a:lnTo>
                  <a:pt x="16531" y="103079"/>
                </a:lnTo>
                <a:lnTo>
                  <a:pt x="17503" y="103079"/>
                </a:lnTo>
                <a:lnTo>
                  <a:pt x="16531" y="101135"/>
                </a:lnTo>
                <a:lnTo>
                  <a:pt x="17503" y="100162"/>
                </a:lnTo>
                <a:lnTo>
                  <a:pt x="17503" y="98217"/>
                </a:lnTo>
                <a:lnTo>
                  <a:pt x="13613" y="90437"/>
                </a:lnTo>
                <a:lnTo>
                  <a:pt x="10696" y="82658"/>
                </a:lnTo>
                <a:lnTo>
                  <a:pt x="9724" y="75851"/>
                </a:lnTo>
                <a:lnTo>
                  <a:pt x="7779" y="70016"/>
                </a:lnTo>
                <a:lnTo>
                  <a:pt x="4862" y="58347"/>
                </a:lnTo>
                <a:lnTo>
                  <a:pt x="4862" y="56402"/>
                </a:lnTo>
                <a:lnTo>
                  <a:pt x="5834" y="55429"/>
                </a:lnTo>
                <a:lnTo>
                  <a:pt x="6807" y="55429"/>
                </a:lnTo>
                <a:lnTo>
                  <a:pt x="6806" y="53484"/>
                </a:lnTo>
                <a:lnTo>
                  <a:pt x="5834" y="51539"/>
                </a:lnTo>
                <a:lnTo>
                  <a:pt x="5834" y="52512"/>
                </a:lnTo>
                <a:lnTo>
                  <a:pt x="4861" y="52512"/>
                </a:lnTo>
                <a:lnTo>
                  <a:pt x="4861" y="50567"/>
                </a:lnTo>
                <a:lnTo>
                  <a:pt x="4862" y="44732"/>
                </a:lnTo>
                <a:lnTo>
                  <a:pt x="3889" y="39870"/>
                </a:lnTo>
                <a:lnTo>
                  <a:pt x="2917" y="35980"/>
                </a:lnTo>
                <a:lnTo>
                  <a:pt x="3889" y="35980"/>
                </a:lnTo>
                <a:lnTo>
                  <a:pt x="4862" y="36953"/>
                </a:lnTo>
                <a:lnTo>
                  <a:pt x="4862" y="34035"/>
                </a:lnTo>
                <a:lnTo>
                  <a:pt x="3889" y="31118"/>
                </a:lnTo>
                <a:lnTo>
                  <a:pt x="2917" y="24311"/>
                </a:lnTo>
                <a:lnTo>
                  <a:pt x="1944" y="27228"/>
                </a:lnTo>
                <a:lnTo>
                  <a:pt x="972" y="22366"/>
                </a:lnTo>
                <a:lnTo>
                  <a:pt x="972" y="17504"/>
                </a:lnTo>
                <a:lnTo>
                  <a:pt x="0" y="8752"/>
                </a:lnTo>
                <a:lnTo>
                  <a:pt x="971" y="8752"/>
                </a:lnTo>
                <a:lnTo>
                  <a:pt x="972" y="4862"/>
                </a:lnTo>
                <a:lnTo>
                  <a:pt x="1884" y="3038"/>
                </a:lnTo>
                <a:lnTo>
                  <a:pt x="3890" y="9724"/>
                </a:lnTo>
                <a:lnTo>
                  <a:pt x="3890" y="10697"/>
                </a:lnTo>
                <a:lnTo>
                  <a:pt x="2917" y="9724"/>
                </a:lnTo>
                <a:lnTo>
                  <a:pt x="2917" y="8752"/>
                </a:lnTo>
                <a:lnTo>
                  <a:pt x="1944" y="8752"/>
                </a:lnTo>
                <a:lnTo>
                  <a:pt x="1944" y="13614"/>
                </a:lnTo>
                <a:lnTo>
                  <a:pt x="2917" y="13614"/>
                </a:lnTo>
                <a:lnTo>
                  <a:pt x="2917" y="14587"/>
                </a:lnTo>
                <a:lnTo>
                  <a:pt x="4667" y="18087"/>
                </a:lnTo>
                <a:lnTo>
                  <a:pt x="5658" y="22543"/>
                </a:lnTo>
                <a:lnTo>
                  <a:pt x="4862" y="23339"/>
                </a:lnTo>
                <a:lnTo>
                  <a:pt x="4862" y="24311"/>
                </a:lnTo>
                <a:lnTo>
                  <a:pt x="5834" y="25283"/>
                </a:lnTo>
                <a:lnTo>
                  <a:pt x="6806" y="27228"/>
                </a:lnTo>
                <a:lnTo>
                  <a:pt x="7779" y="34035"/>
                </a:lnTo>
                <a:lnTo>
                  <a:pt x="7779" y="36953"/>
                </a:lnTo>
                <a:lnTo>
                  <a:pt x="8752" y="40842"/>
                </a:lnTo>
                <a:lnTo>
                  <a:pt x="9724" y="44733"/>
                </a:lnTo>
                <a:lnTo>
                  <a:pt x="9724" y="48622"/>
                </a:lnTo>
                <a:lnTo>
                  <a:pt x="7779" y="44732"/>
                </a:lnTo>
                <a:lnTo>
                  <a:pt x="5834" y="40843"/>
                </a:lnTo>
                <a:lnTo>
                  <a:pt x="6806" y="48622"/>
                </a:lnTo>
                <a:lnTo>
                  <a:pt x="8751" y="50567"/>
                </a:lnTo>
                <a:lnTo>
                  <a:pt x="10696" y="55429"/>
                </a:lnTo>
                <a:lnTo>
                  <a:pt x="10696" y="56402"/>
                </a:lnTo>
                <a:lnTo>
                  <a:pt x="12641" y="60292"/>
                </a:lnTo>
                <a:lnTo>
                  <a:pt x="13614" y="62236"/>
                </a:lnTo>
                <a:lnTo>
                  <a:pt x="14586" y="65154"/>
                </a:lnTo>
                <a:lnTo>
                  <a:pt x="17503" y="79741"/>
                </a:lnTo>
                <a:lnTo>
                  <a:pt x="20421" y="91410"/>
                </a:lnTo>
                <a:lnTo>
                  <a:pt x="19449" y="92382"/>
                </a:lnTo>
                <a:lnTo>
                  <a:pt x="22366" y="96272"/>
                </a:lnTo>
                <a:lnTo>
                  <a:pt x="23338" y="100162"/>
                </a:lnTo>
                <a:lnTo>
                  <a:pt x="27228" y="109886"/>
                </a:lnTo>
                <a:lnTo>
                  <a:pt x="29173" y="116694"/>
                </a:lnTo>
                <a:lnTo>
                  <a:pt x="32091" y="123501"/>
                </a:lnTo>
                <a:lnTo>
                  <a:pt x="35008" y="129335"/>
                </a:lnTo>
                <a:lnTo>
                  <a:pt x="35980" y="133225"/>
                </a:lnTo>
                <a:lnTo>
                  <a:pt x="41814" y="144895"/>
                </a:lnTo>
                <a:lnTo>
                  <a:pt x="47649" y="154619"/>
                </a:lnTo>
                <a:lnTo>
                  <a:pt x="58346" y="176013"/>
                </a:lnTo>
                <a:lnTo>
                  <a:pt x="56402" y="174068"/>
                </a:lnTo>
                <a:lnTo>
                  <a:pt x="57374" y="176013"/>
                </a:lnTo>
                <a:lnTo>
                  <a:pt x="57374" y="176985"/>
                </a:lnTo>
                <a:lnTo>
                  <a:pt x="57374" y="177958"/>
                </a:lnTo>
                <a:lnTo>
                  <a:pt x="58346" y="178930"/>
                </a:lnTo>
                <a:lnTo>
                  <a:pt x="58346" y="177958"/>
                </a:lnTo>
                <a:lnTo>
                  <a:pt x="59319" y="179903"/>
                </a:lnTo>
                <a:lnTo>
                  <a:pt x="63208" y="183792"/>
                </a:lnTo>
                <a:lnTo>
                  <a:pt x="66126" y="188655"/>
                </a:lnTo>
                <a:lnTo>
                  <a:pt x="70015" y="194489"/>
                </a:lnTo>
                <a:lnTo>
                  <a:pt x="76823" y="203241"/>
                </a:lnTo>
                <a:lnTo>
                  <a:pt x="76823" y="204214"/>
                </a:lnTo>
                <a:lnTo>
                  <a:pt x="79740" y="208104"/>
                </a:lnTo>
                <a:lnTo>
                  <a:pt x="83630" y="212966"/>
                </a:lnTo>
                <a:lnTo>
                  <a:pt x="90437" y="223663"/>
                </a:lnTo>
                <a:lnTo>
                  <a:pt x="90437" y="225608"/>
                </a:lnTo>
                <a:lnTo>
                  <a:pt x="92382" y="228525"/>
                </a:lnTo>
                <a:lnTo>
                  <a:pt x="97244" y="232415"/>
                </a:lnTo>
                <a:lnTo>
                  <a:pt x="102106" y="238250"/>
                </a:lnTo>
                <a:lnTo>
                  <a:pt x="113776" y="251864"/>
                </a:lnTo>
                <a:lnTo>
                  <a:pt x="133225" y="272285"/>
                </a:lnTo>
                <a:lnTo>
                  <a:pt x="142949" y="282982"/>
                </a:lnTo>
                <a:lnTo>
                  <a:pt x="153646" y="292707"/>
                </a:lnTo>
                <a:lnTo>
                  <a:pt x="153646" y="294651"/>
                </a:lnTo>
                <a:lnTo>
                  <a:pt x="165316" y="303404"/>
                </a:lnTo>
                <a:lnTo>
                  <a:pt x="176012" y="314100"/>
                </a:lnTo>
                <a:lnTo>
                  <a:pt x="187682" y="323825"/>
                </a:lnTo>
                <a:lnTo>
                  <a:pt x="197406" y="332577"/>
                </a:lnTo>
                <a:lnTo>
                  <a:pt x="195461" y="332577"/>
                </a:lnTo>
                <a:lnTo>
                  <a:pt x="201296" y="337439"/>
                </a:lnTo>
                <a:lnTo>
                  <a:pt x="203241" y="338412"/>
                </a:lnTo>
                <a:lnTo>
                  <a:pt x="204214" y="338412"/>
                </a:lnTo>
                <a:lnTo>
                  <a:pt x="204214" y="337439"/>
                </a:lnTo>
                <a:lnTo>
                  <a:pt x="211021" y="343274"/>
                </a:lnTo>
                <a:lnTo>
                  <a:pt x="213938" y="346191"/>
                </a:lnTo>
                <a:lnTo>
                  <a:pt x="215883" y="348136"/>
                </a:lnTo>
                <a:lnTo>
                  <a:pt x="220745" y="352026"/>
                </a:lnTo>
                <a:lnTo>
                  <a:pt x="225607" y="353971"/>
                </a:lnTo>
                <a:lnTo>
                  <a:pt x="234360" y="361751"/>
                </a:lnTo>
                <a:lnTo>
                  <a:pt x="241795" y="366956"/>
                </a:lnTo>
                <a:lnTo>
                  <a:pt x="241167" y="367585"/>
                </a:lnTo>
                <a:lnTo>
                  <a:pt x="243111" y="368557"/>
                </a:lnTo>
                <a:lnTo>
                  <a:pt x="248946" y="373420"/>
                </a:lnTo>
                <a:lnTo>
                  <a:pt x="250891" y="374392"/>
                </a:lnTo>
                <a:lnTo>
                  <a:pt x="251863" y="374392"/>
                </a:lnTo>
                <a:lnTo>
                  <a:pt x="251863" y="373420"/>
                </a:lnTo>
                <a:lnTo>
                  <a:pt x="257698" y="378282"/>
                </a:lnTo>
                <a:lnTo>
                  <a:pt x="265478" y="383145"/>
                </a:lnTo>
                <a:lnTo>
                  <a:pt x="273257" y="388007"/>
                </a:lnTo>
                <a:lnTo>
                  <a:pt x="279092" y="392869"/>
                </a:lnTo>
                <a:lnTo>
                  <a:pt x="280065" y="392869"/>
                </a:lnTo>
                <a:lnTo>
                  <a:pt x="282009" y="393841"/>
                </a:lnTo>
                <a:lnTo>
                  <a:pt x="293679" y="401621"/>
                </a:lnTo>
                <a:lnTo>
                  <a:pt x="299513" y="404538"/>
                </a:lnTo>
                <a:lnTo>
                  <a:pt x="304375" y="407455"/>
                </a:lnTo>
                <a:lnTo>
                  <a:pt x="304375" y="408428"/>
                </a:lnTo>
                <a:lnTo>
                  <a:pt x="303403" y="408428"/>
                </a:lnTo>
                <a:lnTo>
                  <a:pt x="305348" y="409401"/>
                </a:lnTo>
                <a:lnTo>
                  <a:pt x="306321" y="409401"/>
                </a:lnTo>
                <a:lnTo>
                  <a:pt x="308265" y="409400"/>
                </a:lnTo>
                <a:lnTo>
                  <a:pt x="317990" y="415235"/>
                </a:lnTo>
                <a:lnTo>
                  <a:pt x="326742" y="421070"/>
                </a:lnTo>
                <a:lnTo>
                  <a:pt x="335494" y="427877"/>
                </a:lnTo>
                <a:lnTo>
                  <a:pt x="345218" y="432739"/>
                </a:lnTo>
                <a:lnTo>
                  <a:pt x="408427" y="464830"/>
                </a:lnTo>
                <a:lnTo>
                  <a:pt x="408428" y="465802"/>
                </a:lnTo>
                <a:lnTo>
                  <a:pt x="414262" y="467747"/>
                </a:lnTo>
                <a:lnTo>
                  <a:pt x="420097" y="470665"/>
                </a:lnTo>
                <a:lnTo>
                  <a:pt x="424959" y="473582"/>
                </a:lnTo>
                <a:lnTo>
                  <a:pt x="430794" y="475527"/>
                </a:lnTo>
                <a:lnTo>
                  <a:pt x="433711" y="477472"/>
                </a:lnTo>
                <a:lnTo>
                  <a:pt x="435656" y="477472"/>
                </a:lnTo>
                <a:lnTo>
                  <a:pt x="435656" y="478444"/>
                </a:lnTo>
                <a:lnTo>
                  <a:pt x="440519" y="480389"/>
                </a:lnTo>
                <a:lnTo>
                  <a:pt x="446353" y="483306"/>
                </a:lnTo>
                <a:lnTo>
                  <a:pt x="452188" y="486224"/>
                </a:lnTo>
                <a:lnTo>
                  <a:pt x="458992" y="489140"/>
                </a:lnTo>
                <a:lnTo>
                  <a:pt x="462885" y="491086"/>
                </a:lnTo>
                <a:lnTo>
                  <a:pt x="468719" y="493031"/>
                </a:lnTo>
                <a:lnTo>
                  <a:pt x="481362" y="498866"/>
                </a:lnTo>
                <a:lnTo>
                  <a:pt x="477472" y="497893"/>
                </a:lnTo>
                <a:lnTo>
                  <a:pt x="480389" y="499838"/>
                </a:lnTo>
                <a:lnTo>
                  <a:pt x="483306" y="499838"/>
                </a:lnTo>
                <a:lnTo>
                  <a:pt x="486223" y="500810"/>
                </a:lnTo>
                <a:lnTo>
                  <a:pt x="487196" y="502755"/>
                </a:lnTo>
                <a:lnTo>
                  <a:pt x="489141" y="502755"/>
                </a:lnTo>
                <a:lnTo>
                  <a:pt x="488168" y="501783"/>
                </a:lnTo>
                <a:lnTo>
                  <a:pt x="502755" y="508590"/>
                </a:lnTo>
                <a:lnTo>
                  <a:pt x="517342" y="513452"/>
                </a:lnTo>
                <a:lnTo>
                  <a:pt x="548460" y="524149"/>
                </a:lnTo>
                <a:lnTo>
                  <a:pt x="554295" y="527067"/>
                </a:lnTo>
                <a:lnTo>
                  <a:pt x="555267" y="528039"/>
                </a:lnTo>
                <a:lnTo>
                  <a:pt x="555267" y="529012"/>
                </a:lnTo>
                <a:lnTo>
                  <a:pt x="560129" y="529984"/>
                </a:lnTo>
                <a:lnTo>
                  <a:pt x="561102" y="529984"/>
                </a:lnTo>
                <a:lnTo>
                  <a:pt x="564019" y="530956"/>
                </a:lnTo>
                <a:lnTo>
                  <a:pt x="565964" y="532901"/>
                </a:lnTo>
                <a:lnTo>
                  <a:pt x="567909" y="533874"/>
                </a:lnTo>
                <a:lnTo>
                  <a:pt x="570826" y="534846"/>
                </a:lnTo>
                <a:lnTo>
                  <a:pt x="570826" y="533874"/>
                </a:lnTo>
                <a:lnTo>
                  <a:pt x="571799" y="533874"/>
                </a:lnTo>
                <a:lnTo>
                  <a:pt x="573744" y="533874"/>
                </a:lnTo>
                <a:lnTo>
                  <a:pt x="582496" y="538736"/>
                </a:lnTo>
                <a:lnTo>
                  <a:pt x="586386" y="539709"/>
                </a:lnTo>
                <a:lnTo>
                  <a:pt x="591248" y="541653"/>
                </a:lnTo>
                <a:lnTo>
                  <a:pt x="590276" y="541653"/>
                </a:lnTo>
                <a:lnTo>
                  <a:pt x="597082" y="542626"/>
                </a:lnTo>
                <a:lnTo>
                  <a:pt x="603889" y="544571"/>
                </a:lnTo>
                <a:lnTo>
                  <a:pt x="609724" y="546516"/>
                </a:lnTo>
                <a:lnTo>
                  <a:pt x="615559" y="546516"/>
                </a:lnTo>
                <a:lnTo>
                  <a:pt x="650567" y="556241"/>
                </a:lnTo>
                <a:lnTo>
                  <a:pt x="684603" y="565965"/>
                </a:lnTo>
                <a:lnTo>
                  <a:pt x="752674" y="581525"/>
                </a:lnTo>
                <a:lnTo>
                  <a:pt x="786710" y="589304"/>
                </a:lnTo>
                <a:lnTo>
                  <a:pt x="819773" y="596111"/>
                </a:lnTo>
                <a:lnTo>
                  <a:pt x="888817" y="608753"/>
                </a:lnTo>
                <a:lnTo>
                  <a:pt x="899514" y="611670"/>
                </a:lnTo>
                <a:lnTo>
                  <a:pt x="912155" y="613615"/>
                </a:lnTo>
                <a:lnTo>
                  <a:pt x="911183" y="613615"/>
                </a:lnTo>
                <a:lnTo>
                  <a:pt x="912156" y="613615"/>
                </a:lnTo>
                <a:lnTo>
                  <a:pt x="912155" y="613615"/>
                </a:lnTo>
                <a:lnTo>
                  <a:pt x="913128" y="613615"/>
                </a:lnTo>
                <a:lnTo>
                  <a:pt x="916046" y="613615"/>
                </a:lnTo>
                <a:lnTo>
                  <a:pt x="918963" y="613615"/>
                </a:lnTo>
                <a:lnTo>
                  <a:pt x="921880" y="613615"/>
                </a:lnTo>
                <a:lnTo>
                  <a:pt x="946191" y="617505"/>
                </a:lnTo>
                <a:lnTo>
                  <a:pt x="972448" y="620422"/>
                </a:lnTo>
                <a:lnTo>
                  <a:pt x="969530" y="620422"/>
                </a:lnTo>
                <a:lnTo>
                  <a:pt x="969530" y="621395"/>
                </a:lnTo>
                <a:lnTo>
                  <a:pt x="971475" y="621395"/>
                </a:lnTo>
                <a:lnTo>
                  <a:pt x="975365" y="620422"/>
                </a:lnTo>
                <a:lnTo>
                  <a:pt x="975365" y="621395"/>
                </a:lnTo>
                <a:lnTo>
                  <a:pt x="978282" y="621395"/>
                </a:lnTo>
                <a:lnTo>
                  <a:pt x="979164" y="620513"/>
                </a:lnTo>
                <a:lnTo>
                  <a:pt x="1044409" y="627229"/>
                </a:lnTo>
                <a:lnTo>
                  <a:pt x="1077472" y="631119"/>
                </a:lnTo>
                <a:lnTo>
                  <a:pt x="1110535" y="633064"/>
                </a:lnTo>
                <a:lnTo>
                  <a:pt x="1119287" y="634037"/>
                </a:lnTo>
                <a:lnTo>
                  <a:pt x="1129012" y="634037"/>
                </a:lnTo>
                <a:lnTo>
                  <a:pt x="1147488" y="635009"/>
                </a:lnTo>
                <a:lnTo>
                  <a:pt x="1171799" y="636954"/>
                </a:lnTo>
                <a:lnTo>
                  <a:pt x="1196111" y="638899"/>
                </a:lnTo>
                <a:lnTo>
                  <a:pt x="1220422" y="638899"/>
                </a:lnTo>
                <a:lnTo>
                  <a:pt x="1243275" y="638899"/>
                </a:lnTo>
                <a:lnTo>
                  <a:pt x="1243761" y="639871"/>
                </a:lnTo>
                <a:lnTo>
                  <a:pt x="1241816" y="640844"/>
                </a:lnTo>
                <a:lnTo>
                  <a:pt x="1235981" y="642788"/>
                </a:lnTo>
                <a:lnTo>
                  <a:pt x="1227229" y="643761"/>
                </a:lnTo>
                <a:lnTo>
                  <a:pt x="1212642" y="644733"/>
                </a:lnTo>
                <a:lnTo>
                  <a:pt x="1197083" y="644733"/>
                </a:lnTo>
                <a:lnTo>
                  <a:pt x="1180551" y="644733"/>
                </a:lnTo>
                <a:lnTo>
                  <a:pt x="1164992" y="644733"/>
                </a:lnTo>
                <a:lnTo>
                  <a:pt x="1164020" y="644733"/>
                </a:lnTo>
                <a:lnTo>
                  <a:pt x="1164020" y="643761"/>
                </a:lnTo>
                <a:lnTo>
                  <a:pt x="1163047" y="642789"/>
                </a:lnTo>
                <a:lnTo>
                  <a:pt x="1161102" y="642789"/>
                </a:lnTo>
                <a:lnTo>
                  <a:pt x="1144571" y="643761"/>
                </a:lnTo>
                <a:lnTo>
                  <a:pt x="1126095" y="642789"/>
                </a:lnTo>
                <a:lnTo>
                  <a:pt x="1106645" y="640844"/>
                </a:lnTo>
                <a:lnTo>
                  <a:pt x="1088169" y="637926"/>
                </a:lnTo>
                <a:lnTo>
                  <a:pt x="1089141" y="637926"/>
                </a:lnTo>
                <a:lnTo>
                  <a:pt x="1082334" y="637926"/>
                </a:lnTo>
                <a:lnTo>
                  <a:pt x="1074555" y="637926"/>
                </a:lnTo>
                <a:lnTo>
                  <a:pt x="1075527" y="637926"/>
                </a:lnTo>
                <a:lnTo>
                  <a:pt x="1075527" y="636954"/>
                </a:lnTo>
                <a:lnTo>
                  <a:pt x="1073582" y="636954"/>
                </a:lnTo>
                <a:lnTo>
                  <a:pt x="1069693" y="636954"/>
                </a:lnTo>
                <a:lnTo>
                  <a:pt x="1064830" y="637927"/>
                </a:lnTo>
                <a:lnTo>
                  <a:pt x="1062885" y="636954"/>
                </a:lnTo>
                <a:lnTo>
                  <a:pt x="1060941" y="635981"/>
                </a:lnTo>
                <a:lnTo>
                  <a:pt x="1058023" y="636954"/>
                </a:lnTo>
                <a:lnTo>
                  <a:pt x="1051216" y="636954"/>
                </a:lnTo>
                <a:lnTo>
                  <a:pt x="1044409" y="636954"/>
                </a:lnTo>
                <a:lnTo>
                  <a:pt x="1036629" y="635982"/>
                </a:lnTo>
                <a:lnTo>
                  <a:pt x="1028849" y="635009"/>
                </a:lnTo>
                <a:lnTo>
                  <a:pt x="1029822" y="635009"/>
                </a:lnTo>
                <a:lnTo>
                  <a:pt x="1017180" y="634037"/>
                </a:lnTo>
                <a:lnTo>
                  <a:pt x="1002593" y="633064"/>
                </a:lnTo>
                <a:lnTo>
                  <a:pt x="974392" y="631119"/>
                </a:lnTo>
                <a:lnTo>
                  <a:pt x="975365" y="630147"/>
                </a:lnTo>
                <a:lnTo>
                  <a:pt x="975365" y="629174"/>
                </a:lnTo>
                <a:lnTo>
                  <a:pt x="973420" y="630147"/>
                </a:lnTo>
                <a:lnTo>
                  <a:pt x="970503" y="630147"/>
                </a:lnTo>
                <a:lnTo>
                  <a:pt x="963695" y="630147"/>
                </a:lnTo>
                <a:lnTo>
                  <a:pt x="960778" y="629174"/>
                </a:lnTo>
                <a:lnTo>
                  <a:pt x="957861" y="629174"/>
                </a:lnTo>
                <a:lnTo>
                  <a:pt x="953971" y="629174"/>
                </a:lnTo>
                <a:lnTo>
                  <a:pt x="949109" y="628202"/>
                </a:lnTo>
                <a:lnTo>
                  <a:pt x="950081" y="628202"/>
                </a:lnTo>
                <a:lnTo>
                  <a:pt x="947164" y="628202"/>
                </a:lnTo>
                <a:lnTo>
                  <a:pt x="944247" y="628202"/>
                </a:lnTo>
                <a:lnTo>
                  <a:pt x="942301" y="627229"/>
                </a:lnTo>
                <a:lnTo>
                  <a:pt x="940357" y="628202"/>
                </a:lnTo>
                <a:lnTo>
                  <a:pt x="937439" y="626257"/>
                </a:lnTo>
                <a:lnTo>
                  <a:pt x="935495" y="627230"/>
                </a:lnTo>
                <a:lnTo>
                  <a:pt x="933549" y="626257"/>
                </a:lnTo>
                <a:lnTo>
                  <a:pt x="930632" y="625284"/>
                </a:lnTo>
                <a:lnTo>
                  <a:pt x="927715" y="625285"/>
                </a:lnTo>
                <a:lnTo>
                  <a:pt x="923825" y="625284"/>
                </a:lnTo>
                <a:lnTo>
                  <a:pt x="919936" y="624312"/>
                </a:lnTo>
                <a:lnTo>
                  <a:pt x="911183" y="622367"/>
                </a:lnTo>
                <a:lnTo>
                  <a:pt x="909463" y="622367"/>
                </a:lnTo>
                <a:lnTo>
                  <a:pt x="910211" y="622367"/>
                </a:lnTo>
                <a:lnTo>
                  <a:pt x="912155" y="622367"/>
                </a:lnTo>
                <a:lnTo>
                  <a:pt x="911183" y="621395"/>
                </a:lnTo>
                <a:lnTo>
                  <a:pt x="893679" y="619450"/>
                </a:lnTo>
                <a:lnTo>
                  <a:pt x="875203" y="617505"/>
                </a:lnTo>
                <a:lnTo>
                  <a:pt x="840194" y="610698"/>
                </a:lnTo>
                <a:lnTo>
                  <a:pt x="836305" y="609725"/>
                </a:lnTo>
                <a:lnTo>
                  <a:pt x="835332" y="608753"/>
                </a:lnTo>
                <a:lnTo>
                  <a:pt x="829498" y="607780"/>
                </a:lnTo>
                <a:lnTo>
                  <a:pt x="823663" y="607780"/>
                </a:lnTo>
                <a:lnTo>
                  <a:pt x="821718" y="605835"/>
                </a:lnTo>
                <a:lnTo>
                  <a:pt x="818800" y="605835"/>
                </a:lnTo>
                <a:lnTo>
                  <a:pt x="816856" y="605835"/>
                </a:lnTo>
                <a:lnTo>
                  <a:pt x="814911" y="605835"/>
                </a:lnTo>
                <a:lnTo>
                  <a:pt x="811993" y="605836"/>
                </a:lnTo>
                <a:lnTo>
                  <a:pt x="813939" y="604863"/>
                </a:lnTo>
                <a:lnTo>
                  <a:pt x="813939" y="603891"/>
                </a:lnTo>
                <a:lnTo>
                  <a:pt x="807131" y="603891"/>
                </a:lnTo>
                <a:lnTo>
                  <a:pt x="799352" y="602918"/>
                </a:lnTo>
                <a:lnTo>
                  <a:pt x="801297" y="602918"/>
                </a:lnTo>
                <a:lnTo>
                  <a:pt x="801297" y="601946"/>
                </a:lnTo>
                <a:lnTo>
                  <a:pt x="797407" y="601945"/>
                </a:lnTo>
                <a:lnTo>
                  <a:pt x="794489" y="600973"/>
                </a:lnTo>
                <a:lnTo>
                  <a:pt x="787682" y="600001"/>
                </a:lnTo>
                <a:lnTo>
                  <a:pt x="789627" y="599028"/>
                </a:lnTo>
                <a:lnTo>
                  <a:pt x="785738" y="598056"/>
                </a:lnTo>
                <a:lnTo>
                  <a:pt x="784765" y="599028"/>
                </a:lnTo>
                <a:lnTo>
                  <a:pt x="783792" y="599028"/>
                </a:lnTo>
                <a:lnTo>
                  <a:pt x="780875" y="599028"/>
                </a:lnTo>
                <a:lnTo>
                  <a:pt x="781848" y="599028"/>
                </a:lnTo>
                <a:lnTo>
                  <a:pt x="781848" y="598056"/>
                </a:lnTo>
                <a:lnTo>
                  <a:pt x="776985" y="598056"/>
                </a:lnTo>
                <a:lnTo>
                  <a:pt x="771151" y="597084"/>
                </a:lnTo>
                <a:lnTo>
                  <a:pt x="760454" y="595138"/>
                </a:lnTo>
                <a:lnTo>
                  <a:pt x="750730" y="592221"/>
                </a:lnTo>
                <a:lnTo>
                  <a:pt x="741005" y="590276"/>
                </a:lnTo>
                <a:lnTo>
                  <a:pt x="740032" y="589304"/>
                </a:lnTo>
                <a:lnTo>
                  <a:pt x="739060" y="589304"/>
                </a:lnTo>
                <a:lnTo>
                  <a:pt x="738087" y="588332"/>
                </a:lnTo>
                <a:lnTo>
                  <a:pt x="735170" y="587359"/>
                </a:lnTo>
                <a:lnTo>
                  <a:pt x="734198" y="587359"/>
                </a:lnTo>
                <a:lnTo>
                  <a:pt x="733225" y="587359"/>
                </a:lnTo>
                <a:lnTo>
                  <a:pt x="729336" y="587359"/>
                </a:lnTo>
                <a:lnTo>
                  <a:pt x="726418" y="587359"/>
                </a:lnTo>
                <a:lnTo>
                  <a:pt x="727390" y="588331"/>
                </a:lnTo>
                <a:lnTo>
                  <a:pt x="716694" y="585414"/>
                </a:lnTo>
                <a:lnTo>
                  <a:pt x="707942" y="583469"/>
                </a:lnTo>
                <a:lnTo>
                  <a:pt x="708914" y="582497"/>
                </a:lnTo>
                <a:lnTo>
                  <a:pt x="708914" y="581524"/>
                </a:lnTo>
                <a:lnTo>
                  <a:pt x="710859" y="581524"/>
                </a:lnTo>
                <a:lnTo>
                  <a:pt x="707942" y="579580"/>
                </a:lnTo>
                <a:lnTo>
                  <a:pt x="709887" y="579580"/>
                </a:lnTo>
                <a:lnTo>
                  <a:pt x="704052" y="578607"/>
                </a:lnTo>
                <a:lnTo>
                  <a:pt x="699190" y="577635"/>
                </a:lnTo>
                <a:lnTo>
                  <a:pt x="691410" y="577634"/>
                </a:lnTo>
                <a:lnTo>
                  <a:pt x="687520" y="576662"/>
                </a:lnTo>
                <a:lnTo>
                  <a:pt x="682658" y="575690"/>
                </a:lnTo>
                <a:lnTo>
                  <a:pt x="683631" y="575690"/>
                </a:lnTo>
                <a:lnTo>
                  <a:pt x="683630" y="574717"/>
                </a:lnTo>
                <a:lnTo>
                  <a:pt x="682658" y="574717"/>
                </a:lnTo>
                <a:lnTo>
                  <a:pt x="683630" y="573745"/>
                </a:lnTo>
                <a:lnTo>
                  <a:pt x="672933" y="574717"/>
                </a:lnTo>
                <a:lnTo>
                  <a:pt x="670989" y="573745"/>
                </a:lnTo>
                <a:lnTo>
                  <a:pt x="670989" y="572772"/>
                </a:lnTo>
                <a:lnTo>
                  <a:pt x="669044" y="572772"/>
                </a:lnTo>
                <a:lnTo>
                  <a:pt x="668071" y="572772"/>
                </a:lnTo>
                <a:lnTo>
                  <a:pt x="666126" y="572772"/>
                </a:lnTo>
                <a:lnTo>
                  <a:pt x="660292" y="571800"/>
                </a:lnTo>
                <a:lnTo>
                  <a:pt x="657374" y="569855"/>
                </a:lnTo>
                <a:lnTo>
                  <a:pt x="655429" y="568882"/>
                </a:lnTo>
                <a:lnTo>
                  <a:pt x="657374" y="568883"/>
                </a:lnTo>
                <a:lnTo>
                  <a:pt x="657374" y="567910"/>
                </a:lnTo>
                <a:lnTo>
                  <a:pt x="647650" y="565965"/>
                </a:lnTo>
                <a:lnTo>
                  <a:pt x="642787" y="564993"/>
                </a:lnTo>
                <a:lnTo>
                  <a:pt x="641815" y="564993"/>
                </a:lnTo>
                <a:lnTo>
                  <a:pt x="641815" y="565965"/>
                </a:lnTo>
                <a:lnTo>
                  <a:pt x="638898" y="565965"/>
                </a:lnTo>
                <a:lnTo>
                  <a:pt x="633063" y="564021"/>
                </a:lnTo>
                <a:lnTo>
                  <a:pt x="634036" y="564021"/>
                </a:lnTo>
                <a:lnTo>
                  <a:pt x="635008" y="563048"/>
                </a:lnTo>
                <a:lnTo>
                  <a:pt x="625284" y="562076"/>
                </a:lnTo>
                <a:lnTo>
                  <a:pt x="615559" y="560130"/>
                </a:lnTo>
                <a:lnTo>
                  <a:pt x="617504" y="560130"/>
                </a:lnTo>
                <a:lnTo>
                  <a:pt x="619449" y="560130"/>
                </a:lnTo>
                <a:lnTo>
                  <a:pt x="613614" y="558186"/>
                </a:lnTo>
                <a:lnTo>
                  <a:pt x="606807" y="556241"/>
                </a:lnTo>
                <a:lnTo>
                  <a:pt x="600972" y="554295"/>
                </a:lnTo>
                <a:lnTo>
                  <a:pt x="595138" y="552350"/>
                </a:lnTo>
                <a:lnTo>
                  <a:pt x="596110" y="553323"/>
                </a:lnTo>
                <a:lnTo>
                  <a:pt x="595138" y="553323"/>
                </a:lnTo>
                <a:lnTo>
                  <a:pt x="592220" y="551378"/>
                </a:lnTo>
                <a:lnTo>
                  <a:pt x="589303" y="550406"/>
                </a:lnTo>
                <a:lnTo>
                  <a:pt x="587358" y="549433"/>
                </a:lnTo>
                <a:lnTo>
                  <a:pt x="583468" y="548461"/>
                </a:lnTo>
                <a:lnTo>
                  <a:pt x="582496" y="548461"/>
                </a:lnTo>
                <a:lnTo>
                  <a:pt x="585413" y="549433"/>
                </a:lnTo>
                <a:lnTo>
                  <a:pt x="572771" y="545543"/>
                </a:lnTo>
                <a:lnTo>
                  <a:pt x="564992" y="543598"/>
                </a:lnTo>
                <a:lnTo>
                  <a:pt x="557212" y="540681"/>
                </a:lnTo>
                <a:lnTo>
                  <a:pt x="554295" y="540681"/>
                </a:lnTo>
                <a:lnTo>
                  <a:pt x="549433" y="539708"/>
                </a:lnTo>
                <a:lnTo>
                  <a:pt x="550405" y="538736"/>
                </a:lnTo>
                <a:lnTo>
                  <a:pt x="546515" y="536791"/>
                </a:lnTo>
                <a:lnTo>
                  <a:pt x="544570" y="535819"/>
                </a:lnTo>
                <a:lnTo>
                  <a:pt x="547488" y="536791"/>
                </a:lnTo>
                <a:lnTo>
                  <a:pt x="548460" y="537763"/>
                </a:lnTo>
                <a:lnTo>
                  <a:pt x="550405" y="537764"/>
                </a:lnTo>
                <a:lnTo>
                  <a:pt x="554295" y="538736"/>
                </a:lnTo>
                <a:lnTo>
                  <a:pt x="553322" y="537764"/>
                </a:lnTo>
                <a:lnTo>
                  <a:pt x="550405" y="537764"/>
                </a:lnTo>
                <a:lnTo>
                  <a:pt x="544570" y="535819"/>
                </a:lnTo>
                <a:lnTo>
                  <a:pt x="544570" y="535819"/>
                </a:lnTo>
                <a:lnTo>
                  <a:pt x="544570" y="535819"/>
                </a:lnTo>
                <a:lnTo>
                  <a:pt x="541653" y="534846"/>
                </a:lnTo>
                <a:lnTo>
                  <a:pt x="538736" y="533874"/>
                </a:lnTo>
                <a:lnTo>
                  <a:pt x="536791" y="532901"/>
                </a:lnTo>
                <a:lnTo>
                  <a:pt x="537763" y="532901"/>
                </a:lnTo>
                <a:lnTo>
                  <a:pt x="538735" y="531929"/>
                </a:lnTo>
                <a:lnTo>
                  <a:pt x="536791" y="531929"/>
                </a:lnTo>
                <a:lnTo>
                  <a:pt x="532901" y="530956"/>
                </a:lnTo>
                <a:lnTo>
                  <a:pt x="529984" y="529984"/>
                </a:lnTo>
                <a:lnTo>
                  <a:pt x="527067" y="529011"/>
                </a:lnTo>
                <a:lnTo>
                  <a:pt x="526094" y="529011"/>
                </a:lnTo>
                <a:lnTo>
                  <a:pt x="525121" y="529012"/>
                </a:lnTo>
                <a:lnTo>
                  <a:pt x="524149" y="529012"/>
                </a:lnTo>
                <a:lnTo>
                  <a:pt x="523177" y="528039"/>
                </a:lnTo>
                <a:lnTo>
                  <a:pt x="520259" y="527067"/>
                </a:lnTo>
                <a:lnTo>
                  <a:pt x="517342" y="526094"/>
                </a:lnTo>
                <a:lnTo>
                  <a:pt x="517342" y="525122"/>
                </a:lnTo>
                <a:lnTo>
                  <a:pt x="518314" y="524149"/>
                </a:lnTo>
                <a:lnTo>
                  <a:pt x="514425" y="524149"/>
                </a:lnTo>
                <a:lnTo>
                  <a:pt x="511507" y="524150"/>
                </a:lnTo>
                <a:lnTo>
                  <a:pt x="511507" y="523177"/>
                </a:lnTo>
                <a:lnTo>
                  <a:pt x="509562" y="523177"/>
                </a:lnTo>
                <a:lnTo>
                  <a:pt x="507617" y="522204"/>
                </a:lnTo>
                <a:lnTo>
                  <a:pt x="504700" y="521232"/>
                </a:lnTo>
                <a:lnTo>
                  <a:pt x="501782" y="521232"/>
                </a:lnTo>
                <a:lnTo>
                  <a:pt x="494003" y="517342"/>
                </a:lnTo>
                <a:lnTo>
                  <a:pt x="490114" y="515397"/>
                </a:lnTo>
                <a:lnTo>
                  <a:pt x="487195" y="513452"/>
                </a:lnTo>
                <a:lnTo>
                  <a:pt x="481361" y="512480"/>
                </a:lnTo>
                <a:lnTo>
                  <a:pt x="475527" y="509563"/>
                </a:lnTo>
                <a:lnTo>
                  <a:pt x="477471" y="509563"/>
                </a:lnTo>
                <a:lnTo>
                  <a:pt x="474554" y="508590"/>
                </a:lnTo>
                <a:lnTo>
                  <a:pt x="471637" y="507617"/>
                </a:lnTo>
                <a:lnTo>
                  <a:pt x="468719" y="505673"/>
                </a:lnTo>
                <a:lnTo>
                  <a:pt x="463857" y="502755"/>
                </a:lnTo>
                <a:lnTo>
                  <a:pt x="461912" y="501783"/>
                </a:lnTo>
                <a:lnTo>
                  <a:pt x="460939" y="502756"/>
                </a:lnTo>
                <a:lnTo>
                  <a:pt x="459967" y="503728"/>
                </a:lnTo>
                <a:lnTo>
                  <a:pt x="457050" y="501783"/>
                </a:lnTo>
                <a:lnTo>
                  <a:pt x="453160" y="499838"/>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13" name="Content Placeholder 12"/>
          <p:cNvSpPr>
            <a:spLocks noGrp="1"/>
          </p:cNvSpPr>
          <p:nvPr>
            <p:ph sz="quarter" idx="13"/>
          </p:nvPr>
        </p:nvSpPr>
        <p:spPr>
          <a:xfrm>
            <a:off x="1121664" y="2743199"/>
            <a:ext cx="4023360" cy="324612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14"/>
          <p:cNvSpPr>
            <a:spLocks noGrp="1"/>
          </p:cNvSpPr>
          <p:nvPr>
            <p:ph sz="quarter" idx="14"/>
          </p:nvPr>
        </p:nvSpPr>
        <p:spPr>
          <a:xfrm>
            <a:off x="7059168" y="2743200"/>
            <a:ext cx="4023360" cy="324612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71345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595959"/>
                </a:solidFill>
                <a:latin typeface="Gotham Book" pitchFamily="49" charset="0"/>
              </a:defRPr>
            </a:lvl1pPr>
          </a:lstStyle>
          <a:p>
            <a:fld id="{3156073C-72E4-4423-9FCF-A9005C308BFB}" type="datetime1">
              <a:rPr lang="en-US" smtClean="0"/>
              <a:t>8/24/2023</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lumMod val="65000"/>
                    <a:lumOff val="35000"/>
                  </a:schemeClr>
                </a:solidFill>
                <a:latin typeface="Gotham Book"/>
                <a:ea typeface="+mn-ea"/>
                <a:cs typeface="+mn-cs"/>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595959"/>
                </a:solidFill>
                <a:latin typeface="Gotham Book" pitchFamily="49" charset="0"/>
              </a:defRPr>
            </a:lvl1pPr>
          </a:lstStyle>
          <a:p>
            <a:fld id="{43782E32-00C3-41AF-B4D1-C63B5BE73ECC}" type="slidenum">
              <a:rPr lang="en-US" smtClean="0"/>
              <a:pPr/>
              <a:t>‹#›</a:t>
            </a:fld>
            <a:endParaRPr lang="en-US" dirty="0"/>
          </a:p>
        </p:txBody>
      </p:sp>
      <p:pic>
        <p:nvPicPr>
          <p:cNvPr id="1029" name="Picture 10" descr="MSU thinner spear_green RGB.jpg"/>
          <p:cNvPicPr>
            <a:picLocks noChangeAspect="1"/>
          </p:cNvPicPr>
          <p:nvPr/>
        </p:nvPicPr>
        <p:blipFill>
          <a:blip r:embed="rId11" cstate="print"/>
          <a:srcRect/>
          <a:stretch>
            <a:fillRect/>
          </a:stretch>
        </p:blipFill>
        <p:spPr bwMode="auto">
          <a:xfrm>
            <a:off x="609600" y="6253164"/>
            <a:ext cx="10972800" cy="103187"/>
          </a:xfrm>
          <a:prstGeom prst="rect">
            <a:avLst/>
          </a:prstGeom>
          <a:noFill/>
          <a:ln w="9525">
            <a:noFill/>
            <a:miter lim="800000"/>
            <a:headEnd/>
            <a:tailEnd/>
          </a:ln>
        </p:spPr>
      </p:pic>
      <p:pic>
        <p:nvPicPr>
          <p:cNvPr id="1030" name="Picture 11" descr="PP banner wordmark.jpg"/>
          <p:cNvPicPr>
            <a:picLocks noChangeAspect="1"/>
          </p:cNvPicPr>
          <p:nvPr/>
        </p:nvPicPr>
        <p:blipFill>
          <a:blip r:embed="rId12" cstate="print"/>
          <a:srcRect/>
          <a:stretch>
            <a:fillRect/>
          </a:stretch>
        </p:blipFill>
        <p:spPr bwMode="auto">
          <a:xfrm>
            <a:off x="4234" y="1"/>
            <a:ext cx="12187767" cy="669925"/>
          </a:xfrm>
          <a:prstGeom prst="rect">
            <a:avLst/>
          </a:prstGeom>
          <a:noFill/>
          <a:ln w="9525">
            <a:noFill/>
            <a:miter lim="800000"/>
            <a:headEnd/>
            <a:tailEnd/>
          </a:ln>
        </p:spPr>
      </p:pic>
    </p:spTree>
    <p:extLst>
      <p:ext uri="{BB962C8B-B14F-4D97-AF65-F5344CB8AC3E}">
        <p14:creationId xmlns:p14="http://schemas.microsoft.com/office/powerpoint/2010/main" val="3281767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Gotham Book"/>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Gotham Book"/>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Gotham Book"/>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Gotham Book"/>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Gotham Book"/>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accounting@ctlr.msu.edu"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accounting@ctlr.msu.edu"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0FE2593-999F-4196-B4BD-C6CDF30C560A}" type="slidenum">
              <a:rPr lang="en-US"/>
              <a:pPr/>
              <a:t>1</a:t>
            </a:fld>
            <a:endParaRPr lang="en-US" dirty="0"/>
          </a:p>
        </p:txBody>
      </p:sp>
      <p:sp>
        <p:nvSpPr>
          <p:cNvPr id="7" name="Content Placeholder 7">
            <a:extLst>
              <a:ext uri="{FF2B5EF4-FFF2-40B4-BE49-F238E27FC236}">
                <a16:creationId xmlns:a16="http://schemas.microsoft.com/office/drawing/2014/main" id="{36269948-AE92-4363-8819-0C439EB5E407}"/>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rgbClr val="435422"/>
                </a:solidFill>
                <a:effectLst/>
                <a:uLnTx/>
                <a:uFillTx/>
                <a:latin typeface="Calibri" panose="020F0502020204030204"/>
                <a:ea typeface="+mn-ea"/>
                <a:cs typeface="+mn-cs"/>
              </a:rPr>
              <a:t>The Office of the Controller Presents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rgbClr val="435422"/>
                </a:solidFill>
                <a:effectLst/>
                <a:uLnTx/>
                <a:uFillTx/>
                <a:latin typeface="Calibri" panose="020F0502020204030204"/>
                <a:ea typeface="+mn-ea"/>
                <a:cs typeface="+mn-cs"/>
              </a:rPr>
              <a:t>Disbursement Voucher (DV) Processing</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3643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934148"/>
            <a:ext cx="8041440" cy="1143000"/>
          </a:xfrm>
        </p:spPr>
        <p:txBody>
          <a:bodyPr/>
          <a:lstStyle/>
          <a:p>
            <a:pPr algn="ctr"/>
            <a:r>
              <a:rPr lang="en-US" dirty="0"/>
              <a:t>Choose the Correct Address!</a:t>
            </a:r>
          </a:p>
        </p:txBody>
      </p:sp>
      <p:sp>
        <p:nvSpPr>
          <p:cNvPr id="3" name="Content Placeholder 2"/>
          <p:cNvSpPr>
            <a:spLocks noGrp="1"/>
          </p:cNvSpPr>
          <p:nvPr>
            <p:ph idx="1"/>
          </p:nvPr>
        </p:nvSpPr>
        <p:spPr>
          <a:xfrm>
            <a:off x="722811" y="2069264"/>
            <a:ext cx="10650583" cy="4089873"/>
          </a:xfrm>
        </p:spPr>
        <p:txBody>
          <a:bodyPr>
            <a:normAutofit/>
          </a:bodyPr>
          <a:lstStyle/>
          <a:p>
            <a:pPr algn="just">
              <a:buFont typeface="Arial" panose="020B0604020202020204" pitchFamily="34" charset="0"/>
              <a:buChar char="•"/>
            </a:pPr>
            <a:r>
              <a:rPr lang="en-US" dirty="0"/>
              <a:t>Review your invoice and make sure you select the correct remit address.</a:t>
            </a:r>
          </a:p>
          <a:p>
            <a:pPr lvl="1" algn="just">
              <a:buFont typeface="Arial" panose="020B0604020202020204" pitchFamily="34" charset="0"/>
              <a:buChar char="•"/>
            </a:pPr>
            <a:r>
              <a:rPr lang="en-US" dirty="0"/>
              <a:t>Choosing incorrectly can cause a delay, or the payment never reaching the correct destination.</a:t>
            </a:r>
          </a:p>
        </p:txBody>
      </p:sp>
      <p:sp>
        <p:nvSpPr>
          <p:cNvPr id="8" name="Slide Number Placeholder 7"/>
          <p:cNvSpPr>
            <a:spLocks noGrp="1"/>
          </p:cNvSpPr>
          <p:nvPr>
            <p:ph type="sldNum" sz="quarter" idx="12"/>
          </p:nvPr>
        </p:nvSpPr>
        <p:spPr/>
        <p:txBody>
          <a:bodyPr/>
          <a:lstStyle/>
          <a:p>
            <a:fld id="{50FE2593-999F-4196-B4BD-C6CDF30C560A}" type="slidenum">
              <a:rPr lang="en-US"/>
              <a:pPr/>
              <a:t>10</a:t>
            </a:fld>
            <a:endParaRPr lang="en-US" dirty="0"/>
          </a:p>
        </p:txBody>
      </p:sp>
      <p:sp>
        <p:nvSpPr>
          <p:cNvPr id="5" name="Title 4">
            <a:extLst>
              <a:ext uri="{FF2B5EF4-FFF2-40B4-BE49-F238E27FC236}">
                <a16:creationId xmlns:a16="http://schemas.microsoft.com/office/drawing/2014/main" id="{982FE0AC-555A-44AB-8159-2AAD249525E3}"/>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132962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764250"/>
            <a:ext cx="8041440" cy="931388"/>
          </a:xfrm>
        </p:spPr>
        <p:txBody>
          <a:bodyPr>
            <a:normAutofit/>
          </a:bodyPr>
          <a:lstStyle/>
          <a:p>
            <a:pPr algn="ctr"/>
            <a:r>
              <a:rPr lang="en-US" dirty="0"/>
              <a:t>Amount</a:t>
            </a:r>
          </a:p>
        </p:txBody>
      </p:sp>
      <p:sp>
        <p:nvSpPr>
          <p:cNvPr id="3" name="Content Placeholder 2"/>
          <p:cNvSpPr>
            <a:spLocks noGrp="1"/>
          </p:cNvSpPr>
          <p:nvPr>
            <p:ph idx="1"/>
          </p:nvPr>
        </p:nvSpPr>
        <p:spPr>
          <a:xfrm>
            <a:off x="687977" y="1695638"/>
            <a:ext cx="10685417" cy="4389525"/>
          </a:xfrm>
        </p:spPr>
        <p:txBody>
          <a:bodyPr>
            <a:normAutofit/>
          </a:bodyPr>
          <a:lstStyle/>
          <a:p>
            <a:pPr algn="just">
              <a:buFont typeface="Arial" panose="020B0604020202020204" pitchFamily="34" charset="0"/>
              <a:buChar char="•"/>
            </a:pPr>
            <a:r>
              <a:rPr lang="en-US" dirty="0"/>
              <a:t>Enter the amount to be paid in the Check Amount field.</a:t>
            </a:r>
          </a:p>
          <a:p>
            <a:pPr marL="0" indent="0" algn="just">
              <a:buNone/>
            </a:pPr>
            <a:endParaRPr lang="en-US" dirty="0"/>
          </a:p>
          <a:p>
            <a:pPr lvl="1" algn="just">
              <a:buFont typeface="Arial" panose="020B0604020202020204" pitchFamily="34" charset="0"/>
              <a:buChar char="•"/>
            </a:pPr>
            <a:r>
              <a:rPr lang="en-US" dirty="0"/>
              <a:t>This should match the amount due on the invoice.  If it does not an explanation will be required in the Notes section.</a:t>
            </a:r>
          </a:p>
          <a:p>
            <a:pPr marL="457200" lvl="1" indent="0" algn="just">
              <a:buNone/>
            </a:pPr>
            <a:endParaRPr lang="en-US" dirty="0"/>
          </a:p>
          <a:p>
            <a:pPr lvl="1" algn="just">
              <a:buFont typeface="Arial" panose="020B0604020202020204" pitchFamily="34" charset="0"/>
              <a:buChar char="•"/>
            </a:pPr>
            <a:r>
              <a:rPr lang="en-US" dirty="0"/>
              <a:t>If you are paying via wire in a foreign currency, you will enter the foreign currency amount and the DV will be converted to USD upon processing.</a:t>
            </a:r>
          </a:p>
        </p:txBody>
      </p:sp>
      <p:sp>
        <p:nvSpPr>
          <p:cNvPr id="8" name="Slide Number Placeholder 7"/>
          <p:cNvSpPr>
            <a:spLocks noGrp="1"/>
          </p:cNvSpPr>
          <p:nvPr>
            <p:ph type="sldNum" sz="quarter" idx="12"/>
          </p:nvPr>
        </p:nvSpPr>
        <p:spPr/>
        <p:txBody>
          <a:bodyPr/>
          <a:lstStyle/>
          <a:p>
            <a:fld id="{50FE2593-999F-4196-B4BD-C6CDF30C560A}" type="slidenum">
              <a:rPr lang="en-US"/>
              <a:pPr/>
              <a:t>11</a:t>
            </a:fld>
            <a:endParaRPr lang="en-US" dirty="0"/>
          </a:p>
        </p:txBody>
      </p:sp>
      <p:sp>
        <p:nvSpPr>
          <p:cNvPr id="5" name="Title 4">
            <a:extLst>
              <a:ext uri="{FF2B5EF4-FFF2-40B4-BE49-F238E27FC236}">
                <a16:creationId xmlns:a16="http://schemas.microsoft.com/office/drawing/2014/main" id="{982FE0AC-555A-44AB-8159-2AAD249525E3}"/>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3084961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27796" y="975862"/>
            <a:ext cx="8041440" cy="809395"/>
          </a:xfrm>
        </p:spPr>
        <p:txBody>
          <a:bodyPr>
            <a:normAutofit/>
          </a:bodyPr>
          <a:lstStyle/>
          <a:p>
            <a:pPr algn="ctr"/>
            <a:r>
              <a:rPr lang="en-US" dirty="0"/>
              <a:t>Due Date</a:t>
            </a:r>
          </a:p>
        </p:txBody>
      </p:sp>
      <p:sp>
        <p:nvSpPr>
          <p:cNvPr id="3" name="Content Placeholder 2"/>
          <p:cNvSpPr>
            <a:spLocks noGrp="1"/>
          </p:cNvSpPr>
          <p:nvPr>
            <p:ph idx="1"/>
          </p:nvPr>
        </p:nvSpPr>
        <p:spPr>
          <a:xfrm>
            <a:off x="705393" y="1915886"/>
            <a:ext cx="10702835" cy="4169278"/>
          </a:xfrm>
        </p:spPr>
        <p:txBody>
          <a:bodyPr>
            <a:normAutofit/>
          </a:bodyPr>
          <a:lstStyle/>
          <a:p>
            <a:pPr algn="just">
              <a:buFont typeface="Arial" panose="020B0604020202020204" pitchFamily="34" charset="0"/>
              <a:buChar char="•"/>
            </a:pPr>
            <a:r>
              <a:rPr lang="en-US" dirty="0"/>
              <a:t>Do NOT change this date</a:t>
            </a:r>
          </a:p>
          <a:p>
            <a:pPr marL="0" indent="0" algn="just">
              <a:buNone/>
            </a:pPr>
            <a:r>
              <a:rPr lang="en-US" dirty="0"/>
              <a:t>  </a:t>
            </a:r>
          </a:p>
          <a:p>
            <a:pPr lvl="1" algn="just">
              <a:buFont typeface="Arial" panose="020B0604020202020204" pitchFamily="34" charset="0"/>
              <a:buChar char="•"/>
            </a:pPr>
            <a:r>
              <a:rPr lang="en-US" dirty="0"/>
              <a:t>This field defaults to the date of initiation.</a:t>
            </a:r>
          </a:p>
          <a:p>
            <a:pPr marL="457200" lvl="1" indent="0" algn="just">
              <a:buNone/>
            </a:pPr>
            <a:endParaRPr lang="en-US" dirty="0"/>
          </a:p>
          <a:p>
            <a:pPr lvl="1" algn="just">
              <a:buFont typeface="Arial" panose="020B0604020202020204" pitchFamily="34" charset="0"/>
              <a:buChar char="•"/>
            </a:pPr>
            <a:r>
              <a:rPr lang="en-US" dirty="0"/>
              <a:t>It facilitates the date that a check will be cut.  Changing it can make your payment late.</a:t>
            </a:r>
          </a:p>
        </p:txBody>
      </p:sp>
      <p:sp>
        <p:nvSpPr>
          <p:cNvPr id="8" name="Slide Number Placeholder 7"/>
          <p:cNvSpPr>
            <a:spLocks noGrp="1"/>
          </p:cNvSpPr>
          <p:nvPr>
            <p:ph type="sldNum" sz="quarter" idx="12"/>
          </p:nvPr>
        </p:nvSpPr>
        <p:spPr/>
        <p:txBody>
          <a:bodyPr/>
          <a:lstStyle/>
          <a:p>
            <a:fld id="{50FE2593-999F-4196-B4BD-C6CDF30C560A}" type="slidenum">
              <a:rPr lang="en-US"/>
              <a:pPr/>
              <a:t>12</a:t>
            </a:fld>
            <a:endParaRPr lang="en-US" dirty="0"/>
          </a:p>
        </p:txBody>
      </p:sp>
      <p:sp>
        <p:nvSpPr>
          <p:cNvPr id="5" name="Title 4">
            <a:extLst>
              <a:ext uri="{FF2B5EF4-FFF2-40B4-BE49-F238E27FC236}">
                <a16:creationId xmlns:a16="http://schemas.microsoft.com/office/drawing/2014/main" id="{982FE0AC-555A-44AB-8159-2AAD249525E3}"/>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369498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914376"/>
            <a:ext cx="8041440" cy="781262"/>
          </a:xfrm>
        </p:spPr>
        <p:txBody>
          <a:bodyPr>
            <a:normAutofit fontScale="90000"/>
          </a:bodyPr>
          <a:lstStyle/>
          <a:p>
            <a:pPr algn="ctr"/>
            <a:r>
              <a:rPr lang="en-US" dirty="0"/>
              <a:t>Payment Method – Very Important!</a:t>
            </a:r>
            <a:br>
              <a:rPr lang="en-US" dirty="0"/>
            </a:br>
            <a:r>
              <a:rPr lang="en-US" sz="1800" b="1" dirty="0">
                <a:solidFill>
                  <a:srgbClr val="009900"/>
                </a:solidFill>
                <a:latin typeface="Calibri"/>
              </a:rPr>
              <a:t>*The payment method selected cannot be changed later*</a:t>
            </a:r>
            <a:br>
              <a:rPr lang="en-US" sz="1800" b="1" dirty="0">
                <a:solidFill>
                  <a:srgbClr val="009900"/>
                </a:solidFill>
                <a:latin typeface="Calibri"/>
              </a:rPr>
            </a:br>
            <a:br>
              <a:rPr lang="en-US" dirty="0"/>
            </a:br>
            <a:endParaRPr lang="en-US" dirty="0"/>
          </a:p>
        </p:txBody>
      </p:sp>
      <p:sp>
        <p:nvSpPr>
          <p:cNvPr id="3" name="Content Placeholder 2"/>
          <p:cNvSpPr>
            <a:spLocks noGrp="1"/>
          </p:cNvSpPr>
          <p:nvPr>
            <p:ph idx="1"/>
          </p:nvPr>
        </p:nvSpPr>
        <p:spPr>
          <a:xfrm>
            <a:off x="670559" y="1695638"/>
            <a:ext cx="10807337" cy="4389525"/>
          </a:xfrm>
        </p:spPr>
        <p:txBody>
          <a:bodyPr>
            <a:normAutofit fontScale="92500" lnSpcReduction="10000"/>
          </a:bodyPr>
          <a:lstStyle/>
          <a:p>
            <a:pPr algn="just">
              <a:buFont typeface="Arial" panose="020B0604020202020204" pitchFamily="34" charset="0"/>
              <a:buChar char="•"/>
            </a:pPr>
            <a:r>
              <a:rPr lang="en-US" dirty="0"/>
              <a:t>P – Check/ACH</a:t>
            </a:r>
          </a:p>
          <a:p>
            <a:pPr lvl="1" algn="just">
              <a:buFont typeface="Arial" panose="020B0604020202020204" pitchFamily="34" charset="0"/>
              <a:buChar char="•"/>
            </a:pPr>
            <a:r>
              <a:rPr lang="en-US" dirty="0"/>
              <a:t>This is the default unless the vendor is set up with MSU’s Paymode-X or E-payables programs.  Employees using direct deposit will default to this method.</a:t>
            </a:r>
          </a:p>
          <a:p>
            <a:pPr algn="just">
              <a:buFont typeface="Arial" panose="020B0604020202020204" pitchFamily="34" charset="0"/>
              <a:buChar char="•"/>
            </a:pPr>
            <a:r>
              <a:rPr lang="en-US" dirty="0"/>
              <a:t>W – Wire Transfer</a:t>
            </a:r>
          </a:p>
          <a:p>
            <a:pPr lvl="1" algn="just">
              <a:buFont typeface="Arial" panose="020B0604020202020204" pitchFamily="34" charset="0"/>
              <a:buChar char="•"/>
            </a:pPr>
            <a:r>
              <a:rPr lang="en-US" dirty="0"/>
              <a:t>A wire should be processed when you are making a payment to any country other than the US or Canada. The Wire Tab will need to be completed when choosing this option (see later slides).  </a:t>
            </a:r>
          </a:p>
          <a:p>
            <a:pPr algn="just">
              <a:buFont typeface="Arial" panose="020B0604020202020204" pitchFamily="34" charset="0"/>
              <a:buChar char="•"/>
            </a:pPr>
            <a:r>
              <a:rPr lang="en-US" dirty="0"/>
              <a:t>PX – ACH BOA</a:t>
            </a:r>
          </a:p>
          <a:p>
            <a:pPr lvl="1" algn="just">
              <a:buFont typeface="Arial" panose="020B0604020202020204" pitchFamily="34" charset="0"/>
              <a:buChar char="•"/>
            </a:pPr>
            <a:r>
              <a:rPr lang="en-US" dirty="0"/>
              <a:t>Will default to this if vendor is enrolled in MSU’s Paymode-X program.</a:t>
            </a:r>
          </a:p>
          <a:p>
            <a:pPr algn="just">
              <a:buFont typeface="Arial" panose="020B0604020202020204" pitchFamily="34" charset="0"/>
              <a:buChar char="•"/>
            </a:pPr>
            <a:r>
              <a:rPr lang="en-US" dirty="0"/>
              <a:t>CC – EPAY BOA</a:t>
            </a:r>
          </a:p>
          <a:p>
            <a:pPr lvl="1" algn="just">
              <a:buFont typeface="Arial" panose="020B0604020202020204" pitchFamily="34" charset="0"/>
              <a:buChar char="•"/>
            </a:pPr>
            <a:r>
              <a:rPr lang="en-US" dirty="0"/>
              <a:t>Will default to this if vendor is enrolled in MSU’s E-Payables program.</a:t>
            </a:r>
          </a:p>
        </p:txBody>
      </p:sp>
      <p:sp>
        <p:nvSpPr>
          <p:cNvPr id="8" name="Slide Number Placeholder 7"/>
          <p:cNvSpPr>
            <a:spLocks noGrp="1"/>
          </p:cNvSpPr>
          <p:nvPr>
            <p:ph type="sldNum" sz="quarter" idx="12"/>
          </p:nvPr>
        </p:nvSpPr>
        <p:spPr/>
        <p:txBody>
          <a:bodyPr/>
          <a:lstStyle/>
          <a:p>
            <a:fld id="{50FE2593-999F-4196-B4BD-C6CDF30C560A}" type="slidenum">
              <a:rPr lang="en-US"/>
              <a:pPr/>
              <a:t>13</a:t>
            </a:fld>
            <a:endParaRPr lang="en-US" dirty="0"/>
          </a:p>
        </p:txBody>
      </p:sp>
      <p:sp>
        <p:nvSpPr>
          <p:cNvPr id="5" name="Title 4">
            <a:extLst>
              <a:ext uri="{FF2B5EF4-FFF2-40B4-BE49-F238E27FC236}">
                <a16:creationId xmlns:a16="http://schemas.microsoft.com/office/drawing/2014/main" id="{982FE0AC-555A-44AB-8159-2AAD249525E3}"/>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464680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770987"/>
            <a:ext cx="8041440" cy="927184"/>
          </a:xfrm>
        </p:spPr>
        <p:txBody>
          <a:bodyPr>
            <a:normAutofit fontScale="90000"/>
          </a:bodyPr>
          <a:lstStyle/>
          <a:p>
            <a:pPr algn="ctr"/>
            <a:r>
              <a:rPr lang="en-US" dirty="0"/>
              <a:t>Wire Tab Requirements</a:t>
            </a:r>
            <a:br>
              <a:rPr lang="en-US" dirty="0"/>
            </a:br>
            <a:r>
              <a:rPr lang="en-US" sz="1800" b="1" dirty="0">
                <a:solidFill>
                  <a:srgbClr val="009900"/>
                </a:solidFill>
                <a:latin typeface="Calibri"/>
              </a:rPr>
              <a:t>The charge for a wire is $25</a:t>
            </a:r>
            <a:br>
              <a:rPr lang="en-US" sz="3600" b="1" dirty="0">
                <a:solidFill>
                  <a:srgbClr val="009900"/>
                </a:solidFill>
                <a:latin typeface="Calibri"/>
              </a:rPr>
            </a:br>
            <a:endParaRPr lang="en-US" dirty="0"/>
          </a:p>
        </p:txBody>
      </p:sp>
      <p:sp>
        <p:nvSpPr>
          <p:cNvPr id="3" name="Content Placeholder 2"/>
          <p:cNvSpPr>
            <a:spLocks noGrp="1"/>
          </p:cNvSpPr>
          <p:nvPr>
            <p:ph idx="1"/>
          </p:nvPr>
        </p:nvSpPr>
        <p:spPr>
          <a:xfrm>
            <a:off x="714103" y="1846217"/>
            <a:ext cx="10737668" cy="4143509"/>
          </a:xfrm>
        </p:spPr>
        <p:txBody>
          <a:bodyPr>
            <a:normAutofit lnSpcReduction="10000"/>
          </a:bodyPr>
          <a:lstStyle/>
          <a:p>
            <a:pPr algn="just">
              <a:buFont typeface="Arial" panose="020B0604020202020204" pitchFamily="34" charset="0"/>
              <a:buChar char="•"/>
            </a:pPr>
            <a:r>
              <a:rPr lang="en-US" dirty="0"/>
              <a:t>Required information on the tab has a “*”.</a:t>
            </a:r>
          </a:p>
          <a:p>
            <a:pPr algn="just">
              <a:buFont typeface="Arial" panose="020B0604020202020204" pitchFamily="34" charset="0"/>
              <a:buChar char="•"/>
            </a:pPr>
            <a:r>
              <a:rPr lang="en-US" dirty="0"/>
              <a:t>Choose the currency that the DV is stated in.</a:t>
            </a:r>
          </a:p>
          <a:p>
            <a:pPr algn="just">
              <a:buFont typeface="Arial" panose="020B0604020202020204" pitchFamily="34" charset="0"/>
              <a:buChar char="•"/>
            </a:pPr>
            <a:r>
              <a:rPr lang="en-US" dirty="0"/>
              <a:t>Enter wire banking information obtained from the vendor.</a:t>
            </a:r>
          </a:p>
          <a:p>
            <a:pPr lvl="1" algn="just">
              <a:buFont typeface="Arial" panose="020B0604020202020204" pitchFamily="34" charset="0"/>
              <a:buChar char="•"/>
            </a:pPr>
            <a:r>
              <a:rPr lang="en-US" dirty="0"/>
              <a:t>Wire banking information is required to be attached to the vendor record for individuals and can be either attached in the Notes section or on the vendor record for entities.</a:t>
            </a:r>
          </a:p>
          <a:p>
            <a:pPr algn="just">
              <a:buFont typeface="Arial" panose="020B0604020202020204" pitchFamily="34" charset="0"/>
              <a:buChar char="•"/>
            </a:pPr>
            <a:r>
              <a:rPr lang="en-US" dirty="0"/>
              <a:t>Payee Payment Details – this is basically check stub text for a wire. </a:t>
            </a:r>
          </a:p>
          <a:p>
            <a:pPr algn="just">
              <a:buFont typeface="Arial" panose="020B0604020202020204" pitchFamily="34" charset="0"/>
              <a:buChar char="•"/>
            </a:pPr>
            <a:r>
              <a:rPr lang="en-US" dirty="0"/>
              <a:t>Complete the Accounting Line for the $25 charge.</a:t>
            </a:r>
          </a:p>
        </p:txBody>
      </p:sp>
      <p:sp>
        <p:nvSpPr>
          <p:cNvPr id="9" name="Slide Number Placeholder 8"/>
          <p:cNvSpPr>
            <a:spLocks noGrp="1"/>
          </p:cNvSpPr>
          <p:nvPr>
            <p:ph type="sldNum" sz="quarter" idx="12"/>
          </p:nvPr>
        </p:nvSpPr>
        <p:spPr/>
        <p:txBody>
          <a:bodyPr/>
          <a:lstStyle/>
          <a:p>
            <a:fld id="{50FE2593-999F-4196-B4BD-C6CDF30C560A}" type="slidenum">
              <a:rPr lang="en-US"/>
              <a:pPr/>
              <a:t>14</a:t>
            </a:fld>
            <a:endParaRPr lang="en-US" dirty="0"/>
          </a:p>
        </p:txBody>
      </p:sp>
      <p:sp>
        <p:nvSpPr>
          <p:cNvPr id="6" name="Title 4">
            <a:extLst>
              <a:ext uri="{FF2B5EF4-FFF2-40B4-BE49-F238E27FC236}">
                <a16:creationId xmlns:a16="http://schemas.microsoft.com/office/drawing/2014/main" id="{BCF11B68-AB88-444E-9CD2-D69B3B4C796A}"/>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2603003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837362"/>
            <a:ext cx="8041440" cy="762838"/>
          </a:xfrm>
        </p:spPr>
        <p:txBody>
          <a:bodyPr>
            <a:normAutofit fontScale="90000"/>
          </a:bodyPr>
          <a:lstStyle/>
          <a:p>
            <a:pPr algn="ctr"/>
            <a:r>
              <a:rPr lang="en-US" dirty="0"/>
              <a:t>Special Handling Tab</a:t>
            </a:r>
            <a:br>
              <a:rPr lang="en-US" dirty="0"/>
            </a:br>
            <a:r>
              <a:rPr lang="en-US" sz="1800" b="1" dirty="0">
                <a:solidFill>
                  <a:srgbClr val="009900"/>
                </a:solidFill>
                <a:latin typeface="Calibri"/>
              </a:rPr>
              <a:t>The charge for special handling service is $15</a:t>
            </a:r>
            <a:br>
              <a:rPr lang="en-US" sz="3600" b="1" dirty="0">
                <a:solidFill>
                  <a:srgbClr val="009900"/>
                </a:solidFill>
                <a:latin typeface="Calibri"/>
              </a:rPr>
            </a:br>
            <a:endParaRPr lang="en-US" dirty="0"/>
          </a:p>
        </p:txBody>
      </p:sp>
      <p:sp>
        <p:nvSpPr>
          <p:cNvPr id="3" name="Content Placeholder 2"/>
          <p:cNvSpPr>
            <a:spLocks noGrp="1"/>
          </p:cNvSpPr>
          <p:nvPr>
            <p:ph idx="1"/>
          </p:nvPr>
        </p:nvSpPr>
        <p:spPr>
          <a:xfrm>
            <a:off x="531223" y="1981200"/>
            <a:ext cx="11225348" cy="4495800"/>
          </a:xfrm>
        </p:spPr>
        <p:txBody>
          <a:bodyPr>
            <a:normAutofit/>
          </a:bodyPr>
          <a:lstStyle/>
          <a:p>
            <a:pPr marL="0" indent="0" algn="just">
              <a:buNone/>
            </a:pPr>
            <a:r>
              <a:rPr lang="en-US" dirty="0"/>
              <a:t>Special Handling is used when you are asking for:</a:t>
            </a:r>
          </a:p>
          <a:p>
            <a:pPr algn="just"/>
            <a:r>
              <a:rPr lang="en-US" dirty="0"/>
              <a:t>The payment to be rushed</a:t>
            </a:r>
          </a:p>
          <a:p>
            <a:pPr lvl="1" algn="just"/>
            <a:r>
              <a:rPr lang="en-US" dirty="0"/>
              <a:t>This means the e-doc must be fully approved by all outside departments (FO, Purchasing, CGA) and in our action list by 10am for a check to be processed on our next scheduled check run (currently Tuesday and Thursday), or a wire to be processed same day.</a:t>
            </a:r>
          </a:p>
          <a:p>
            <a:pPr lvl="1" algn="just"/>
            <a:r>
              <a:rPr lang="en-US" sz="2600" dirty="0"/>
              <a:t>Put “RUSH” in both the Special Handling Name and Special Handling Address 1 fields.</a:t>
            </a:r>
          </a:p>
          <a:p>
            <a:pPr marL="329184" lvl="1" indent="0">
              <a:buNone/>
            </a:pPr>
            <a:endParaRPr lang="en-US" sz="2600" dirty="0"/>
          </a:p>
        </p:txBody>
      </p:sp>
      <p:sp>
        <p:nvSpPr>
          <p:cNvPr id="9" name="Slide Number Placeholder 8"/>
          <p:cNvSpPr>
            <a:spLocks noGrp="1"/>
          </p:cNvSpPr>
          <p:nvPr>
            <p:ph type="sldNum" sz="quarter" idx="12"/>
          </p:nvPr>
        </p:nvSpPr>
        <p:spPr/>
        <p:txBody>
          <a:bodyPr/>
          <a:lstStyle/>
          <a:p>
            <a:fld id="{50FE2593-999F-4196-B4BD-C6CDF30C560A}" type="slidenum">
              <a:rPr lang="en-US"/>
              <a:pPr/>
              <a:t>15</a:t>
            </a:fld>
            <a:endParaRPr lang="en-US" dirty="0"/>
          </a:p>
        </p:txBody>
      </p:sp>
      <p:sp>
        <p:nvSpPr>
          <p:cNvPr id="6" name="Title 4">
            <a:extLst>
              <a:ext uri="{FF2B5EF4-FFF2-40B4-BE49-F238E27FC236}">
                <a16:creationId xmlns:a16="http://schemas.microsoft.com/office/drawing/2014/main" id="{23F23331-519A-4EF3-8303-99D38A2AE470}"/>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30643149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4320" y="975862"/>
            <a:ext cx="8041440" cy="676022"/>
          </a:xfrm>
        </p:spPr>
        <p:txBody>
          <a:bodyPr/>
          <a:lstStyle/>
          <a:p>
            <a:pPr algn="ctr"/>
            <a:r>
              <a:rPr lang="en-US" dirty="0"/>
              <a:t>Special Handling Tab</a:t>
            </a:r>
          </a:p>
        </p:txBody>
      </p:sp>
      <p:sp>
        <p:nvSpPr>
          <p:cNvPr id="3" name="Content Placeholder 2"/>
          <p:cNvSpPr>
            <a:spLocks noGrp="1"/>
          </p:cNvSpPr>
          <p:nvPr>
            <p:ph idx="1"/>
          </p:nvPr>
        </p:nvSpPr>
        <p:spPr>
          <a:xfrm>
            <a:off x="531223" y="1981200"/>
            <a:ext cx="11225348" cy="4495800"/>
          </a:xfrm>
        </p:spPr>
        <p:txBody>
          <a:bodyPr>
            <a:normAutofit/>
          </a:bodyPr>
          <a:lstStyle/>
          <a:p>
            <a:pPr marL="0" indent="0" algn="just">
              <a:buNone/>
            </a:pPr>
            <a:r>
              <a:rPr lang="en-US" dirty="0"/>
              <a:t>Special Handling is used when you are asking for:</a:t>
            </a:r>
          </a:p>
          <a:p>
            <a:pPr algn="just"/>
            <a:r>
              <a:rPr lang="en-US" dirty="0"/>
              <a:t>The check to be mailed somewhere other than the address printed on the check</a:t>
            </a:r>
          </a:p>
          <a:p>
            <a:pPr lvl="1" algn="just"/>
            <a:r>
              <a:rPr lang="en-US" dirty="0"/>
              <a:t>We currently do not allow hold for pickup so many units have the checks mailed to their campus address</a:t>
            </a:r>
          </a:p>
          <a:p>
            <a:pPr lvl="1" algn="just"/>
            <a:r>
              <a:rPr lang="en-US" dirty="0"/>
              <a:t>Put “MAIL TO” in the </a:t>
            </a:r>
            <a:r>
              <a:rPr lang="en-US" sz="2600" dirty="0"/>
              <a:t>Special Handling Name field</a:t>
            </a:r>
          </a:p>
          <a:p>
            <a:pPr lvl="1" algn="just"/>
            <a:r>
              <a:rPr lang="en-US" sz="2600" dirty="0"/>
              <a:t>Add the alternative mailing address in the rest of the applicable fields</a:t>
            </a:r>
          </a:p>
          <a:p>
            <a:pPr marL="329184" lvl="1" indent="0">
              <a:buNone/>
            </a:pPr>
            <a:endParaRPr lang="en-US" sz="2600" dirty="0"/>
          </a:p>
        </p:txBody>
      </p:sp>
      <p:sp>
        <p:nvSpPr>
          <p:cNvPr id="9" name="Slide Number Placeholder 8"/>
          <p:cNvSpPr>
            <a:spLocks noGrp="1"/>
          </p:cNvSpPr>
          <p:nvPr>
            <p:ph type="sldNum" sz="quarter" idx="12"/>
          </p:nvPr>
        </p:nvSpPr>
        <p:spPr/>
        <p:txBody>
          <a:bodyPr/>
          <a:lstStyle/>
          <a:p>
            <a:fld id="{50FE2593-999F-4196-B4BD-C6CDF30C560A}" type="slidenum">
              <a:rPr lang="en-US"/>
              <a:pPr/>
              <a:t>16</a:t>
            </a:fld>
            <a:endParaRPr lang="en-US" dirty="0"/>
          </a:p>
        </p:txBody>
      </p:sp>
      <p:sp>
        <p:nvSpPr>
          <p:cNvPr id="6" name="Title 4">
            <a:extLst>
              <a:ext uri="{FF2B5EF4-FFF2-40B4-BE49-F238E27FC236}">
                <a16:creationId xmlns:a16="http://schemas.microsoft.com/office/drawing/2014/main" id="{23F23331-519A-4EF3-8303-99D38A2AE470}"/>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2401242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760089"/>
            <a:ext cx="8041440" cy="676022"/>
          </a:xfrm>
        </p:spPr>
        <p:txBody>
          <a:bodyPr/>
          <a:lstStyle/>
          <a:p>
            <a:pPr algn="ctr"/>
            <a:r>
              <a:rPr lang="en-US" dirty="0"/>
              <a:t>Special Handling Tab</a:t>
            </a:r>
          </a:p>
        </p:txBody>
      </p:sp>
      <p:sp>
        <p:nvSpPr>
          <p:cNvPr id="3" name="Content Placeholder 2"/>
          <p:cNvSpPr>
            <a:spLocks noGrp="1"/>
          </p:cNvSpPr>
          <p:nvPr>
            <p:ph idx="1"/>
          </p:nvPr>
        </p:nvSpPr>
        <p:spPr>
          <a:xfrm>
            <a:off x="600891" y="1981200"/>
            <a:ext cx="10920549" cy="3914902"/>
          </a:xfrm>
        </p:spPr>
        <p:txBody>
          <a:bodyPr>
            <a:normAutofit/>
          </a:bodyPr>
          <a:lstStyle/>
          <a:p>
            <a:pPr marL="0" indent="0" algn="just">
              <a:buNone/>
            </a:pPr>
            <a:r>
              <a:rPr lang="en-US" dirty="0"/>
              <a:t>Special Handling is used when you are asking for:</a:t>
            </a:r>
          </a:p>
          <a:p>
            <a:pPr algn="just"/>
            <a:r>
              <a:rPr lang="en-US" dirty="0"/>
              <a:t>The check to be mailed with attachments</a:t>
            </a:r>
          </a:p>
          <a:p>
            <a:pPr lvl="1" algn="just"/>
            <a:r>
              <a:rPr lang="en-US" dirty="0"/>
              <a:t>Put “ADD ATTACHMENTS” in both the Special Handling Name and Special Handling Address 1 fields. </a:t>
            </a:r>
            <a:endParaRPr lang="en-US" sz="2600" dirty="0"/>
          </a:p>
          <a:p>
            <a:pPr lvl="1" algn="just"/>
            <a:r>
              <a:rPr lang="en-US" sz="2600" dirty="0"/>
              <a:t>Add a note instructing which attachments to mail with the check</a:t>
            </a:r>
          </a:p>
          <a:p>
            <a:pPr marL="329184" lvl="1" indent="0">
              <a:buNone/>
            </a:pPr>
            <a:endParaRPr lang="en-US" sz="2600" dirty="0"/>
          </a:p>
        </p:txBody>
      </p:sp>
      <p:sp>
        <p:nvSpPr>
          <p:cNvPr id="9" name="Slide Number Placeholder 8"/>
          <p:cNvSpPr>
            <a:spLocks noGrp="1"/>
          </p:cNvSpPr>
          <p:nvPr>
            <p:ph type="sldNum" sz="quarter" idx="12"/>
          </p:nvPr>
        </p:nvSpPr>
        <p:spPr/>
        <p:txBody>
          <a:bodyPr/>
          <a:lstStyle/>
          <a:p>
            <a:fld id="{50FE2593-999F-4196-B4BD-C6CDF30C560A}" type="slidenum">
              <a:rPr lang="en-US"/>
              <a:pPr/>
              <a:t>17</a:t>
            </a:fld>
            <a:endParaRPr lang="en-US" dirty="0"/>
          </a:p>
        </p:txBody>
      </p:sp>
      <p:sp>
        <p:nvSpPr>
          <p:cNvPr id="6" name="Title 4">
            <a:extLst>
              <a:ext uri="{FF2B5EF4-FFF2-40B4-BE49-F238E27FC236}">
                <a16:creationId xmlns:a16="http://schemas.microsoft.com/office/drawing/2014/main" id="{23F23331-519A-4EF3-8303-99D38A2AE470}"/>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10464560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760089"/>
            <a:ext cx="8041440" cy="676022"/>
          </a:xfrm>
        </p:spPr>
        <p:txBody>
          <a:bodyPr/>
          <a:lstStyle/>
          <a:p>
            <a:pPr algn="ctr"/>
            <a:r>
              <a:rPr lang="en-US" dirty="0"/>
              <a:t>Special Handling Tab</a:t>
            </a:r>
          </a:p>
        </p:txBody>
      </p:sp>
      <p:sp>
        <p:nvSpPr>
          <p:cNvPr id="3" name="Content Placeholder 2"/>
          <p:cNvSpPr>
            <a:spLocks noGrp="1"/>
          </p:cNvSpPr>
          <p:nvPr>
            <p:ph idx="1"/>
          </p:nvPr>
        </p:nvSpPr>
        <p:spPr>
          <a:xfrm>
            <a:off x="592183" y="1602111"/>
            <a:ext cx="10990218" cy="4495800"/>
          </a:xfrm>
        </p:spPr>
        <p:txBody>
          <a:bodyPr>
            <a:normAutofit lnSpcReduction="10000"/>
          </a:bodyPr>
          <a:lstStyle/>
          <a:p>
            <a:pPr marL="0" indent="0" algn="just">
              <a:buNone/>
            </a:pPr>
            <a:r>
              <a:rPr lang="en-US" dirty="0"/>
              <a:t>Other items regarding Special Handling</a:t>
            </a:r>
          </a:p>
          <a:p>
            <a:pPr algn="just"/>
            <a:r>
              <a:rPr lang="en-US" dirty="0"/>
              <a:t>You do not need to send Accounting an email if you checked the Special Handling box – we will automatically be notified</a:t>
            </a:r>
          </a:p>
          <a:p>
            <a:pPr algn="just"/>
            <a:r>
              <a:rPr lang="en-US" dirty="0"/>
              <a:t>There are no hold for pickup options at this time</a:t>
            </a:r>
          </a:p>
          <a:p>
            <a:pPr algn="just"/>
            <a:r>
              <a:rPr lang="en-US" dirty="0"/>
              <a:t>The $15 fee is to cover the cost of manually pulling that check from a stack of hundreds and facilitating special treatment of it</a:t>
            </a:r>
          </a:p>
          <a:p>
            <a:pPr algn="just"/>
            <a:r>
              <a:rPr lang="en-US" dirty="0"/>
              <a:t>If you forget to check the Special Handling Box and require it after the fact, there is a separate process to follow</a:t>
            </a:r>
          </a:p>
          <a:p>
            <a:pPr algn="just"/>
            <a:r>
              <a:rPr lang="en-US" sz="2600" dirty="0"/>
              <a:t>Do NOT check the box if this is for an employee direct deposit – as it will generate a check instead – follow the separate process.</a:t>
            </a:r>
          </a:p>
        </p:txBody>
      </p:sp>
      <p:sp>
        <p:nvSpPr>
          <p:cNvPr id="9" name="Slide Number Placeholder 8"/>
          <p:cNvSpPr>
            <a:spLocks noGrp="1"/>
          </p:cNvSpPr>
          <p:nvPr>
            <p:ph type="sldNum" sz="quarter" idx="12"/>
          </p:nvPr>
        </p:nvSpPr>
        <p:spPr/>
        <p:txBody>
          <a:bodyPr/>
          <a:lstStyle/>
          <a:p>
            <a:fld id="{50FE2593-999F-4196-B4BD-C6CDF30C560A}" type="slidenum">
              <a:rPr lang="en-US"/>
              <a:pPr/>
              <a:t>18</a:t>
            </a:fld>
            <a:endParaRPr lang="en-US" dirty="0"/>
          </a:p>
        </p:txBody>
      </p:sp>
      <p:sp>
        <p:nvSpPr>
          <p:cNvPr id="6" name="Title 4">
            <a:extLst>
              <a:ext uri="{FF2B5EF4-FFF2-40B4-BE49-F238E27FC236}">
                <a16:creationId xmlns:a16="http://schemas.microsoft.com/office/drawing/2014/main" id="{23F23331-519A-4EF3-8303-99D38A2AE470}"/>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21846950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698862"/>
            <a:ext cx="8041440" cy="1225731"/>
          </a:xfrm>
        </p:spPr>
        <p:txBody>
          <a:bodyPr>
            <a:normAutofit fontScale="90000"/>
          </a:bodyPr>
          <a:lstStyle/>
          <a:p>
            <a:pPr algn="ctr"/>
            <a:r>
              <a:rPr lang="en-US" dirty="0"/>
              <a:t>Special Handling Tab </a:t>
            </a:r>
            <a:br>
              <a:rPr lang="en-US" dirty="0"/>
            </a:br>
            <a:r>
              <a:rPr lang="en-US" sz="2400" b="1" dirty="0">
                <a:solidFill>
                  <a:srgbClr val="009900"/>
                </a:solidFill>
                <a:latin typeface="Calibri"/>
                <a:ea typeface="+mn-ea"/>
                <a:cs typeface="+mn-cs"/>
              </a:rPr>
              <a:t>What do you do if you forget to check the box or if your special handling request is for an employee direct deposit?</a:t>
            </a:r>
          </a:p>
        </p:txBody>
      </p:sp>
      <p:sp>
        <p:nvSpPr>
          <p:cNvPr id="3" name="Content Placeholder 2"/>
          <p:cNvSpPr>
            <a:spLocks noGrp="1"/>
          </p:cNvSpPr>
          <p:nvPr>
            <p:ph idx="1"/>
          </p:nvPr>
        </p:nvSpPr>
        <p:spPr>
          <a:xfrm>
            <a:off x="609599" y="2073276"/>
            <a:ext cx="10972801" cy="4085861"/>
          </a:xfrm>
        </p:spPr>
        <p:txBody>
          <a:bodyPr>
            <a:normAutofit lnSpcReduction="10000"/>
          </a:bodyPr>
          <a:lstStyle/>
          <a:p>
            <a:pPr marL="514350" indent="-514350" algn="just">
              <a:buFont typeface="+mj-lt"/>
              <a:buAutoNum type="arabicPeriod"/>
            </a:pPr>
            <a:r>
              <a:rPr lang="en-US" dirty="0"/>
              <a:t>Add a note to the e-doc stating what your special handling request is (RUSH, MAIL TO, ATTACHMENTS or DIRECT DEPOSIT) and what departmental account you would like the $15 fee charged to (this cannot be a RC account)</a:t>
            </a:r>
          </a:p>
          <a:p>
            <a:pPr marL="514350" indent="-514350" algn="just">
              <a:buFont typeface="+mj-lt"/>
              <a:buAutoNum type="arabicPeriod"/>
            </a:pPr>
            <a:endParaRPr lang="en-US" dirty="0"/>
          </a:p>
          <a:p>
            <a:pPr marL="514350" indent="-514350" algn="just">
              <a:buFont typeface="+mj-lt"/>
              <a:buAutoNum type="arabicPeriod"/>
            </a:pPr>
            <a:r>
              <a:rPr lang="en-US" dirty="0"/>
              <a:t>Send an e-mail to </a:t>
            </a:r>
            <a:r>
              <a:rPr lang="en-US" dirty="0">
                <a:hlinkClick r:id="rId3"/>
              </a:rPr>
              <a:t>accounting@ctlr.msu.edu</a:t>
            </a:r>
            <a:r>
              <a:rPr lang="en-US" dirty="0"/>
              <a:t> with the exact same information as in #1 above.  The e-mail must be received, and the edoc must be fully approved, by 10am to be considered for same day service.</a:t>
            </a:r>
          </a:p>
          <a:p>
            <a:pPr marL="514350" indent="-514350">
              <a:buFont typeface="+mj-lt"/>
              <a:buAutoNum type="arabicPeriod"/>
            </a:pPr>
            <a:endParaRPr lang="en-US" dirty="0"/>
          </a:p>
        </p:txBody>
      </p:sp>
      <p:sp>
        <p:nvSpPr>
          <p:cNvPr id="9" name="Slide Number Placeholder 8"/>
          <p:cNvSpPr>
            <a:spLocks noGrp="1"/>
          </p:cNvSpPr>
          <p:nvPr>
            <p:ph type="sldNum" sz="quarter" idx="12"/>
          </p:nvPr>
        </p:nvSpPr>
        <p:spPr/>
        <p:txBody>
          <a:bodyPr/>
          <a:lstStyle/>
          <a:p>
            <a:fld id="{50FE2593-999F-4196-B4BD-C6CDF30C560A}" type="slidenum">
              <a:rPr lang="en-US"/>
              <a:pPr/>
              <a:t>19</a:t>
            </a:fld>
            <a:endParaRPr lang="en-US" dirty="0"/>
          </a:p>
        </p:txBody>
      </p:sp>
      <p:sp>
        <p:nvSpPr>
          <p:cNvPr id="5" name="Title 4">
            <a:extLst>
              <a:ext uri="{FF2B5EF4-FFF2-40B4-BE49-F238E27FC236}">
                <a16:creationId xmlns:a16="http://schemas.microsoft.com/office/drawing/2014/main" id="{8523E5D1-D6B1-459D-9891-2CCBB29562C8}"/>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145569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533400"/>
            <a:ext cx="8041440" cy="1066800"/>
          </a:xfrm>
        </p:spPr>
        <p:txBody>
          <a:bodyPr>
            <a:normAutofit fontScale="90000"/>
          </a:bodyPr>
          <a:lstStyle/>
          <a:p>
            <a:pPr algn="ctr"/>
            <a:r>
              <a:rPr lang="en-US" b="1" dirty="0"/>
              <a:t>Today’s Topics</a:t>
            </a:r>
            <a:br>
              <a:rPr lang="en-US" dirty="0"/>
            </a:br>
            <a:br>
              <a:rPr lang="en-US" dirty="0"/>
            </a:br>
            <a:br>
              <a:rPr lang="en-US" dirty="0"/>
            </a:br>
            <a:endParaRPr lang="en-US" sz="2400" dirty="0"/>
          </a:p>
        </p:txBody>
      </p:sp>
      <p:sp>
        <p:nvSpPr>
          <p:cNvPr id="3" name="Content Placeholder 2"/>
          <p:cNvSpPr>
            <a:spLocks noGrp="1"/>
          </p:cNvSpPr>
          <p:nvPr>
            <p:ph idx="1"/>
          </p:nvPr>
        </p:nvSpPr>
        <p:spPr>
          <a:xfrm>
            <a:off x="1555568" y="1493521"/>
            <a:ext cx="9080863" cy="4389525"/>
          </a:xfrm>
        </p:spPr>
        <p:txBody>
          <a:bodyPr>
            <a:normAutofit lnSpcReduction="10000"/>
          </a:bodyPr>
          <a:lstStyle/>
          <a:p>
            <a:r>
              <a:rPr lang="en-US" dirty="0"/>
              <a:t>Preparing the DV</a:t>
            </a:r>
          </a:p>
          <a:p>
            <a:pPr lvl="1"/>
            <a:r>
              <a:rPr lang="en-US" dirty="0"/>
              <a:t>Payment Reason Codes</a:t>
            </a:r>
          </a:p>
          <a:p>
            <a:pPr lvl="1"/>
            <a:r>
              <a:rPr lang="en-US" dirty="0"/>
              <a:t>Selecting the Vendor and Address</a:t>
            </a:r>
          </a:p>
          <a:p>
            <a:pPr lvl="1"/>
            <a:r>
              <a:rPr lang="en-US" dirty="0"/>
              <a:t>Choosing a Payment Method</a:t>
            </a:r>
          </a:p>
          <a:p>
            <a:pPr lvl="2"/>
            <a:r>
              <a:rPr lang="en-US" dirty="0"/>
              <a:t>Completion of Wire Tab</a:t>
            </a:r>
          </a:p>
          <a:p>
            <a:pPr lvl="1"/>
            <a:r>
              <a:rPr lang="en-US" dirty="0"/>
              <a:t>Special Handling</a:t>
            </a:r>
          </a:p>
          <a:p>
            <a:pPr lvl="1"/>
            <a:r>
              <a:rPr lang="en-US" dirty="0"/>
              <a:t>Route Log</a:t>
            </a:r>
          </a:p>
          <a:p>
            <a:pPr lvl="1"/>
            <a:r>
              <a:rPr lang="en-US" dirty="0"/>
              <a:t>Ad hoc routing</a:t>
            </a:r>
          </a:p>
          <a:p>
            <a:r>
              <a:rPr lang="en-US" dirty="0"/>
              <a:t>DV Action Buttons</a:t>
            </a:r>
          </a:p>
          <a:p>
            <a:r>
              <a:rPr lang="en-US" dirty="0"/>
              <a:t>Researching Payment Status</a:t>
            </a:r>
          </a:p>
        </p:txBody>
      </p:sp>
      <p:sp>
        <p:nvSpPr>
          <p:cNvPr id="6" name="Slide Number Placeholder 5"/>
          <p:cNvSpPr>
            <a:spLocks noGrp="1"/>
          </p:cNvSpPr>
          <p:nvPr>
            <p:ph type="sldNum" sz="quarter" idx="12"/>
          </p:nvPr>
        </p:nvSpPr>
        <p:spPr/>
        <p:txBody>
          <a:bodyPr/>
          <a:lstStyle/>
          <a:p>
            <a:fld id="{50FE2593-999F-4196-B4BD-C6CDF30C560A}" type="slidenum">
              <a:rPr lang="en-US"/>
              <a:pPr/>
              <a:t>2</a:t>
            </a:fld>
            <a:endParaRPr lang="en-US" dirty="0"/>
          </a:p>
        </p:txBody>
      </p:sp>
    </p:spTree>
    <p:extLst>
      <p:ext uri="{BB962C8B-B14F-4D97-AF65-F5344CB8AC3E}">
        <p14:creationId xmlns:p14="http://schemas.microsoft.com/office/powerpoint/2010/main" val="2083011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698863"/>
            <a:ext cx="8041440" cy="738051"/>
          </a:xfrm>
        </p:spPr>
        <p:txBody>
          <a:bodyPr>
            <a:normAutofit/>
          </a:bodyPr>
          <a:lstStyle/>
          <a:p>
            <a:pPr algn="ctr"/>
            <a:r>
              <a:rPr lang="en-US" dirty="0"/>
              <a:t>Check Stub Text </a:t>
            </a:r>
            <a:endParaRPr lang="en-US" sz="2400" b="1" dirty="0">
              <a:solidFill>
                <a:srgbClr val="009900"/>
              </a:solidFill>
              <a:latin typeface="Calibri"/>
              <a:ea typeface="+mn-ea"/>
              <a:cs typeface="+mn-cs"/>
            </a:endParaRPr>
          </a:p>
        </p:txBody>
      </p:sp>
      <p:sp>
        <p:nvSpPr>
          <p:cNvPr id="3" name="Content Placeholder 2"/>
          <p:cNvSpPr>
            <a:spLocks noGrp="1"/>
          </p:cNvSpPr>
          <p:nvPr>
            <p:ph idx="1"/>
          </p:nvPr>
        </p:nvSpPr>
        <p:spPr>
          <a:xfrm>
            <a:off x="644433" y="1708151"/>
            <a:ext cx="10937967" cy="4187148"/>
          </a:xfrm>
        </p:spPr>
        <p:txBody>
          <a:bodyPr>
            <a:normAutofit/>
          </a:bodyPr>
          <a:lstStyle/>
          <a:p>
            <a:pPr marL="0" indent="0" algn="just">
              <a:buNone/>
            </a:pPr>
            <a:r>
              <a:rPr lang="en-US" dirty="0"/>
              <a:t>This will print on the check stub and should be used to help the recipient identify the payment.  Do not copy the explanation or business purpose.  Typically, an invoice or contract number is appropriate.</a:t>
            </a:r>
          </a:p>
        </p:txBody>
      </p:sp>
      <p:sp>
        <p:nvSpPr>
          <p:cNvPr id="9" name="Slide Number Placeholder 8"/>
          <p:cNvSpPr>
            <a:spLocks noGrp="1"/>
          </p:cNvSpPr>
          <p:nvPr>
            <p:ph type="sldNum" sz="quarter" idx="12"/>
          </p:nvPr>
        </p:nvSpPr>
        <p:spPr/>
        <p:txBody>
          <a:bodyPr/>
          <a:lstStyle/>
          <a:p>
            <a:fld id="{50FE2593-999F-4196-B4BD-C6CDF30C560A}" type="slidenum">
              <a:rPr lang="en-US"/>
              <a:pPr/>
              <a:t>20</a:t>
            </a:fld>
            <a:endParaRPr lang="en-US" dirty="0"/>
          </a:p>
        </p:txBody>
      </p:sp>
      <p:sp>
        <p:nvSpPr>
          <p:cNvPr id="5" name="Title 4">
            <a:extLst>
              <a:ext uri="{FF2B5EF4-FFF2-40B4-BE49-F238E27FC236}">
                <a16:creationId xmlns:a16="http://schemas.microsoft.com/office/drawing/2014/main" id="{8523E5D1-D6B1-459D-9891-2CCBB29562C8}"/>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2034920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759822"/>
            <a:ext cx="8041440" cy="698864"/>
          </a:xfrm>
        </p:spPr>
        <p:txBody>
          <a:bodyPr>
            <a:normAutofit fontScale="90000"/>
          </a:bodyPr>
          <a:lstStyle/>
          <a:p>
            <a:pPr algn="ctr"/>
            <a:r>
              <a:rPr lang="en-US" b="1" dirty="0"/>
              <a:t>Accounting Lines Tab</a:t>
            </a:r>
            <a:br>
              <a:rPr lang="en-US" dirty="0"/>
            </a:br>
            <a:br>
              <a:rPr lang="en-US" dirty="0"/>
            </a:br>
            <a:br>
              <a:rPr lang="en-US" dirty="0"/>
            </a:br>
            <a:endParaRPr lang="en-US" sz="2400" dirty="0"/>
          </a:p>
        </p:txBody>
      </p:sp>
      <p:sp>
        <p:nvSpPr>
          <p:cNvPr id="3" name="Content Placeholder 2"/>
          <p:cNvSpPr>
            <a:spLocks noGrp="1"/>
          </p:cNvSpPr>
          <p:nvPr>
            <p:ph idx="1"/>
          </p:nvPr>
        </p:nvSpPr>
        <p:spPr>
          <a:xfrm>
            <a:off x="766353" y="1458686"/>
            <a:ext cx="10816047" cy="4389525"/>
          </a:xfrm>
        </p:spPr>
        <p:txBody>
          <a:bodyPr>
            <a:normAutofit/>
          </a:bodyPr>
          <a:lstStyle/>
          <a:p>
            <a:pPr algn="just"/>
            <a:r>
              <a:rPr lang="en-US" dirty="0"/>
              <a:t>The Accounting Line entered is used to charge the expense to the operating statement/general ledger</a:t>
            </a:r>
          </a:p>
          <a:p>
            <a:pPr algn="just"/>
            <a:r>
              <a:rPr lang="en-US" dirty="0"/>
              <a:t>More than one account can be added</a:t>
            </a:r>
          </a:p>
          <a:p>
            <a:pPr algn="just"/>
            <a:r>
              <a:rPr lang="en-US" dirty="0"/>
              <a:t>The amount totals must add up to the check amount and cannot be negative</a:t>
            </a:r>
          </a:p>
          <a:p>
            <a:pPr algn="just"/>
            <a:r>
              <a:rPr lang="en-US" dirty="0"/>
              <a:t>Remember entering anything in the Line Description field will overwrite the document Description field</a:t>
            </a:r>
          </a:p>
          <a:p>
            <a:pPr algn="just"/>
            <a:r>
              <a:rPr lang="en-US" dirty="0"/>
              <a:t>Don’t forget to hit the add button</a:t>
            </a:r>
          </a:p>
        </p:txBody>
      </p:sp>
      <p:sp>
        <p:nvSpPr>
          <p:cNvPr id="6" name="Slide Number Placeholder 5"/>
          <p:cNvSpPr>
            <a:spLocks noGrp="1"/>
          </p:cNvSpPr>
          <p:nvPr>
            <p:ph type="sldNum" sz="quarter" idx="12"/>
          </p:nvPr>
        </p:nvSpPr>
        <p:spPr/>
        <p:txBody>
          <a:bodyPr/>
          <a:lstStyle/>
          <a:p>
            <a:fld id="{50FE2593-999F-4196-B4BD-C6CDF30C560A}" type="slidenum">
              <a:rPr lang="en-US"/>
              <a:pPr/>
              <a:t>21</a:t>
            </a:fld>
            <a:endParaRPr lang="en-US" dirty="0"/>
          </a:p>
        </p:txBody>
      </p:sp>
    </p:spTree>
    <p:extLst>
      <p:ext uri="{BB962C8B-B14F-4D97-AF65-F5344CB8AC3E}">
        <p14:creationId xmlns:p14="http://schemas.microsoft.com/office/powerpoint/2010/main" val="14974141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5760" y="776835"/>
            <a:ext cx="8041440" cy="838200"/>
          </a:xfrm>
        </p:spPr>
        <p:txBody>
          <a:bodyPr/>
          <a:lstStyle/>
          <a:p>
            <a:pPr algn="ctr"/>
            <a:r>
              <a:rPr lang="en-US" dirty="0"/>
              <a:t>Accounting Lines Tab</a:t>
            </a:r>
          </a:p>
        </p:txBody>
      </p:sp>
      <p:sp>
        <p:nvSpPr>
          <p:cNvPr id="3" name="Content Placeholder 2"/>
          <p:cNvSpPr>
            <a:spLocks noGrp="1"/>
          </p:cNvSpPr>
          <p:nvPr>
            <p:ph idx="1"/>
          </p:nvPr>
        </p:nvSpPr>
        <p:spPr>
          <a:xfrm>
            <a:off x="705394" y="1600201"/>
            <a:ext cx="10877006" cy="4389525"/>
          </a:xfrm>
        </p:spPr>
        <p:txBody>
          <a:bodyPr>
            <a:normAutofit/>
          </a:bodyPr>
          <a:lstStyle/>
          <a:p>
            <a:pPr algn="just">
              <a:buFont typeface="Arial" panose="020B0604020202020204" pitchFamily="34" charset="0"/>
              <a:buChar char="•"/>
            </a:pPr>
            <a:r>
              <a:rPr lang="en-US" dirty="0"/>
              <a:t>Required information is noted with a “*”</a:t>
            </a:r>
          </a:p>
          <a:p>
            <a:pPr algn="just">
              <a:buFont typeface="Arial" panose="020B0604020202020204" pitchFamily="34" charset="0"/>
              <a:buChar char="•"/>
            </a:pPr>
            <a:endParaRPr lang="en-US" dirty="0"/>
          </a:p>
          <a:p>
            <a:pPr algn="just">
              <a:buFont typeface="Arial" panose="020B0604020202020204" pitchFamily="34" charset="0"/>
              <a:buChar char="•"/>
            </a:pPr>
            <a:r>
              <a:rPr lang="en-US" dirty="0"/>
              <a:t>We will audit for appropriate object code and change if necessary</a:t>
            </a:r>
          </a:p>
          <a:p>
            <a:pPr algn="just">
              <a:buFont typeface="Arial" panose="020B0604020202020204" pitchFamily="34" charset="0"/>
              <a:buChar char="•"/>
            </a:pPr>
            <a:endParaRPr lang="en-US" dirty="0"/>
          </a:p>
          <a:p>
            <a:pPr algn="just">
              <a:buFont typeface="Arial" panose="020B0604020202020204" pitchFamily="34" charset="0"/>
              <a:buChar char="•"/>
            </a:pPr>
            <a:r>
              <a:rPr lang="en-US" dirty="0"/>
              <a:t>Other items (sub-account/object, project, etc.) are for your use.</a:t>
            </a:r>
          </a:p>
          <a:p>
            <a:pPr algn="just">
              <a:buFont typeface="Arial" panose="020B0604020202020204" pitchFamily="34" charset="0"/>
              <a:buChar char="•"/>
            </a:pPr>
            <a:endParaRPr lang="en-US" dirty="0"/>
          </a:p>
          <a:p>
            <a:pPr algn="just">
              <a:buFont typeface="Arial" panose="020B0604020202020204" pitchFamily="34" charset="0"/>
              <a:buChar char="•"/>
            </a:pPr>
            <a:r>
              <a:rPr lang="en-US" dirty="0"/>
              <a:t>FO can change these items before approving.</a:t>
            </a:r>
          </a:p>
        </p:txBody>
      </p:sp>
      <p:sp>
        <p:nvSpPr>
          <p:cNvPr id="8" name="Slide Number Placeholder 7"/>
          <p:cNvSpPr>
            <a:spLocks noGrp="1"/>
          </p:cNvSpPr>
          <p:nvPr>
            <p:ph type="sldNum" sz="quarter" idx="12"/>
          </p:nvPr>
        </p:nvSpPr>
        <p:spPr/>
        <p:txBody>
          <a:bodyPr/>
          <a:lstStyle/>
          <a:p>
            <a:fld id="{50FE2593-999F-4196-B4BD-C6CDF30C560A}" type="slidenum">
              <a:rPr lang="en-US"/>
              <a:pPr/>
              <a:t>22</a:t>
            </a:fld>
            <a:endParaRPr lang="en-US" dirty="0"/>
          </a:p>
        </p:txBody>
      </p:sp>
      <p:sp>
        <p:nvSpPr>
          <p:cNvPr id="5" name="Title 4">
            <a:extLst>
              <a:ext uri="{FF2B5EF4-FFF2-40B4-BE49-F238E27FC236}">
                <a16:creationId xmlns:a16="http://schemas.microsoft.com/office/drawing/2014/main" id="{AD1CA462-16DD-45A6-8855-DB0C7CE9567A}"/>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Accounting Lines Tab – cont.</a:t>
            </a:r>
          </a:p>
        </p:txBody>
      </p:sp>
    </p:spTree>
    <p:extLst>
      <p:ext uri="{BB962C8B-B14F-4D97-AF65-F5344CB8AC3E}">
        <p14:creationId xmlns:p14="http://schemas.microsoft.com/office/powerpoint/2010/main" val="3393142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671216"/>
            <a:ext cx="8041440" cy="635070"/>
          </a:xfrm>
        </p:spPr>
        <p:txBody>
          <a:bodyPr>
            <a:normAutofit fontScale="90000"/>
          </a:bodyPr>
          <a:lstStyle/>
          <a:p>
            <a:pPr algn="ctr"/>
            <a:r>
              <a:rPr lang="en-US" b="1" dirty="0"/>
              <a:t>Nonresident Alien Tax Tab</a:t>
            </a:r>
            <a:br>
              <a:rPr lang="en-US" dirty="0"/>
            </a:br>
            <a:br>
              <a:rPr lang="en-US" dirty="0"/>
            </a:br>
            <a:br>
              <a:rPr lang="en-US" dirty="0"/>
            </a:br>
            <a:endParaRPr lang="en-US" sz="2400" dirty="0"/>
          </a:p>
        </p:txBody>
      </p:sp>
      <p:sp>
        <p:nvSpPr>
          <p:cNvPr id="3" name="Content Placeholder 2"/>
          <p:cNvSpPr>
            <a:spLocks noGrp="1"/>
          </p:cNvSpPr>
          <p:nvPr>
            <p:ph idx="1"/>
          </p:nvPr>
        </p:nvSpPr>
        <p:spPr>
          <a:xfrm>
            <a:off x="618309" y="1458686"/>
            <a:ext cx="10964091" cy="4389525"/>
          </a:xfrm>
        </p:spPr>
        <p:txBody>
          <a:bodyPr>
            <a:normAutofit/>
          </a:bodyPr>
          <a:lstStyle/>
          <a:p>
            <a:pPr marL="0" indent="0" algn="just">
              <a:buNone/>
            </a:pPr>
            <a:r>
              <a:rPr lang="en-US" dirty="0"/>
              <a:t>When a DV payment is being made to a foreign vendor or a U.S citizen with a foreign address, the DV routes to a group of Tax Managers in the Accounting Office</a:t>
            </a:r>
          </a:p>
          <a:p>
            <a:pPr algn="just"/>
            <a:endParaRPr lang="en-US" dirty="0"/>
          </a:p>
          <a:p>
            <a:pPr marL="0" indent="0" algn="just">
              <a:buNone/>
            </a:pPr>
            <a:r>
              <a:rPr lang="en-US" dirty="0"/>
              <a:t>They make determinations as to whether the payment is reportable and/or needs to have taxes withheld, then complete the tab and approve as Tax Manager.</a:t>
            </a:r>
          </a:p>
        </p:txBody>
      </p:sp>
      <p:sp>
        <p:nvSpPr>
          <p:cNvPr id="6" name="Slide Number Placeholder 5"/>
          <p:cNvSpPr>
            <a:spLocks noGrp="1"/>
          </p:cNvSpPr>
          <p:nvPr>
            <p:ph type="sldNum" sz="quarter" idx="12"/>
          </p:nvPr>
        </p:nvSpPr>
        <p:spPr/>
        <p:txBody>
          <a:bodyPr/>
          <a:lstStyle/>
          <a:p>
            <a:fld id="{50FE2593-999F-4196-B4BD-C6CDF30C560A}" type="slidenum">
              <a:rPr lang="en-US"/>
              <a:pPr/>
              <a:t>23</a:t>
            </a:fld>
            <a:endParaRPr lang="en-US" dirty="0"/>
          </a:p>
        </p:txBody>
      </p:sp>
    </p:spTree>
    <p:extLst>
      <p:ext uri="{BB962C8B-B14F-4D97-AF65-F5344CB8AC3E}">
        <p14:creationId xmlns:p14="http://schemas.microsoft.com/office/powerpoint/2010/main" val="18107585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711926"/>
            <a:ext cx="8041440" cy="746760"/>
          </a:xfrm>
        </p:spPr>
        <p:txBody>
          <a:bodyPr>
            <a:normAutofit fontScale="90000"/>
          </a:bodyPr>
          <a:lstStyle/>
          <a:p>
            <a:pPr algn="ctr"/>
            <a:r>
              <a:rPr lang="en-US" b="1" dirty="0"/>
              <a:t>Notes and Attachments Tax Tab</a:t>
            </a:r>
            <a:br>
              <a:rPr lang="en-US" dirty="0"/>
            </a:br>
            <a:br>
              <a:rPr lang="en-US" dirty="0"/>
            </a:br>
            <a:br>
              <a:rPr lang="en-US" dirty="0"/>
            </a:br>
            <a:endParaRPr lang="en-US" sz="2400" dirty="0"/>
          </a:p>
        </p:txBody>
      </p:sp>
      <p:sp>
        <p:nvSpPr>
          <p:cNvPr id="3" name="Content Placeholder 2"/>
          <p:cNvSpPr>
            <a:spLocks noGrp="1"/>
          </p:cNvSpPr>
          <p:nvPr>
            <p:ph idx="1"/>
          </p:nvPr>
        </p:nvSpPr>
        <p:spPr>
          <a:xfrm>
            <a:off x="635727" y="1458686"/>
            <a:ext cx="10946673" cy="4389525"/>
          </a:xfrm>
        </p:spPr>
        <p:txBody>
          <a:bodyPr>
            <a:normAutofit fontScale="92500" lnSpcReduction="10000"/>
          </a:bodyPr>
          <a:lstStyle/>
          <a:p>
            <a:pPr marL="0" indent="0" algn="just">
              <a:buNone/>
            </a:pPr>
            <a:r>
              <a:rPr lang="en-US" dirty="0"/>
              <a:t>Supporting documentation needs to be provided that agrees to the payment amount.</a:t>
            </a:r>
          </a:p>
          <a:p>
            <a:pPr algn="just"/>
            <a:r>
              <a:rPr lang="en-US" dirty="0"/>
              <a:t>Invoice or appropriately signed contract</a:t>
            </a:r>
          </a:p>
          <a:p>
            <a:pPr algn="just"/>
            <a:r>
              <a:rPr lang="en-US" dirty="0"/>
              <a:t>Paid receipts and reimbursement worksheet for reimbursements</a:t>
            </a:r>
          </a:p>
          <a:p>
            <a:pPr algn="just"/>
            <a:r>
              <a:rPr lang="en-US" dirty="0"/>
              <a:t>Cash receipts or edoc number for refunds</a:t>
            </a:r>
          </a:p>
          <a:p>
            <a:pPr algn="just"/>
            <a:r>
              <a:rPr lang="en-US" dirty="0"/>
              <a:t>Wire info for entities – can be on vendor record instead.</a:t>
            </a:r>
          </a:p>
          <a:p>
            <a:pPr algn="just"/>
            <a:r>
              <a:rPr lang="en-US" dirty="0"/>
              <a:t>Any other attachments required by policy</a:t>
            </a:r>
          </a:p>
          <a:p>
            <a:pPr algn="just"/>
            <a:r>
              <a:rPr lang="en-US" dirty="0"/>
              <a:t>Any other notes or information that may be helpful</a:t>
            </a:r>
          </a:p>
          <a:p>
            <a:pPr algn="just"/>
            <a:r>
              <a:rPr lang="en-US" dirty="0"/>
              <a:t>A note does not get seen until we open the edoc unless you use the “Read Notes” function.</a:t>
            </a:r>
          </a:p>
          <a:p>
            <a:pPr marL="0" indent="0" algn="just">
              <a:buNone/>
            </a:pPr>
            <a:endParaRPr lang="en-US" dirty="0"/>
          </a:p>
        </p:txBody>
      </p:sp>
      <p:sp>
        <p:nvSpPr>
          <p:cNvPr id="6" name="Slide Number Placeholder 5"/>
          <p:cNvSpPr>
            <a:spLocks noGrp="1"/>
          </p:cNvSpPr>
          <p:nvPr>
            <p:ph type="sldNum" sz="quarter" idx="12"/>
          </p:nvPr>
        </p:nvSpPr>
        <p:spPr/>
        <p:txBody>
          <a:bodyPr/>
          <a:lstStyle/>
          <a:p>
            <a:fld id="{50FE2593-999F-4196-B4BD-C6CDF30C560A}" type="slidenum">
              <a:rPr lang="en-US"/>
              <a:pPr/>
              <a:t>24</a:t>
            </a:fld>
            <a:endParaRPr lang="en-US" dirty="0"/>
          </a:p>
        </p:txBody>
      </p:sp>
    </p:spTree>
    <p:extLst>
      <p:ext uri="{BB962C8B-B14F-4D97-AF65-F5344CB8AC3E}">
        <p14:creationId xmlns:p14="http://schemas.microsoft.com/office/powerpoint/2010/main" val="29012355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671216"/>
            <a:ext cx="8041440" cy="713447"/>
          </a:xfrm>
        </p:spPr>
        <p:txBody>
          <a:bodyPr>
            <a:normAutofit fontScale="90000"/>
          </a:bodyPr>
          <a:lstStyle/>
          <a:p>
            <a:pPr algn="ctr"/>
            <a:r>
              <a:rPr lang="en-US" b="1" dirty="0"/>
              <a:t>General Ledger Pending Entries Tab</a:t>
            </a:r>
            <a:br>
              <a:rPr lang="en-US" dirty="0"/>
            </a:br>
            <a:br>
              <a:rPr lang="en-US" dirty="0"/>
            </a:br>
            <a:br>
              <a:rPr lang="en-US" dirty="0"/>
            </a:br>
            <a:endParaRPr lang="en-US" sz="2400" dirty="0"/>
          </a:p>
        </p:txBody>
      </p:sp>
      <p:sp>
        <p:nvSpPr>
          <p:cNvPr id="3" name="Content Placeholder 2"/>
          <p:cNvSpPr>
            <a:spLocks noGrp="1"/>
          </p:cNvSpPr>
          <p:nvPr>
            <p:ph idx="1"/>
          </p:nvPr>
        </p:nvSpPr>
        <p:spPr>
          <a:xfrm>
            <a:off x="670561" y="1458686"/>
            <a:ext cx="10911839" cy="4389525"/>
          </a:xfrm>
        </p:spPr>
        <p:txBody>
          <a:bodyPr>
            <a:normAutofit/>
          </a:bodyPr>
          <a:lstStyle/>
          <a:p>
            <a:pPr marL="0" indent="0" algn="just">
              <a:buNone/>
            </a:pPr>
            <a:r>
              <a:rPr lang="en-US" dirty="0"/>
              <a:t>Once you have saved your document, you can review this tab to see the entries that will be posted to the operating statement/general ledger once the document is final.</a:t>
            </a:r>
          </a:p>
        </p:txBody>
      </p:sp>
      <p:sp>
        <p:nvSpPr>
          <p:cNvPr id="6" name="Slide Number Placeholder 5"/>
          <p:cNvSpPr>
            <a:spLocks noGrp="1"/>
          </p:cNvSpPr>
          <p:nvPr>
            <p:ph type="sldNum" sz="quarter" idx="12"/>
          </p:nvPr>
        </p:nvSpPr>
        <p:spPr/>
        <p:txBody>
          <a:bodyPr/>
          <a:lstStyle/>
          <a:p>
            <a:fld id="{50FE2593-999F-4196-B4BD-C6CDF30C560A}" type="slidenum">
              <a:rPr lang="en-US"/>
              <a:pPr/>
              <a:t>25</a:t>
            </a:fld>
            <a:endParaRPr lang="en-US" dirty="0"/>
          </a:p>
        </p:txBody>
      </p:sp>
    </p:spTree>
    <p:extLst>
      <p:ext uri="{BB962C8B-B14F-4D97-AF65-F5344CB8AC3E}">
        <p14:creationId xmlns:p14="http://schemas.microsoft.com/office/powerpoint/2010/main" val="1809139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671216"/>
            <a:ext cx="8041440" cy="905035"/>
          </a:xfrm>
        </p:spPr>
        <p:txBody>
          <a:bodyPr>
            <a:normAutofit fontScale="90000"/>
          </a:bodyPr>
          <a:lstStyle/>
          <a:p>
            <a:pPr algn="ctr"/>
            <a:r>
              <a:rPr lang="en-US" b="1" dirty="0"/>
              <a:t>Route Log Tab</a:t>
            </a:r>
            <a:br>
              <a:rPr lang="en-US" b="1" dirty="0"/>
            </a:br>
            <a:r>
              <a:rPr lang="en-US" sz="2400" b="1" dirty="0">
                <a:solidFill>
                  <a:srgbClr val="009900"/>
                </a:solidFill>
                <a:latin typeface="Calibri"/>
                <a:ea typeface="+mn-ea"/>
                <a:cs typeface="+mn-cs"/>
              </a:rPr>
              <a:t>Where does it go?</a:t>
            </a:r>
            <a:br>
              <a:rPr lang="en-US" sz="2400" b="1" dirty="0">
                <a:solidFill>
                  <a:srgbClr val="009900"/>
                </a:solidFill>
                <a:latin typeface="Calibri"/>
                <a:ea typeface="+mn-ea"/>
                <a:cs typeface="+mn-cs"/>
              </a:rPr>
            </a:br>
            <a:br>
              <a:rPr lang="en-US" sz="2400" b="1" dirty="0">
                <a:solidFill>
                  <a:srgbClr val="009900"/>
                </a:solidFill>
                <a:latin typeface="Calibri"/>
                <a:ea typeface="+mn-ea"/>
                <a:cs typeface="+mn-cs"/>
              </a:rPr>
            </a:br>
            <a:br>
              <a:rPr lang="en-US" dirty="0"/>
            </a:br>
            <a:endParaRPr lang="en-US" sz="2400" dirty="0"/>
          </a:p>
        </p:txBody>
      </p:sp>
      <p:sp>
        <p:nvSpPr>
          <p:cNvPr id="3" name="Content Placeholder 2"/>
          <p:cNvSpPr>
            <a:spLocks noGrp="1"/>
          </p:cNvSpPr>
          <p:nvPr>
            <p:ph idx="1"/>
          </p:nvPr>
        </p:nvSpPr>
        <p:spPr>
          <a:xfrm>
            <a:off x="687977" y="1576251"/>
            <a:ext cx="10894424" cy="4389525"/>
          </a:xfrm>
        </p:spPr>
        <p:txBody>
          <a:bodyPr>
            <a:normAutofit fontScale="92500" lnSpcReduction="10000"/>
          </a:bodyPr>
          <a:lstStyle/>
          <a:p>
            <a:pPr marL="0" indent="0" algn="just">
              <a:buNone/>
            </a:pPr>
            <a:r>
              <a:rPr lang="en-US" dirty="0"/>
              <a:t>Automatic Routing</a:t>
            </a:r>
          </a:p>
          <a:p>
            <a:pPr algn="just">
              <a:buFont typeface="Arial" panose="020B0604020202020204" pitchFamily="34" charset="0"/>
              <a:buChar char="•"/>
            </a:pPr>
            <a:r>
              <a:rPr lang="en-US" dirty="0"/>
              <a:t>FO – there may be other routing depending on your unit.</a:t>
            </a:r>
          </a:p>
          <a:p>
            <a:pPr algn="just">
              <a:buFont typeface="Arial" panose="020B0604020202020204" pitchFamily="34" charset="0"/>
              <a:buChar char="•"/>
            </a:pPr>
            <a:r>
              <a:rPr lang="en-US" dirty="0"/>
              <a:t>Over $25K – College/MAU level approval</a:t>
            </a:r>
          </a:p>
          <a:p>
            <a:pPr algn="just">
              <a:buFont typeface="Arial" panose="020B0604020202020204" pitchFamily="34" charset="0"/>
              <a:buChar char="•"/>
            </a:pPr>
            <a:r>
              <a:rPr lang="en-US" dirty="0"/>
              <a:t>Tax Manager (Accounting)</a:t>
            </a:r>
          </a:p>
          <a:p>
            <a:pPr algn="just">
              <a:buFont typeface="Arial" panose="020B0604020202020204" pitchFamily="34" charset="0"/>
              <a:buChar char="•"/>
            </a:pPr>
            <a:r>
              <a:rPr lang="en-US" dirty="0"/>
              <a:t>CGA – for any RC accounts</a:t>
            </a:r>
          </a:p>
          <a:p>
            <a:pPr algn="just">
              <a:buFont typeface="Arial" panose="020B0604020202020204" pitchFamily="34" charset="0"/>
              <a:buChar char="•"/>
            </a:pPr>
            <a:r>
              <a:rPr lang="en-US" dirty="0"/>
              <a:t>Audit (Accounting)</a:t>
            </a:r>
          </a:p>
          <a:p>
            <a:pPr algn="just">
              <a:buFont typeface="Arial" panose="020B0604020202020204" pitchFamily="34" charset="0"/>
              <a:buChar char="•"/>
            </a:pPr>
            <a:r>
              <a:rPr lang="en-US" dirty="0"/>
              <a:t>Over $10K (Accounting)</a:t>
            </a:r>
          </a:p>
          <a:p>
            <a:pPr algn="just">
              <a:buFont typeface="Arial" panose="020B0604020202020204" pitchFamily="34" charset="0"/>
              <a:buChar char="•"/>
            </a:pPr>
            <a:r>
              <a:rPr lang="en-US" dirty="0"/>
              <a:t>Disbursement Method Reviewer (Accounting for wire processing)</a:t>
            </a:r>
          </a:p>
          <a:p>
            <a:pPr marL="0" indent="0" algn="just">
              <a:buNone/>
            </a:pPr>
            <a:endParaRPr lang="en-US" dirty="0"/>
          </a:p>
          <a:p>
            <a:pPr marL="0" indent="0" algn="just">
              <a:buNone/>
            </a:pPr>
            <a:r>
              <a:rPr lang="en-US" dirty="0"/>
              <a:t>Ad hoc routing – see next slide</a:t>
            </a:r>
          </a:p>
          <a:p>
            <a:pPr marL="0" indent="0">
              <a:buNone/>
            </a:pPr>
            <a:endParaRPr lang="en-US" dirty="0"/>
          </a:p>
        </p:txBody>
      </p:sp>
      <p:sp>
        <p:nvSpPr>
          <p:cNvPr id="6" name="Slide Number Placeholder 5"/>
          <p:cNvSpPr>
            <a:spLocks noGrp="1"/>
          </p:cNvSpPr>
          <p:nvPr>
            <p:ph type="sldNum" sz="quarter" idx="12"/>
          </p:nvPr>
        </p:nvSpPr>
        <p:spPr/>
        <p:txBody>
          <a:bodyPr/>
          <a:lstStyle/>
          <a:p>
            <a:fld id="{50FE2593-999F-4196-B4BD-C6CDF30C560A}" type="slidenum">
              <a:rPr lang="en-US"/>
              <a:pPr/>
              <a:t>26</a:t>
            </a:fld>
            <a:endParaRPr lang="en-US" dirty="0"/>
          </a:p>
        </p:txBody>
      </p:sp>
    </p:spTree>
    <p:extLst>
      <p:ext uri="{BB962C8B-B14F-4D97-AF65-F5344CB8AC3E}">
        <p14:creationId xmlns:p14="http://schemas.microsoft.com/office/powerpoint/2010/main" val="1218966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747" y="752219"/>
            <a:ext cx="10972800" cy="480233"/>
          </a:xfrm>
        </p:spPr>
        <p:txBody>
          <a:bodyPr>
            <a:normAutofit fontScale="90000"/>
          </a:bodyPr>
          <a:lstStyle/>
          <a:p>
            <a:r>
              <a:rPr lang="en-US" dirty="0"/>
              <a:t>Basic Routing - example</a:t>
            </a:r>
          </a:p>
        </p:txBody>
      </p:sp>
      <p:sp>
        <p:nvSpPr>
          <p:cNvPr id="6" name="Slide Number Placeholder 5"/>
          <p:cNvSpPr>
            <a:spLocks noGrp="1"/>
          </p:cNvSpPr>
          <p:nvPr>
            <p:ph type="sldNum" sz="quarter" idx="12"/>
          </p:nvPr>
        </p:nvSpPr>
        <p:spPr/>
        <p:txBody>
          <a:bodyPr/>
          <a:lstStyle/>
          <a:p>
            <a:fld id="{DBDEBEEA-2C01-4B76-90A9-F2435854E36D}" type="slidenum">
              <a:rPr lang="en-US" smtClean="0"/>
              <a:pPr/>
              <a:t>27</a:t>
            </a:fld>
            <a:endParaRPr lang="en-US"/>
          </a:p>
        </p:txBody>
      </p:sp>
      <p:pic>
        <p:nvPicPr>
          <p:cNvPr id="7" name="Picture 6"/>
          <p:cNvPicPr>
            <a:picLocks noChangeAspect="1"/>
          </p:cNvPicPr>
          <p:nvPr/>
        </p:nvPicPr>
        <p:blipFill>
          <a:blip r:embed="rId3"/>
          <a:stretch>
            <a:fillRect/>
          </a:stretch>
        </p:blipFill>
        <p:spPr>
          <a:xfrm>
            <a:off x="2080151" y="1468328"/>
            <a:ext cx="8079849" cy="4429961"/>
          </a:xfrm>
          <a:prstGeom prst="rect">
            <a:avLst/>
          </a:prstGeom>
        </p:spPr>
      </p:pic>
    </p:spTree>
    <p:extLst>
      <p:ext uri="{BB962C8B-B14F-4D97-AF65-F5344CB8AC3E}">
        <p14:creationId xmlns:p14="http://schemas.microsoft.com/office/powerpoint/2010/main" val="271063078"/>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34802"/>
            <a:ext cx="10972800" cy="480233"/>
          </a:xfrm>
        </p:spPr>
        <p:txBody>
          <a:bodyPr>
            <a:normAutofit fontScale="90000"/>
          </a:bodyPr>
          <a:lstStyle/>
          <a:p>
            <a:r>
              <a:rPr lang="en-US" dirty="0"/>
              <a:t>Organization Review Routing - example</a:t>
            </a:r>
          </a:p>
        </p:txBody>
      </p:sp>
      <p:sp>
        <p:nvSpPr>
          <p:cNvPr id="6" name="Slide Number Placeholder 5"/>
          <p:cNvSpPr>
            <a:spLocks noGrp="1"/>
          </p:cNvSpPr>
          <p:nvPr>
            <p:ph type="sldNum" sz="quarter" idx="12"/>
          </p:nvPr>
        </p:nvSpPr>
        <p:spPr/>
        <p:txBody>
          <a:bodyPr/>
          <a:lstStyle/>
          <a:p>
            <a:fld id="{DBDEBEEA-2C01-4B76-90A9-F2435854E36D}" type="slidenum">
              <a:rPr lang="en-US" smtClean="0"/>
              <a:pPr/>
              <a:t>28</a:t>
            </a:fld>
            <a:endParaRPr lang="en-US"/>
          </a:p>
        </p:txBody>
      </p:sp>
      <p:pic>
        <p:nvPicPr>
          <p:cNvPr id="4" name="Picture 3" descr="A computer screen capture&#10;&#10;Description automatically generated with low confidence">
            <a:extLst>
              <a:ext uri="{FF2B5EF4-FFF2-40B4-BE49-F238E27FC236}">
                <a16:creationId xmlns:a16="http://schemas.microsoft.com/office/drawing/2014/main" id="{FE7E3549-6E95-4B7A-80ED-BF468E5ACF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0630" y="1555653"/>
            <a:ext cx="10490739" cy="4070084"/>
          </a:xfrm>
          <a:prstGeom prst="rect">
            <a:avLst/>
          </a:prstGeom>
        </p:spPr>
      </p:pic>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BDEBEEA-2C01-4B76-90A9-F2435854E36D}" type="slidenum">
              <a:rPr lang="en-US" smtClean="0"/>
              <a:pPr/>
              <a:t>29</a:t>
            </a:fld>
            <a:endParaRPr lang="en-US"/>
          </a:p>
        </p:txBody>
      </p:sp>
      <p:sp>
        <p:nvSpPr>
          <p:cNvPr id="6" name="Title 1"/>
          <p:cNvSpPr>
            <a:spLocks noGrp="1"/>
          </p:cNvSpPr>
          <p:nvPr>
            <p:ph type="title"/>
          </p:nvPr>
        </p:nvSpPr>
        <p:spPr>
          <a:xfrm>
            <a:off x="2102222" y="735780"/>
            <a:ext cx="7987553" cy="585839"/>
          </a:xfrm>
        </p:spPr>
        <p:txBody>
          <a:bodyPr>
            <a:normAutofit fontScale="90000"/>
          </a:bodyPr>
          <a:lstStyle/>
          <a:p>
            <a:r>
              <a:rPr lang="en-US" dirty="0" err="1"/>
              <a:t>Enroute</a:t>
            </a:r>
            <a:r>
              <a:rPr lang="en-US" dirty="0"/>
              <a:t> Document – example</a:t>
            </a:r>
          </a:p>
        </p:txBody>
      </p:sp>
      <p:pic>
        <p:nvPicPr>
          <p:cNvPr id="3" name="Picture 2" descr="Graphical user interface, text, application, email&#10;&#10;Description automatically generated">
            <a:extLst>
              <a:ext uri="{FF2B5EF4-FFF2-40B4-BE49-F238E27FC236}">
                <a16:creationId xmlns:a16="http://schemas.microsoft.com/office/drawing/2014/main" id="{BCD5088E-4938-48B9-9434-5E356EE0B9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3227" y="1505698"/>
            <a:ext cx="10145541" cy="4495052"/>
          </a:xfrm>
          <a:prstGeom prst="rect">
            <a:avLst/>
          </a:prstGeom>
        </p:spPr>
      </p:pic>
    </p:spTree>
    <p:extLst>
      <p:ext uri="{BB962C8B-B14F-4D97-AF65-F5344CB8AC3E}">
        <p14:creationId xmlns:p14="http://schemas.microsoft.com/office/powerpoint/2010/main" val="373145435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533400"/>
            <a:ext cx="8041440" cy="1066800"/>
          </a:xfrm>
        </p:spPr>
        <p:txBody>
          <a:bodyPr>
            <a:normAutofit fontScale="90000"/>
          </a:bodyPr>
          <a:lstStyle/>
          <a:p>
            <a:pPr algn="ctr"/>
            <a:r>
              <a:rPr lang="en-US" b="1" dirty="0"/>
              <a:t>Document Overview Tab</a:t>
            </a:r>
            <a:br>
              <a:rPr lang="en-US" dirty="0"/>
            </a:br>
            <a:br>
              <a:rPr lang="en-US" dirty="0"/>
            </a:br>
            <a:br>
              <a:rPr lang="en-US" dirty="0"/>
            </a:br>
            <a:endParaRPr lang="en-US" sz="2400" dirty="0"/>
          </a:p>
        </p:txBody>
      </p:sp>
      <p:sp>
        <p:nvSpPr>
          <p:cNvPr id="3" name="Content Placeholder 2"/>
          <p:cNvSpPr>
            <a:spLocks noGrp="1"/>
          </p:cNvSpPr>
          <p:nvPr>
            <p:ph idx="1"/>
          </p:nvPr>
        </p:nvSpPr>
        <p:spPr>
          <a:xfrm>
            <a:off x="1555568" y="1493521"/>
            <a:ext cx="9080863" cy="4389525"/>
          </a:xfrm>
        </p:spPr>
        <p:txBody>
          <a:bodyPr>
            <a:normAutofit/>
          </a:bodyPr>
          <a:lstStyle/>
          <a:p>
            <a:r>
              <a:rPr lang="en-US" dirty="0"/>
              <a:t>Description</a:t>
            </a:r>
          </a:p>
          <a:p>
            <a:r>
              <a:rPr lang="en-US" dirty="0"/>
              <a:t>Organization Document Number</a:t>
            </a:r>
          </a:p>
          <a:p>
            <a:r>
              <a:rPr lang="en-US" dirty="0"/>
              <a:t>Explanation</a:t>
            </a:r>
          </a:p>
          <a:p>
            <a:r>
              <a:rPr lang="en-US" dirty="0"/>
              <a:t>Secured Field</a:t>
            </a:r>
          </a:p>
        </p:txBody>
      </p:sp>
      <p:sp>
        <p:nvSpPr>
          <p:cNvPr id="6" name="Slide Number Placeholder 5"/>
          <p:cNvSpPr>
            <a:spLocks noGrp="1"/>
          </p:cNvSpPr>
          <p:nvPr>
            <p:ph type="sldNum" sz="quarter" idx="12"/>
          </p:nvPr>
        </p:nvSpPr>
        <p:spPr/>
        <p:txBody>
          <a:bodyPr/>
          <a:lstStyle/>
          <a:p>
            <a:fld id="{50FE2593-999F-4196-B4BD-C6CDF30C560A}" type="slidenum">
              <a:rPr lang="en-US"/>
              <a:pPr/>
              <a:t>3</a:t>
            </a:fld>
            <a:endParaRPr lang="en-US" dirty="0"/>
          </a:p>
        </p:txBody>
      </p:sp>
    </p:spTree>
    <p:extLst>
      <p:ext uri="{BB962C8B-B14F-4D97-AF65-F5344CB8AC3E}">
        <p14:creationId xmlns:p14="http://schemas.microsoft.com/office/powerpoint/2010/main" val="19332894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796970"/>
            <a:ext cx="8041440" cy="727031"/>
          </a:xfrm>
        </p:spPr>
        <p:txBody>
          <a:bodyPr/>
          <a:lstStyle/>
          <a:p>
            <a:pPr algn="ctr"/>
            <a:r>
              <a:rPr lang="en-US" b="1" dirty="0"/>
              <a:t>Ad Hoc Recipients Tab</a:t>
            </a:r>
          </a:p>
        </p:txBody>
      </p:sp>
      <p:sp>
        <p:nvSpPr>
          <p:cNvPr id="3" name="Content Placeholder 2"/>
          <p:cNvSpPr>
            <a:spLocks noGrp="1"/>
          </p:cNvSpPr>
          <p:nvPr>
            <p:ph idx="1"/>
          </p:nvPr>
        </p:nvSpPr>
        <p:spPr>
          <a:xfrm>
            <a:off x="635725" y="1595305"/>
            <a:ext cx="10946675" cy="4465725"/>
          </a:xfrm>
        </p:spPr>
        <p:txBody>
          <a:bodyPr>
            <a:normAutofit/>
          </a:bodyPr>
          <a:lstStyle/>
          <a:p>
            <a:pPr marL="0" indent="0" algn="just">
              <a:buNone/>
            </a:pPr>
            <a:r>
              <a:rPr lang="en-US" dirty="0"/>
              <a:t>Required - employee reimbursement DVs must be ad hoc routed for verification and approval of expenditures.</a:t>
            </a:r>
          </a:p>
          <a:p>
            <a:pPr lvl="1" algn="just"/>
            <a:r>
              <a:rPr lang="en-US" dirty="0"/>
              <a:t>If the MSU employee is the e-doc initiator – no ad hoc needed unless also FO</a:t>
            </a:r>
          </a:p>
          <a:p>
            <a:pPr lvl="1" algn="just"/>
            <a:r>
              <a:rPr lang="en-US" dirty="0"/>
              <a:t>Students, on-call, temporary or faculty no pay employees – no ad hoc needed</a:t>
            </a:r>
          </a:p>
          <a:p>
            <a:pPr lvl="1" algn="just"/>
            <a:r>
              <a:rPr lang="en-US" dirty="0"/>
              <a:t>If the MSU traveler is a regular employee – the e-doc must be ad </a:t>
            </a:r>
            <a:r>
              <a:rPr lang="en-US" dirty="0" err="1"/>
              <a:t>hoc’d</a:t>
            </a:r>
            <a:r>
              <a:rPr lang="en-US" dirty="0"/>
              <a:t> to them for </a:t>
            </a:r>
            <a:r>
              <a:rPr lang="en-US" b="1" dirty="0"/>
              <a:t>approval</a:t>
            </a:r>
            <a:r>
              <a:rPr lang="en-US" dirty="0"/>
              <a:t>.  No further routing will occur until approved.</a:t>
            </a:r>
          </a:p>
          <a:p>
            <a:pPr marL="0" lvl="1" indent="0" algn="just">
              <a:buNone/>
            </a:pPr>
            <a:endParaRPr lang="en-US" dirty="0"/>
          </a:p>
          <a:p>
            <a:pPr marL="0" lvl="1" indent="0" algn="just">
              <a:buNone/>
            </a:pPr>
            <a:r>
              <a:rPr lang="en-US" dirty="0"/>
              <a:t>Optional – options are FYI, acknowledge or approve </a:t>
            </a:r>
          </a:p>
        </p:txBody>
      </p:sp>
      <p:sp>
        <p:nvSpPr>
          <p:cNvPr id="8" name="Slide Number Placeholder 7"/>
          <p:cNvSpPr>
            <a:spLocks noGrp="1"/>
          </p:cNvSpPr>
          <p:nvPr>
            <p:ph type="sldNum" sz="quarter" idx="12"/>
          </p:nvPr>
        </p:nvSpPr>
        <p:spPr/>
        <p:txBody>
          <a:bodyPr/>
          <a:lstStyle/>
          <a:p>
            <a:fld id="{50FE2593-999F-4196-B4BD-C6CDF30C560A}" type="slidenum">
              <a:rPr lang="en-US"/>
              <a:pPr/>
              <a:t>30</a:t>
            </a:fld>
            <a:endParaRPr lang="en-US" dirty="0"/>
          </a:p>
        </p:txBody>
      </p:sp>
    </p:spTree>
    <p:extLst>
      <p:ext uri="{BB962C8B-B14F-4D97-AF65-F5344CB8AC3E}">
        <p14:creationId xmlns:p14="http://schemas.microsoft.com/office/powerpoint/2010/main" val="17377948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700837"/>
            <a:ext cx="8041440" cy="533400"/>
          </a:xfrm>
        </p:spPr>
        <p:txBody>
          <a:bodyPr>
            <a:normAutofit fontScale="90000"/>
          </a:bodyPr>
          <a:lstStyle/>
          <a:p>
            <a:pPr algn="ctr"/>
            <a:r>
              <a:rPr lang="en-US" b="1" dirty="0"/>
              <a:t>Action Buttons</a:t>
            </a:r>
            <a:br>
              <a:rPr lang="en-US" b="1" dirty="0"/>
            </a:br>
            <a:br>
              <a:rPr lang="en-US" sz="2400" b="1" dirty="0">
                <a:solidFill>
                  <a:srgbClr val="009900"/>
                </a:solidFill>
                <a:latin typeface="Calibri"/>
                <a:ea typeface="+mn-ea"/>
                <a:cs typeface="+mn-cs"/>
              </a:rPr>
            </a:br>
            <a:br>
              <a:rPr lang="en-US" dirty="0"/>
            </a:br>
            <a:endParaRPr lang="en-US" sz="2400" dirty="0"/>
          </a:p>
        </p:txBody>
      </p:sp>
      <p:sp>
        <p:nvSpPr>
          <p:cNvPr id="3" name="Content Placeholder 2"/>
          <p:cNvSpPr>
            <a:spLocks noGrp="1"/>
          </p:cNvSpPr>
          <p:nvPr>
            <p:ph idx="1"/>
          </p:nvPr>
        </p:nvSpPr>
        <p:spPr>
          <a:xfrm>
            <a:off x="661851" y="1373777"/>
            <a:ext cx="10920550" cy="4783386"/>
          </a:xfrm>
        </p:spPr>
        <p:txBody>
          <a:bodyPr>
            <a:normAutofit/>
          </a:bodyPr>
          <a:lstStyle/>
          <a:p>
            <a:pPr algn="just"/>
            <a:r>
              <a:rPr lang="en-US" dirty="0"/>
              <a:t>Submit – this starts the DV along its route log and approval path</a:t>
            </a:r>
          </a:p>
          <a:p>
            <a:pPr algn="just">
              <a:buFont typeface="Arial" panose="020B0604020202020204" pitchFamily="34" charset="0"/>
              <a:buChar char="•"/>
            </a:pPr>
            <a:r>
              <a:rPr lang="en-US" dirty="0"/>
              <a:t>Save – used when you have started a DV and need further information to finish it but don’t want to lose your work.  Allows you to see the General Ledger Pending Entries and the Route Log</a:t>
            </a:r>
          </a:p>
          <a:p>
            <a:pPr algn="just">
              <a:buFont typeface="Arial" panose="020B0604020202020204" pitchFamily="34" charset="0"/>
              <a:buChar char="•"/>
            </a:pPr>
            <a:r>
              <a:rPr lang="en-US" dirty="0"/>
              <a:t>Close – closes the DV.  If it has not been saved it will no longer exist.</a:t>
            </a:r>
          </a:p>
          <a:p>
            <a:pPr algn="just">
              <a:buFont typeface="Arial" panose="020B0604020202020204" pitchFamily="34" charset="0"/>
              <a:buChar char="•"/>
            </a:pPr>
            <a:r>
              <a:rPr lang="en-US" dirty="0"/>
              <a:t>Cancel – can only be used before you submit. If it wasn’t saved, it will no longer exist, otherwise status will be cancelled.</a:t>
            </a:r>
          </a:p>
          <a:p>
            <a:pPr algn="just">
              <a:buFont typeface="Arial" panose="020B0604020202020204" pitchFamily="34" charset="0"/>
              <a:buChar char="•"/>
            </a:pPr>
            <a:r>
              <a:rPr lang="en-US" dirty="0"/>
              <a:t>Copy – allows you to copy a DV.  Items replicated are:</a:t>
            </a:r>
          </a:p>
          <a:p>
            <a:pPr lvl="1" algn="just">
              <a:buFont typeface="Arial" panose="020B0604020202020204" pitchFamily="34" charset="0"/>
              <a:buChar char="•"/>
            </a:pPr>
            <a:r>
              <a:rPr lang="en-US" dirty="0"/>
              <a:t>Description, Amount, Check Stub Text, Accounting Line </a:t>
            </a:r>
          </a:p>
        </p:txBody>
      </p:sp>
      <p:sp>
        <p:nvSpPr>
          <p:cNvPr id="6" name="Slide Number Placeholder 5"/>
          <p:cNvSpPr>
            <a:spLocks noGrp="1"/>
          </p:cNvSpPr>
          <p:nvPr>
            <p:ph type="sldNum" sz="quarter" idx="12"/>
          </p:nvPr>
        </p:nvSpPr>
        <p:spPr/>
        <p:txBody>
          <a:bodyPr/>
          <a:lstStyle/>
          <a:p>
            <a:fld id="{50FE2593-999F-4196-B4BD-C6CDF30C560A}" type="slidenum">
              <a:rPr lang="en-US"/>
              <a:pPr/>
              <a:t>31</a:t>
            </a:fld>
            <a:endParaRPr lang="en-US" dirty="0"/>
          </a:p>
        </p:txBody>
      </p:sp>
    </p:spTree>
    <p:extLst>
      <p:ext uri="{BB962C8B-B14F-4D97-AF65-F5344CB8AC3E}">
        <p14:creationId xmlns:p14="http://schemas.microsoft.com/office/powerpoint/2010/main" val="4776315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762001"/>
            <a:ext cx="8041440" cy="1087437"/>
          </a:xfrm>
        </p:spPr>
        <p:txBody>
          <a:bodyPr>
            <a:normAutofit/>
          </a:bodyPr>
          <a:lstStyle/>
          <a:p>
            <a:pPr algn="ctr"/>
            <a:r>
              <a:rPr lang="en-US" dirty="0"/>
              <a:t>Pre-Disbursement Processor Status Tab</a:t>
            </a:r>
            <a:br>
              <a:rPr lang="en-US" dirty="0"/>
            </a:br>
            <a:r>
              <a:rPr lang="en-US" sz="2400" b="1" dirty="0">
                <a:solidFill>
                  <a:srgbClr val="009900"/>
                </a:solidFill>
                <a:latin typeface="Calibri"/>
                <a:ea typeface="+mn-ea"/>
                <a:cs typeface="+mn-cs"/>
              </a:rPr>
              <a:t>Was the Payment Sent?</a:t>
            </a:r>
            <a:endParaRPr lang="en-US" dirty="0"/>
          </a:p>
        </p:txBody>
      </p:sp>
      <p:sp>
        <p:nvSpPr>
          <p:cNvPr id="3" name="Content Placeholder 2"/>
          <p:cNvSpPr>
            <a:spLocks noGrp="1"/>
          </p:cNvSpPr>
          <p:nvPr>
            <p:ph idx="1"/>
          </p:nvPr>
        </p:nvSpPr>
        <p:spPr>
          <a:xfrm>
            <a:off x="548640" y="1524001"/>
            <a:ext cx="11033760" cy="4465725"/>
          </a:xfrm>
        </p:spPr>
        <p:txBody>
          <a:bodyPr>
            <a:normAutofit/>
          </a:bodyPr>
          <a:lstStyle/>
          <a:p>
            <a:endParaRPr lang="en-US" i="1" dirty="0"/>
          </a:p>
          <a:p>
            <a:pPr algn="just"/>
            <a:r>
              <a:rPr lang="en-US" dirty="0"/>
              <a:t>View this tab to research payment information</a:t>
            </a:r>
          </a:p>
          <a:p>
            <a:pPr lvl="1" algn="just"/>
            <a:r>
              <a:rPr lang="en-US" dirty="0"/>
              <a:t>Extracted shows date DV was final</a:t>
            </a:r>
          </a:p>
          <a:p>
            <a:pPr lvl="1" algn="just"/>
            <a:r>
              <a:rPr lang="en-US" dirty="0"/>
              <a:t>Pre-Extraction means no check/ACH has been processed yet or wire is the payment method</a:t>
            </a:r>
          </a:p>
          <a:p>
            <a:pPr lvl="1" algn="just"/>
            <a:r>
              <a:rPr lang="en-US" dirty="0"/>
              <a:t>Click on “disbursement info” box for details regarding the payment</a:t>
            </a:r>
          </a:p>
          <a:p>
            <a:pPr lvl="2" algn="just"/>
            <a:r>
              <a:rPr lang="en-US" dirty="0"/>
              <a:t>Disbursement Date is date of check/ACH</a:t>
            </a:r>
          </a:p>
          <a:p>
            <a:pPr lvl="2" algn="just"/>
            <a:r>
              <a:rPr lang="en-US" dirty="0"/>
              <a:t>Disbursement Number is the check (starts with a 2) or ACH (starts with a 3) number</a:t>
            </a:r>
          </a:p>
          <a:p>
            <a:pPr marL="739775" lvl="2" indent="-277813" algn="just"/>
            <a:r>
              <a:rPr lang="en-US" dirty="0"/>
              <a:t>Contact </a:t>
            </a:r>
            <a:r>
              <a:rPr lang="en-US" dirty="0">
                <a:hlinkClick r:id="rId3"/>
              </a:rPr>
              <a:t>accounting@ctlr.msu.edu</a:t>
            </a:r>
            <a:r>
              <a:rPr lang="en-US" dirty="0"/>
              <a:t> if you need us to check with the bank to see if a check has been cashed.</a:t>
            </a:r>
          </a:p>
        </p:txBody>
      </p:sp>
      <p:sp>
        <p:nvSpPr>
          <p:cNvPr id="7" name="Slide Number Placeholder 6"/>
          <p:cNvSpPr>
            <a:spLocks noGrp="1"/>
          </p:cNvSpPr>
          <p:nvPr>
            <p:ph type="sldNum" sz="quarter" idx="12"/>
          </p:nvPr>
        </p:nvSpPr>
        <p:spPr/>
        <p:txBody>
          <a:bodyPr/>
          <a:lstStyle/>
          <a:p>
            <a:fld id="{50FE2593-999F-4196-B4BD-C6CDF30C560A}" type="slidenum">
              <a:rPr lang="en-US"/>
              <a:pPr/>
              <a:t>32</a:t>
            </a:fld>
            <a:endParaRPr lang="en-US" dirty="0"/>
          </a:p>
        </p:txBody>
      </p:sp>
    </p:spTree>
    <p:extLst>
      <p:ext uri="{BB962C8B-B14F-4D97-AF65-F5344CB8AC3E}">
        <p14:creationId xmlns:p14="http://schemas.microsoft.com/office/powerpoint/2010/main" val="22454376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735875"/>
            <a:ext cx="8041440" cy="674913"/>
          </a:xfrm>
        </p:spPr>
        <p:txBody>
          <a:bodyPr>
            <a:normAutofit/>
          </a:bodyPr>
          <a:lstStyle/>
          <a:p>
            <a:pPr algn="ctr"/>
            <a:r>
              <a:rPr lang="en-US" dirty="0"/>
              <a:t>Other Items</a:t>
            </a:r>
          </a:p>
        </p:txBody>
      </p:sp>
      <p:sp>
        <p:nvSpPr>
          <p:cNvPr id="3" name="Content Placeholder 2"/>
          <p:cNvSpPr>
            <a:spLocks noGrp="1"/>
          </p:cNvSpPr>
          <p:nvPr>
            <p:ph idx="1"/>
          </p:nvPr>
        </p:nvSpPr>
        <p:spPr>
          <a:xfrm>
            <a:off x="548640" y="1524001"/>
            <a:ext cx="11033760" cy="4465725"/>
          </a:xfrm>
        </p:spPr>
        <p:txBody>
          <a:bodyPr>
            <a:normAutofit lnSpcReduction="10000"/>
          </a:bodyPr>
          <a:lstStyle/>
          <a:p>
            <a:pPr algn="just"/>
            <a:r>
              <a:rPr lang="en-US" dirty="0"/>
              <a:t>Depending on volume, it may take 7-10 business days for a DV to be approved and processed, Although 3-4 days is more common.</a:t>
            </a:r>
          </a:p>
          <a:p>
            <a:pPr algn="just"/>
            <a:r>
              <a:rPr lang="en-US" dirty="0"/>
              <a:t>Common disapprovals include:</a:t>
            </a:r>
          </a:p>
          <a:p>
            <a:pPr lvl="1" algn="just"/>
            <a:r>
              <a:rPr lang="en-US" dirty="0"/>
              <a:t>Incorrect amount – does not match supporting documentation.  The amount cannot be changed after the DV is submitted.</a:t>
            </a:r>
          </a:p>
          <a:p>
            <a:pPr lvl="1" algn="just"/>
            <a:r>
              <a:rPr lang="en-US" dirty="0"/>
              <a:t>Incorrect payment method – a wire needs to be processed for payments going to countries other than the US or Canada.  The payment method cannot be changed after the DV is submitted</a:t>
            </a:r>
          </a:p>
          <a:p>
            <a:pPr lvl="1" algn="just"/>
            <a:r>
              <a:rPr lang="en-US" dirty="0"/>
              <a:t>Address doesn’t match.  It can only be changed if the correct address has been added to the vendor</a:t>
            </a:r>
          </a:p>
          <a:p>
            <a:pPr lvl="1" algn="just"/>
            <a:r>
              <a:rPr lang="en-US" dirty="0"/>
              <a:t>Noncompliance with MSU policy</a:t>
            </a:r>
          </a:p>
        </p:txBody>
      </p:sp>
      <p:sp>
        <p:nvSpPr>
          <p:cNvPr id="7" name="Slide Number Placeholder 6"/>
          <p:cNvSpPr>
            <a:spLocks noGrp="1"/>
          </p:cNvSpPr>
          <p:nvPr>
            <p:ph type="sldNum" sz="quarter" idx="12"/>
          </p:nvPr>
        </p:nvSpPr>
        <p:spPr/>
        <p:txBody>
          <a:bodyPr/>
          <a:lstStyle/>
          <a:p>
            <a:fld id="{50FE2593-999F-4196-B4BD-C6CDF30C560A}" type="slidenum">
              <a:rPr lang="en-US"/>
              <a:pPr/>
              <a:t>33</a:t>
            </a:fld>
            <a:endParaRPr lang="en-US" dirty="0"/>
          </a:p>
        </p:txBody>
      </p:sp>
    </p:spTree>
    <p:extLst>
      <p:ext uri="{BB962C8B-B14F-4D97-AF65-F5344CB8AC3E}">
        <p14:creationId xmlns:p14="http://schemas.microsoft.com/office/powerpoint/2010/main" val="33860583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6AC5A-DABF-49A7-8891-46B00C6412FC}"/>
              </a:ext>
            </a:extLst>
          </p:cNvPr>
          <p:cNvSpPr>
            <a:spLocks noGrp="1"/>
          </p:cNvSpPr>
          <p:nvPr>
            <p:ph type="title"/>
          </p:nvPr>
        </p:nvSpPr>
        <p:spPr/>
        <p:txBody>
          <a:bodyPr>
            <a:normAutofit fontScale="90000"/>
          </a:bodyPr>
          <a:lstStyle/>
          <a:p>
            <a:br>
              <a:rPr lang="en-US" dirty="0"/>
            </a:br>
            <a:endParaRPr lang="en-US" dirty="0"/>
          </a:p>
        </p:txBody>
      </p:sp>
      <p:pic>
        <p:nvPicPr>
          <p:cNvPr id="6" name="Content Placeholder 5" descr="Help with solid fill">
            <a:extLst>
              <a:ext uri="{FF2B5EF4-FFF2-40B4-BE49-F238E27FC236}">
                <a16:creationId xmlns:a16="http://schemas.microsoft.com/office/drawing/2014/main" id="{4AD4CCAE-71B1-4905-9348-3ED348146C82}"/>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37000" y="1876425"/>
            <a:ext cx="4318000" cy="3276600"/>
          </a:xfrm>
        </p:spPr>
      </p:pic>
      <p:sp>
        <p:nvSpPr>
          <p:cNvPr id="4" name="Slide Number Placeholder 3">
            <a:extLst>
              <a:ext uri="{FF2B5EF4-FFF2-40B4-BE49-F238E27FC236}">
                <a16:creationId xmlns:a16="http://schemas.microsoft.com/office/drawing/2014/main" id="{27A0BED2-CCE6-43FA-96DD-F3F7C84073EC}"/>
              </a:ext>
            </a:extLst>
          </p:cNvPr>
          <p:cNvSpPr>
            <a:spLocks noGrp="1"/>
          </p:cNvSpPr>
          <p:nvPr>
            <p:ph type="sldNum" sz="quarter" idx="12"/>
          </p:nvPr>
        </p:nvSpPr>
        <p:spPr/>
        <p:txBody>
          <a:bodyPr/>
          <a:lstStyle/>
          <a:p>
            <a:fld id="{76991C5B-0B27-4C67-9A9A-28FEB47E4849}" type="slidenum">
              <a:rPr lang="en-US" smtClean="0"/>
              <a:pPr/>
              <a:t>34</a:t>
            </a:fld>
            <a:endParaRPr lang="en-US" dirty="0"/>
          </a:p>
        </p:txBody>
      </p:sp>
    </p:spTree>
    <p:extLst>
      <p:ext uri="{BB962C8B-B14F-4D97-AF65-F5344CB8AC3E}">
        <p14:creationId xmlns:p14="http://schemas.microsoft.com/office/powerpoint/2010/main" val="1656369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4233" y="1083435"/>
            <a:ext cx="9658069" cy="897766"/>
          </a:xfrm>
        </p:spPr>
        <p:txBody>
          <a:bodyPr>
            <a:normAutofit fontScale="90000"/>
          </a:bodyPr>
          <a:lstStyle/>
          <a:p>
            <a:pPr algn="ctr"/>
            <a:r>
              <a:rPr lang="en-US" dirty="0"/>
              <a:t>Aren’t They All The Same?</a:t>
            </a:r>
            <a:br>
              <a:rPr lang="en-US" dirty="0"/>
            </a:br>
            <a:r>
              <a:rPr lang="en-US" sz="2400" dirty="0"/>
              <a:t>Descriptions and Business Purpose</a:t>
            </a:r>
          </a:p>
        </p:txBody>
      </p:sp>
      <p:sp>
        <p:nvSpPr>
          <p:cNvPr id="3" name="Content Placeholder 2"/>
          <p:cNvSpPr>
            <a:spLocks noGrp="1"/>
          </p:cNvSpPr>
          <p:nvPr>
            <p:ph idx="1"/>
          </p:nvPr>
        </p:nvSpPr>
        <p:spPr>
          <a:xfrm>
            <a:off x="609599" y="2149388"/>
            <a:ext cx="10972801" cy="4389525"/>
          </a:xfrm>
        </p:spPr>
        <p:txBody>
          <a:bodyPr>
            <a:normAutofit fontScale="92500" lnSpcReduction="20000"/>
          </a:bodyPr>
          <a:lstStyle/>
          <a:p>
            <a:pPr marL="0" indent="0" algn="just">
              <a:buFont typeface="Arial" panose="020B0604020202020204" pitchFamily="34" charset="0"/>
              <a:buChar char="•"/>
            </a:pPr>
            <a:r>
              <a:rPr lang="en-US" dirty="0"/>
              <a:t>Description – this is a required field and shows up on the operating statement.</a:t>
            </a:r>
          </a:p>
          <a:p>
            <a:pPr marL="0" indent="0" algn="just">
              <a:buFont typeface="Arial" panose="020B0604020202020204" pitchFamily="34" charset="0"/>
              <a:buChar char="•"/>
            </a:pPr>
            <a:endParaRPr lang="en-US" dirty="0"/>
          </a:p>
          <a:p>
            <a:pPr marL="0" indent="0" algn="just">
              <a:buFont typeface="Arial" panose="020B0604020202020204" pitchFamily="34" charset="0"/>
              <a:buChar char="•"/>
            </a:pPr>
            <a:r>
              <a:rPr lang="en-US" dirty="0"/>
              <a:t>Explanation – this can be used to describe the business purpose or give more detail than the description.</a:t>
            </a:r>
          </a:p>
          <a:p>
            <a:pPr marL="0" indent="0" algn="just">
              <a:buFont typeface="Arial" panose="020B0604020202020204" pitchFamily="34" charset="0"/>
              <a:buChar char="•"/>
            </a:pPr>
            <a:endParaRPr lang="en-US" dirty="0"/>
          </a:p>
          <a:p>
            <a:pPr marL="0" indent="0" algn="just">
              <a:buFont typeface="Arial" panose="020B0604020202020204" pitchFamily="34" charset="0"/>
              <a:buChar char="•"/>
            </a:pPr>
            <a:r>
              <a:rPr lang="en-US" dirty="0"/>
              <a:t>Line Description – this will overwrite the required description and show up on the operating statement</a:t>
            </a:r>
          </a:p>
          <a:p>
            <a:pPr marL="0" indent="0" algn="just">
              <a:buFont typeface="Arial" panose="020B0604020202020204" pitchFamily="34" charset="0"/>
              <a:buChar char="•"/>
            </a:pPr>
            <a:endParaRPr lang="en-US" dirty="0"/>
          </a:p>
          <a:p>
            <a:pPr marL="0" indent="0" algn="just">
              <a:buFont typeface="Arial" panose="020B0604020202020204" pitchFamily="34" charset="0"/>
              <a:buChar char="•"/>
            </a:pPr>
            <a:r>
              <a:rPr lang="en-US" dirty="0"/>
              <a:t>Check Stub Text – this is for items that will print on the check stub/remittance advice</a:t>
            </a:r>
          </a:p>
        </p:txBody>
      </p:sp>
      <p:sp>
        <p:nvSpPr>
          <p:cNvPr id="6" name="Slide Number Placeholder 5"/>
          <p:cNvSpPr>
            <a:spLocks noGrp="1"/>
          </p:cNvSpPr>
          <p:nvPr>
            <p:ph type="sldNum" sz="quarter" idx="12"/>
          </p:nvPr>
        </p:nvSpPr>
        <p:spPr/>
        <p:txBody>
          <a:bodyPr/>
          <a:lstStyle/>
          <a:p>
            <a:fld id="{50FE2593-999F-4196-B4BD-C6CDF30C560A}" type="slidenum">
              <a:rPr lang="en-US"/>
              <a:pPr/>
              <a:t>4</a:t>
            </a:fld>
            <a:endParaRPr lang="en-US" dirty="0"/>
          </a:p>
        </p:txBody>
      </p:sp>
      <p:sp>
        <p:nvSpPr>
          <p:cNvPr id="4" name="TextBox 3">
            <a:extLst>
              <a:ext uri="{FF2B5EF4-FFF2-40B4-BE49-F238E27FC236}">
                <a16:creationId xmlns:a16="http://schemas.microsoft.com/office/drawing/2014/main" id="{31C1764F-811D-4FD7-9500-93A6FA30F58C}"/>
              </a:ext>
            </a:extLst>
          </p:cNvPr>
          <p:cNvSpPr txBox="1"/>
          <p:nvPr/>
        </p:nvSpPr>
        <p:spPr>
          <a:xfrm>
            <a:off x="174170" y="714103"/>
            <a:ext cx="3727269" cy="369332"/>
          </a:xfrm>
          <a:prstGeom prst="rect">
            <a:avLst/>
          </a:prstGeom>
          <a:noFill/>
        </p:spPr>
        <p:txBody>
          <a:bodyPr wrap="square" rtlCol="0">
            <a:spAutoFit/>
          </a:bodyPr>
          <a:lstStyle/>
          <a:p>
            <a:r>
              <a:rPr lang="en-US" sz="1800" dirty="0"/>
              <a:t>Document Overview Tab – cont.</a:t>
            </a:r>
            <a:endParaRPr lang="en-US" dirty="0"/>
          </a:p>
        </p:txBody>
      </p:sp>
    </p:spTree>
    <p:extLst>
      <p:ext uri="{BB962C8B-B14F-4D97-AF65-F5344CB8AC3E}">
        <p14:creationId xmlns:p14="http://schemas.microsoft.com/office/powerpoint/2010/main" val="474613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142" y="1528355"/>
            <a:ext cx="10833463" cy="4389525"/>
          </a:xfrm>
        </p:spPr>
        <p:txBody>
          <a:bodyPr>
            <a:normAutofit/>
          </a:bodyPr>
          <a:lstStyle/>
          <a:p>
            <a:pPr algn="just">
              <a:buFont typeface="Arial" panose="020B0604020202020204" pitchFamily="34" charset="0"/>
              <a:buChar char="•"/>
            </a:pPr>
            <a:r>
              <a:rPr lang="en-US" dirty="0"/>
              <a:t>Organization Document Number – can be used by the department for anything they want.  It is not secure.</a:t>
            </a:r>
          </a:p>
          <a:p>
            <a:pPr algn="just">
              <a:buFont typeface="Arial" panose="020B0604020202020204" pitchFamily="34" charset="0"/>
              <a:buChar char="•"/>
            </a:pPr>
            <a:endParaRPr lang="en-US" dirty="0"/>
          </a:p>
          <a:p>
            <a:pPr algn="just">
              <a:buFont typeface="Arial" panose="020B0604020202020204" pitchFamily="34" charset="0"/>
              <a:buChar char="•"/>
            </a:pPr>
            <a:r>
              <a:rPr lang="en-US" dirty="0"/>
              <a:t>Secured Field – can be used by the department to store information they wish to remain secure, such as APID or SSN.</a:t>
            </a:r>
          </a:p>
          <a:p>
            <a:pPr algn="just">
              <a:buFont typeface="Arial" panose="020B0604020202020204" pitchFamily="34" charset="0"/>
              <a:buChar char="•"/>
            </a:pPr>
            <a:endParaRPr lang="en-US" dirty="0"/>
          </a:p>
        </p:txBody>
      </p:sp>
      <p:sp>
        <p:nvSpPr>
          <p:cNvPr id="6" name="Slide Number Placeholder 5"/>
          <p:cNvSpPr>
            <a:spLocks noGrp="1"/>
          </p:cNvSpPr>
          <p:nvPr>
            <p:ph type="sldNum" sz="quarter" idx="12"/>
          </p:nvPr>
        </p:nvSpPr>
        <p:spPr/>
        <p:txBody>
          <a:bodyPr/>
          <a:lstStyle/>
          <a:p>
            <a:fld id="{50FE2593-999F-4196-B4BD-C6CDF30C560A}" type="slidenum">
              <a:rPr lang="en-US"/>
              <a:pPr/>
              <a:t>5</a:t>
            </a:fld>
            <a:endParaRPr lang="en-US" dirty="0"/>
          </a:p>
        </p:txBody>
      </p:sp>
      <p:sp>
        <p:nvSpPr>
          <p:cNvPr id="5" name="Title 4">
            <a:extLst>
              <a:ext uri="{FF2B5EF4-FFF2-40B4-BE49-F238E27FC236}">
                <a16:creationId xmlns:a16="http://schemas.microsoft.com/office/drawing/2014/main" id="{CB019656-2613-44A8-9279-C356FE20E932}"/>
              </a:ext>
            </a:extLst>
          </p:cNvPr>
          <p:cNvSpPr txBox="1">
            <a:spLocks noGrp="1"/>
          </p:cNvSpPr>
          <p:nvPr>
            <p:ph type="title"/>
          </p:nvPr>
        </p:nvSpPr>
        <p:spPr>
          <a:xfrm>
            <a:off x="176395" y="698863"/>
            <a:ext cx="7652611" cy="381000"/>
          </a:xfrm>
          <a:prstGeom prst="rect">
            <a:avLst/>
          </a:prstGeom>
          <a:noFill/>
        </p:spPr>
        <p:txBody>
          <a:bodyPr wrap="square" rtlCol="0">
            <a:spAutoFit/>
          </a:bodyPr>
          <a:lstStyle/>
          <a:p>
            <a:r>
              <a:rPr lang="en-US" sz="1800" dirty="0"/>
              <a:t>Document Overview Tab – cont.</a:t>
            </a:r>
            <a:endParaRPr lang="en-US" dirty="0"/>
          </a:p>
        </p:txBody>
      </p:sp>
    </p:spTree>
    <p:extLst>
      <p:ext uri="{BB962C8B-B14F-4D97-AF65-F5344CB8AC3E}">
        <p14:creationId xmlns:p14="http://schemas.microsoft.com/office/powerpoint/2010/main" val="1858442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594360"/>
            <a:ext cx="8041440" cy="1066800"/>
          </a:xfrm>
        </p:spPr>
        <p:txBody>
          <a:bodyPr>
            <a:normAutofit fontScale="90000"/>
          </a:bodyPr>
          <a:lstStyle/>
          <a:p>
            <a:pPr algn="ctr"/>
            <a:r>
              <a:rPr lang="en-US" b="1" dirty="0"/>
              <a:t>Payment Information Tab</a:t>
            </a:r>
            <a:br>
              <a:rPr lang="en-US" dirty="0"/>
            </a:br>
            <a:br>
              <a:rPr lang="en-US" dirty="0"/>
            </a:br>
            <a:br>
              <a:rPr lang="en-US" dirty="0"/>
            </a:br>
            <a:endParaRPr lang="en-US" sz="2400" dirty="0"/>
          </a:p>
        </p:txBody>
      </p:sp>
      <p:sp>
        <p:nvSpPr>
          <p:cNvPr id="3" name="Content Placeholder 2"/>
          <p:cNvSpPr>
            <a:spLocks noGrp="1"/>
          </p:cNvSpPr>
          <p:nvPr>
            <p:ph idx="1"/>
          </p:nvPr>
        </p:nvSpPr>
        <p:spPr>
          <a:xfrm>
            <a:off x="679269" y="1661160"/>
            <a:ext cx="10824754" cy="4389525"/>
          </a:xfrm>
        </p:spPr>
        <p:txBody>
          <a:bodyPr>
            <a:normAutofit/>
          </a:bodyPr>
          <a:lstStyle/>
          <a:p>
            <a:r>
              <a:rPr lang="en-US" dirty="0"/>
              <a:t>Payee ID</a:t>
            </a:r>
          </a:p>
          <a:p>
            <a:r>
              <a:rPr lang="en-US" dirty="0"/>
              <a:t>Payment Reason Code</a:t>
            </a:r>
          </a:p>
          <a:p>
            <a:r>
              <a:rPr lang="en-US" dirty="0"/>
              <a:t>Address</a:t>
            </a:r>
          </a:p>
          <a:p>
            <a:r>
              <a:rPr lang="en-US" dirty="0"/>
              <a:t>Amount</a:t>
            </a:r>
          </a:p>
          <a:p>
            <a:r>
              <a:rPr lang="en-US" dirty="0"/>
              <a:t>Due Date</a:t>
            </a:r>
          </a:p>
          <a:p>
            <a:r>
              <a:rPr lang="en-US" dirty="0"/>
              <a:t>Payment Method</a:t>
            </a:r>
          </a:p>
          <a:p>
            <a:r>
              <a:rPr lang="en-US" dirty="0"/>
              <a:t>Special Handling</a:t>
            </a:r>
          </a:p>
          <a:p>
            <a:r>
              <a:rPr lang="en-US" dirty="0"/>
              <a:t>Check Stub Text</a:t>
            </a:r>
          </a:p>
        </p:txBody>
      </p:sp>
      <p:sp>
        <p:nvSpPr>
          <p:cNvPr id="6" name="Slide Number Placeholder 5"/>
          <p:cNvSpPr>
            <a:spLocks noGrp="1"/>
          </p:cNvSpPr>
          <p:nvPr>
            <p:ph type="sldNum" sz="quarter" idx="12"/>
          </p:nvPr>
        </p:nvSpPr>
        <p:spPr/>
        <p:txBody>
          <a:bodyPr/>
          <a:lstStyle/>
          <a:p>
            <a:fld id="{50FE2593-999F-4196-B4BD-C6CDF30C560A}" type="slidenum">
              <a:rPr lang="en-US"/>
              <a:pPr/>
              <a:t>6</a:t>
            </a:fld>
            <a:endParaRPr lang="en-US" dirty="0"/>
          </a:p>
        </p:txBody>
      </p:sp>
    </p:spTree>
    <p:extLst>
      <p:ext uri="{BB962C8B-B14F-4D97-AF65-F5344CB8AC3E}">
        <p14:creationId xmlns:p14="http://schemas.microsoft.com/office/powerpoint/2010/main" val="20244498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5322" y="1028701"/>
            <a:ext cx="8041440" cy="1143000"/>
          </a:xfrm>
        </p:spPr>
        <p:txBody>
          <a:bodyPr>
            <a:normAutofit/>
          </a:bodyPr>
          <a:lstStyle/>
          <a:p>
            <a:r>
              <a:rPr lang="en-US" dirty="0"/>
              <a:t>Payment Reason Code</a:t>
            </a:r>
          </a:p>
        </p:txBody>
      </p:sp>
      <p:sp>
        <p:nvSpPr>
          <p:cNvPr id="3" name="Content Placeholder 2"/>
          <p:cNvSpPr>
            <a:spLocks noGrp="1"/>
          </p:cNvSpPr>
          <p:nvPr>
            <p:ph idx="1"/>
          </p:nvPr>
        </p:nvSpPr>
        <p:spPr>
          <a:xfrm>
            <a:off x="635726" y="1695638"/>
            <a:ext cx="11068594" cy="4389525"/>
          </a:xfrm>
        </p:spPr>
        <p:txBody>
          <a:bodyPr>
            <a:normAutofit/>
          </a:bodyPr>
          <a:lstStyle/>
          <a:p>
            <a:pPr>
              <a:buFont typeface="Arial" panose="020B0604020202020204" pitchFamily="34" charset="0"/>
              <a:buChar char="•"/>
            </a:pPr>
            <a:r>
              <a:rPr lang="en-US" dirty="0"/>
              <a:t>Must choose before entering vendor – only certain vendors will show up depending in the payment reason code.</a:t>
            </a:r>
          </a:p>
          <a:p>
            <a:pPr lvl="1">
              <a:buFont typeface="Arial" panose="020B0604020202020204" pitchFamily="34" charset="0"/>
              <a:buChar char="•"/>
            </a:pPr>
            <a:r>
              <a:rPr lang="en-US" dirty="0"/>
              <a:t>SP or Employee Vendors will not show up unless you are using E, I or F as the payment reason code</a:t>
            </a:r>
            <a:r>
              <a:rPr lang="en-US" sz="2600" dirty="0"/>
              <a:t>s</a:t>
            </a:r>
            <a:endParaRPr lang="en-US" dirty="0"/>
          </a:p>
          <a:p>
            <a:pPr>
              <a:buFont typeface="Arial" panose="020B0604020202020204" pitchFamily="34" charset="0"/>
              <a:buChar char="•"/>
            </a:pPr>
            <a:r>
              <a:rPr lang="en-US" dirty="0"/>
              <a:t>Payment Reason Code listing can be found in Section 75 of the Manual of Business Procedures.</a:t>
            </a:r>
          </a:p>
          <a:p>
            <a:pPr>
              <a:buFont typeface="Arial" panose="020B0604020202020204" pitchFamily="34" charset="0"/>
              <a:buChar char="•"/>
            </a:pPr>
            <a:r>
              <a:rPr lang="en-US" dirty="0"/>
              <a:t>The correct payment reason code is important as this is how the DVs are assigned to auditors.  The wrong one will cause a delay in processing.</a:t>
            </a:r>
          </a:p>
        </p:txBody>
      </p:sp>
      <p:sp>
        <p:nvSpPr>
          <p:cNvPr id="8" name="Slide Number Placeholder 7"/>
          <p:cNvSpPr>
            <a:spLocks noGrp="1"/>
          </p:cNvSpPr>
          <p:nvPr>
            <p:ph type="sldNum" sz="quarter" idx="12"/>
          </p:nvPr>
        </p:nvSpPr>
        <p:spPr/>
        <p:txBody>
          <a:bodyPr/>
          <a:lstStyle/>
          <a:p>
            <a:fld id="{50FE2593-999F-4196-B4BD-C6CDF30C560A}" type="slidenum">
              <a:rPr lang="en-US"/>
              <a:pPr/>
              <a:t>7</a:t>
            </a:fld>
            <a:endParaRPr lang="en-US" dirty="0"/>
          </a:p>
        </p:txBody>
      </p:sp>
      <p:sp>
        <p:nvSpPr>
          <p:cNvPr id="5" name="Title 4">
            <a:extLst>
              <a:ext uri="{FF2B5EF4-FFF2-40B4-BE49-F238E27FC236}">
                <a16:creationId xmlns:a16="http://schemas.microsoft.com/office/drawing/2014/main" id="{982FE0AC-555A-44AB-8159-2AAD249525E3}"/>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1647050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642466"/>
            <a:ext cx="8041440" cy="1195043"/>
          </a:xfrm>
        </p:spPr>
        <p:txBody>
          <a:bodyPr>
            <a:normAutofit fontScale="90000"/>
          </a:bodyPr>
          <a:lstStyle/>
          <a:p>
            <a:pPr algn="ctr"/>
            <a:r>
              <a:rPr lang="en-US" sz="4000" dirty="0">
                <a:solidFill>
                  <a:srgbClr val="18453B"/>
                </a:solidFill>
                <a:latin typeface="Gotham-Bold"/>
                <a:cs typeface="Gotham-Bold"/>
              </a:rPr>
              <a:t>Using the Correct Vendor Type</a:t>
            </a:r>
            <a:br>
              <a:rPr lang="en-US" sz="4000" dirty="0">
                <a:solidFill>
                  <a:srgbClr val="18453B"/>
                </a:solidFill>
                <a:latin typeface="Gotham-Bold"/>
                <a:cs typeface="Gotham-Bold"/>
              </a:rPr>
            </a:br>
            <a:r>
              <a:rPr lang="en-US" sz="3100" dirty="0">
                <a:solidFill>
                  <a:srgbClr val="18453B"/>
                </a:solidFill>
                <a:latin typeface="Gotham-Bold"/>
                <a:cs typeface="Gotham-Bold"/>
              </a:rPr>
              <a:t>Vendor Mix Ups</a:t>
            </a:r>
            <a:br>
              <a:rPr lang="en-US" sz="3100" dirty="0"/>
            </a:br>
            <a:endParaRPr lang="en-US" sz="3100" dirty="0"/>
          </a:p>
        </p:txBody>
      </p:sp>
      <p:sp>
        <p:nvSpPr>
          <p:cNvPr id="5" name="Text Placeholder 4"/>
          <p:cNvSpPr>
            <a:spLocks noGrp="1"/>
          </p:cNvSpPr>
          <p:nvPr>
            <p:ph type="body" idx="1"/>
          </p:nvPr>
        </p:nvSpPr>
        <p:spPr>
          <a:xfrm>
            <a:off x="1081841" y="1760466"/>
            <a:ext cx="4023360" cy="542395"/>
          </a:xfrm>
        </p:spPr>
        <p:txBody>
          <a:bodyPr>
            <a:normAutofit fontScale="25000" lnSpcReduction="20000"/>
          </a:bodyPr>
          <a:lstStyle/>
          <a:p>
            <a:pPr algn="ctr"/>
            <a:endParaRPr lang="en-US" u="sng" dirty="0"/>
          </a:p>
          <a:p>
            <a:pPr algn="ctr"/>
            <a:endParaRPr lang="en-US" u="sng" dirty="0"/>
          </a:p>
          <a:p>
            <a:r>
              <a:rPr lang="en-US" sz="9600" u="sng" dirty="0"/>
              <a:t>SP Vendor</a:t>
            </a:r>
          </a:p>
        </p:txBody>
      </p:sp>
      <p:sp>
        <p:nvSpPr>
          <p:cNvPr id="6" name="Text Placeholder 5"/>
          <p:cNvSpPr>
            <a:spLocks noGrp="1"/>
          </p:cNvSpPr>
          <p:nvPr>
            <p:ph type="body" sz="quarter" idx="3"/>
          </p:nvPr>
        </p:nvSpPr>
        <p:spPr>
          <a:xfrm>
            <a:off x="7090548" y="1762303"/>
            <a:ext cx="4019611" cy="542394"/>
          </a:xfrm>
        </p:spPr>
        <p:txBody>
          <a:bodyPr/>
          <a:lstStyle/>
          <a:p>
            <a:pPr algn="ctr"/>
            <a:r>
              <a:rPr lang="en-US" u="sng" dirty="0"/>
              <a:t>DV Vendor</a:t>
            </a:r>
          </a:p>
        </p:txBody>
      </p:sp>
      <p:sp>
        <p:nvSpPr>
          <p:cNvPr id="10" name="Slide Number Placeholder 9"/>
          <p:cNvSpPr>
            <a:spLocks noGrp="1"/>
          </p:cNvSpPr>
          <p:nvPr>
            <p:ph type="sldNum" sz="quarter" idx="12"/>
          </p:nvPr>
        </p:nvSpPr>
        <p:spPr/>
        <p:txBody>
          <a:bodyPr/>
          <a:lstStyle/>
          <a:p>
            <a:fld id="{50FE2593-999F-4196-B4BD-C6CDF30C560A}" type="slidenum">
              <a:rPr lang="en-US"/>
              <a:pPr/>
              <a:t>8</a:t>
            </a:fld>
            <a:endParaRPr lang="en-US" dirty="0"/>
          </a:p>
        </p:txBody>
      </p:sp>
      <p:pic>
        <p:nvPicPr>
          <p:cNvPr id="2052" name="Picture 4"/>
          <p:cNvPicPr>
            <a:picLocks noGrp="1" noChangeAspect="1" noChangeArrowheads="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1755890" y="2578613"/>
            <a:ext cx="3017838" cy="3183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Grp="1" noChangeAspect="1" noChangeArrowheads="1"/>
          </p:cNvPicPr>
          <p:nvPr>
            <p:ph sz="quarter" idx="14"/>
          </p:nvPr>
        </p:nvPicPr>
        <p:blipFill>
          <a:blip r:embed="rId4">
            <a:extLst>
              <a:ext uri="{28A0092B-C50C-407E-A947-70E740481C1C}">
                <a14:useLocalDpi xmlns:a14="http://schemas.microsoft.com/office/drawing/2010/main" val="0"/>
              </a:ext>
            </a:extLst>
          </a:blip>
          <a:srcRect/>
          <a:stretch>
            <a:fillRect/>
          </a:stretch>
        </p:blipFill>
        <p:spPr bwMode="auto">
          <a:xfrm>
            <a:off x="7454688" y="2578613"/>
            <a:ext cx="3195896" cy="324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itle 4">
            <a:extLst>
              <a:ext uri="{FF2B5EF4-FFF2-40B4-BE49-F238E27FC236}">
                <a16:creationId xmlns:a16="http://schemas.microsoft.com/office/drawing/2014/main" id="{798BDA49-AED1-4D89-9F30-7EEABA30583B}"/>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
        <p:nvSpPr>
          <p:cNvPr id="3" name="TextBox 2">
            <a:extLst>
              <a:ext uri="{FF2B5EF4-FFF2-40B4-BE49-F238E27FC236}">
                <a16:creationId xmlns:a16="http://schemas.microsoft.com/office/drawing/2014/main" id="{1EC51BE3-076A-403C-AE29-8D6C7CC495E3}"/>
              </a:ext>
            </a:extLst>
          </p:cNvPr>
          <p:cNvSpPr txBox="1"/>
          <p:nvPr/>
        </p:nvSpPr>
        <p:spPr>
          <a:xfrm>
            <a:off x="1081842" y="5587749"/>
            <a:ext cx="10392404" cy="664797"/>
          </a:xfrm>
          <a:prstGeom prst="rect">
            <a:avLst/>
          </a:prstGeom>
          <a:noFill/>
        </p:spPr>
        <p:txBody>
          <a:bodyPr wrap="square" rtlCol="0">
            <a:spAutoFit/>
          </a:bodyPr>
          <a:lstStyle/>
          <a:p>
            <a:pPr algn="ctr" defTabSz="457200" fontAlgn="base">
              <a:lnSpc>
                <a:spcPct val="80000"/>
              </a:lnSpc>
              <a:spcBef>
                <a:spcPct val="20000"/>
              </a:spcBef>
              <a:spcAft>
                <a:spcPct val="0"/>
              </a:spcAft>
            </a:pPr>
            <a:r>
              <a:rPr lang="en-US" sz="2400" u="sng" dirty="0">
                <a:solidFill>
                  <a:schemeClr val="tx2"/>
                </a:solidFill>
                <a:ea typeface="ＭＳ Ｐゴシック" charset="-128"/>
              </a:rPr>
              <a:t>Employee Vendors – only for refunds and reimbursement, choose correctly!</a:t>
            </a:r>
          </a:p>
          <a:p>
            <a:endParaRPr lang="en-US" dirty="0"/>
          </a:p>
        </p:txBody>
      </p:sp>
    </p:spTree>
    <p:extLst>
      <p:ext uri="{BB962C8B-B14F-4D97-AF65-F5344CB8AC3E}">
        <p14:creationId xmlns:p14="http://schemas.microsoft.com/office/powerpoint/2010/main" val="1276970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280" y="891442"/>
            <a:ext cx="8041440" cy="1143000"/>
          </a:xfrm>
        </p:spPr>
        <p:txBody>
          <a:bodyPr/>
          <a:lstStyle/>
          <a:p>
            <a:pPr algn="ctr"/>
            <a:r>
              <a:rPr lang="en-US" dirty="0"/>
              <a:t>Choose the Right Vendor!</a:t>
            </a:r>
          </a:p>
        </p:txBody>
      </p:sp>
      <p:sp>
        <p:nvSpPr>
          <p:cNvPr id="3" name="Content Placeholder 2"/>
          <p:cNvSpPr>
            <a:spLocks noGrp="1"/>
          </p:cNvSpPr>
          <p:nvPr>
            <p:ph idx="1"/>
          </p:nvPr>
        </p:nvSpPr>
        <p:spPr>
          <a:xfrm>
            <a:off x="714103" y="2069265"/>
            <a:ext cx="10746377" cy="3721936"/>
          </a:xfrm>
        </p:spPr>
        <p:txBody>
          <a:bodyPr>
            <a:normAutofit/>
          </a:bodyPr>
          <a:lstStyle/>
          <a:p>
            <a:pPr algn="just">
              <a:buFont typeface="Arial" panose="020B0604020202020204" pitchFamily="34" charset="0"/>
              <a:buChar char="•"/>
            </a:pPr>
            <a:r>
              <a:rPr lang="en-US" dirty="0"/>
              <a:t>Use the look-up tool to find the vendor</a:t>
            </a:r>
          </a:p>
          <a:p>
            <a:pPr lvl="1" algn="just">
              <a:buFont typeface="Arial" panose="020B0604020202020204" pitchFamily="34" charset="0"/>
              <a:buChar char="•"/>
            </a:pPr>
            <a:r>
              <a:rPr lang="en-US" sz="2600" dirty="0"/>
              <a:t>The TIN is the most accurate way to find the vendor</a:t>
            </a:r>
          </a:p>
          <a:p>
            <a:pPr lvl="1" algn="just">
              <a:buFont typeface="Arial" panose="020B0604020202020204" pitchFamily="34" charset="0"/>
              <a:buChar char="•"/>
            </a:pPr>
            <a:r>
              <a:rPr lang="en-US" sz="2600" dirty="0"/>
              <a:t>Verify details such as remit address</a:t>
            </a:r>
          </a:p>
          <a:p>
            <a:pPr algn="just">
              <a:buFont typeface="Arial" panose="020B0604020202020204" pitchFamily="34" charset="0"/>
              <a:buChar char="•"/>
            </a:pPr>
            <a:endParaRPr lang="en-US" dirty="0"/>
          </a:p>
          <a:p>
            <a:pPr algn="just">
              <a:buFont typeface="Arial" panose="020B0604020202020204" pitchFamily="34" charset="0"/>
              <a:buChar char="•"/>
            </a:pPr>
            <a:r>
              <a:rPr lang="en-US" dirty="0"/>
              <a:t>Copy vendor ID for ad hoc routing to an employee</a:t>
            </a:r>
          </a:p>
        </p:txBody>
      </p:sp>
      <p:sp>
        <p:nvSpPr>
          <p:cNvPr id="8" name="Slide Number Placeholder 7"/>
          <p:cNvSpPr>
            <a:spLocks noGrp="1"/>
          </p:cNvSpPr>
          <p:nvPr>
            <p:ph type="sldNum" sz="quarter" idx="12"/>
          </p:nvPr>
        </p:nvSpPr>
        <p:spPr/>
        <p:txBody>
          <a:bodyPr/>
          <a:lstStyle/>
          <a:p>
            <a:fld id="{50FE2593-999F-4196-B4BD-C6CDF30C560A}" type="slidenum">
              <a:rPr lang="en-US"/>
              <a:pPr/>
              <a:t>9</a:t>
            </a:fld>
            <a:endParaRPr lang="en-US" dirty="0"/>
          </a:p>
        </p:txBody>
      </p:sp>
      <p:sp>
        <p:nvSpPr>
          <p:cNvPr id="5" name="Title 4">
            <a:extLst>
              <a:ext uri="{FF2B5EF4-FFF2-40B4-BE49-F238E27FC236}">
                <a16:creationId xmlns:a16="http://schemas.microsoft.com/office/drawing/2014/main" id="{982FE0AC-555A-44AB-8159-2AAD249525E3}"/>
              </a:ext>
            </a:extLst>
          </p:cNvPr>
          <p:cNvSpPr txBox="1">
            <a:spLocks/>
          </p:cNvSpPr>
          <p:nvPr/>
        </p:nvSpPr>
        <p:spPr>
          <a:xfrm>
            <a:off x="176396" y="698863"/>
            <a:ext cx="3158988" cy="276999"/>
          </a:xfrm>
          <a:prstGeom prst="rect">
            <a:avLst/>
          </a:prstGeom>
          <a:noFill/>
        </p:spPr>
        <p:txBody>
          <a:bodyPr wrap="square" rtlCol="0">
            <a:spAutoFit/>
          </a:bodyPr>
          <a:lstStyle>
            <a:lvl1pPr algn="ctr" defTabSz="457200" rtl="0" eaLnBrk="1" fontAlgn="base" hangingPunct="1">
              <a:spcBef>
                <a:spcPct val="0"/>
              </a:spcBef>
              <a:spcAft>
                <a:spcPct val="0"/>
              </a:spcAft>
              <a:defRPr sz="4400" kern="1200">
                <a:solidFill>
                  <a:schemeClr val="tx1"/>
                </a:solidFill>
                <a:latin typeface="Gotham Book"/>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Gotham Book" charset="0"/>
                <a:ea typeface="ＭＳ Ｐゴシック" charset="-128"/>
                <a:cs typeface="ＭＳ Ｐゴシック" charset="-128"/>
              </a:defRPr>
            </a:lvl9pPr>
          </a:lstStyle>
          <a:p>
            <a:pPr algn="l"/>
            <a:r>
              <a:rPr lang="en-US" sz="1200" dirty="0"/>
              <a:t>Payment Information Tab – cont.</a:t>
            </a:r>
          </a:p>
        </p:txBody>
      </p:sp>
    </p:spTree>
    <p:extLst>
      <p:ext uri="{BB962C8B-B14F-4D97-AF65-F5344CB8AC3E}">
        <p14:creationId xmlns:p14="http://schemas.microsoft.com/office/powerpoint/2010/main" val="1716802604"/>
      </p:ext>
    </p:extLst>
  </p:cSld>
  <p:clrMapOvr>
    <a:masterClrMapping/>
  </p:clrMapOvr>
</p:sld>
</file>

<file path=ppt/theme/theme1.xml><?xml version="1.0" encoding="utf-8"?>
<a:theme xmlns:a="http://schemas.openxmlformats.org/drawingml/2006/main" name="MSU">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528</TotalTime>
  <Words>2203</Words>
  <Application>Microsoft Office PowerPoint</Application>
  <PresentationFormat>Widescreen</PresentationFormat>
  <Paragraphs>274</Paragraphs>
  <Slides>34</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Gotham Book</vt:lpstr>
      <vt:lpstr>Gotham-Bold</vt:lpstr>
      <vt:lpstr>Tahoma</vt:lpstr>
      <vt:lpstr>Wingdings</vt:lpstr>
      <vt:lpstr>MSU</vt:lpstr>
      <vt:lpstr>PowerPoint Presentation</vt:lpstr>
      <vt:lpstr>Today’s Topics   </vt:lpstr>
      <vt:lpstr>Document Overview Tab   </vt:lpstr>
      <vt:lpstr>Aren’t They All The Same? Descriptions and Business Purpose</vt:lpstr>
      <vt:lpstr>Document Overview Tab – cont.</vt:lpstr>
      <vt:lpstr>Payment Information Tab   </vt:lpstr>
      <vt:lpstr>Payment Reason Code</vt:lpstr>
      <vt:lpstr>Using the Correct Vendor Type Vendor Mix Ups </vt:lpstr>
      <vt:lpstr>Choose the Right Vendor!</vt:lpstr>
      <vt:lpstr>Choose the Correct Address!</vt:lpstr>
      <vt:lpstr>Amount</vt:lpstr>
      <vt:lpstr>Due Date</vt:lpstr>
      <vt:lpstr>Payment Method – Very Important! *The payment method selected cannot be changed later*  </vt:lpstr>
      <vt:lpstr>Wire Tab Requirements The charge for a wire is $25 </vt:lpstr>
      <vt:lpstr>Special Handling Tab The charge for special handling service is $15 </vt:lpstr>
      <vt:lpstr>Special Handling Tab</vt:lpstr>
      <vt:lpstr>Special Handling Tab</vt:lpstr>
      <vt:lpstr>Special Handling Tab</vt:lpstr>
      <vt:lpstr>Special Handling Tab  What do you do if you forget to check the box or if your special handling request is for an employee direct deposit?</vt:lpstr>
      <vt:lpstr>Check Stub Text </vt:lpstr>
      <vt:lpstr>Accounting Lines Tab   </vt:lpstr>
      <vt:lpstr>Accounting Lines Tab</vt:lpstr>
      <vt:lpstr>Nonresident Alien Tax Tab   </vt:lpstr>
      <vt:lpstr>Notes and Attachments Tax Tab   </vt:lpstr>
      <vt:lpstr>General Ledger Pending Entries Tab   </vt:lpstr>
      <vt:lpstr>Route Log Tab Where does it go?   </vt:lpstr>
      <vt:lpstr>Basic Routing - example</vt:lpstr>
      <vt:lpstr>Organization Review Routing - example</vt:lpstr>
      <vt:lpstr>Enroute Document – example</vt:lpstr>
      <vt:lpstr>Ad Hoc Recipients Tab</vt:lpstr>
      <vt:lpstr>Action Buttons   </vt:lpstr>
      <vt:lpstr>Pre-Disbursement Processor Status Tab Was the Payment Sent?</vt:lpstr>
      <vt:lpstr>Other Items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Mason, Ethel</dc:creator>
  <cp:lastModifiedBy>Mason, Ethel</cp:lastModifiedBy>
  <cp:revision>38</cp:revision>
  <dcterms:created xsi:type="dcterms:W3CDTF">2021-02-23T21:26:10Z</dcterms:created>
  <dcterms:modified xsi:type="dcterms:W3CDTF">2023-08-24T16:25:07Z</dcterms:modified>
</cp:coreProperties>
</file>