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3"/>
  </p:notesMasterIdLst>
  <p:handoutMasterIdLst>
    <p:handoutMasterId r:id="rId34"/>
  </p:handoutMasterIdLst>
  <p:sldIdLst>
    <p:sldId id="256" r:id="rId2"/>
    <p:sldId id="257" r:id="rId3"/>
    <p:sldId id="259" r:id="rId4"/>
    <p:sldId id="260" r:id="rId5"/>
    <p:sldId id="312" r:id="rId6"/>
    <p:sldId id="340" r:id="rId7"/>
    <p:sldId id="338" r:id="rId8"/>
    <p:sldId id="330" r:id="rId9"/>
    <p:sldId id="331" r:id="rId10"/>
    <p:sldId id="332" r:id="rId11"/>
    <p:sldId id="333" r:id="rId12"/>
    <p:sldId id="277" r:id="rId13"/>
    <p:sldId id="261" r:id="rId14"/>
    <p:sldId id="262" r:id="rId15"/>
    <p:sldId id="329" r:id="rId16"/>
    <p:sldId id="313" r:id="rId17"/>
    <p:sldId id="316" r:id="rId18"/>
    <p:sldId id="294" r:id="rId19"/>
    <p:sldId id="317" r:id="rId20"/>
    <p:sldId id="318" r:id="rId21"/>
    <p:sldId id="320" r:id="rId22"/>
    <p:sldId id="321" r:id="rId23"/>
    <p:sldId id="314" r:id="rId24"/>
    <p:sldId id="322" r:id="rId25"/>
    <p:sldId id="323" r:id="rId26"/>
    <p:sldId id="315" r:id="rId27"/>
    <p:sldId id="337" r:id="rId28"/>
    <p:sldId id="343" r:id="rId29"/>
    <p:sldId id="344" r:id="rId30"/>
    <p:sldId id="345" r:id="rId31"/>
    <p:sldId id="302"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8" autoAdjust="0"/>
  </p:normalViewPr>
  <p:slideViewPr>
    <p:cSldViewPr>
      <p:cViewPr varScale="1">
        <p:scale>
          <a:sx n="91" d="100"/>
          <a:sy n="91" d="100"/>
        </p:scale>
        <p:origin x="21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1440" tIns="45720" rIns="91440" bIns="45720" rtlCol="0"/>
          <a:lstStyle>
            <a:lvl1pPr algn="r">
              <a:defRPr sz="1200"/>
            </a:lvl1pPr>
          </a:lstStyle>
          <a:p>
            <a:fld id="{E82A0CF2-D3C7-4FCD-8068-77C6CEC4E272}" type="datetimeFigureOut">
              <a:rPr lang="en-US" smtClean="0"/>
              <a:pPr/>
              <a:t>9/15/2025</a:t>
            </a:fld>
            <a:endParaRPr lang="en-US"/>
          </a:p>
        </p:txBody>
      </p:sp>
      <p:sp>
        <p:nvSpPr>
          <p:cNvPr id="4" name="Footer Placeholder 3"/>
          <p:cNvSpPr>
            <a:spLocks noGrp="1"/>
          </p:cNvSpPr>
          <p:nvPr>
            <p:ph type="ftr" sz="quarter" idx="2"/>
          </p:nvPr>
        </p:nvSpPr>
        <p:spPr>
          <a:xfrm>
            <a:off x="1"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1440" tIns="45720" rIns="91440" bIns="45720" rtlCol="0" anchor="b"/>
          <a:lstStyle>
            <a:lvl1pPr algn="r">
              <a:defRPr sz="1200"/>
            </a:lvl1pPr>
          </a:lstStyle>
          <a:p>
            <a:fld id="{E71C50F7-D55C-48FB-8B3D-707E1F0ECD39}" type="slidenum">
              <a:rPr lang="en-US" smtClean="0"/>
              <a:pPr/>
              <a:t>‹#›</a:t>
            </a:fld>
            <a:endParaRPr lang="en-US"/>
          </a:p>
        </p:txBody>
      </p:sp>
    </p:spTree>
    <p:extLst>
      <p:ext uri="{BB962C8B-B14F-4D97-AF65-F5344CB8AC3E}">
        <p14:creationId xmlns:p14="http://schemas.microsoft.com/office/powerpoint/2010/main" val="3088562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1440" tIns="45720" rIns="91440" bIns="45720" rtlCol="0"/>
          <a:lstStyle>
            <a:lvl1pPr algn="r">
              <a:defRPr sz="1200"/>
            </a:lvl1pPr>
          </a:lstStyle>
          <a:p>
            <a:fld id="{F48E3696-7811-4A17-9BF8-914E90DA302B}" type="datetimeFigureOut">
              <a:rPr lang="en-US" smtClean="0"/>
              <a:pPr/>
              <a:t>9/15/2025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1440" tIns="45720" rIns="91440" bIns="45720" rtlCol="0" anchor="b"/>
          <a:lstStyle>
            <a:lvl1pPr algn="r">
              <a:defRPr sz="1200"/>
            </a:lvl1pPr>
          </a:lstStyle>
          <a:p>
            <a:fld id="{DDBDEB47-44C2-451D-BD52-78AB4FD94734}" type="slidenum">
              <a:rPr lang="en-US" smtClean="0"/>
              <a:pPr/>
              <a:t>‹#›</a:t>
            </a:fld>
            <a:endParaRPr lang="en-US"/>
          </a:p>
        </p:txBody>
      </p:sp>
    </p:spTree>
    <p:extLst>
      <p:ext uri="{BB962C8B-B14F-4D97-AF65-F5344CB8AC3E}">
        <p14:creationId xmlns:p14="http://schemas.microsoft.com/office/powerpoint/2010/main" val="41153024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1" i="0" baseline="0">
                <a:ln>
                  <a:noFill/>
                </a:ln>
                <a:solidFill>
                  <a:srgbClr val="18453B"/>
                </a:solidFill>
                <a:latin typeface="Gotham-Bold"/>
                <a:cs typeface="Gotham-Bold"/>
              </a:defRPr>
            </a:lvl1pPr>
          </a:lstStyle>
          <a:p>
            <a:r>
              <a:rPr lang="en-US" dirty="0"/>
              <a:t>Click to edit Master title style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Bold"/>
                <a:cs typeface="Gotham-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fld id="{0753EB20-4A42-4B82-8725-A5C2A3ED6692}" type="datetime1">
              <a:rPr lang="en-US" smtClean="0"/>
              <a:pPr/>
              <a:t>9/15/2025</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baseline="0" smtClean="0">
                <a:latin typeface="Gotham-Bold"/>
              </a:defRPr>
            </a:lvl1pPr>
          </a:lstStyle>
          <a:p>
            <a:fld id="{76991C5B-0B27-4C67-9A9A-28FEB47E4849}" type="slidenum">
              <a:rPr lang="en-US" smtClean="0"/>
              <a:pPr/>
              <a:t>‹#›</a:t>
            </a:fld>
            <a:endParaRPr lang="en-US" dirty="0"/>
          </a:p>
        </p:txBody>
      </p:sp>
      <p:pic>
        <p:nvPicPr>
          <p:cNvPr id="7"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010002B4-C537-42BA-BDEF-53F84D9CB48B}" type="datetime1">
              <a:rPr lang="en-US" smtClean="0"/>
              <a:pPr/>
              <a:t>9/15/2025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smtClean="0"/>
              <a:pPr/>
              <a:t>‹#›</a:t>
            </a:fld>
            <a:endParaRPr lang="en-US" dirty="0"/>
          </a:p>
        </p:txBody>
      </p:sp>
      <p:pic>
        <p:nvPicPr>
          <p:cNvPr id="7"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457200" y="1600201"/>
            <a:ext cx="8229600" cy="1523999"/>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1EDAE687-5C26-4A89-BB93-EFE931A58674}" type="datetime1">
              <a:rPr lang="en-US" smtClean="0"/>
              <a:pPr/>
              <a:t>9/15/2025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smtClean="0"/>
              <a:pPr/>
              <a:t>‹#›</a:t>
            </a:fld>
            <a:endParaRPr lang="en-US" dirty="0"/>
          </a:p>
        </p:txBody>
      </p:sp>
      <p:sp>
        <p:nvSpPr>
          <p:cNvPr id="7" name="Content Placeholder 2"/>
          <p:cNvSpPr>
            <a:spLocks noGrp="1"/>
          </p:cNvSpPr>
          <p:nvPr>
            <p:ph idx="13"/>
          </p:nvPr>
        </p:nvSpPr>
        <p:spPr>
          <a:xfrm>
            <a:off x="457200" y="3276600"/>
            <a:ext cx="8229600" cy="2849563"/>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457200" y="6477000"/>
            <a:ext cx="2133600" cy="244475"/>
          </a:xfrm>
        </p:spPr>
        <p:txBody>
          <a:bodyPr/>
          <a:lstStyle>
            <a:lvl1pPr>
              <a:defRPr smtClean="0"/>
            </a:lvl1pPr>
          </a:lstStyle>
          <a:p>
            <a:fld id="{67D1EF56-6283-4667-9C33-F469AD645ACA}" type="datetime1">
              <a:rPr lang="en-US" smtClean="0"/>
              <a:pPr/>
              <a:t>9/15/2025</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smtClean="0"/>
            </a:lvl1pPr>
          </a:lstStyle>
          <a:p>
            <a:fld id="{76991C5B-0B27-4C67-9A9A-28FEB47E4849}" type="slidenum">
              <a:rPr lang="en-US" smtClean="0"/>
              <a:pPr/>
              <a:t>‹#›</a:t>
            </a:fld>
            <a:endParaRPr lang="en-US" dirty="0"/>
          </a:p>
        </p:txBody>
      </p:sp>
      <p:sp>
        <p:nvSpPr>
          <p:cNvPr id="8" name="Content Placeholder 2"/>
          <p:cNvSpPr>
            <a:spLocks noGrp="1"/>
          </p:cNvSpPr>
          <p:nvPr>
            <p:ph idx="13"/>
          </p:nvPr>
        </p:nvSpPr>
        <p:spPr>
          <a:xfrm>
            <a:off x="457200" y="1600200"/>
            <a:ext cx="3950704" cy="4572000"/>
          </a:xfrm>
          <a:prstGeom prst="rect">
            <a:avLst/>
          </a:prstGeom>
        </p:spPr>
        <p:txBody>
          <a:bodyPr/>
          <a:lstStyle>
            <a:lvl1pPr>
              <a:buClr>
                <a:schemeClr val="tx1">
                  <a:lumMod val="75000"/>
                  <a:lumOff val="25000"/>
                </a:schemeClr>
              </a:buClr>
              <a:buFont typeface="Arial" pitchFamily="34" charset="0"/>
              <a:buChar char="•"/>
              <a:defRPr sz="28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4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724400" y="1600200"/>
            <a:ext cx="3950704" cy="4572000"/>
          </a:xfrm>
          <a:prstGeom prst="rect">
            <a:avLst/>
          </a:prstGeom>
        </p:spPr>
        <p:txBody>
          <a:bodyPr/>
          <a:lstStyle>
            <a:lvl1pPr>
              <a:buClr>
                <a:schemeClr val="tx1">
                  <a:lumMod val="75000"/>
                  <a:lumOff val="25000"/>
                </a:schemeClr>
              </a:buClr>
              <a:buFont typeface="Arial" pitchFamily="34" charset="0"/>
              <a:buChar char="•"/>
              <a:defRPr sz="28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4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685800"/>
            <a:ext cx="8229600" cy="5867400"/>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685800"/>
            <a:ext cx="1295400" cy="6019800"/>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457200" y="6477000"/>
            <a:ext cx="2133600" cy="244475"/>
          </a:xfrm>
        </p:spPr>
        <p:txBody>
          <a:bodyPr/>
          <a:lstStyle>
            <a:lvl1pPr>
              <a:defRPr smtClean="0"/>
            </a:lvl1pPr>
          </a:lstStyle>
          <a:p>
            <a:fld id="{A94943F3-16BD-47D2-A827-C06380893761}" type="datetime1">
              <a:rPr lang="en-US" smtClean="0"/>
              <a:pPr/>
              <a:t>9/15/2025</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8" name="Slide Number Placeholder 5"/>
          <p:cNvSpPr>
            <a:spLocks noGrp="1"/>
          </p:cNvSpPr>
          <p:nvPr>
            <p:ph type="sldNum" sz="quarter" idx="12"/>
          </p:nvPr>
        </p:nvSpPr>
        <p:spPr>
          <a:xfrm>
            <a:off x="6553200" y="6477000"/>
            <a:ext cx="2133600" cy="244475"/>
          </a:xfrm>
        </p:spPr>
        <p:txBody>
          <a:bodyPr/>
          <a:lstStyle>
            <a:lvl1pPr>
              <a:defRPr baseline="0" smtClean="0"/>
            </a:lvl1pPr>
          </a:lstStyle>
          <a:p>
            <a:fld id="{76991C5B-0B27-4C67-9A9A-28FEB47E48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Gotham-Bold"/>
              </a:defRPr>
            </a:lvl1pPr>
          </a:lstStyle>
          <a:p>
            <a:fld id="{43E70010-5ED6-4DB8-936B-1582CD6A2796}" type="datetime1">
              <a:rPr lang="en-US" smtClean="0"/>
              <a:pPr/>
              <a:t>9/15/2025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Bold"/>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baseline="0" smtClean="0">
                <a:solidFill>
                  <a:srgbClr val="595959"/>
                </a:solidFill>
                <a:latin typeface="Gotham-Bold"/>
              </a:defRPr>
            </a:lvl1pPr>
          </a:lstStyle>
          <a:p>
            <a:fld id="{76991C5B-0B27-4C67-9A9A-28FEB47E4849}" type="slidenum">
              <a:rPr lang="en-US" smtClean="0"/>
              <a:pPr/>
              <a:t>‹#›</a:t>
            </a:fld>
            <a:endParaRPr lang="en-US" dirty="0"/>
          </a:p>
        </p:txBody>
      </p:sp>
      <p:pic>
        <p:nvPicPr>
          <p:cNvPr id="1030" name="Picture 11" descr="PP banner wordmark.jpg"/>
          <p:cNvPicPr>
            <a:picLocks noChangeAspect="1"/>
          </p:cNvPicPr>
          <p:nvPr/>
        </p:nvPicPr>
        <p:blipFill>
          <a:blip r:embed="rId7" cstate="print"/>
          <a:srcRect/>
          <a:stretch>
            <a:fillRect/>
          </a:stretch>
        </p:blipFill>
        <p:spPr bwMode="auto">
          <a:xfrm>
            <a:off x="3175" y="0"/>
            <a:ext cx="91408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2" r:id="rId4"/>
    <p:sldLayoutId id="2147483674" r:id="rId5"/>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nteri@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oiss.isp.msu.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94.cbp.dhs.gov/hom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kaiserl3@msu.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ontroller.msu.edu/manual-of-business-procedures/section-7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ge.sitecorecloud.io/michigansta4a14-msu70a4-prod718c-8cd0/media/Project/MSU/Controller/Docs/accounting/W-8BENE-InstructionsMSU-v04-16.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Payments to Non – U.S. Citizens and International Vendors</a:t>
            </a:r>
          </a:p>
        </p:txBody>
      </p:sp>
      <p:sp>
        <p:nvSpPr>
          <p:cNvPr id="4" name="TextBox 3">
            <a:extLst>
              <a:ext uri="{FF2B5EF4-FFF2-40B4-BE49-F238E27FC236}">
                <a16:creationId xmlns:a16="http://schemas.microsoft.com/office/drawing/2014/main" id="{622F27CA-8340-4F84-BC89-168C3192F01E}"/>
              </a:ext>
            </a:extLst>
          </p:cNvPr>
          <p:cNvSpPr txBox="1"/>
          <p:nvPr/>
        </p:nvSpPr>
        <p:spPr>
          <a:xfrm>
            <a:off x="304800" y="4495800"/>
            <a:ext cx="5562600" cy="1477328"/>
          </a:xfrm>
          <a:prstGeom prst="rect">
            <a:avLst/>
          </a:prstGeom>
          <a:noFill/>
        </p:spPr>
        <p:txBody>
          <a:bodyPr wrap="square">
            <a:spAutoFit/>
          </a:bodyPr>
          <a:lstStyle/>
          <a:p>
            <a:pPr marL="0" indent="1196975" algn="just">
              <a:buNone/>
            </a:pPr>
            <a:r>
              <a:rPr lang="en-US" sz="1800" dirty="0">
                <a:solidFill>
                  <a:schemeClr val="accent3">
                    <a:lumMod val="50000"/>
                  </a:schemeClr>
                </a:solidFill>
              </a:rPr>
              <a:t>Hosted by:			</a:t>
            </a:r>
          </a:p>
          <a:p>
            <a:pPr marL="0" indent="1196975" algn="just">
              <a:buNone/>
            </a:pPr>
            <a:r>
              <a:rPr lang="en-US" sz="1800" dirty="0">
                <a:solidFill>
                  <a:schemeClr val="accent3">
                    <a:lumMod val="50000"/>
                  </a:schemeClr>
                </a:solidFill>
              </a:rPr>
              <a:t>Lee Hunter</a:t>
            </a:r>
          </a:p>
          <a:p>
            <a:pPr marL="0" indent="1196975" algn="just">
              <a:buNone/>
            </a:pPr>
            <a:r>
              <a:rPr lang="en-US" dirty="0">
                <a:solidFill>
                  <a:schemeClr val="accent3">
                    <a:lumMod val="50000"/>
                  </a:schemeClr>
                </a:solidFill>
              </a:rPr>
              <a:t>Office of the Controller - Accounting</a:t>
            </a:r>
            <a:endParaRPr lang="en-US" sz="1800" dirty="0">
              <a:solidFill>
                <a:schemeClr val="accent3">
                  <a:lumMod val="50000"/>
                </a:schemeClr>
              </a:solidFill>
            </a:endParaRPr>
          </a:p>
          <a:p>
            <a:pPr marL="0" indent="1196975" algn="just">
              <a:buNone/>
            </a:pPr>
            <a:r>
              <a:rPr lang="en-US" dirty="0">
                <a:hlinkClick r:id="rId3"/>
              </a:rPr>
              <a:t>hunteri</a:t>
            </a:r>
            <a:r>
              <a:rPr lang="en-US" sz="1800" dirty="0">
                <a:hlinkClick r:id="rId3"/>
              </a:rPr>
              <a:t>@msu.edu</a:t>
            </a:r>
            <a:endParaRPr lang="en-US" sz="1800" dirty="0"/>
          </a:p>
          <a:p>
            <a:pPr marL="0" indent="1196975" algn="just">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NRAPSC</a:t>
            </a:r>
          </a:p>
        </p:txBody>
      </p:sp>
      <p:sp>
        <p:nvSpPr>
          <p:cNvPr id="3" name="Content Placeholder 2"/>
          <p:cNvSpPr>
            <a:spLocks noGrp="1"/>
          </p:cNvSpPr>
          <p:nvPr>
            <p:ph idx="1"/>
          </p:nvPr>
        </p:nvSpPr>
        <p:spPr>
          <a:xfrm>
            <a:off x="457200" y="1447800"/>
            <a:ext cx="8229600" cy="4678363"/>
          </a:xfrm>
        </p:spPr>
        <p:txBody>
          <a:bodyPr/>
          <a:lstStyle/>
          <a:p>
            <a:r>
              <a:rPr lang="en-US" dirty="0"/>
              <a:t>Complete legibly</a:t>
            </a:r>
          </a:p>
          <a:p>
            <a:r>
              <a:rPr lang="en-US" dirty="0"/>
              <a:t>Be sure to provide location of services</a:t>
            </a:r>
          </a:p>
          <a:p>
            <a:r>
              <a:rPr lang="en-US" dirty="0"/>
              <a:t>Secure all required signatures</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10</a:t>
            </a:fld>
            <a:endParaRPr lang="en-US"/>
          </a:p>
        </p:txBody>
      </p:sp>
    </p:spTree>
    <p:extLst>
      <p:ext uri="{BB962C8B-B14F-4D97-AF65-F5344CB8AC3E}">
        <p14:creationId xmlns:p14="http://schemas.microsoft.com/office/powerpoint/2010/main" val="217017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Payments to an Individual</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Determine Visa Type</a:t>
            </a:r>
          </a:p>
          <a:p>
            <a:pPr>
              <a:spcBef>
                <a:spcPts val="672"/>
              </a:spcBef>
            </a:pPr>
            <a:r>
              <a:rPr lang="en-US" sz="2400" dirty="0"/>
              <a:t>Obtain Required Paperwork</a:t>
            </a:r>
          </a:p>
          <a:p>
            <a:pPr>
              <a:spcBef>
                <a:spcPts val="672"/>
              </a:spcBef>
            </a:pPr>
            <a:r>
              <a:rPr lang="en-US" sz="2400" dirty="0"/>
              <a:t>Tax accordingly</a:t>
            </a:r>
          </a:p>
          <a:p>
            <a:pPr>
              <a:spcBef>
                <a:spcPts val="672"/>
              </a:spcBef>
            </a:pPr>
            <a:r>
              <a:rPr lang="en-US" sz="2400" dirty="0"/>
              <a:t>Wire payments - </a:t>
            </a:r>
            <a:r>
              <a:rPr lang="en-US" sz="2800" dirty="0"/>
              <a:t> </a:t>
            </a:r>
            <a:r>
              <a:rPr lang="en-US" sz="2400" dirty="0"/>
              <a:t>required for most foreign countries other than Canada.  Wire information </a:t>
            </a:r>
            <a:r>
              <a:rPr lang="en-US" sz="2400" b="1" dirty="0"/>
              <a:t>cannot</a:t>
            </a:r>
            <a:r>
              <a:rPr lang="en-US" sz="2400" dirty="0"/>
              <a:t> be attached to DV.  Add to vendor record for security purposes.</a:t>
            </a:r>
          </a:p>
        </p:txBody>
      </p:sp>
      <p:sp>
        <p:nvSpPr>
          <p:cNvPr id="7" name="Slide Number Placeholder 6"/>
          <p:cNvSpPr>
            <a:spLocks noGrp="1"/>
          </p:cNvSpPr>
          <p:nvPr>
            <p:ph type="sldNum" sz="quarter" idx="12"/>
          </p:nvPr>
        </p:nvSpPr>
        <p:spPr/>
        <p:txBody>
          <a:bodyPr/>
          <a:lstStyle/>
          <a:p>
            <a:fld id="{76991C5B-0B27-4C67-9A9A-28FEB47E4849}" type="slidenum">
              <a:rPr lang="en-US"/>
              <a:pPr/>
              <a:t>11</a:t>
            </a:fld>
            <a:endParaRPr lang="en-US"/>
          </a:p>
        </p:txBody>
      </p:sp>
    </p:spTree>
    <p:extLst>
      <p:ext uri="{BB962C8B-B14F-4D97-AF65-F5344CB8AC3E}">
        <p14:creationId xmlns:p14="http://schemas.microsoft.com/office/powerpoint/2010/main" val="374904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coming to the U.S.</a:t>
            </a:r>
          </a:p>
        </p:txBody>
      </p:sp>
      <p:sp>
        <p:nvSpPr>
          <p:cNvPr id="3" name="Content Placeholder 2"/>
          <p:cNvSpPr>
            <a:spLocks noGrp="1"/>
          </p:cNvSpPr>
          <p:nvPr>
            <p:ph idx="1"/>
          </p:nvPr>
        </p:nvSpPr>
        <p:spPr>
          <a:xfrm>
            <a:off x="457200" y="1524000"/>
            <a:ext cx="8229600" cy="1523999"/>
          </a:xfrm>
        </p:spPr>
        <p:txBody>
          <a:bodyPr/>
          <a:lstStyle/>
          <a:p>
            <a:r>
              <a:rPr lang="en-US" dirty="0"/>
              <a:t>When inviting international visitors, please be aware of the following:</a:t>
            </a:r>
          </a:p>
          <a:p>
            <a:pPr lvl="1"/>
            <a:r>
              <a:rPr lang="en-US" dirty="0"/>
              <a:t>Office for International Students and Scholars (OISS)              		</a:t>
            </a:r>
            <a:r>
              <a:rPr lang="en-US" dirty="0">
                <a:hlinkClick r:id="rId3"/>
              </a:rPr>
              <a:t>https://oiss.isp.msu.edu</a:t>
            </a:r>
            <a:endParaRPr lang="en-US" dirty="0"/>
          </a:p>
          <a:p>
            <a:pPr lvl="1"/>
            <a:r>
              <a:rPr lang="en-US" dirty="0"/>
              <a:t>The visitor’s visa type – super important in case the visa type does not allow payments.</a:t>
            </a:r>
          </a:p>
        </p:txBody>
      </p:sp>
      <p:pic>
        <p:nvPicPr>
          <p:cNvPr id="1028" name="Picture 4"/>
          <p:cNvPicPr>
            <a:picLocks noGrp="1" noChangeAspect="1" noChangeArrowheads="1"/>
          </p:cNvPicPr>
          <p:nvPr>
            <p:ph idx="13"/>
          </p:nvPr>
        </p:nvPicPr>
        <p:blipFill>
          <a:blip r:embed="rId4" cstate="print"/>
          <a:srcRect/>
          <a:stretch>
            <a:fillRect/>
          </a:stretch>
        </p:blipFill>
        <p:spPr bwMode="auto">
          <a:xfrm>
            <a:off x="2573695" y="4136307"/>
            <a:ext cx="3657315" cy="1959693"/>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fld id="{76991C5B-0B27-4C67-9A9A-28FEB47E484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Visa: Entry into the U.S.</a:t>
            </a:r>
            <a:br>
              <a:rPr lang="en-US" sz="3100" i="1" dirty="0"/>
            </a:br>
            <a:endParaRPr lang="en-US" sz="3100" i="1" dirty="0"/>
          </a:p>
        </p:txBody>
      </p:sp>
      <p:sp>
        <p:nvSpPr>
          <p:cNvPr id="3" name="Subtitle 2"/>
          <p:cNvSpPr>
            <a:spLocks noGrp="1"/>
          </p:cNvSpPr>
          <p:nvPr>
            <p:ph idx="1"/>
          </p:nvPr>
        </p:nvSpPr>
        <p:spPr/>
        <p:txBody>
          <a:bodyPr>
            <a:normAutofit fontScale="92500" lnSpcReduction="10000"/>
          </a:bodyPr>
          <a:lstStyle/>
          <a:p>
            <a:pPr>
              <a:buNone/>
            </a:pPr>
            <a:r>
              <a:rPr lang="en-US" dirty="0"/>
              <a:t>	A document showing that a person is authorized to enter the territory for which it was issued, subject to permission of an immigration official at the time of actual entry.</a:t>
            </a:r>
          </a:p>
          <a:p>
            <a:endParaRPr lang="en-US" dirty="0"/>
          </a:p>
        </p:txBody>
      </p:sp>
      <p:sp>
        <p:nvSpPr>
          <p:cNvPr id="8" name="Slide Number Placeholder 7"/>
          <p:cNvSpPr>
            <a:spLocks noGrp="1"/>
          </p:cNvSpPr>
          <p:nvPr>
            <p:ph type="sldNum" sz="quarter" idx="12"/>
          </p:nvPr>
        </p:nvSpPr>
        <p:spPr/>
        <p:txBody>
          <a:bodyPr/>
          <a:lstStyle/>
          <a:p>
            <a:fld id="{76991C5B-0B27-4C67-9A9A-28FEB47E4849}" type="slidenum">
              <a:rPr lang="en-US" smtClean="0"/>
              <a:pPr/>
              <a:t>13</a:t>
            </a:fld>
            <a:endParaRPr lang="en-US"/>
          </a:p>
        </p:txBody>
      </p:sp>
      <p:pic>
        <p:nvPicPr>
          <p:cNvPr id="10" name="Content Placeholder 9" descr="Visa Sample.bmp"/>
          <p:cNvPicPr>
            <a:picLocks noGrp="1" noChangeAspect="1"/>
          </p:cNvPicPr>
          <p:nvPr>
            <p:ph idx="13"/>
          </p:nvPr>
        </p:nvPicPr>
        <p:blipFill>
          <a:blip r:embed="rId3" cstate="print"/>
          <a:stretch>
            <a:fillRect/>
          </a:stretch>
        </p:blipFill>
        <p:spPr>
          <a:xfrm>
            <a:off x="1981200" y="3048000"/>
            <a:ext cx="4524790" cy="320707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Visa Types</a:t>
            </a:r>
          </a:p>
        </p:txBody>
      </p:sp>
      <p:sp>
        <p:nvSpPr>
          <p:cNvPr id="3" name="Content Placeholder 2"/>
          <p:cNvSpPr>
            <a:spLocks noGrp="1"/>
          </p:cNvSpPr>
          <p:nvPr>
            <p:ph idx="1"/>
          </p:nvPr>
        </p:nvSpPr>
        <p:spPr>
          <a:xfrm>
            <a:off x="457200" y="1447800"/>
            <a:ext cx="8229600" cy="4678363"/>
          </a:xfrm>
        </p:spPr>
        <p:txBody>
          <a:bodyPr/>
          <a:lstStyle/>
          <a:p>
            <a:r>
              <a:rPr lang="en-US" sz="2600" dirty="0"/>
              <a:t>Type of visa limits how, or </a:t>
            </a:r>
            <a:r>
              <a:rPr lang="en-US" sz="2600" b="1" dirty="0"/>
              <a:t>whether</a:t>
            </a:r>
            <a:r>
              <a:rPr lang="en-US" sz="2600" dirty="0"/>
              <a:t>, someone can be paid</a:t>
            </a:r>
          </a:p>
          <a:p>
            <a:r>
              <a:rPr lang="en-US" sz="2600" dirty="0"/>
              <a:t>If considering payment to someone in a visa status other than B1/B2, ESTA (Visa Waiver), or J1, please contact Accounting</a:t>
            </a:r>
          </a:p>
          <a:p>
            <a:pPr lvl="1"/>
            <a:r>
              <a:rPr lang="en-US" dirty="0"/>
              <a:t>B1/VWB – visitors for business</a:t>
            </a:r>
          </a:p>
          <a:p>
            <a:pPr lvl="1"/>
            <a:r>
              <a:rPr lang="en-US" dirty="0"/>
              <a:t>B2/VWT – visitors for tourism</a:t>
            </a:r>
          </a:p>
          <a:p>
            <a:pPr lvl="2">
              <a:buFont typeface="Arial" panose="020B0604020202020204" pitchFamily="34" charset="0"/>
              <a:buChar char="•"/>
            </a:pPr>
            <a:r>
              <a:rPr lang="en-US" dirty="0"/>
              <a:t>B1/B2/VW – cannot work in the U.S but may receive honorarium</a:t>
            </a:r>
          </a:p>
          <a:p>
            <a:pPr lvl="1"/>
            <a:r>
              <a:rPr lang="en-US" dirty="0"/>
              <a:t>J1 – exchange visitor (Short-term scholar, researcher, specialist, some students)</a:t>
            </a:r>
          </a:p>
          <a:p>
            <a:pPr lvl="1"/>
            <a:r>
              <a:rPr lang="en-US" dirty="0"/>
              <a:t>F1 – students (heavily restricted – contact Accounting)</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Visa Waiver</a:t>
            </a:r>
          </a:p>
        </p:txBody>
      </p:sp>
      <p:sp>
        <p:nvSpPr>
          <p:cNvPr id="3" name="Content Placeholder 2"/>
          <p:cNvSpPr>
            <a:spLocks noGrp="1"/>
          </p:cNvSpPr>
          <p:nvPr>
            <p:ph idx="1"/>
          </p:nvPr>
        </p:nvSpPr>
        <p:spPr/>
        <p:txBody>
          <a:bodyPr/>
          <a:lstStyle/>
          <a:p>
            <a:pPr>
              <a:buNone/>
            </a:pPr>
            <a:r>
              <a:rPr lang="en-US" sz="2400" dirty="0"/>
              <a:t>	A program of the U.S. Government which allows citizens of specific countries to travel to the U.S. for tourism or business for up to 90 days without having to obtain a visa.								</a:t>
            </a:r>
          </a:p>
          <a:p>
            <a:endParaRPr lang="en-US" dirty="0"/>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2556495196"/>
              </p:ext>
            </p:extLst>
          </p:nvPr>
        </p:nvGraphicFramePr>
        <p:xfrm>
          <a:off x="609600" y="3200400"/>
          <a:ext cx="7924799" cy="2966720"/>
        </p:xfrm>
        <a:graphic>
          <a:graphicData uri="http://schemas.openxmlformats.org/drawingml/2006/table">
            <a:tbl>
              <a:tblPr bandRow="1">
                <a:tableStyleId>{8799B23B-EC83-4686-B30A-512413B5E67A}</a:tableStyleId>
              </a:tblPr>
              <a:tblGrid>
                <a:gridCol w="1661900">
                  <a:extLst>
                    <a:ext uri="{9D8B030D-6E8A-4147-A177-3AD203B41FA5}">
                      <a16:colId xmlns:a16="http://schemas.microsoft.com/office/drawing/2014/main" val="20000"/>
                    </a:ext>
                  </a:extLst>
                </a:gridCol>
                <a:gridCol w="1261813">
                  <a:extLst>
                    <a:ext uri="{9D8B030D-6E8A-4147-A177-3AD203B41FA5}">
                      <a16:colId xmlns:a16="http://schemas.microsoft.com/office/drawing/2014/main" val="20001"/>
                    </a:ext>
                  </a:extLst>
                </a:gridCol>
                <a:gridCol w="1769615">
                  <a:extLst>
                    <a:ext uri="{9D8B030D-6E8A-4147-A177-3AD203B41FA5}">
                      <a16:colId xmlns:a16="http://schemas.microsoft.com/office/drawing/2014/main" val="20002"/>
                    </a:ext>
                  </a:extLst>
                </a:gridCol>
                <a:gridCol w="1420088">
                  <a:extLst>
                    <a:ext uri="{9D8B030D-6E8A-4147-A177-3AD203B41FA5}">
                      <a16:colId xmlns:a16="http://schemas.microsoft.com/office/drawing/2014/main" val="20003"/>
                    </a:ext>
                  </a:extLst>
                </a:gridCol>
                <a:gridCol w="1811383">
                  <a:extLst>
                    <a:ext uri="{9D8B030D-6E8A-4147-A177-3AD203B41FA5}">
                      <a16:colId xmlns:a16="http://schemas.microsoft.com/office/drawing/2014/main" val="20004"/>
                    </a:ext>
                  </a:extLst>
                </a:gridCol>
              </a:tblGrid>
              <a:tr h="370840">
                <a:tc>
                  <a:txBody>
                    <a:bodyPr/>
                    <a:lstStyle/>
                    <a:p>
                      <a:pPr marL="0" algn="l" defTabSz="457200" rtl="0" eaLnBrk="1" latinLnBrk="0" hangingPunct="1"/>
                      <a:r>
                        <a:rPr lang="en-US" sz="1800" kern="1200" dirty="0">
                          <a:solidFill>
                            <a:schemeClr val="tx1"/>
                          </a:solidFill>
                          <a:latin typeface="+mn-lt"/>
                          <a:ea typeface="+mn-ea"/>
                          <a:cs typeface="+mn-cs"/>
                        </a:rPr>
                        <a:t>Andorra</a:t>
                      </a:r>
                    </a:p>
                  </a:txBody>
                  <a:tcPr/>
                </a:tc>
                <a:tc>
                  <a:txBody>
                    <a:bodyPr/>
                    <a:lstStyle/>
                    <a:p>
                      <a:pPr algn="l"/>
                      <a:r>
                        <a:rPr lang="en-US" dirty="0"/>
                        <a:t>Finland</a:t>
                      </a:r>
                    </a:p>
                  </a:txBody>
                  <a:tcPr/>
                </a:tc>
                <a:tc>
                  <a:txBody>
                    <a:bodyPr/>
                    <a:lstStyle/>
                    <a:p>
                      <a:pPr algn="l"/>
                      <a:r>
                        <a:rPr lang="en-US" dirty="0"/>
                        <a:t>Japan</a:t>
                      </a:r>
                    </a:p>
                  </a:txBody>
                  <a:tcPr/>
                </a:tc>
                <a:tc>
                  <a:txBody>
                    <a:bodyPr/>
                    <a:lstStyle/>
                    <a:p>
                      <a:pPr algn="l"/>
                      <a:r>
                        <a:rPr lang="en-US" dirty="0"/>
                        <a:t>New Zealand</a:t>
                      </a:r>
                    </a:p>
                  </a:txBody>
                  <a:tcPr/>
                </a:tc>
                <a:tc>
                  <a:txBody>
                    <a:bodyPr/>
                    <a:lstStyle/>
                    <a:p>
                      <a:pPr algn="l"/>
                      <a:r>
                        <a:rPr lang="en-US" dirty="0"/>
                        <a:t>Spain</a:t>
                      </a:r>
                    </a:p>
                  </a:txBody>
                  <a:tcPr/>
                </a:tc>
                <a:extLst>
                  <a:ext uri="{0D108BD9-81ED-4DB2-BD59-A6C34878D82A}">
                    <a16:rowId xmlns:a16="http://schemas.microsoft.com/office/drawing/2014/main" val="10000"/>
                  </a:ext>
                </a:extLst>
              </a:tr>
              <a:tr h="370840">
                <a:tc>
                  <a:txBody>
                    <a:bodyPr/>
                    <a:lstStyle/>
                    <a:p>
                      <a:pPr algn="l"/>
                      <a:r>
                        <a:rPr lang="en-US" dirty="0"/>
                        <a:t>Australia</a:t>
                      </a:r>
                    </a:p>
                  </a:txBody>
                  <a:tcPr/>
                </a:tc>
                <a:tc>
                  <a:txBody>
                    <a:bodyPr/>
                    <a:lstStyle/>
                    <a:p>
                      <a:pPr algn="l"/>
                      <a:r>
                        <a:rPr lang="en-US" dirty="0"/>
                        <a:t>France</a:t>
                      </a:r>
                    </a:p>
                  </a:txBody>
                  <a:tcPr/>
                </a:tc>
                <a:tc>
                  <a:txBody>
                    <a:bodyPr/>
                    <a:lstStyle/>
                    <a:p>
                      <a:pPr algn="l"/>
                      <a:r>
                        <a:rPr lang="en-US" dirty="0"/>
                        <a:t>Latvia</a:t>
                      </a:r>
                    </a:p>
                  </a:txBody>
                  <a:tcPr/>
                </a:tc>
                <a:tc>
                  <a:txBody>
                    <a:bodyPr/>
                    <a:lstStyle/>
                    <a:p>
                      <a:pPr algn="l"/>
                      <a:r>
                        <a:rPr lang="en-US" dirty="0"/>
                        <a:t>Norway</a:t>
                      </a:r>
                    </a:p>
                  </a:txBody>
                  <a:tcPr/>
                </a:tc>
                <a:tc>
                  <a:txBody>
                    <a:bodyPr/>
                    <a:lstStyle/>
                    <a:p>
                      <a:pPr algn="l"/>
                      <a:r>
                        <a:rPr lang="en-US" dirty="0"/>
                        <a:t>Sweden</a:t>
                      </a:r>
                    </a:p>
                  </a:txBody>
                  <a:tcPr/>
                </a:tc>
                <a:extLst>
                  <a:ext uri="{0D108BD9-81ED-4DB2-BD59-A6C34878D82A}">
                    <a16:rowId xmlns:a16="http://schemas.microsoft.com/office/drawing/2014/main" val="10001"/>
                  </a:ext>
                </a:extLst>
              </a:tr>
              <a:tr h="370840">
                <a:tc>
                  <a:txBody>
                    <a:bodyPr/>
                    <a:lstStyle/>
                    <a:p>
                      <a:pPr algn="l"/>
                      <a:r>
                        <a:rPr lang="en-US" dirty="0"/>
                        <a:t>Austria</a:t>
                      </a:r>
                    </a:p>
                  </a:txBody>
                  <a:tcPr/>
                </a:tc>
                <a:tc>
                  <a:txBody>
                    <a:bodyPr/>
                    <a:lstStyle/>
                    <a:p>
                      <a:pPr algn="l"/>
                      <a:r>
                        <a:rPr lang="en-US" dirty="0"/>
                        <a:t>Germany</a:t>
                      </a:r>
                    </a:p>
                  </a:txBody>
                  <a:tcPr/>
                </a:tc>
                <a:tc>
                  <a:txBody>
                    <a:bodyPr/>
                    <a:lstStyle/>
                    <a:p>
                      <a:pPr algn="l"/>
                      <a:r>
                        <a:rPr lang="en-US" dirty="0"/>
                        <a:t>Liechtenstein</a:t>
                      </a:r>
                    </a:p>
                  </a:txBody>
                  <a:tcPr/>
                </a:tc>
                <a:tc>
                  <a:txBody>
                    <a:bodyPr/>
                    <a:lstStyle/>
                    <a:p>
                      <a:pPr algn="l"/>
                      <a:r>
                        <a:rPr lang="en-US" dirty="0"/>
                        <a:t>Portugal</a:t>
                      </a:r>
                    </a:p>
                  </a:txBody>
                  <a:tcPr/>
                </a:tc>
                <a:tc>
                  <a:txBody>
                    <a:bodyPr/>
                    <a:lstStyle/>
                    <a:p>
                      <a:pPr algn="l"/>
                      <a:r>
                        <a:rPr lang="en-US" dirty="0"/>
                        <a:t>Switzerland</a:t>
                      </a:r>
                    </a:p>
                  </a:txBody>
                  <a:tcPr/>
                </a:tc>
                <a:extLst>
                  <a:ext uri="{0D108BD9-81ED-4DB2-BD59-A6C34878D82A}">
                    <a16:rowId xmlns:a16="http://schemas.microsoft.com/office/drawing/2014/main" val="10002"/>
                  </a:ext>
                </a:extLst>
              </a:tr>
              <a:tr h="370840">
                <a:tc>
                  <a:txBody>
                    <a:bodyPr/>
                    <a:lstStyle/>
                    <a:p>
                      <a:pPr algn="l"/>
                      <a:r>
                        <a:rPr lang="en-US" dirty="0"/>
                        <a:t>Belgium</a:t>
                      </a:r>
                    </a:p>
                  </a:txBody>
                  <a:tcPr/>
                </a:tc>
                <a:tc>
                  <a:txBody>
                    <a:bodyPr/>
                    <a:lstStyle/>
                    <a:p>
                      <a:pPr algn="l"/>
                      <a:r>
                        <a:rPr lang="en-US" dirty="0"/>
                        <a:t>Greece</a:t>
                      </a:r>
                    </a:p>
                  </a:txBody>
                  <a:tcPr/>
                </a:tc>
                <a:tc>
                  <a:txBody>
                    <a:bodyPr/>
                    <a:lstStyle/>
                    <a:p>
                      <a:pPr algn="l"/>
                      <a:r>
                        <a:rPr lang="en-US" dirty="0"/>
                        <a:t>Lithuania</a:t>
                      </a:r>
                    </a:p>
                  </a:txBody>
                  <a:tcPr/>
                </a:tc>
                <a:tc>
                  <a:txBody>
                    <a:bodyPr/>
                    <a:lstStyle/>
                    <a:p>
                      <a:pPr algn="l"/>
                      <a:r>
                        <a:rPr lang="en-US" dirty="0"/>
                        <a:t>San Marino</a:t>
                      </a:r>
                    </a:p>
                  </a:txBody>
                  <a:tcPr/>
                </a:tc>
                <a:tc>
                  <a:txBody>
                    <a:bodyPr/>
                    <a:lstStyle/>
                    <a:p>
                      <a:pPr algn="l"/>
                      <a:r>
                        <a:rPr lang="en-US" dirty="0"/>
                        <a:t>Taiwan</a:t>
                      </a:r>
                    </a:p>
                  </a:txBody>
                  <a:tcPr/>
                </a:tc>
                <a:extLst>
                  <a:ext uri="{0D108BD9-81ED-4DB2-BD59-A6C34878D82A}">
                    <a16:rowId xmlns:a16="http://schemas.microsoft.com/office/drawing/2014/main" val="10003"/>
                  </a:ext>
                </a:extLst>
              </a:tr>
              <a:tr h="370840">
                <a:tc>
                  <a:txBody>
                    <a:bodyPr/>
                    <a:lstStyle/>
                    <a:p>
                      <a:pPr algn="l"/>
                      <a:r>
                        <a:rPr lang="en-US" dirty="0"/>
                        <a:t>Brunei</a:t>
                      </a:r>
                    </a:p>
                  </a:txBody>
                  <a:tcPr/>
                </a:tc>
                <a:tc>
                  <a:txBody>
                    <a:bodyPr/>
                    <a:lstStyle/>
                    <a:p>
                      <a:pPr algn="l"/>
                      <a:r>
                        <a:rPr lang="en-US" dirty="0"/>
                        <a:t>Hungary</a:t>
                      </a:r>
                    </a:p>
                  </a:txBody>
                  <a:tcPr/>
                </a:tc>
                <a:tc>
                  <a:txBody>
                    <a:bodyPr/>
                    <a:lstStyle/>
                    <a:p>
                      <a:pPr algn="l"/>
                      <a:r>
                        <a:rPr lang="en-US" dirty="0"/>
                        <a:t>Luxembourg</a:t>
                      </a:r>
                    </a:p>
                  </a:txBody>
                  <a:tcPr/>
                </a:tc>
                <a:tc>
                  <a:txBody>
                    <a:bodyPr/>
                    <a:lstStyle/>
                    <a:p>
                      <a:pPr algn="l"/>
                      <a:r>
                        <a:rPr lang="en-US" dirty="0"/>
                        <a:t>Singapore</a:t>
                      </a:r>
                    </a:p>
                  </a:txBody>
                  <a:tcPr/>
                </a:tc>
                <a:tc>
                  <a:txBody>
                    <a:bodyPr/>
                    <a:lstStyle/>
                    <a:p>
                      <a:pPr algn="l"/>
                      <a:r>
                        <a:rPr lang="en-US" dirty="0"/>
                        <a:t>United Kingdom</a:t>
                      </a:r>
                    </a:p>
                  </a:txBody>
                  <a:tcPr/>
                </a:tc>
                <a:extLst>
                  <a:ext uri="{0D108BD9-81ED-4DB2-BD59-A6C34878D82A}">
                    <a16:rowId xmlns:a16="http://schemas.microsoft.com/office/drawing/2014/main" val="10004"/>
                  </a:ext>
                </a:extLst>
              </a:tr>
              <a:tr h="370840">
                <a:tc>
                  <a:txBody>
                    <a:bodyPr/>
                    <a:lstStyle/>
                    <a:p>
                      <a:pPr algn="l"/>
                      <a:r>
                        <a:rPr lang="en-US" dirty="0"/>
                        <a:t>Czech</a:t>
                      </a:r>
                      <a:r>
                        <a:rPr lang="en-US" baseline="0" dirty="0"/>
                        <a:t> Republic</a:t>
                      </a:r>
                      <a:endParaRPr lang="en-US" dirty="0"/>
                    </a:p>
                  </a:txBody>
                  <a:tcPr/>
                </a:tc>
                <a:tc>
                  <a:txBody>
                    <a:bodyPr/>
                    <a:lstStyle/>
                    <a:p>
                      <a:pPr algn="l"/>
                      <a:r>
                        <a:rPr lang="en-US" dirty="0"/>
                        <a:t>Iceland</a:t>
                      </a:r>
                    </a:p>
                  </a:txBody>
                  <a:tcPr/>
                </a:tc>
                <a:tc>
                  <a:txBody>
                    <a:bodyPr/>
                    <a:lstStyle/>
                    <a:p>
                      <a:pPr algn="l"/>
                      <a:r>
                        <a:rPr lang="en-US" dirty="0"/>
                        <a:t>Malta</a:t>
                      </a:r>
                    </a:p>
                  </a:txBody>
                  <a:tcPr/>
                </a:tc>
                <a:tc>
                  <a:txBody>
                    <a:bodyPr/>
                    <a:lstStyle/>
                    <a:p>
                      <a:pPr algn="l"/>
                      <a:r>
                        <a:rPr lang="en-US" dirty="0"/>
                        <a:t>Slovakia</a:t>
                      </a:r>
                    </a:p>
                  </a:txBody>
                  <a:tcPr/>
                </a:tc>
                <a:tc>
                  <a:txBody>
                    <a:bodyPr/>
                    <a:lstStyle/>
                    <a:p>
                      <a:pPr algn="l"/>
                      <a:endParaRPr lang="en-US"/>
                    </a:p>
                  </a:txBody>
                  <a:tcPr/>
                </a:tc>
                <a:extLst>
                  <a:ext uri="{0D108BD9-81ED-4DB2-BD59-A6C34878D82A}">
                    <a16:rowId xmlns:a16="http://schemas.microsoft.com/office/drawing/2014/main" val="10005"/>
                  </a:ext>
                </a:extLst>
              </a:tr>
              <a:tr h="370840">
                <a:tc>
                  <a:txBody>
                    <a:bodyPr/>
                    <a:lstStyle/>
                    <a:p>
                      <a:pPr algn="l"/>
                      <a:r>
                        <a:rPr lang="en-US" dirty="0"/>
                        <a:t>Denmark</a:t>
                      </a:r>
                    </a:p>
                  </a:txBody>
                  <a:tcPr/>
                </a:tc>
                <a:tc>
                  <a:txBody>
                    <a:bodyPr/>
                    <a:lstStyle/>
                    <a:p>
                      <a:pPr algn="l"/>
                      <a:r>
                        <a:rPr lang="en-US" dirty="0"/>
                        <a:t>Ireland</a:t>
                      </a:r>
                    </a:p>
                  </a:txBody>
                  <a:tcPr/>
                </a:tc>
                <a:tc>
                  <a:txBody>
                    <a:bodyPr/>
                    <a:lstStyle/>
                    <a:p>
                      <a:pPr algn="l"/>
                      <a:r>
                        <a:rPr lang="en-US" dirty="0"/>
                        <a:t>Monaco</a:t>
                      </a:r>
                    </a:p>
                  </a:txBody>
                  <a:tcPr/>
                </a:tc>
                <a:tc>
                  <a:txBody>
                    <a:bodyPr/>
                    <a:lstStyle/>
                    <a:p>
                      <a:pPr algn="l"/>
                      <a:r>
                        <a:rPr lang="en-US" dirty="0"/>
                        <a:t>Slovenia</a:t>
                      </a:r>
                    </a:p>
                  </a:txBody>
                  <a:tcPr/>
                </a:tc>
                <a:tc>
                  <a:txBody>
                    <a:bodyPr/>
                    <a:lstStyle/>
                    <a:p>
                      <a:pPr algn="l"/>
                      <a:endParaRPr lang="en-US" dirty="0"/>
                    </a:p>
                  </a:txBody>
                  <a:tcPr/>
                </a:tc>
                <a:extLst>
                  <a:ext uri="{0D108BD9-81ED-4DB2-BD59-A6C34878D82A}">
                    <a16:rowId xmlns:a16="http://schemas.microsoft.com/office/drawing/2014/main" val="10006"/>
                  </a:ext>
                </a:extLst>
              </a:tr>
              <a:tr h="370840">
                <a:tc>
                  <a:txBody>
                    <a:bodyPr/>
                    <a:lstStyle/>
                    <a:p>
                      <a:pPr algn="l"/>
                      <a:r>
                        <a:rPr lang="en-US" dirty="0"/>
                        <a:t>Estonia</a:t>
                      </a:r>
                    </a:p>
                  </a:txBody>
                  <a:tcPr/>
                </a:tc>
                <a:tc>
                  <a:txBody>
                    <a:bodyPr/>
                    <a:lstStyle/>
                    <a:p>
                      <a:pPr algn="l"/>
                      <a:r>
                        <a:rPr lang="en-US" dirty="0"/>
                        <a:t>Italy</a:t>
                      </a:r>
                    </a:p>
                  </a:txBody>
                  <a:tcPr/>
                </a:tc>
                <a:tc>
                  <a:txBody>
                    <a:bodyPr/>
                    <a:lstStyle/>
                    <a:p>
                      <a:pPr algn="l"/>
                      <a:r>
                        <a:rPr lang="en-US" dirty="0"/>
                        <a:t>the Netherlands</a:t>
                      </a:r>
                    </a:p>
                  </a:txBody>
                  <a:tcPr/>
                </a:tc>
                <a:tc>
                  <a:txBody>
                    <a:bodyPr/>
                    <a:lstStyle/>
                    <a:p>
                      <a:pPr algn="l"/>
                      <a:r>
                        <a:rPr lang="en-US" dirty="0"/>
                        <a:t>South Korea</a:t>
                      </a:r>
                    </a:p>
                  </a:txBody>
                  <a:tcPr/>
                </a:tc>
                <a:tc>
                  <a:txBody>
                    <a:bodyPr/>
                    <a:lstStyle/>
                    <a:p>
                      <a:pPr algn="r"/>
                      <a:r>
                        <a:rPr lang="en-US" sz="900" dirty="0"/>
                        <a:t>(not a complete list)</a:t>
                      </a:r>
                    </a:p>
                  </a:txBody>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fld id="{76991C5B-0B27-4C67-9A9A-28FEB47E4849}" type="slidenum">
              <a:rPr lang="en-US"/>
              <a:pPr/>
              <a:t>15</a:t>
            </a:fld>
            <a:endParaRPr lang="en-US" dirty="0"/>
          </a:p>
        </p:txBody>
      </p:sp>
    </p:spTree>
    <p:extLst>
      <p:ext uri="{BB962C8B-B14F-4D97-AF65-F5344CB8AC3E}">
        <p14:creationId xmlns:p14="http://schemas.microsoft.com/office/powerpoint/2010/main" val="342472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r>
              <a:rPr lang="en-US" dirty="0"/>
              <a:t>B1/B2/VW visa types</a:t>
            </a:r>
          </a:p>
          <a:p>
            <a:endParaRPr lang="en-US" dirty="0"/>
          </a:p>
          <a:p>
            <a:pPr lvl="1"/>
            <a:r>
              <a:rPr lang="en-US" dirty="0"/>
              <a:t>W-8BEN attached to vendor record</a:t>
            </a:r>
          </a:p>
          <a:p>
            <a:pPr lvl="1"/>
            <a:r>
              <a:rPr lang="en-US" dirty="0"/>
              <a:t>USCIS I-94 or Substitute (Canada only)</a:t>
            </a:r>
          </a:p>
          <a:p>
            <a:pPr lvl="1"/>
            <a:r>
              <a:rPr lang="en-US" dirty="0"/>
              <a:t>MSU B1/B2/VWB Certification </a:t>
            </a:r>
          </a:p>
          <a:p>
            <a:pPr lvl="1"/>
            <a:r>
              <a:rPr lang="en-US" dirty="0"/>
              <a:t>NRAPSC</a:t>
            </a:r>
          </a:p>
          <a:p>
            <a:pPr lvl="1"/>
            <a:r>
              <a:rPr lang="en-US" dirty="0"/>
              <a:t>8233 treaty claim (must have U.S. TIN)</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16</a:t>
            </a:fld>
            <a:endParaRPr lang="en-US"/>
          </a:p>
        </p:txBody>
      </p:sp>
      <p:sp>
        <p:nvSpPr>
          <p:cNvPr id="7" name="Explosion: 8 Points 6">
            <a:extLst>
              <a:ext uri="{FF2B5EF4-FFF2-40B4-BE49-F238E27FC236}">
                <a16:creationId xmlns:a16="http://schemas.microsoft.com/office/drawing/2014/main" id="{1739E5E1-4BED-4D11-B9D7-BE513C1C104E}"/>
              </a:ext>
            </a:extLst>
          </p:cNvPr>
          <p:cNvSpPr/>
          <p:nvPr/>
        </p:nvSpPr>
        <p:spPr>
          <a:xfrm>
            <a:off x="6629400" y="4905408"/>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75586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W-8BEN</a:t>
            </a:r>
          </a:p>
        </p:txBody>
      </p:sp>
      <p:sp>
        <p:nvSpPr>
          <p:cNvPr id="3" name="Content Placeholder 2"/>
          <p:cNvSpPr>
            <a:spLocks noGrp="1"/>
          </p:cNvSpPr>
          <p:nvPr>
            <p:ph idx="1"/>
          </p:nvPr>
        </p:nvSpPr>
        <p:spPr>
          <a:xfrm>
            <a:off x="457200" y="1447800"/>
            <a:ext cx="8229600" cy="4678363"/>
          </a:xfrm>
        </p:spPr>
        <p:txBody>
          <a:bodyPr/>
          <a:lstStyle/>
          <a:p>
            <a:r>
              <a:rPr lang="en-US" dirty="0"/>
              <a:t>Individuals only</a:t>
            </a:r>
          </a:p>
          <a:p>
            <a:r>
              <a:rPr lang="en-US" dirty="0"/>
              <a:t>Treaty section for rent, royalties/copyrights (others use 8233)</a:t>
            </a:r>
          </a:p>
          <a:p>
            <a:r>
              <a:rPr lang="en-US" dirty="0"/>
              <a:t>No faxes</a:t>
            </a:r>
          </a:p>
          <a:p>
            <a:r>
              <a:rPr lang="en-US" dirty="0"/>
              <a:t>Attach to vendor e-doc</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17</a:t>
            </a:fld>
            <a:endParaRPr lang="en-US"/>
          </a:p>
        </p:txBody>
      </p:sp>
    </p:spTree>
    <p:extLst>
      <p:ext uri="{BB962C8B-B14F-4D97-AF65-F5344CB8AC3E}">
        <p14:creationId xmlns:p14="http://schemas.microsoft.com/office/powerpoint/2010/main" val="30866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685800"/>
          </a:xfrm>
        </p:spPr>
        <p:txBody>
          <a:bodyPr>
            <a:normAutofit/>
          </a:bodyPr>
          <a:lstStyle/>
          <a:p>
            <a:r>
              <a:rPr lang="en-US" dirty="0"/>
              <a:t>I-94 Stamp </a:t>
            </a:r>
            <a:r>
              <a:rPr lang="en-US" sz="2200" dirty="0"/>
              <a:t>(stamped into passport or visa)</a:t>
            </a:r>
          </a:p>
        </p:txBody>
      </p:sp>
      <p:sp>
        <p:nvSpPr>
          <p:cNvPr id="4" name="Slide Number Placeholder 3"/>
          <p:cNvSpPr>
            <a:spLocks noGrp="1"/>
          </p:cNvSpPr>
          <p:nvPr>
            <p:ph type="sldNum" sz="quarter" idx="12"/>
          </p:nvPr>
        </p:nvSpPr>
        <p:spPr/>
        <p:txBody>
          <a:bodyPr/>
          <a:lstStyle/>
          <a:p>
            <a:fld id="{76991C5B-0B27-4C67-9A9A-28FEB47E4849}" type="slidenum">
              <a:rPr lang="en-US" smtClean="0"/>
              <a:pPr/>
              <a:t>18</a:t>
            </a:fld>
            <a:endParaRPr lang="en-US"/>
          </a:p>
        </p:txBody>
      </p:sp>
      <p:sp>
        <p:nvSpPr>
          <p:cNvPr id="5" name="Content Placeholder 2"/>
          <p:cNvSpPr txBox="1">
            <a:spLocks/>
          </p:cNvSpPr>
          <p:nvPr/>
        </p:nvSpPr>
        <p:spPr>
          <a:xfrm>
            <a:off x="457200" y="1447800"/>
            <a:ext cx="8229600" cy="1523999"/>
          </a:xfrm>
          <a:prstGeom prst="rect">
            <a:avLst/>
          </a:prstGeom>
        </p:spPr>
        <p:txBody>
          <a:bodyPr/>
          <a:lstStyle/>
          <a:p>
            <a:pPr marL="342900" marR="0" lvl="0" indent="-342900" algn="l" defTabSz="457200" rtl="0" eaLnBrk="1" fontAlgn="base" latinLnBrk="0" hangingPunct="1">
              <a:lnSpc>
                <a:spcPct val="100000"/>
              </a:lnSpc>
              <a:spcBef>
                <a:spcPts val="672"/>
              </a:spcBef>
              <a:spcAft>
                <a:spcPct val="0"/>
              </a:spcAft>
              <a:buClr>
                <a:srgbClr val="18453B"/>
              </a:buClr>
              <a:buSzTx/>
              <a:buFont typeface="Arial"/>
              <a:buChar char="•"/>
              <a:tabLst/>
              <a:defRPr/>
            </a:pPr>
            <a:r>
              <a:rPr lang="en-US" sz="2000" dirty="0">
                <a:solidFill>
                  <a:srgbClr val="595959"/>
                </a:solidFill>
                <a:latin typeface="Gotham-Bold"/>
                <a:ea typeface="ＭＳ Ｐゴシック" charset="-128"/>
                <a:cs typeface="Gotham-Bold"/>
              </a:rPr>
              <a:t>Verifies that individual entered the U.S. legally</a:t>
            </a:r>
          </a:p>
          <a:p>
            <a:pPr marL="342900" marR="0" lvl="0" indent="-342900" algn="l" defTabSz="457200" rtl="0" eaLnBrk="1" fontAlgn="base" latinLnBrk="0" hangingPunct="1">
              <a:lnSpc>
                <a:spcPct val="100000"/>
              </a:lnSpc>
              <a:spcBef>
                <a:spcPts val="672"/>
              </a:spcBef>
              <a:spcAft>
                <a:spcPct val="0"/>
              </a:spcAft>
              <a:buClr>
                <a:srgbClr val="18453B"/>
              </a:buClr>
              <a:buSzTx/>
              <a:buFont typeface="Arial"/>
              <a:buChar char="•"/>
              <a:tabLst/>
              <a:defRPr/>
            </a:pPr>
            <a:r>
              <a:rPr lang="en-US" sz="2000" dirty="0">
                <a:solidFill>
                  <a:srgbClr val="595959"/>
                </a:solidFill>
                <a:latin typeface="Gotham-Bold"/>
                <a:ea typeface="ＭＳ Ｐゴシック" charset="-128"/>
                <a:cs typeface="Gotham-Bold"/>
              </a:rPr>
              <a:t>Notes visa type, and date of U.S. entry</a:t>
            </a:r>
          </a:p>
          <a:p>
            <a:pPr marL="342900" lvl="0" indent="-342900" defTabSz="457200" fontAlgn="base">
              <a:spcBef>
                <a:spcPts val="672"/>
              </a:spcBef>
              <a:spcAft>
                <a:spcPct val="0"/>
              </a:spcAft>
              <a:buClr>
                <a:srgbClr val="18453B"/>
              </a:buClr>
              <a:buFont typeface="Arial"/>
              <a:buChar char="•"/>
              <a:defRPr/>
            </a:pPr>
            <a:r>
              <a:rPr kumimoji="0" lang="en-US" sz="2000" b="0" i="0" u="none" strike="noStrike" kern="1200" cap="none" spc="0" normalizeH="0" baseline="0" noProof="0" dirty="0">
                <a:ln>
                  <a:noFill/>
                </a:ln>
                <a:solidFill>
                  <a:srgbClr val="595959"/>
                </a:solidFill>
                <a:effectLst/>
                <a:uLnTx/>
                <a:uFillTx/>
                <a:latin typeface="Gotham-Bold"/>
                <a:ea typeface="ＭＳ Ｐゴシック" charset="-128"/>
                <a:cs typeface="Gotham-Bold"/>
              </a:rPr>
              <a:t>Electronic </a:t>
            </a:r>
            <a:r>
              <a:rPr lang="en-US" sz="2000" dirty="0">
                <a:solidFill>
                  <a:srgbClr val="595959"/>
                </a:solidFill>
                <a:latin typeface="Gotham-Bold"/>
                <a:ea typeface="ＭＳ Ｐゴシック" charset="-128"/>
                <a:cs typeface="Gotham-Bold"/>
              </a:rPr>
              <a:t>version available at </a:t>
            </a:r>
            <a:r>
              <a:rPr lang="en-US" sz="2000" dirty="0">
                <a:solidFill>
                  <a:srgbClr val="595959"/>
                </a:solidFill>
                <a:latin typeface="Gotham-Bold"/>
                <a:ea typeface="ＭＳ Ｐゴシック" charset="-128"/>
                <a:cs typeface="Gotham-Bold"/>
                <a:hlinkClick r:id="rId3"/>
              </a:rPr>
              <a:t>https://i94.cbp.dhs.gov/home</a:t>
            </a:r>
            <a:endParaRPr lang="en-US" sz="2000" dirty="0">
              <a:solidFill>
                <a:srgbClr val="595959"/>
              </a:solidFill>
              <a:latin typeface="Gotham-Bold"/>
              <a:ea typeface="ＭＳ Ｐゴシック" charset="-128"/>
              <a:cs typeface="Gotham-Bold"/>
            </a:endParaRPr>
          </a:p>
          <a:p>
            <a:pPr lvl="0" defTabSz="457200" fontAlgn="base">
              <a:spcBef>
                <a:spcPts val="672"/>
              </a:spcBef>
              <a:spcAft>
                <a:spcPct val="0"/>
              </a:spcAft>
              <a:buClr>
                <a:srgbClr val="18453B"/>
              </a:buClr>
              <a:defRPr/>
            </a:pPr>
            <a:r>
              <a:rPr lang="en-US" sz="1400" noProof="0" dirty="0">
                <a:solidFill>
                  <a:srgbClr val="595959"/>
                </a:solidFill>
                <a:latin typeface="Gotham-Bold"/>
                <a:ea typeface="ＭＳ Ｐゴシック" charset="-128"/>
                <a:cs typeface="Gotham-Bold"/>
              </a:rPr>
              <a:t>	</a:t>
            </a:r>
            <a:endParaRPr kumimoji="0" lang="en-US" sz="1400" b="0" i="0" u="none" strike="noStrike" kern="1200" cap="none" spc="0" normalizeH="0" baseline="0" noProof="0" dirty="0">
              <a:ln>
                <a:noFill/>
              </a:ln>
              <a:solidFill>
                <a:srgbClr val="595959"/>
              </a:solidFill>
              <a:effectLst/>
              <a:uLnTx/>
              <a:uFillTx/>
              <a:latin typeface="Gotham-Bold"/>
              <a:ea typeface="ＭＳ Ｐゴシック" charset="-128"/>
              <a:cs typeface="Gotham-Bold"/>
            </a:endParaRPr>
          </a:p>
          <a:p>
            <a:pPr marL="342900" marR="0" lvl="0" indent="-342900" algn="l" defTabSz="457200" rtl="0" eaLnBrk="1" fontAlgn="base" latinLnBrk="0" hangingPunct="1">
              <a:lnSpc>
                <a:spcPct val="100000"/>
              </a:lnSpc>
              <a:spcBef>
                <a:spcPts val="672"/>
              </a:spcBef>
              <a:spcAft>
                <a:spcPct val="0"/>
              </a:spcAft>
              <a:buClr>
                <a:srgbClr val="18453B"/>
              </a:buClr>
              <a:buSzTx/>
              <a:buFont typeface="Arial"/>
              <a:buNone/>
              <a:tabLst/>
              <a:defRPr/>
            </a:pPr>
            <a:r>
              <a:rPr kumimoji="0" lang="en-US" sz="2400" b="0" i="0" u="none" strike="noStrike" kern="1200" cap="none" spc="0" normalizeH="0" baseline="0" noProof="0" dirty="0">
                <a:ln>
                  <a:noFill/>
                </a:ln>
                <a:solidFill>
                  <a:srgbClr val="595959"/>
                </a:solidFill>
                <a:effectLst/>
                <a:uLnTx/>
                <a:uFillTx/>
                <a:latin typeface="Gotham-Bold"/>
                <a:ea typeface="ＭＳ Ｐゴシック" charset="-128"/>
                <a:cs typeface="Gotham-Bold"/>
              </a:rPr>
              <a:t>	</a:t>
            </a:r>
            <a:endParaRPr kumimoji="0" lang="en-US" sz="2800" b="0" i="0" u="none" strike="noStrike" kern="1200" cap="none" spc="0" normalizeH="0" baseline="0" noProof="0" dirty="0">
              <a:ln>
                <a:noFill/>
              </a:ln>
              <a:solidFill>
                <a:srgbClr val="595959"/>
              </a:solidFill>
              <a:effectLst/>
              <a:uLnTx/>
              <a:uFillTx/>
              <a:latin typeface="Gotham-Bold"/>
              <a:ea typeface="ＭＳ Ｐゴシック" charset="-128"/>
              <a:cs typeface="Gotham-Bold"/>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124200"/>
            <a:ext cx="4191000" cy="3343275"/>
          </a:xfrm>
          <a:prstGeom prst="rect">
            <a:avLst/>
          </a:prstGeom>
          <a:ln>
            <a:solidFill>
              <a:schemeClr val="tx1"/>
            </a:solidFill>
          </a:ln>
        </p:spPr>
      </p:pic>
      <p:pic>
        <p:nvPicPr>
          <p:cNvPr id="8" name="Content Placeholder 7"/>
          <p:cNvPicPr>
            <a:picLocks noGrp="1"/>
          </p:cNvPicPr>
          <p:nvPr>
            <p:ph idx="1"/>
          </p:nvPr>
        </p:nvPicPr>
        <p:blipFill>
          <a:blip r:embed="rId5"/>
          <a:stretch>
            <a:fillRect/>
          </a:stretch>
        </p:blipFill>
        <p:spPr>
          <a:xfrm>
            <a:off x="443882" y="3130118"/>
            <a:ext cx="4128117" cy="33373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9-5-6 Rule for B1/B2 and Visa Waiver</a:t>
            </a:r>
          </a:p>
        </p:txBody>
      </p:sp>
      <p:sp>
        <p:nvSpPr>
          <p:cNvPr id="7" name="Content Placeholder 6"/>
          <p:cNvSpPr>
            <a:spLocks noGrp="1"/>
          </p:cNvSpPr>
          <p:nvPr>
            <p:ph idx="1"/>
          </p:nvPr>
        </p:nvSpPr>
        <p:spPr>
          <a:xfrm>
            <a:off x="457200" y="1600200"/>
            <a:ext cx="8229600" cy="4648200"/>
          </a:xfrm>
        </p:spPr>
        <p:txBody>
          <a:bodyPr/>
          <a:lstStyle/>
          <a:p>
            <a:r>
              <a:rPr lang="en-US" dirty="0"/>
              <a:t>The payment relates to service is considered to be usual academic activity (teaching, research, or public service)</a:t>
            </a:r>
          </a:p>
          <a:p>
            <a:r>
              <a:rPr lang="en-US" dirty="0"/>
              <a:t>The international visitor was at Michigan State University for no more than </a:t>
            </a:r>
            <a:r>
              <a:rPr lang="en-US" sz="4000" b="1" dirty="0"/>
              <a:t>9</a:t>
            </a:r>
            <a:r>
              <a:rPr lang="en-US" dirty="0"/>
              <a:t> days.</a:t>
            </a:r>
          </a:p>
          <a:p>
            <a:r>
              <a:rPr lang="en-US" dirty="0"/>
              <a:t>The international visitor has received similar payment from no more than </a:t>
            </a:r>
            <a:r>
              <a:rPr lang="en-US" sz="4000" b="1" dirty="0"/>
              <a:t>5</a:t>
            </a:r>
            <a:r>
              <a:rPr lang="en-US" dirty="0"/>
              <a:t> institutions or organizations during the previous </a:t>
            </a:r>
            <a:r>
              <a:rPr lang="en-US" sz="4000" b="1" dirty="0"/>
              <a:t>6</a:t>
            </a:r>
            <a:r>
              <a:rPr lang="en-US" dirty="0"/>
              <a:t> month period</a:t>
            </a:r>
          </a:p>
          <a:p>
            <a:endParaRPr lang="en-US" dirty="0"/>
          </a:p>
          <a:p>
            <a:endParaRPr lang="en-US" dirty="0">
              <a:solidFill>
                <a:schemeClr val="dk1"/>
              </a:solidFill>
            </a:endParaRPr>
          </a:p>
          <a:p>
            <a:endParaRPr lang="en-US" dirty="0"/>
          </a:p>
          <a:p>
            <a:endParaRPr lang="en-US" dirty="0"/>
          </a:p>
        </p:txBody>
      </p:sp>
      <p:sp>
        <p:nvSpPr>
          <p:cNvPr id="8" name="Slide Number Placeholder 7"/>
          <p:cNvSpPr>
            <a:spLocks noGrp="1"/>
          </p:cNvSpPr>
          <p:nvPr>
            <p:ph type="sldNum" sz="quarter" idx="12"/>
          </p:nvPr>
        </p:nvSpPr>
        <p:spPr/>
        <p:txBody>
          <a:bodyPr/>
          <a:lstStyle/>
          <a:p>
            <a:fld id="{76991C5B-0B27-4C67-9A9A-28FEB47E4849}" type="slidenum">
              <a:rPr lang="en-US"/>
              <a:pPr/>
              <a:t>19</a:t>
            </a:fld>
            <a:endParaRPr lang="en-US"/>
          </a:p>
        </p:txBody>
      </p:sp>
    </p:spTree>
    <p:extLst>
      <p:ext uri="{BB962C8B-B14F-4D97-AF65-F5344CB8AC3E}">
        <p14:creationId xmlns:p14="http://schemas.microsoft.com/office/powerpoint/2010/main" val="362192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Agenda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Introduction</a:t>
            </a:r>
          </a:p>
          <a:p>
            <a:pPr>
              <a:buFont typeface="Wingdings" panose="05000000000000000000" pitchFamily="2" charset="2"/>
              <a:buChar char="§"/>
            </a:pPr>
            <a:r>
              <a:rPr lang="en-US" sz="2400" dirty="0"/>
              <a:t>Identifying Nonresident Aliens</a:t>
            </a:r>
          </a:p>
          <a:p>
            <a:pPr>
              <a:buFont typeface="Wingdings" panose="05000000000000000000" pitchFamily="2" charset="2"/>
              <a:buChar char="§"/>
            </a:pPr>
            <a:r>
              <a:rPr lang="en-US" sz="2400" dirty="0"/>
              <a:t>Differences in payments to NRA’s</a:t>
            </a:r>
          </a:p>
          <a:p>
            <a:pPr>
              <a:buFont typeface="Wingdings" panose="05000000000000000000" pitchFamily="2" charset="2"/>
              <a:buChar char="§"/>
            </a:pPr>
            <a:r>
              <a:rPr lang="en-US" sz="2400" dirty="0"/>
              <a:t>Visa Types</a:t>
            </a:r>
          </a:p>
          <a:p>
            <a:pPr>
              <a:buFont typeface="Wingdings" panose="05000000000000000000" pitchFamily="2" charset="2"/>
              <a:buChar char="§"/>
            </a:pPr>
            <a:r>
              <a:rPr lang="en-US" sz="2400" dirty="0"/>
              <a:t>Documents – alphabet and number soup</a:t>
            </a:r>
          </a:p>
          <a:p>
            <a:pPr>
              <a:buFont typeface="Wingdings" panose="05000000000000000000" pitchFamily="2" charset="2"/>
              <a:buChar char="§"/>
            </a:pPr>
            <a:r>
              <a:rPr lang="en-US" sz="2400" dirty="0"/>
              <a:t>Taxation &amp; Tax Treaties</a:t>
            </a:r>
          </a:p>
          <a:p>
            <a:pPr>
              <a:buFont typeface="Wingdings" panose="05000000000000000000" pitchFamily="2" charset="2"/>
              <a:buChar char="§"/>
            </a:pPr>
            <a:r>
              <a:rPr lang="en-US" sz="2400" dirty="0"/>
              <a:t>Manual of Business Procedures Section 77</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2485" r="-2485" b="-5063"/>
          <a:stretch>
            <a:fillRect/>
          </a:stretch>
        </p:blipFill>
        <p:spPr>
          <a:xfrm>
            <a:off x="3657600" y="706340"/>
            <a:ext cx="4641798" cy="6019800"/>
          </a:xfrm>
          <a:ln>
            <a:solidFill>
              <a:schemeClr val="tx1"/>
            </a:solidFill>
          </a:ln>
        </p:spPr>
      </p:pic>
      <p:sp>
        <p:nvSpPr>
          <p:cNvPr id="3" name="Title 2"/>
          <p:cNvSpPr>
            <a:spLocks noGrp="1"/>
          </p:cNvSpPr>
          <p:nvPr>
            <p:ph type="title"/>
          </p:nvPr>
        </p:nvSpPr>
        <p:spPr>
          <a:xfrm>
            <a:off x="457200" y="695001"/>
            <a:ext cx="2590800" cy="6019800"/>
          </a:xfrm>
        </p:spPr>
        <p:txBody>
          <a:bodyPr/>
          <a:lstStyle/>
          <a:p>
            <a:r>
              <a:rPr lang="en-US" dirty="0"/>
              <a:t>Certification for</a:t>
            </a:r>
            <a:br>
              <a:rPr lang="en-US" dirty="0"/>
            </a:br>
            <a:r>
              <a:rPr lang="en-US" dirty="0"/>
              <a:t>B1/B2 and Visa Waiver</a:t>
            </a:r>
          </a:p>
        </p:txBody>
      </p:sp>
      <p:sp>
        <p:nvSpPr>
          <p:cNvPr id="4" name="Slide Number Placeholder 3"/>
          <p:cNvSpPr>
            <a:spLocks noGrp="1"/>
          </p:cNvSpPr>
          <p:nvPr>
            <p:ph type="sldNum" sz="quarter" idx="12"/>
          </p:nvPr>
        </p:nvSpPr>
        <p:spPr/>
        <p:txBody>
          <a:bodyPr/>
          <a:lstStyle/>
          <a:p>
            <a:fld id="{76991C5B-0B27-4C67-9A9A-28FEB47E4849}" type="slidenum">
              <a:rPr lang="en-US"/>
              <a:pPr/>
              <a:t>20</a:t>
            </a:fld>
            <a:endParaRPr lang="en-US"/>
          </a:p>
        </p:txBody>
      </p:sp>
    </p:spTree>
    <p:extLst>
      <p:ext uri="{BB962C8B-B14F-4D97-AF65-F5344CB8AC3E}">
        <p14:creationId xmlns:p14="http://schemas.microsoft.com/office/powerpoint/2010/main" val="112827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NRAPSC</a:t>
            </a:r>
          </a:p>
        </p:txBody>
      </p:sp>
      <p:sp>
        <p:nvSpPr>
          <p:cNvPr id="3" name="Content Placeholder 2"/>
          <p:cNvSpPr>
            <a:spLocks noGrp="1"/>
          </p:cNvSpPr>
          <p:nvPr>
            <p:ph idx="1"/>
          </p:nvPr>
        </p:nvSpPr>
        <p:spPr>
          <a:xfrm>
            <a:off x="457200" y="1447800"/>
            <a:ext cx="8229600" cy="4678363"/>
          </a:xfrm>
        </p:spPr>
        <p:txBody>
          <a:bodyPr/>
          <a:lstStyle/>
          <a:p>
            <a:r>
              <a:rPr lang="en-US" dirty="0"/>
              <a:t>Complete legibly</a:t>
            </a:r>
          </a:p>
          <a:p>
            <a:r>
              <a:rPr lang="en-US" dirty="0"/>
              <a:t>Be sure to provide location of services</a:t>
            </a:r>
          </a:p>
          <a:p>
            <a:r>
              <a:rPr lang="en-US" dirty="0"/>
              <a:t>Secure all required signatures</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21</a:t>
            </a:fld>
            <a:endParaRPr lang="en-US"/>
          </a:p>
        </p:txBody>
      </p:sp>
    </p:spTree>
    <p:extLst>
      <p:ext uri="{BB962C8B-B14F-4D97-AF65-F5344CB8AC3E}">
        <p14:creationId xmlns:p14="http://schemas.microsoft.com/office/powerpoint/2010/main" val="381431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8233 Tax Treaty Claim</a:t>
            </a:r>
          </a:p>
        </p:txBody>
      </p:sp>
      <p:sp>
        <p:nvSpPr>
          <p:cNvPr id="3" name="Content Placeholder 2"/>
          <p:cNvSpPr>
            <a:spLocks noGrp="1"/>
          </p:cNvSpPr>
          <p:nvPr>
            <p:ph idx="1"/>
          </p:nvPr>
        </p:nvSpPr>
        <p:spPr>
          <a:xfrm>
            <a:off x="457200" y="1447800"/>
            <a:ext cx="8229600" cy="4678363"/>
          </a:xfrm>
        </p:spPr>
        <p:txBody>
          <a:bodyPr/>
          <a:lstStyle/>
          <a:p>
            <a:r>
              <a:rPr lang="en-US" dirty="0"/>
              <a:t>Tax treaty claim for services – rents, royalties/copyrights claimed on W-8BEN</a:t>
            </a:r>
          </a:p>
          <a:p>
            <a:r>
              <a:rPr lang="en-US" dirty="0"/>
              <a:t>8233 for services and honoraria</a:t>
            </a:r>
          </a:p>
          <a:p>
            <a:pPr lvl="1"/>
            <a:r>
              <a:rPr lang="en-US" dirty="0"/>
              <a:t>U.S. Tax ID </a:t>
            </a:r>
            <a:r>
              <a:rPr lang="en-US" b="1" u="sng" dirty="0"/>
              <a:t>required</a:t>
            </a:r>
          </a:p>
          <a:p>
            <a:pPr lvl="1"/>
            <a:r>
              <a:rPr lang="en-US" dirty="0"/>
              <a:t>Compete Part II lines 11,12 and 14</a:t>
            </a:r>
          </a:p>
          <a:p>
            <a:pPr lvl="1"/>
            <a:r>
              <a:rPr lang="en-US" dirty="0"/>
              <a:t>Sign</a:t>
            </a:r>
          </a:p>
          <a:p>
            <a:pPr lvl="1"/>
            <a:r>
              <a:rPr lang="en-US" b="1" u="sng" dirty="0"/>
              <a:t>Original </a:t>
            </a:r>
            <a:r>
              <a:rPr lang="en-US" dirty="0"/>
              <a:t>form must be submitted to Accounting.  It is mailed to the IRS and we must wait 10 business days before releasing payment</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22</a:t>
            </a:fld>
            <a:endParaRPr lang="en-US"/>
          </a:p>
        </p:txBody>
      </p:sp>
    </p:spTree>
    <p:extLst>
      <p:ext uri="{BB962C8B-B14F-4D97-AF65-F5344CB8AC3E}">
        <p14:creationId xmlns:p14="http://schemas.microsoft.com/office/powerpoint/2010/main" val="250884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endParaRPr lang="en-US" dirty="0"/>
          </a:p>
          <a:p>
            <a:r>
              <a:rPr lang="en-US" dirty="0"/>
              <a:t>J1 visa type</a:t>
            </a:r>
          </a:p>
          <a:p>
            <a:pPr lvl="1"/>
            <a:r>
              <a:rPr lang="en-US" dirty="0"/>
              <a:t>W-8BEN attached to vendor record</a:t>
            </a:r>
          </a:p>
          <a:p>
            <a:pPr lvl="1"/>
            <a:r>
              <a:rPr lang="en-US" dirty="0"/>
              <a:t>USCIS I-94 </a:t>
            </a:r>
          </a:p>
          <a:p>
            <a:pPr lvl="1"/>
            <a:r>
              <a:rPr lang="en-US" dirty="0"/>
              <a:t>NRAPSC</a:t>
            </a:r>
          </a:p>
          <a:p>
            <a:pPr lvl="1"/>
            <a:r>
              <a:rPr lang="en-US" dirty="0"/>
              <a:t>8233 treaty claim (must have U.S. TIN)-frequently unavailable due to “fixed base” clause</a:t>
            </a:r>
          </a:p>
          <a:p>
            <a:pPr lvl="1"/>
            <a:r>
              <a:rPr lang="en-US" dirty="0"/>
              <a:t>DS2019</a:t>
            </a:r>
          </a:p>
          <a:p>
            <a:pPr lvl="1"/>
            <a:r>
              <a:rPr lang="en-US" dirty="0"/>
              <a:t>Responsible Officer Statement</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23</a:t>
            </a:fld>
            <a:endParaRPr lang="en-US"/>
          </a:p>
        </p:txBody>
      </p:sp>
      <p:sp>
        <p:nvSpPr>
          <p:cNvPr id="7" name="Explosion: 8 Points 6">
            <a:extLst>
              <a:ext uri="{FF2B5EF4-FFF2-40B4-BE49-F238E27FC236}">
                <a16:creationId xmlns:a16="http://schemas.microsoft.com/office/drawing/2014/main" id="{9AA2BD9B-2516-49C0-BF3A-936EEA826474}"/>
              </a:ext>
            </a:extLst>
          </p:cNvPr>
          <p:cNvSpPr/>
          <p:nvPr/>
        </p:nvSpPr>
        <p:spPr>
          <a:xfrm>
            <a:off x="6629400" y="4905408"/>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162904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tretch>
            <a:fillRect/>
          </a:stretch>
        </p:blipFill>
        <p:spPr bwMode="auto">
          <a:xfrm>
            <a:off x="2183130" y="685800"/>
            <a:ext cx="4777740" cy="6019800"/>
          </a:xfrm>
          <a:prstGeom prst="rect">
            <a:avLst/>
          </a:prstGeom>
          <a:noFill/>
          <a:ln w="9525">
            <a:solidFill>
              <a:schemeClr val="tx1"/>
            </a:solidFill>
            <a:miter lim="800000"/>
            <a:headEnd/>
            <a:tailEnd/>
          </a:ln>
        </p:spPr>
      </p:pic>
      <p:sp>
        <p:nvSpPr>
          <p:cNvPr id="5" name="Title 4"/>
          <p:cNvSpPr>
            <a:spLocks noGrp="1"/>
          </p:cNvSpPr>
          <p:nvPr>
            <p:ph type="title"/>
          </p:nvPr>
        </p:nvSpPr>
        <p:spPr>
          <a:xfrm>
            <a:off x="457200" y="685800"/>
            <a:ext cx="1828800" cy="6019800"/>
          </a:xfrm>
        </p:spPr>
        <p:txBody>
          <a:bodyPr/>
          <a:lstStyle/>
          <a:p>
            <a:r>
              <a:rPr lang="en-US" dirty="0"/>
              <a:t>Sample Form DS-2019</a:t>
            </a:r>
          </a:p>
        </p:txBody>
      </p:sp>
      <p:sp>
        <p:nvSpPr>
          <p:cNvPr id="4" name="Slide Number Placeholder 3"/>
          <p:cNvSpPr>
            <a:spLocks noGrp="1"/>
          </p:cNvSpPr>
          <p:nvPr>
            <p:ph type="sldNum" sz="quarter" idx="12"/>
          </p:nvPr>
        </p:nvSpPr>
        <p:spPr/>
        <p:txBody>
          <a:bodyPr/>
          <a:lstStyle/>
          <a:p>
            <a:fld id="{76991C5B-0B27-4C67-9A9A-28FEB47E4849}" type="slidenum">
              <a:rPr lang="en-US"/>
              <a:pPr/>
              <a:t>24</a:t>
            </a:fld>
            <a:endParaRPr lang="en-US"/>
          </a:p>
        </p:txBody>
      </p:sp>
    </p:spTree>
    <p:extLst>
      <p:ext uri="{BB962C8B-B14F-4D97-AF65-F5344CB8AC3E}">
        <p14:creationId xmlns:p14="http://schemas.microsoft.com/office/powerpoint/2010/main" val="2761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1905000" cy="6019800"/>
          </a:xfrm>
        </p:spPr>
        <p:txBody>
          <a:bodyPr/>
          <a:lstStyle/>
          <a:p>
            <a:r>
              <a:rPr lang="en-US" dirty="0"/>
              <a:t>Sample RO Letter</a:t>
            </a:r>
          </a:p>
        </p:txBody>
      </p:sp>
      <p:pic>
        <p:nvPicPr>
          <p:cNvPr id="4101" name="Picture 5"/>
          <p:cNvPicPr>
            <a:picLocks noGrp="1" noChangeAspect="1" noChangeArrowheads="1"/>
          </p:cNvPicPr>
          <p:nvPr>
            <p:ph idx="1"/>
          </p:nvPr>
        </p:nvPicPr>
        <p:blipFill>
          <a:blip r:embed="rId3" cstate="print"/>
          <a:srcRect/>
          <a:stretch>
            <a:fillRect/>
          </a:stretch>
        </p:blipFill>
        <p:spPr bwMode="auto">
          <a:xfrm>
            <a:off x="2354378" y="685800"/>
            <a:ext cx="4435243" cy="60198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76991C5B-0B27-4C67-9A9A-28FEB47E4849}" type="slidenum">
              <a:rPr lang="en-US"/>
              <a:pPr/>
              <a:t>25</a:t>
            </a:fld>
            <a:endParaRPr lang="en-US"/>
          </a:p>
        </p:txBody>
      </p:sp>
      <p:sp>
        <p:nvSpPr>
          <p:cNvPr id="6" name="TextBox 5"/>
          <p:cNvSpPr txBox="1"/>
          <p:nvPr/>
        </p:nvSpPr>
        <p:spPr>
          <a:xfrm>
            <a:off x="2895600" y="3352800"/>
            <a:ext cx="533400" cy="184666"/>
          </a:xfrm>
          <a:prstGeom prst="rect">
            <a:avLst/>
          </a:prstGeom>
          <a:solidFill>
            <a:schemeClr val="bg1">
              <a:lumMod val="85000"/>
            </a:schemeClr>
          </a:solidFill>
        </p:spPr>
        <p:txBody>
          <a:bodyPr wrap="square" rtlCol="0">
            <a:spAutoFit/>
          </a:bodyPr>
          <a:lstStyle/>
          <a:p>
            <a:endParaRPr lang="en-US" sz="600" dirty="0">
              <a:solidFill>
                <a:prstClr val="black"/>
              </a:solidFill>
            </a:endParaRPr>
          </a:p>
        </p:txBody>
      </p:sp>
    </p:spTree>
    <p:extLst>
      <p:ext uri="{BB962C8B-B14F-4D97-AF65-F5344CB8AC3E}">
        <p14:creationId xmlns:p14="http://schemas.microsoft.com/office/powerpoint/2010/main" val="42566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endParaRPr lang="en-US" dirty="0"/>
          </a:p>
          <a:p>
            <a:r>
              <a:rPr lang="en-US" dirty="0"/>
              <a:t>F1 visa type – call Accounting!</a:t>
            </a:r>
          </a:p>
          <a:p>
            <a:pPr lvl="1"/>
            <a:r>
              <a:rPr lang="en-US" dirty="0"/>
              <a:t>W-8BEN attached to vendor record</a:t>
            </a:r>
          </a:p>
          <a:p>
            <a:pPr lvl="1"/>
            <a:r>
              <a:rPr lang="en-US" dirty="0"/>
              <a:t>USCIS I-94 </a:t>
            </a:r>
          </a:p>
          <a:p>
            <a:pPr lvl="1"/>
            <a:r>
              <a:rPr lang="en-US" dirty="0"/>
              <a:t>NRAPSC</a:t>
            </a:r>
          </a:p>
          <a:p>
            <a:pPr lvl="1"/>
            <a:r>
              <a:rPr lang="en-US" dirty="0"/>
              <a:t>8233 treaty claim (must have U.S. TIN)</a:t>
            </a:r>
          </a:p>
          <a:p>
            <a:pPr lvl="1"/>
            <a:r>
              <a:rPr lang="en-US" dirty="0"/>
              <a:t>INS I-20</a:t>
            </a:r>
          </a:p>
          <a:p>
            <a:pPr lvl="1"/>
            <a:r>
              <a:rPr lang="en-US" dirty="0"/>
              <a:t>Designated School Officer Statement</a:t>
            </a:r>
          </a:p>
          <a:p>
            <a:pPr lvl="1"/>
            <a:r>
              <a:rPr lang="en-US" dirty="0"/>
              <a:t>Employment Authorization Card (EAD)</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26</a:t>
            </a:fld>
            <a:endParaRPr lang="en-US"/>
          </a:p>
        </p:txBody>
      </p:sp>
    </p:spTree>
    <p:extLst>
      <p:ext uri="{BB962C8B-B14F-4D97-AF65-F5344CB8AC3E}">
        <p14:creationId xmlns:p14="http://schemas.microsoft.com/office/powerpoint/2010/main" val="354953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Royalties/Copyrights</a:t>
            </a:r>
          </a:p>
        </p:txBody>
      </p:sp>
      <p:sp>
        <p:nvSpPr>
          <p:cNvPr id="3" name="Content Placeholder 2"/>
          <p:cNvSpPr>
            <a:spLocks noGrp="1"/>
          </p:cNvSpPr>
          <p:nvPr>
            <p:ph idx="1"/>
          </p:nvPr>
        </p:nvSpPr>
        <p:spPr/>
        <p:txBody>
          <a:bodyPr/>
          <a:lstStyle/>
          <a:p>
            <a:r>
              <a:rPr lang="en-US" dirty="0"/>
              <a:t>Subject to tax withholding based on where the property is used</a:t>
            </a:r>
          </a:p>
          <a:p>
            <a:r>
              <a:rPr lang="en-US" dirty="0"/>
              <a:t>Property used in the U.S. is subject to tax withholding</a:t>
            </a:r>
          </a:p>
          <a:p>
            <a:pPr lvl="1"/>
            <a:r>
              <a:rPr lang="en-US" dirty="0"/>
              <a:t>Industrial and patent royalties arising from U.S. sources</a:t>
            </a:r>
          </a:p>
          <a:p>
            <a:pPr lvl="1"/>
            <a:r>
              <a:rPr lang="en-US" dirty="0"/>
              <a:t>Copyrighted materials used in U.S. publishing</a:t>
            </a:r>
          </a:p>
          <a:p>
            <a:pPr lvl="1"/>
            <a:r>
              <a:rPr lang="en-US" dirty="0"/>
              <a:t>Software licenses</a:t>
            </a:r>
          </a:p>
          <a:p>
            <a:r>
              <a:rPr lang="en-US" dirty="0"/>
              <a:t>Tax treaty may apply </a:t>
            </a:r>
            <a:r>
              <a:rPr lang="en-US" sz="2000" dirty="0"/>
              <a:t>(treaty benefits claimed on W-8BEN or W-8BEN-E, </a:t>
            </a:r>
            <a:r>
              <a:rPr lang="en-US" sz="2000" u="sng" dirty="0"/>
              <a:t>not</a:t>
            </a:r>
            <a:r>
              <a:rPr lang="en-US" sz="2000" dirty="0"/>
              <a:t> Form 8233)</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27</a:t>
            </a:fld>
            <a:endParaRPr lang="en-US" dirty="0"/>
          </a:p>
        </p:txBody>
      </p:sp>
    </p:spTree>
    <p:extLst>
      <p:ext uri="{BB962C8B-B14F-4D97-AF65-F5344CB8AC3E}">
        <p14:creationId xmlns:p14="http://schemas.microsoft.com/office/powerpoint/2010/main" val="3579976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Taxation</a:t>
            </a:r>
          </a:p>
        </p:txBody>
      </p:sp>
      <p:sp>
        <p:nvSpPr>
          <p:cNvPr id="3" name="Content Placeholder 2"/>
          <p:cNvSpPr>
            <a:spLocks noGrp="1"/>
          </p:cNvSpPr>
          <p:nvPr>
            <p:ph idx="1"/>
          </p:nvPr>
        </p:nvSpPr>
        <p:spPr/>
        <p:txBody>
          <a:bodyPr/>
          <a:lstStyle/>
          <a:p>
            <a:pPr>
              <a:buNone/>
            </a:pPr>
            <a:r>
              <a:rPr lang="en-US" dirty="0"/>
              <a:t>	A payment is subject to NRA tax withholding if it is from sources within the U.S., and it is:</a:t>
            </a:r>
          </a:p>
          <a:p>
            <a:pPr lvl="1"/>
            <a:r>
              <a:rPr lang="en-US" dirty="0"/>
              <a:t>Fixed, determinable, annual, or periodical (FDAP) income (services, honoraria, royalties, rentals)</a:t>
            </a:r>
          </a:p>
          <a:p>
            <a:pPr lvl="1"/>
            <a:r>
              <a:rPr lang="en-US" dirty="0"/>
              <a:t>NRA taxes must be withheld from the payment, not just reported, unlike U.S citizen payments where payments are reported on a 1099 or W-2.</a:t>
            </a:r>
          </a:p>
          <a:p>
            <a:pPr marL="457200" lvl="1" indent="0">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28</a:t>
            </a:fld>
            <a:endParaRPr lang="en-US"/>
          </a:p>
        </p:txBody>
      </p:sp>
    </p:spTree>
    <p:extLst>
      <p:ext uri="{BB962C8B-B14F-4D97-AF65-F5344CB8AC3E}">
        <p14:creationId xmlns:p14="http://schemas.microsoft.com/office/powerpoint/2010/main" val="1884456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Treaties</a:t>
            </a:r>
          </a:p>
        </p:txBody>
      </p:sp>
      <p:sp>
        <p:nvSpPr>
          <p:cNvPr id="3" name="Content Placeholder 2"/>
          <p:cNvSpPr>
            <a:spLocks noGrp="1"/>
          </p:cNvSpPr>
          <p:nvPr>
            <p:ph idx="1"/>
          </p:nvPr>
        </p:nvSpPr>
        <p:spPr/>
        <p:txBody>
          <a:bodyPr/>
          <a:lstStyle/>
          <a:p>
            <a:r>
              <a:rPr lang="en-US" dirty="0"/>
              <a:t>Without a treaty, the tax rate is: 30% Federal plus 4.25% State = 34.25%</a:t>
            </a:r>
          </a:p>
          <a:p>
            <a:r>
              <a:rPr lang="en-US" dirty="0"/>
              <a:t>With a treaty, the rate for service payments is reduced to 0%, and the rate for other payments varies. </a:t>
            </a:r>
          </a:p>
          <a:p>
            <a:r>
              <a:rPr lang="en-US" dirty="0"/>
              <a:t>A unit may choose to ask that the payment be grossed up if they wish to pay the taxes for the vendor.  For a $500 payment:</a:t>
            </a:r>
          </a:p>
          <a:p>
            <a:pPr marL="0" indent="0" algn="ctr">
              <a:buNone/>
            </a:pPr>
            <a:r>
              <a:rPr lang="en-US" dirty="0"/>
              <a:t>$500 / .6575 = $760.45 charged to unit</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29</a:t>
            </a:fld>
            <a:endParaRPr lang="en-US"/>
          </a:p>
        </p:txBody>
      </p:sp>
    </p:spTree>
    <p:extLst>
      <p:ext uri="{BB962C8B-B14F-4D97-AF65-F5344CB8AC3E}">
        <p14:creationId xmlns:p14="http://schemas.microsoft.com/office/powerpoint/2010/main" val="10901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Nonresident Alien (NRA) Definition	</a:t>
            </a:r>
          </a:p>
        </p:txBody>
      </p:sp>
      <p:sp>
        <p:nvSpPr>
          <p:cNvPr id="3" name="Content Placeholder 2"/>
          <p:cNvSpPr>
            <a:spLocks noGrp="1"/>
          </p:cNvSpPr>
          <p:nvPr>
            <p:ph idx="1"/>
          </p:nvPr>
        </p:nvSpPr>
        <p:spPr/>
        <p:txBody>
          <a:bodyPr/>
          <a:lstStyle/>
          <a:p>
            <a:pPr>
              <a:buNone/>
            </a:pPr>
            <a:r>
              <a:rPr lang="en-US" dirty="0"/>
              <a:t>	A “</a:t>
            </a:r>
            <a:r>
              <a:rPr lang="en-US" b="1" dirty="0"/>
              <a:t>nonresident alien</a:t>
            </a:r>
            <a:r>
              <a:rPr lang="en-US" dirty="0"/>
              <a:t>” or NRA is a citizen of another country who has not been granted permanent residency in the U.S. Such individuals are temporarily present in the U.S. and their ability to receive payment is often controlled by their visa status.</a:t>
            </a:r>
          </a:p>
        </p:txBody>
      </p:sp>
      <p:sp>
        <p:nvSpPr>
          <p:cNvPr id="6" name="Slide Number Placeholder 5"/>
          <p:cNvSpPr>
            <a:spLocks noGrp="1"/>
          </p:cNvSpPr>
          <p:nvPr>
            <p:ph type="sldNum" sz="quarter" idx="12"/>
          </p:nvPr>
        </p:nvSpPr>
        <p:spPr/>
        <p:txBody>
          <a:bodyPr/>
          <a:lstStyle/>
          <a:p>
            <a:fld id="{76991C5B-0B27-4C67-9A9A-28FEB47E484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Treaties </a:t>
            </a:r>
            <a:r>
              <a:rPr lang="en-US" sz="2200" dirty="0"/>
              <a:t>continued…</a:t>
            </a:r>
          </a:p>
        </p:txBody>
      </p:sp>
      <p:sp>
        <p:nvSpPr>
          <p:cNvPr id="3" name="Content Placeholder 2"/>
          <p:cNvSpPr>
            <a:spLocks noGrp="1"/>
          </p:cNvSpPr>
          <p:nvPr>
            <p:ph idx="1"/>
          </p:nvPr>
        </p:nvSpPr>
        <p:spPr/>
        <p:txBody>
          <a:bodyPr/>
          <a:lstStyle/>
          <a:p>
            <a:r>
              <a:rPr lang="en-US" b="1" dirty="0"/>
              <a:t>Individuals</a:t>
            </a:r>
            <a:r>
              <a:rPr lang="en-US" dirty="0"/>
              <a:t> claim a tax treaty benefit on form:</a:t>
            </a:r>
          </a:p>
          <a:p>
            <a:pPr lvl="1"/>
            <a:r>
              <a:rPr lang="en-US" dirty="0"/>
              <a:t>8233 – for services and honoraria – </a:t>
            </a:r>
            <a:r>
              <a:rPr lang="en-US" b="1" dirty="0"/>
              <a:t>U.S. tax ID required</a:t>
            </a:r>
          </a:p>
          <a:p>
            <a:pPr lvl="1"/>
            <a:r>
              <a:rPr lang="en-US" dirty="0"/>
              <a:t>W-8BEN – for royalties &amp; copyrights, and rentals – either a foreign tax ID or U.S. tax ID required</a:t>
            </a:r>
          </a:p>
          <a:p>
            <a:r>
              <a:rPr lang="en-US" b="1" dirty="0"/>
              <a:t>Businesses</a:t>
            </a:r>
            <a:r>
              <a:rPr lang="en-US" dirty="0"/>
              <a:t> claim a tax treaty benefit on form:</a:t>
            </a:r>
          </a:p>
          <a:p>
            <a:pPr lvl="1"/>
            <a:r>
              <a:rPr lang="en-US" dirty="0"/>
              <a:t>W-8BEN-E – for services, royalties &amp; copyrights, and rental - either a U.S. tax ID or a foreign tax ID is required</a:t>
            </a:r>
          </a:p>
          <a:p>
            <a:pPr lvl="1"/>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30</a:t>
            </a:fld>
            <a:endParaRPr lang="en-US"/>
          </a:p>
        </p:txBody>
      </p:sp>
      <p:sp>
        <p:nvSpPr>
          <p:cNvPr id="5" name="Explosion: 8 Points 4">
            <a:extLst>
              <a:ext uri="{FF2B5EF4-FFF2-40B4-BE49-F238E27FC236}">
                <a16:creationId xmlns:a16="http://schemas.microsoft.com/office/drawing/2014/main" id="{DB3F3C40-E4F7-4549-8128-3194DC4ECDC2}"/>
              </a:ext>
            </a:extLst>
          </p:cNvPr>
          <p:cNvSpPr/>
          <p:nvPr/>
        </p:nvSpPr>
        <p:spPr>
          <a:xfrm>
            <a:off x="6629400" y="4739951"/>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389538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pPr lvl="1">
              <a:buNone/>
            </a:pPr>
            <a:endParaRPr lang="en-US" dirty="0">
              <a:latin typeface="+mj-lt"/>
            </a:endParaRPr>
          </a:p>
          <a:p>
            <a:r>
              <a:rPr lang="en-US" dirty="0">
                <a:latin typeface="+mj-lt"/>
              </a:rPr>
              <a:t>Lauren Knoch, Accounting Office</a:t>
            </a:r>
          </a:p>
          <a:p>
            <a:pPr marL="0" indent="0">
              <a:buNone/>
            </a:pPr>
            <a:r>
              <a:rPr lang="en-US" dirty="0">
                <a:latin typeface="+mj-lt"/>
              </a:rPr>
              <a:t>	</a:t>
            </a:r>
            <a:r>
              <a:rPr lang="en-US" dirty="0">
                <a:latin typeface="+mj-lt"/>
                <a:hlinkClick r:id="rId3"/>
              </a:rPr>
              <a:t>kaiserl3@msu.edu</a:t>
            </a:r>
            <a:endParaRPr lang="en-US" dirty="0">
              <a:latin typeface="+mj-lt"/>
            </a:endParaRPr>
          </a:p>
          <a:p>
            <a:pPr marL="0" indent="0">
              <a:buNone/>
            </a:pPr>
            <a:endParaRPr lang="en-US" dirty="0">
              <a:latin typeface="+mj-lt"/>
            </a:endParaRPr>
          </a:p>
          <a:p>
            <a:r>
              <a:rPr lang="en-US" dirty="0">
                <a:latin typeface="+mj-lt"/>
              </a:rPr>
              <a:t>Manual of Business Procedures Section 77 </a:t>
            </a:r>
            <a:r>
              <a:rPr lang="en-US" dirty="0">
                <a:latin typeface="+mj-lt"/>
                <a:hlinkClick r:id="rId4"/>
              </a:rPr>
              <a:t>https://controller.msu.edu/manual-of-business-procedures/section-77</a:t>
            </a:r>
            <a:endParaRPr lang="en-US" dirty="0">
              <a:latin typeface="+mj-lt"/>
            </a:endParaRPr>
          </a:p>
          <a:p>
            <a:endParaRPr lang="en-US" dirty="0">
              <a:latin typeface="+mj-lt"/>
            </a:endParaRPr>
          </a:p>
          <a:p>
            <a:pPr>
              <a:buNone/>
            </a:pPr>
            <a:endParaRPr lang="en-US" dirty="0"/>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57A23136-98AA-4A35-A252-850C68A5561D}" type="slidenum">
              <a:rPr lang="en-US" smtClean="0"/>
              <a:pPr>
                <a:defRPr/>
              </a:pPr>
              <a:t>31</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an NRA is…</a:t>
            </a:r>
          </a:p>
        </p:txBody>
      </p:sp>
      <p:sp>
        <p:nvSpPr>
          <p:cNvPr id="3" name="Content Placeholder 2"/>
          <p:cNvSpPr>
            <a:spLocks noGrp="1"/>
          </p:cNvSpPr>
          <p:nvPr>
            <p:ph idx="1"/>
          </p:nvPr>
        </p:nvSpPr>
        <p:spPr/>
        <p:txBody>
          <a:bodyPr/>
          <a:lstStyle/>
          <a:p>
            <a:pPr>
              <a:spcBef>
                <a:spcPts val="672"/>
              </a:spcBef>
            </a:pPr>
            <a:r>
              <a:rPr lang="en-US" sz="2400" dirty="0"/>
              <a:t>Person or entity (business)</a:t>
            </a:r>
          </a:p>
          <a:p>
            <a:pPr>
              <a:spcBef>
                <a:spcPts val="672"/>
              </a:spcBef>
            </a:pPr>
            <a:r>
              <a:rPr lang="en-US" sz="2400" dirty="0"/>
              <a:t>Resident or organized outside of the U.S.</a:t>
            </a:r>
          </a:p>
          <a:p>
            <a:pPr>
              <a:spcBef>
                <a:spcPts val="672"/>
              </a:spcBef>
              <a:buFont typeface="Arial"/>
              <a:buNone/>
            </a:pPr>
            <a:r>
              <a:rPr lang="en-US" sz="2400" dirty="0"/>
              <a:t>	</a:t>
            </a:r>
          </a:p>
          <a:p>
            <a:endParaRPr lang="en-US" dirty="0"/>
          </a:p>
        </p:txBody>
      </p:sp>
      <p:sp>
        <p:nvSpPr>
          <p:cNvPr id="4" name="Content Placeholder 3"/>
          <p:cNvSpPr>
            <a:spLocks noGrp="1"/>
          </p:cNvSpPr>
          <p:nvPr>
            <p:ph idx="13"/>
          </p:nvPr>
        </p:nvSpPr>
        <p:spPr>
          <a:xfrm>
            <a:off x="457200" y="3231938"/>
            <a:ext cx="8229600" cy="2544763"/>
          </a:xfrm>
        </p:spPr>
        <p:txBody>
          <a:bodyPr/>
          <a:lstStyle/>
          <a:p>
            <a:pPr>
              <a:buNone/>
            </a:pPr>
            <a:r>
              <a:rPr lang="en-US" sz="3200" b="1" dirty="0">
                <a:solidFill>
                  <a:srgbClr val="18453B"/>
                </a:solidFill>
              </a:rPr>
              <a:t>An NRA is not…</a:t>
            </a:r>
          </a:p>
          <a:p>
            <a:r>
              <a:rPr lang="en-US" sz="2400" dirty="0"/>
              <a:t>Puerto Rican Citizen</a:t>
            </a:r>
          </a:p>
          <a:p>
            <a:r>
              <a:rPr lang="en-US" sz="2400" dirty="0"/>
              <a:t>Resident Alien</a:t>
            </a:r>
          </a:p>
          <a:p>
            <a:r>
              <a:rPr lang="en-US" sz="2400" dirty="0"/>
              <a:t>Naturalized U.S. Citizen</a:t>
            </a:r>
          </a:p>
          <a:p>
            <a:pPr>
              <a:buNone/>
            </a:pPr>
            <a:r>
              <a:rPr lang="en-US" sz="2400" dirty="0"/>
              <a:t>	Note:  A Puerto Rican company </a:t>
            </a:r>
            <a:r>
              <a:rPr lang="en-US" sz="2400" b="1" dirty="0"/>
              <a:t>is</a:t>
            </a:r>
            <a:r>
              <a:rPr lang="en-US" sz="2400" dirty="0"/>
              <a:t> an NRA.</a:t>
            </a:r>
          </a:p>
          <a:p>
            <a:endParaRPr lang="en-US" dirty="0"/>
          </a:p>
          <a:p>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in Payments to a NRA</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W-8BEN or W-8BEN-E forms</a:t>
            </a:r>
          </a:p>
          <a:p>
            <a:pPr>
              <a:spcBef>
                <a:spcPts val="672"/>
              </a:spcBef>
            </a:pPr>
            <a:r>
              <a:rPr lang="en-US" sz="2400" dirty="0"/>
              <a:t>NRAPSC</a:t>
            </a:r>
          </a:p>
          <a:p>
            <a:pPr>
              <a:spcBef>
                <a:spcPts val="672"/>
              </a:spcBef>
            </a:pPr>
            <a:r>
              <a:rPr lang="en-US" sz="2400" dirty="0"/>
              <a:t>Paperwork, paperwork, paperwork</a:t>
            </a:r>
          </a:p>
          <a:p>
            <a:pPr>
              <a:spcBef>
                <a:spcPts val="672"/>
              </a:spcBef>
            </a:pPr>
            <a:r>
              <a:rPr lang="en-US" sz="2400" dirty="0"/>
              <a:t>Why? Why? Why?</a:t>
            </a:r>
          </a:p>
          <a:p>
            <a:pPr lvl="1">
              <a:spcBef>
                <a:spcPts val="672"/>
              </a:spcBef>
            </a:pPr>
            <a:r>
              <a:rPr lang="en-US" sz="2000" dirty="0"/>
              <a:t>American Competitiveness and Workforce Improvement Act 1998 (ACWIA) - NRA cannot displace a U.S. worker, except in certain conditions</a:t>
            </a:r>
          </a:p>
          <a:p>
            <a:pPr>
              <a:spcBef>
                <a:spcPts val="672"/>
              </a:spcBef>
            </a:pPr>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smtClean="0"/>
              <a:pPr/>
              <a:t>5</a:t>
            </a:fld>
            <a:endParaRPr lang="en-US"/>
          </a:p>
        </p:txBody>
      </p:sp>
    </p:spTree>
    <p:extLst>
      <p:ext uri="{BB962C8B-B14F-4D97-AF65-F5344CB8AC3E}">
        <p14:creationId xmlns:p14="http://schemas.microsoft.com/office/powerpoint/2010/main" val="378241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Source Rules for Income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7652774"/>
              </p:ext>
            </p:extLst>
          </p:nvPr>
        </p:nvGraphicFramePr>
        <p:xfrm>
          <a:off x="457200" y="2081211"/>
          <a:ext cx="8229600" cy="205097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0297">
                <a:tc>
                  <a:txBody>
                    <a:bodyPr/>
                    <a:lstStyle/>
                    <a:p>
                      <a:r>
                        <a:rPr lang="en-US" dirty="0"/>
                        <a:t>If the income is:</a:t>
                      </a:r>
                    </a:p>
                  </a:txBody>
                  <a:tcPr>
                    <a:solidFill>
                      <a:schemeClr val="accent3"/>
                    </a:solidFill>
                  </a:tcPr>
                </a:tc>
                <a:tc>
                  <a:txBody>
                    <a:bodyPr/>
                    <a:lstStyle/>
                    <a:p>
                      <a:r>
                        <a:rPr lang="en-US" dirty="0"/>
                        <a:t>Then</a:t>
                      </a:r>
                      <a:r>
                        <a:rPr lang="en-US" baseline="0" dirty="0"/>
                        <a:t> source is determined by:</a:t>
                      </a:r>
                      <a:endParaRPr lang="en-US" dirty="0"/>
                    </a:p>
                  </a:txBody>
                  <a:tcPr>
                    <a:solidFill>
                      <a:schemeClr val="accent3"/>
                    </a:solidFill>
                  </a:tcPr>
                </a:tc>
                <a:extLst>
                  <a:ext uri="{0D108BD9-81ED-4DB2-BD59-A6C34878D82A}">
                    <a16:rowId xmlns:a16="http://schemas.microsoft.com/office/drawing/2014/main" val="10000"/>
                  </a:ext>
                </a:extLst>
              </a:tr>
              <a:tr h="470297">
                <a:tc>
                  <a:txBody>
                    <a:bodyPr/>
                    <a:lstStyle/>
                    <a:p>
                      <a:r>
                        <a:rPr lang="en-US" dirty="0"/>
                        <a:t>Services &amp; Honoraria</a:t>
                      </a:r>
                    </a:p>
                  </a:txBody>
                  <a:tcPr>
                    <a:solidFill>
                      <a:schemeClr val="accent3">
                        <a:lumMod val="20000"/>
                        <a:lumOff val="80000"/>
                      </a:schemeClr>
                    </a:solidFill>
                  </a:tcPr>
                </a:tc>
                <a:tc>
                  <a:txBody>
                    <a:bodyPr/>
                    <a:lstStyle/>
                    <a:p>
                      <a:r>
                        <a:rPr lang="en-US" dirty="0"/>
                        <a:t>Where the services are performed</a:t>
                      </a:r>
                    </a:p>
                  </a:txBody>
                  <a:tcPr>
                    <a:solidFill>
                      <a:schemeClr val="accent3">
                        <a:lumMod val="20000"/>
                        <a:lumOff val="80000"/>
                      </a:schemeClr>
                    </a:solidFill>
                  </a:tcPr>
                </a:tc>
                <a:extLst>
                  <a:ext uri="{0D108BD9-81ED-4DB2-BD59-A6C34878D82A}">
                    <a16:rowId xmlns:a16="http://schemas.microsoft.com/office/drawing/2014/main" val="10001"/>
                  </a:ext>
                </a:extLst>
              </a:tr>
              <a:tr h="470297">
                <a:tc>
                  <a:txBody>
                    <a:bodyPr/>
                    <a:lstStyle/>
                    <a:p>
                      <a:r>
                        <a:rPr lang="en-US" dirty="0"/>
                        <a:t>Rents</a:t>
                      </a:r>
                    </a:p>
                  </a:txBody>
                  <a:tcPr>
                    <a:solidFill>
                      <a:schemeClr val="accent3">
                        <a:lumMod val="40000"/>
                        <a:lumOff val="60000"/>
                      </a:schemeClr>
                    </a:solidFill>
                  </a:tcPr>
                </a:tc>
                <a:tc>
                  <a:txBody>
                    <a:bodyPr/>
                    <a:lstStyle/>
                    <a:p>
                      <a:r>
                        <a:rPr lang="en-US" dirty="0"/>
                        <a:t>Where the property is located</a:t>
                      </a:r>
                    </a:p>
                  </a:txBody>
                  <a:tcPr>
                    <a:solidFill>
                      <a:schemeClr val="accent3">
                        <a:lumMod val="40000"/>
                        <a:lumOff val="60000"/>
                      </a:schemeClr>
                    </a:solidFill>
                  </a:tcPr>
                </a:tc>
                <a:extLst>
                  <a:ext uri="{0D108BD9-81ED-4DB2-BD59-A6C34878D82A}">
                    <a16:rowId xmlns:a16="http://schemas.microsoft.com/office/drawing/2014/main" val="10002"/>
                  </a:ext>
                </a:extLst>
              </a:tr>
              <a:tr h="470297">
                <a:tc>
                  <a:txBody>
                    <a:bodyPr/>
                    <a:lstStyle/>
                    <a:p>
                      <a:r>
                        <a:rPr lang="en-US" dirty="0"/>
                        <a:t>Royalties – Patents, Copyrights, Software Licenses</a:t>
                      </a:r>
                    </a:p>
                  </a:txBody>
                  <a:tcPr>
                    <a:solidFill>
                      <a:schemeClr val="accent3">
                        <a:lumMod val="20000"/>
                        <a:lumOff val="80000"/>
                      </a:schemeClr>
                    </a:solidFill>
                  </a:tcPr>
                </a:tc>
                <a:tc>
                  <a:txBody>
                    <a:bodyPr/>
                    <a:lstStyle/>
                    <a:p>
                      <a:r>
                        <a:rPr lang="en-US" dirty="0"/>
                        <a:t>Where</a:t>
                      </a:r>
                      <a:r>
                        <a:rPr lang="en-US" baseline="0" dirty="0"/>
                        <a:t> the property is used/income generated</a:t>
                      </a:r>
                      <a:endParaRPr lang="en-US" dirty="0"/>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A3FE3D4-7704-4ADD-8BA9-921C99EA74DE}" type="slidenum">
              <a:rPr lang="en-US"/>
              <a:pPr>
                <a:defRPr/>
              </a:pPr>
              <a:t>6</a:t>
            </a:fld>
            <a:endParaRPr lang="en-US"/>
          </a:p>
        </p:txBody>
      </p:sp>
      <p:sp>
        <p:nvSpPr>
          <p:cNvPr id="6" name="Title 1"/>
          <p:cNvSpPr txBox="1">
            <a:spLocks/>
          </p:cNvSpPr>
          <p:nvPr/>
        </p:nvSpPr>
        <p:spPr>
          <a:xfrm>
            <a:off x="1828800" y="4343400"/>
            <a:ext cx="5562600" cy="585839"/>
          </a:xfrm>
          <a:prstGeom prst="rect">
            <a:avLst/>
          </a:prstGeom>
        </p:spPr>
        <p:txBody>
          <a:bodyPr>
            <a:normAutofit fontScale="97500"/>
          </a:bodyPr>
          <a:lstStyle/>
          <a:p>
            <a:pPr defTabSz="457200" fontAlgn="base">
              <a:spcBef>
                <a:spcPct val="0"/>
              </a:spcBef>
              <a:spcAft>
                <a:spcPct val="0"/>
              </a:spcAft>
              <a:defRPr/>
            </a:pPr>
            <a:r>
              <a:rPr lang="en-US" sz="2600" b="1" dirty="0">
                <a:solidFill>
                  <a:prstClr val="black"/>
                </a:solidFill>
                <a:ea typeface="ＭＳ Ｐゴシック" charset="-128"/>
                <a:cs typeface="Gotham-Bold"/>
              </a:rPr>
              <a:t>U.S. source is subject to tax withholding</a:t>
            </a:r>
          </a:p>
        </p:txBody>
      </p:sp>
    </p:spTree>
    <p:extLst>
      <p:ext uri="{BB962C8B-B14F-4D97-AF65-F5344CB8AC3E}">
        <p14:creationId xmlns:p14="http://schemas.microsoft.com/office/powerpoint/2010/main" val="128745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Vendors</a:t>
            </a:r>
          </a:p>
        </p:txBody>
      </p:sp>
      <p:sp>
        <p:nvSpPr>
          <p:cNvPr id="3" name="Content Placeholder 2"/>
          <p:cNvSpPr>
            <a:spLocks noGrp="1"/>
          </p:cNvSpPr>
          <p:nvPr>
            <p:ph idx="1"/>
          </p:nvPr>
        </p:nvSpPr>
        <p:spPr/>
        <p:txBody>
          <a:bodyPr/>
          <a:lstStyle/>
          <a:p>
            <a:r>
              <a:rPr lang="en-US" dirty="0"/>
              <a:t>If only reimbursing an NRA - set up an SP vendor</a:t>
            </a:r>
          </a:p>
          <a:p>
            <a:pPr lvl="1"/>
            <a:r>
              <a:rPr lang="en-US" dirty="0"/>
              <a:t>Entities do not get reimbursed – they provide a service</a:t>
            </a:r>
          </a:p>
          <a:p>
            <a:endParaRPr lang="en-US" dirty="0"/>
          </a:p>
          <a:p>
            <a:r>
              <a:rPr lang="en-US" dirty="0"/>
              <a:t>If paying for services, honorarium, royalty - set up a DV vendor</a:t>
            </a:r>
          </a:p>
          <a:p>
            <a:endParaRPr lang="en-US" dirty="0"/>
          </a:p>
          <a:p>
            <a:r>
              <a:rPr lang="en-US" dirty="0"/>
              <a:t>The W-8BEN (for individuals) or the W-8BEN-E (for entities) must be attached to the vendor document</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7</a:t>
            </a:fld>
            <a:endParaRPr lang="en-US"/>
          </a:p>
        </p:txBody>
      </p:sp>
    </p:spTree>
    <p:extLst>
      <p:ext uri="{BB962C8B-B14F-4D97-AF65-F5344CB8AC3E}">
        <p14:creationId xmlns:p14="http://schemas.microsoft.com/office/powerpoint/2010/main" val="343594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Payments to an Entity</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W-8BEN-E form </a:t>
            </a:r>
          </a:p>
          <a:p>
            <a:pPr>
              <a:spcBef>
                <a:spcPts val="672"/>
              </a:spcBef>
            </a:pPr>
            <a:r>
              <a:rPr lang="en-US" sz="2400" dirty="0"/>
              <a:t>NRAPSC</a:t>
            </a:r>
          </a:p>
          <a:p>
            <a:pPr>
              <a:spcBef>
                <a:spcPts val="672"/>
              </a:spcBef>
            </a:pPr>
            <a:r>
              <a:rPr lang="en-US" sz="2400" dirty="0"/>
              <a:t>Tax accordingly</a:t>
            </a:r>
          </a:p>
          <a:p>
            <a:pPr>
              <a:spcBef>
                <a:spcPts val="672"/>
              </a:spcBef>
            </a:pPr>
            <a:r>
              <a:rPr lang="en-US" sz="2400" dirty="0"/>
              <a:t>Wire payments – required for most foreign countries other than Canada.  Wire information can be attached to DV or vendor record.</a:t>
            </a:r>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a:pPr/>
              <a:t>8</a:t>
            </a:fld>
            <a:endParaRPr lang="en-US"/>
          </a:p>
        </p:txBody>
      </p:sp>
    </p:spTree>
    <p:extLst>
      <p:ext uri="{BB962C8B-B14F-4D97-AF65-F5344CB8AC3E}">
        <p14:creationId xmlns:p14="http://schemas.microsoft.com/office/powerpoint/2010/main" val="375555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W-8BEN-E</a:t>
            </a:r>
          </a:p>
        </p:txBody>
      </p:sp>
      <p:sp>
        <p:nvSpPr>
          <p:cNvPr id="3" name="Content Placeholder 2"/>
          <p:cNvSpPr>
            <a:spLocks noGrp="1"/>
          </p:cNvSpPr>
          <p:nvPr>
            <p:ph idx="1"/>
          </p:nvPr>
        </p:nvSpPr>
        <p:spPr>
          <a:xfrm>
            <a:off x="457200" y="1447800"/>
            <a:ext cx="8229600" cy="4678363"/>
          </a:xfrm>
        </p:spPr>
        <p:txBody>
          <a:bodyPr/>
          <a:lstStyle/>
          <a:p>
            <a:r>
              <a:rPr lang="en-US" dirty="0"/>
              <a:t>Entities only</a:t>
            </a:r>
          </a:p>
          <a:p>
            <a:pPr marL="342900" lvl="1" indent="-342900">
              <a:buClr>
                <a:srgbClr val="18453B"/>
              </a:buClr>
              <a:buSzTx/>
              <a:buFont typeface="Arial"/>
              <a:buChar char="•"/>
            </a:pPr>
            <a:r>
              <a:rPr lang="en-US" sz="2800" dirty="0"/>
              <a:t>Treaty section for services, royalties &amp; copyrights, and rental - </a:t>
            </a:r>
            <a:r>
              <a:rPr lang="en-US" sz="2800" b="1" dirty="0"/>
              <a:t>either</a:t>
            </a:r>
            <a:r>
              <a:rPr lang="en-US" sz="2800" dirty="0"/>
              <a:t> a U.S. tax ID or a foreign tax ID is required</a:t>
            </a:r>
          </a:p>
          <a:p>
            <a:r>
              <a:rPr lang="en-US" dirty="0"/>
              <a:t>No faxes</a:t>
            </a:r>
          </a:p>
          <a:p>
            <a:r>
              <a:rPr lang="en-US" dirty="0"/>
              <a:t>Must check certification box</a:t>
            </a:r>
          </a:p>
          <a:p>
            <a:r>
              <a:rPr lang="en-US" dirty="0"/>
              <a:t>Attach to vendor e-doc</a:t>
            </a:r>
          </a:p>
          <a:p>
            <a:r>
              <a:rPr lang="en-US" dirty="0">
                <a:hlinkClick r:id="rId3"/>
              </a:rPr>
              <a:t>MSU W-8BEN-E Simplified Instructions</a:t>
            </a: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9</a:t>
            </a:fld>
            <a:endParaRPr lang="en-US"/>
          </a:p>
        </p:txBody>
      </p:sp>
    </p:spTree>
    <p:extLst>
      <p:ext uri="{BB962C8B-B14F-4D97-AF65-F5344CB8AC3E}">
        <p14:creationId xmlns:p14="http://schemas.microsoft.com/office/powerpoint/2010/main" val="4216929028"/>
      </p:ext>
    </p:extLst>
  </p:cSld>
  <p:clrMapOvr>
    <a:masterClrMapping/>
  </p:clrMapOvr>
</p:sld>
</file>

<file path=ppt/theme/theme1.xml><?xml version="1.0" encoding="utf-8"?>
<a:theme xmlns:a="http://schemas.openxmlformats.org/drawingml/2006/main" name="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1494</Words>
  <Application>Microsoft Office PowerPoint</Application>
  <PresentationFormat>On-screen Show (4:3)</PresentationFormat>
  <Paragraphs>246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Courier New</vt:lpstr>
      <vt:lpstr>Gotham Book</vt:lpstr>
      <vt:lpstr>Gotham-Bold</vt:lpstr>
      <vt:lpstr>Wingdings</vt:lpstr>
      <vt:lpstr>MSU</vt:lpstr>
      <vt:lpstr>Payments to Non – U.S. Citizens and International Vendors</vt:lpstr>
      <vt:lpstr>Class Agenda</vt:lpstr>
      <vt:lpstr>Nonresident Alien (NRA) Definition </vt:lpstr>
      <vt:lpstr>What an NRA is…</vt:lpstr>
      <vt:lpstr>Differences in Payments to a NRA</vt:lpstr>
      <vt:lpstr>Source Rules for Income</vt:lpstr>
      <vt:lpstr>Vendors</vt:lpstr>
      <vt:lpstr>Payments to an Entity</vt:lpstr>
      <vt:lpstr>W-8BEN-E</vt:lpstr>
      <vt:lpstr>NRAPSC</vt:lpstr>
      <vt:lpstr>Payments to an Individual</vt:lpstr>
      <vt:lpstr>Before coming to the U.S.</vt:lpstr>
      <vt:lpstr>Visa: Entry into the U.S. </vt:lpstr>
      <vt:lpstr>Visa Types</vt:lpstr>
      <vt:lpstr>Visa Waiver</vt:lpstr>
      <vt:lpstr>Documents – alphabet and number soup</vt:lpstr>
      <vt:lpstr>W-8BEN</vt:lpstr>
      <vt:lpstr>I-94 Stamp (stamped into passport or visa)</vt:lpstr>
      <vt:lpstr>9-5-6 Rule for B1/B2 and Visa Waiver</vt:lpstr>
      <vt:lpstr>Certification for B1/B2 and Visa Waiver</vt:lpstr>
      <vt:lpstr>NRAPSC</vt:lpstr>
      <vt:lpstr>8233 Tax Treaty Claim</vt:lpstr>
      <vt:lpstr>Documents – alphabet and number soup</vt:lpstr>
      <vt:lpstr>Sample Form DS-2019</vt:lpstr>
      <vt:lpstr>Sample RO Letter</vt:lpstr>
      <vt:lpstr>Documents – alphabet and number soup</vt:lpstr>
      <vt:lpstr>Royalties/Copyrights</vt:lpstr>
      <vt:lpstr>Taxation</vt:lpstr>
      <vt:lpstr>Tax Treaties</vt:lpstr>
      <vt:lpstr>Tax Treaties continued…</vt:lpstr>
      <vt:lpstr>Contact information</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Nonresident Alien Payments</dc:title>
  <dc:creator>Hunter</dc:creator>
  <cp:lastModifiedBy>Hunter, Ally Lee</cp:lastModifiedBy>
  <cp:revision>210</cp:revision>
  <cp:lastPrinted>2015-12-04T17:40:01Z</cp:lastPrinted>
  <dcterms:created xsi:type="dcterms:W3CDTF">2012-10-08T18:22:53Z</dcterms:created>
  <dcterms:modified xsi:type="dcterms:W3CDTF">2025-09-15T19:31:42Z</dcterms:modified>
</cp:coreProperties>
</file>