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2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notesSlides/notesSlide3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3.xml" ContentType="application/vnd.openxmlformats-officedocument.drawingml.chartshapes+xml"/>
  <Override PartName="/ppt/notesSlides/notesSlide3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7.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8.xml" ContentType="application/vnd.openxmlformats-officedocument.themeOverride+xml"/>
  <Override PartName="/ppt/notesSlides/notesSlide4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9.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0.xml" ContentType="application/vnd.openxmlformats-officedocument.themeOverride+xml"/>
  <Override PartName="/ppt/drawings/drawing4.xml" ContentType="application/vnd.openxmlformats-officedocument.drawingml.chartshapes+xml"/>
  <Override PartName="/ppt/notesSlides/notesSlide4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1.xml" ContentType="application/vnd.openxmlformats-officedocument.themeOverride+xml"/>
  <Override PartName="/ppt/drawings/drawing5.xml" ContentType="application/vnd.openxmlformats-officedocument.drawingml.chartshapes+xml"/>
  <Override PartName="/ppt/notesSlides/notesSlide4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2.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7"/>
  </p:notesMasterIdLst>
  <p:handoutMasterIdLst>
    <p:handoutMasterId r:id="rId68"/>
  </p:handoutMasterIdLst>
  <p:sldIdLst>
    <p:sldId id="398" r:id="rId2"/>
    <p:sldId id="283" r:id="rId3"/>
    <p:sldId id="400" r:id="rId4"/>
    <p:sldId id="401" r:id="rId5"/>
    <p:sldId id="405" r:id="rId6"/>
    <p:sldId id="374" r:id="rId7"/>
    <p:sldId id="402" r:id="rId8"/>
    <p:sldId id="265" r:id="rId9"/>
    <p:sldId id="399" r:id="rId10"/>
    <p:sldId id="329" r:id="rId11"/>
    <p:sldId id="298" r:id="rId12"/>
    <p:sldId id="310" r:id="rId13"/>
    <p:sldId id="311" r:id="rId14"/>
    <p:sldId id="418" r:id="rId15"/>
    <p:sldId id="284" r:id="rId16"/>
    <p:sldId id="321" r:id="rId17"/>
    <p:sldId id="362" r:id="rId18"/>
    <p:sldId id="363" r:id="rId19"/>
    <p:sldId id="364" r:id="rId20"/>
    <p:sldId id="339" r:id="rId21"/>
    <p:sldId id="294" r:id="rId22"/>
    <p:sldId id="341" r:id="rId23"/>
    <p:sldId id="342" r:id="rId24"/>
    <p:sldId id="343" r:id="rId25"/>
    <p:sldId id="293" r:id="rId26"/>
    <p:sldId id="344" r:id="rId27"/>
    <p:sldId id="346" r:id="rId28"/>
    <p:sldId id="295" r:id="rId29"/>
    <p:sldId id="347" r:id="rId30"/>
    <p:sldId id="413" r:id="rId31"/>
    <p:sldId id="414" r:id="rId32"/>
    <p:sldId id="415" r:id="rId33"/>
    <p:sldId id="345" r:id="rId34"/>
    <p:sldId id="365" r:id="rId35"/>
    <p:sldId id="419" r:id="rId36"/>
    <p:sldId id="396" r:id="rId37"/>
    <p:sldId id="409" r:id="rId38"/>
    <p:sldId id="416" r:id="rId39"/>
    <p:sldId id="340" r:id="rId40"/>
    <p:sldId id="403" r:id="rId41"/>
    <p:sldId id="406" r:id="rId42"/>
    <p:sldId id="407" r:id="rId43"/>
    <p:sldId id="408" r:id="rId44"/>
    <p:sldId id="370" r:id="rId45"/>
    <p:sldId id="376" r:id="rId46"/>
    <p:sldId id="377" r:id="rId47"/>
    <p:sldId id="378" r:id="rId48"/>
    <p:sldId id="325" r:id="rId49"/>
    <p:sldId id="381" r:id="rId50"/>
    <p:sldId id="380" r:id="rId51"/>
    <p:sldId id="382" r:id="rId52"/>
    <p:sldId id="379" r:id="rId53"/>
    <p:sldId id="361" r:id="rId54"/>
    <p:sldId id="366" r:id="rId55"/>
    <p:sldId id="367" r:id="rId56"/>
    <p:sldId id="383" r:id="rId57"/>
    <p:sldId id="385" r:id="rId58"/>
    <p:sldId id="386" r:id="rId59"/>
    <p:sldId id="387" r:id="rId60"/>
    <p:sldId id="417" r:id="rId61"/>
    <p:sldId id="328" r:id="rId62"/>
    <p:sldId id="369" r:id="rId63"/>
    <p:sldId id="338" r:id="rId64"/>
    <p:sldId id="320" r:id="rId65"/>
    <p:sldId id="327" r:id="rId66"/>
  </p:sldIdLst>
  <p:sldSz cx="12188825" cy="6858000"/>
  <p:notesSz cx="6858000" cy="91440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86683" autoAdjust="0"/>
  </p:normalViewPr>
  <p:slideViewPr>
    <p:cSldViewPr showGuides="1">
      <p:cViewPr varScale="1">
        <p:scale>
          <a:sx n="96" d="100"/>
          <a:sy n="96" d="100"/>
        </p:scale>
        <p:origin x="1104" y="78"/>
      </p:cViewPr>
      <p:guideLst>
        <p:guide pos="3839"/>
        <p:guide orient="horz" pos="2160"/>
      </p:guideLst>
    </p:cSldViewPr>
  </p:slideViewPr>
  <p:outlineViewPr>
    <p:cViewPr>
      <p:scale>
        <a:sx n="33" d="100"/>
        <a:sy n="33" d="100"/>
      </p:scale>
      <p:origin x="0" y="0"/>
    </p:cViewPr>
  </p:outlineViewPr>
  <p:notesTextViewPr>
    <p:cViewPr>
      <p:scale>
        <a:sx n="3" d="2"/>
        <a:sy n="3" d="2"/>
      </p:scale>
      <p:origin x="0" y="0"/>
    </p:cViewPr>
  </p:notesText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3.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4.xml"/><Relationship Id="rId4"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3" Type="http://schemas.openxmlformats.org/officeDocument/2006/relationships/oleObject" Target="file:///\\es.msu.edu\COM\shares\Rural%20Health\Amanda\MBQIP\2025\August%20Meeting\Copy%20of%20MI%20MBQIP%202025%20-%20Report%202.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5.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CAH per State</a:t>
            </a:r>
            <a:r>
              <a:rPr lang="en-US" baseline="0" dirty="0"/>
              <a:t> for 2025 reporting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'CAH per state'!$B$2</c:f>
              <c:strCache>
                <c:ptCount val="1"/>
                <c:pt idx="0">
                  <c:v># CAH</c:v>
                </c:pt>
              </c:strCache>
            </c:strRef>
          </c:tx>
          <c:spPr>
            <a:solidFill>
              <a:schemeClr val="accent1"/>
            </a:solidFill>
            <a:ln>
              <a:noFill/>
            </a:ln>
            <a:effectLst/>
          </c:spPr>
          <c:invertIfNegative val="0"/>
          <c:dPt>
            <c:idx val="10"/>
            <c:invertIfNegative val="0"/>
            <c:bubble3D val="0"/>
            <c:spPr>
              <a:solidFill>
                <a:srgbClr val="00B050"/>
              </a:solidFill>
              <a:ln>
                <a:noFill/>
              </a:ln>
              <a:effectLst/>
            </c:spPr>
            <c:extLst>
              <c:ext xmlns:c16="http://schemas.microsoft.com/office/drawing/2014/chart" uri="{C3380CC4-5D6E-409C-BE32-E72D297353CC}">
                <c16:uniqueId val="{00000001-B123-46A3-B267-963F4FF46E53}"/>
              </c:ext>
            </c:extLst>
          </c:dPt>
          <c:dPt>
            <c:idx val="11"/>
            <c:invertIfNegative val="0"/>
            <c:bubble3D val="0"/>
            <c:spPr>
              <a:solidFill>
                <a:srgbClr val="00B050"/>
              </a:solidFill>
              <a:ln>
                <a:noFill/>
              </a:ln>
              <a:effectLst/>
            </c:spPr>
            <c:extLst>
              <c:ext xmlns:c16="http://schemas.microsoft.com/office/drawing/2014/chart" uri="{C3380CC4-5D6E-409C-BE32-E72D297353CC}">
                <c16:uniqueId val="{00000003-B123-46A3-B267-963F4FF46E53}"/>
              </c:ext>
            </c:extLst>
          </c:dPt>
          <c:dPt>
            <c:idx val="12"/>
            <c:invertIfNegative val="0"/>
            <c:bubble3D val="0"/>
            <c:spPr>
              <a:solidFill>
                <a:srgbClr val="00B050"/>
              </a:solidFill>
              <a:ln>
                <a:noFill/>
              </a:ln>
              <a:effectLst/>
            </c:spPr>
            <c:extLst>
              <c:ext xmlns:c16="http://schemas.microsoft.com/office/drawing/2014/chart" uri="{C3380CC4-5D6E-409C-BE32-E72D297353CC}">
                <c16:uniqueId val="{00000005-B123-46A3-B267-963F4FF46E53}"/>
              </c:ext>
            </c:extLst>
          </c:dPt>
          <c:dPt>
            <c:idx val="13"/>
            <c:invertIfNegative val="0"/>
            <c:bubble3D val="0"/>
            <c:spPr>
              <a:solidFill>
                <a:srgbClr val="00B050"/>
              </a:solidFill>
              <a:ln>
                <a:noFill/>
              </a:ln>
              <a:effectLst/>
            </c:spPr>
            <c:extLst>
              <c:ext xmlns:c16="http://schemas.microsoft.com/office/drawing/2014/chart" uri="{C3380CC4-5D6E-409C-BE32-E72D297353CC}">
                <c16:uniqueId val="{00000007-B123-46A3-B267-963F4FF46E53}"/>
              </c:ext>
            </c:extLst>
          </c:dPt>
          <c:dPt>
            <c:idx val="14"/>
            <c:invertIfNegative val="0"/>
            <c:bubble3D val="0"/>
            <c:spPr>
              <a:solidFill>
                <a:srgbClr val="00B050"/>
              </a:solidFill>
              <a:ln>
                <a:noFill/>
              </a:ln>
              <a:effectLst/>
            </c:spPr>
            <c:extLst>
              <c:ext xmlns:c16="http://schemas.microsoft.com/office/drawing/2014/chart" uri="{C3380CC4-5D6E-409C-BE32-E72D297353CC}">
                <c16:uniqueId val="{00000009-B123-46A3-B267-963F4FF46E53}"/>
              </c:ext>
            </c:extLst>
          </c:dPt>
          <c:dPt>
            <c:idx val="15"/>
            <c:invertIfNegative val="0"/>
            <c:bubble3D val="0"/>
            <c:spPr>
              <a:solidFill>
                <a:srgbClr val="00B050"/>
              </a:solidFill>
              <a:ln>
                <a:noFill/>
              </a:ln>
              <a:effectLst/>
            </c:spPr>
            <c:extLst>
              <c:ext xmlns:c16="http://schemas.microsoft.com/office/drawing/2014/chart" uri="{C3380CC4-5D6E-409C-BE32-E72D297353CC}">
                <c16:uniqueId val="{0000000B-B123-46A3-B267-963F4FF46E53}"/>
              </c:ext>
            </c:extLst>
          </c:dPt>
          <c:dPt>
            <c:idx val="16"/>
            <c:invertIfNegative val="0"/>
            <c:bubble3D val="0"/>
            <c:spPr>
              <a:solidFill>
                <a:srgbClr val="00B050"/>
              </a:solidFill>
              <a:ln>
                <a:noFill/>
              </a:ln>
              <a:effectLst/>
            </c:spPr>
            <c:extLst>
              <c:ext xmlns:c16="http://schemas.microsoft.com/office/drawing/2014/chart" uri="{C3380CC4-5D6E-409C-BE32-E72D297353CC}">
                <c16:uniqueId val="{0000000D-B123-46A3-B267-963F4FF46E53}"/>
              </c:ext>
            </c:extLst>
          </c:dPt>
          <c:cat>
            <c:strRef>
              <c:f>'CAH per state'!$A$3:$A$47</c:f>
              <c:strCache>
                <c:ptCount val="45"/>
                <c:pt idx="0">
                  <c:v>KS</c:v>
                </c:pt>
                <c:pt idx="1">
                  <c:v>IA</c:v>
                </c:pt>
                <c:pt idx="2">
                  <c:v>TX</c:v>
                </c:pt>
                <c:pt idx="3">
                  <c:v>MN</c:v>
                </c:pt>
                <c:pt idx="4">
                  <c:v>NE</c:v>
                </c:pt>
                <c:pt idx="5">
                  <c:v>WI</c:v>
                </c:pt>
                <c:pt idx="6">
                  <c:v>IL</c:v>
                </c:pt>
                <c:pt idx="7">
                  <c:v>MT</c:v>
                </c:pt>
                <c:pt idx="8">
                  <c:v>WA</c:v>
                </c:pt>
                <c:pt idx="9">
                  <c:v>SD</c:v>
                </c:pt>
                <c:pt idx="10">
                  <c:v>ND</c:v>
                </c:pt>
                <c:pt idx="11">
                  <c:v>MO</c:v>
                </c:pt>
                <c:pt idx="12">
                  <c:v>IN</c:v>
                </c:pt>
                <c:pt idx="13">
                  <c:v>MI </c:v>
                </c:pt>
                <c:pt idx="14">
                  <c:v>CA</c:v>
                </c:pt>
                <c:pt idx="15">
                  <c:v>OK</c:v>
                </c:pt>
                <c:pt idx="16">
                  <c:v>OH</c:v>
                </c:pt>
                <c:pt idx="17">
                  <c:v>MS</c:v>
                </c:pt>
                <c:pt idx="18">
                  <c:v>GA</c:v>
                </c:pt>
                <c:pt idx="19">
                  <c:v>CO</c:v>
                </c:pt>
                <c:pt idx="20">
                  <c:v>AR</c:v>
                </c:pt>
                <c:pt idx="21">
                  <c:v>KY</c:v>
                </c:pt>
                <c:pt idx="22">
                  <c:v>LA</c:v>
                </c:pt>
                <c:pt idx="23">
                  <c:v>ID</c:v>
                </c:pt>
                <c:pt idx="24">
                  <c:v>OR</c:v>
                </c:pt>
                <c:pt idx="25">
                  <c:v>NC</c:v>
                </c:pt>
                <c:pt idx="26">
                  <c:v>WV</c:v>
                </c:pt>
                <c:pt idx="27">
                  <c:v>NY</c:v>
                </c:pt>
                <c:pt idx="28">
                  <c:v>ME</c:v>
                </c:pt>
                <c:pt idx="29">
                  <c:v>WY</c:v>
                </c:pt>
                <c:pt idx="30">
                  <c:v>TN</c:v>
                </c:pt>
                <c:pt idx="31">
                  <c:v>AZ</c:v>
                </c:pt>
                <c:pt idx="32">
                  <c:v>AK</c:v>
                </c:pt>
                <c:pt idx="33">
                  <c:v>FL</c:v>
                </c:pt>
                <c:pt idx="34">
                  <c:v>PA</c:v>
                </c:pt>
                <c:pt idx="35">
                  <c:v>NH</c:v>
                </c:pt>
                <c:pt idx="36">
                  <c:v>NV</c:v>
                </c:pt>
                <c:pt idx="37">
                  <c:v>UT</c:v>
                </c:pt>
                <c:pt idx="38">
                  <c:v>HI</c:v>
                </c:pt>
                <c:pt idx="39">
                  <c:v>NM</c:v>
                </c:pt>
                <c:pt idx="40">
                  <c:v>VT</c:v>
                </c:pt>
                <c:pt idx="41">
                  <c:v>VA</c:v>
                </c:pt>
                <c:pt idx="42">
                  <c:v>SC</c:v>
                </c:pt>
                <c:pt idx="43">
                  <c:v>AL</c:v>
                </c:pt>
                <c:pt idx="44">
                  <c:v>MA</c:v>
                </c:pt>
              </c:strCache>
            </c:strRef>
          </c:cat>
          <c:val>
            <c:numRef>
              <c:f>'CAH per state'!$B$3:$B$47</c:f>
              <c:numCache>
                <c:formatCode>General</c:formatCode>
                <c:ptCount val="45"/>
                <c:pt idx="0">
                  <c:v>84</c:v>
                </c:pt>
                <c:pt idx="1">
                  <c:v>82</c:v>
                </c:pt>
                <c:pt idx="2">
                  <c:v>79</c:v>
                </c:pt>
                <c:pt idx="3">
                  <c:v>79</c:v>
                </c:pt>
                <c:pt idx="4">
                  <c:v>64</c:v>
                </c:pt>
                <c:pt idx="5">
                  <c:v>58</c:v>
                </c:pt>
                <c:pt idx="6">
                  <c:v>51</c:v>
                </c:pt>
                <c:pt idx="7">
                  <c:v>48</c:v>
                </c:pt>
                <c:pt idx="8">
                  <c:v>39</c:v>
                </c:pt>
                <c:pt idx="9">
                  <c:v>38</c:v>
                </c:pt>
                <c:pt idx="10">
                  <c:v>36</c:v>
                </c:pt>
                <c:pt idx="11">
                  <c:v>36</c:v>
                </c:pt>
                <c:pt idx="12">
                  <c:v>35</c:v>
                </c:pt>
                <c:pt idx="13">
                  <c:v>35</c:v>
                </c:pt>
                <c:pt idx="14">
                  <c:v>34</c:v>
                </c:pt>
                <c:pt idx="15">
                  <c:v>34</c:v>
                </c:pt>
                <c:pt idx="16">
                  <c:v>33</c:v>
                </c:pt>
                <c:pt idx="17">
                  <c:v>32</c:v>
                </c:pt>
                <c:pt idx="18">
                  <c:v>30</c:v>
                </c:pt>
                <c:pt idx="19">
                  <c:v>29</c:v>
                </c:pt>
                <c:pt idx="20">
                  <c:v>29</c:v>
                </c:pt>
                <c:pt idx="21">
                  <c:v>28</c:v>
                </c:pt>
                <c:pt idx="22">
                  <c:v>27</c:v>
                </c:pt>
                <c:pt idx="23">
                  <c:v>27</c:v>
                </c:pt>
                <c:pt idx="24">
                  <c:v>25</c:v>
                </c:pt>
                <c:pt idx="25">
                  <c:v>21</c:v>
                </c:pt>
                <c:pt idx="26">
                  <c:v>20</c:v>
                </c:pt>
                <c:pt idx="27">
                  <c:v>18</c:v>
                </c:pt>
                <c:pt idx="28">
                  <c:v>16</c:v>
                </c:pt>
                <c:pt idx="29">
                  <c:v>16</c:v>
                </c:pt>
                <c:pt idx="30">
                  <c:v>16</c:v>
                </c:pt>
                <c:pt idx="31">
                  <c:v>14</c:v>
                </c:pt>
                <c:pt idx="32">
                  <c:v>13</c:v>
                </c:pt>
                <c:pt idx="33">
                  <c:v>13</c:v>
                </c:pt>
                <c:pt idx="34">
                  <c:v>13</c:v>
                </c:pt>
                <c:pt idx="35">
                  <c:v>13</c:v>
                </c:pt>
                <c:pt idx="36">
                  <c:v>11</c:v>
                </c:pt>
                <c:pt idx="37">
                  <c:v>11</c:v>
                </c:pt>
                <c:pt idx="38">
                  <c:v>9</c:v>
                </c:pt>
                <c:pt idx="39">
                  <c:v>9</c:v>
                </c:pt>
                <c:pt idx="40">
                  <c:v>8</c:v>
                </c:pt>
                <c:pt idx="41">
                  <c:v>7</c:v>
                </c:pt>
                <c:pt idx="42">
                  <c:v>5</c:v>
                </c:pt>
                <c:pt idx="43">
                  <c:v>4</c:v>
                </c:pt>
                <c:pt idx="44">
                  <c:v>3</c:v>
                </c:pt>
              </c:numCache>
            </c:numRef>
          </c:val>
          <c:extLst>
            <c:ext xmlns:c16="http://schemas.microsoft.com/office/drawing/2014/chart" uri="{C3380CC4-5D6E-409C-BE32-E72D297353CC}">
              <c16:uniqueId val="{0000000E-B123-46A3-B267-963F4FF46E53}"/>
            </c:ext>
          </c:extLst>
        </c:ser>
        <c:ser>
          <c:idx val="1"/>
          <c:order val="1"/>
          <c:tx>
            <c:strRef>
              <c:f>'CAH per state'!$C$2</c:f>
              <c:strCache>
                <c:ptCount val="1"/>
                <c:pt idx="0">
                  <c:v>Times in top 10 </c:v>
                </c:pt>
              </c:strCache>
            </c:strRef>
          </c:tx>
          <c:spPr>
            <a:solidFill>
              <a:schemeClr val="accent2"/>
            </a:solidFill>
            <a:ln>
              <a:noFill/>
            </a:ln>
            <a:effectLst/>
          </c:spPr>
          <c:invertIfNegative val="0"/>
          <c:cat>
            <c:strRef>
              <c:f>'CAH per state'!$A$3:$A$47</c:f>
              <c:strCache>
                <c:ptCount val="45"/>
                <c:pt idx="0">
                  <c:v>KS</c:v>
                </c:pt>
                <c:pt idx="1">
                  <c:v>IA</c:v>
                </c:pt>
                <c:pt idx="2">
                  <c:v>TX</c:v>
                </c:pt>
                <c:pt idx="3">
                  <c:v>MN</c:v>
                </c:pt>
                <c:pt idx="4">
                  <c:v>NE</c:v>
                </c:pt>
                <c:pt idx="5">
                  <c:v>WI</c:v>
                </c:pt>
                <c:pt idx="6">
                  <c:v>IL</c:v>
                </c:pt>
                <c:pt idx="7">
                  <c:v>MT</c:v>
                </c:pt>
                <c:pt idx="8">
                  <c:v>WA</c:v>
                </c:pt>
                <c:pt idx="9">
                  <c:v>SD</c:v>
                </c:pt>
                <c:pt idx="10">
                  <c:v>ND</c:v>
                </c:pt>
                <c:pt idx="11">
                  <c:v>MO</c:v>
                </c:pt>
                <c:pt idx="12">
                  <c:v>IN</c:v>
                </c:pt>
                <c:pt idx="13">
                  <c:v>MI </c:v>
                </c:pt>
                <c:pt idx="14">
                  <c:v>CA</c:v>
                </c:pt>
                <c:pt idx="15">
                  <c:v>OK</c:v>
                </c:pt>
                <c:pt idx="16">
                  <c:v>OH</c:v>
                </c:pt>
                <c:pt idx="17">
                  <c:v>MS</c:v>
                </c:pt>
                <c:pt idx="18">
                  <c:v>GA</c:v>
                </c:pt>
                <c:pt idx="19">
                  <c:v>CO</c:v>
                </c:pt>
                <c:pt idx="20">
                  <c:v>AR</c:v>
                </c:pt>
                <c:pt idx="21">
                  <c:v>KY</c:v>
                </c:pt>
                <c:pt idx="22">
                  <c:v>LA</c:v>
                </c:pt>
                <c:pt idx="23">
                  <c:v>ID</c:v>
                </c:pt>
                <c:pt idx="24">
                  <c:v>OR</c:v>
                </c:pt>
                <c:pt idx="25">
                  <c:v>NC</c:v>
                </c:pt>
                <c:pt idx="26">
                  <c:v>WV</c:v>
                </c:pt>
                <c:pt idx="27">
                  <c:v>NY</c:v>
                </c:pt>
                <c:pt idx="28">
                  <c:v>ME</c:v>
                </c:pt>
                <c:pt idx="29">
                  <c:v>WY</c:v>
                </c:pt>
                <c:pt idx="30">
                  <c:v>TN</c:v>
                </c:pt>
                <c:pt idx="31">
                  <c:v>AZ</c:v>
                </c:pt>
                <c:pt idx="32">
                  <c:v>AK</c:v>
                </c:pt>
                <c:pt idx="33">
                  <c:v>FL</c:v>
                </c:pt>
                <c:pt idx="34">
                  <c:v>PA</c:v>
                </c:pt>
                <c:pt idx="35">
                  <c:v>NH</c:v>
                </c:pt>
                <c:pt idx="36">
                  <c:v>NV</c:v>
                </c:pt>
                <c:pt idx="37">
                  <c:v>UT</c:v>
                </c:pt>
                <c:pt idx="38">
                  <c:v>HI</c:v>
                </c:pt>
                <c:pt idx="39">
                  <c:v>NM</c:v>
                </c:pt>
                <c:pt idx="40">
                  <c:v>VT</c:v>
                </c:pt>
                <c:pt idx="41">
                  <c:v>VA</c:v>
                </c:pt>
                <c:pt idx="42">
                  <c:v>SC</c:v>
                </c:pt>
                <c:pt idx="43">
                  <c:v>AL</c:v>
                </c:pt>
                <c:pt idx="44">
                  <c:v>MA</c:v>
                </c:pt>
              </c:strCache>
            </c:strRef>
          </c:cat>
          <c:val>
            <c:numRef>
              <c:f>'CAH per state'!$C$3:$C$47</c:f>
              <c:numCache>
                <c:formatCode>General</c:formatCode>
                <c:ptCount val="45"/>
                <c:pt idx="0">
                  <c:v>4</c:v>
                </c:pt>
                <c:pt idx="1">
                  <c:v>2</c:v>
                </c:pt>
                <c:pt idx="2">
                  <c:v>4</c:v>
                </c:pt>
                <c:pt idx="3">
                  <c:v>1</c:v>
                </c:pt>
                <c:pt idx="4">
                  <c:v>4</c:v>
                </c:pt>
                <c:pt idx="5">
                  <c:v>0</c:v>
                </c:pt>
                <c:pt idx="6">
                  <c:v>2</c:v>
                </c:pt>
                <c:pt idx="7">
                  <c:v>1</c:v>
                </c:pt>
                <c:pt idx="8">
                  <c:v>0</c:v>
                </c:pt>
                <c:pt idx="9">
                  <c:v>0</c:v>
                </c:pt>
                <c:pt idx="10">
                  <c:v>2</c:v>
                </c:pt>
                <c:pt idx="11">
                  <c:v>0</c:v>
                </c:pt>
                <c:pt idx="12">
                  <c:v>1</c:v>
                </c:pt>
                <c:pt idx="13">
                  <c:v>1</c:v>
                </c:pt>
                <c:pt idx="14">
                  <c:v>0</c:v>
                </c:pt>
                <c:pt idx="15">
                  <c:v>1</c:v>
                </c:pt>
                <c:pt idx="16">
                  <c:v>0</c:v>
                </c:pt>
                <c:pt idx="17">
                  <c:v>7</c:v>
                </c:pt>
                <c:pt idx="18">
                  <c:v>1</c:v>
                </c:pt>
                <c:pt idx="19">
                  <c:v>0</c:v>
                </c:pt>
                <c:pt idx="20">
                  <c:v>1</c:v>
                </c:pt>
                <c:pt idx="21">
                  <c:v>3</c:v>
                </c:pt>
                <c:pt idx="22">
                  <c:v>9</c:v>
                </c:pt>
                <c:pt idx="23">
                  <c:v>0</c:v>
                </c:pt>
                <c:pt idx="24">
                  <c:v>0</c:v>
                </c:pt>
                <c:pt idx="25">
                  <c:v>0</c:v>
                </c:pt>
                <c:pt idx="26">
                  <c:v>5</c:v>
                </c:pt>
                <c:pt idx="27">
                  <c:v>0</c:v>
                </c:pt>
                <c:pt idx="28">
                  <c:v>0</c:v>
                </c:pt>
                <c:pt idx="29">
                  <c:v>0</c:v>
                </c:pt>
                <c:pt idx="30">
                  <c:v>5</c:v>
                </c:pt>
                <c:pt idx="31">
                  <c:v>0</c:v>
                </c:pt>
                <c:pt idx="32">
                  <c:v>4</c:v>
                </c:pt>
                <c:pt idx="33">
                  <c:v>1</c:v>
                </c:pt>
                <c:pt idx="34">
                  <c:v>3</c:v>
                </c:pt>
                <c:pt idx="35">
                  <c:v>1</c:v>
                </c:pt>
                <c:pt idx="36">
                  <c:v>0</c:v>
                </c:pt>
                <c:pt idx="37">
                  <c:v>2</c:v>
                </c:pt>
                <c:pt idx="38">
                  <c:v>2</c:v>
                </c:pt>
                <c:pt idx="39">
                  <c:v>0</c:v>
                </c:pt>
                <c:pt idx="40">
                  <c:v>0</c:v>
                </c:pt>
                <c:pt idx="41">
                  <c:v>0</c:v>
                </c:pt>
                <c:pt idx="42">
                  <c:v>8</c:v>
                </c:pt>
                <c:pt idx="43">
                  <c:v>8</c:v>
                </c:pt>
                <c:pt idx="44">
                  <c:v>6</c:v>
                </c:pt>
              </c:numCache>
            </c:numRef>
          </c:val>
          <c:extLst>
            <c:ext xmlns:c16="http://schemas.microsoft.com/office/drawing/2014/chart" uri="{C3380CC4-5D6E-409C-BE32-E72D297353CC}">
              <c16:uniqueId val="{0000000F-B123-46A3-B267-963F4FF46E53}"/>
            </c:ext>
          </c:extLst>
        </c:ser>
        <c:dLbls>
          <c:showLegendKey val="0"/>
          <c:showVal val="0"/>
          <c:showCatName val="0"/>
          <c:showSerName val="0"/>
          <c:showPercent val="0"/>
          <c:showBubbleSize val="0"/>
        </c:dLbls>
        <c:gapWidth val="219"/>
        <c:overlap val="-27"/>
        <c:axId val="1342716703"/>
        <c:axId val="1342718143"/>
      </c:barChart>
      <c:catAx>
        <c:axId val="1342716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2718143"/>
        <c:crosses val="autoZero"/>
        <c:auto val="1"/>
        <c:lblAlgn val="ctr"/>
        <c:lblOffset val="100"/>
        <c:noMultiLvlLbl val="0"/>
      </c:catAx>
      <c:valAx>
        <c:axId val="13427181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271670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'All States CareCoord'!$B$4</c:f>
              <c:strCache>
                <c:ptCount val="1"/>
                <c:pt idx="0">
                  <c:v>HWR Rate</c:v>
                </c:pt>
              </c:strCache>
            </c:strRef>
          </c:tx>
          <c:spPr>
            <a:solidFill>
              <a:schemeClr val="accent1"/>
            </a:solidFill>
            <a:ln>
              <a:noFill/>
            </a:ln>
            <a:effectLst/>
          </c:spPr>
          <c:invertIfNegative val="0"/>
          <c:cat>
            <c:strRef>
              <c:f>'All States CareCoord'!$A$5:$A$16</c:f>
              <c:strCache>
                <c:ptCount val="12"/>
                <c:pt idx="0">
                  <c:v>U.S.</c:v>
                </c:pt>
                <c:pt idx="1">
                  <c:v>HI</c:v>
                </c:pt>
                <c:pt idx="2">
                  <c:v>CA</c:v>
                </c:pt>
                <c:pt idx="3">
                  <c:v>IN</c:v>
                </c:pt>
                <c:pt idx="4">
                  <c:v>ME</c:v>
                </c:pt>
                <c:pt idx="5">
                  <c:v>NM</c:v>
                </c:pt>
                <c:pt idx="6">
                  <c:v>OR</c:v>
                </c:pt>
                <c:pt idx="7">
                  <c:v>UT</c:v>
                </c:pt>
                <c:pt idx="8">
                  <c:v>WA</c:v>
                </c:pt>
                <c:pt idx="9">
                  <c:v>WI</c:v>
                </c:pt>
                <c:pt idx="10">
                  <c:v>AK</c:v>
                </c:pt>
                <c:pt idx="11">
                  <c:v>MI</c:v>
                </c:pt>
              </c:strCache>
            </c:strRef>
          </c:cat>
          <c:val>
            <c:numRef>
              <c:f>'All States CareCoord'!$B$5:$B$16</c:f>
              <c:numCache>
                <c:formatCode>General</c:formatCode>
                <c:ptCount val="12"/>
                <c:pt idx="0">
                  <c:v>15</c:v>
                </c:pt>
                <c:pt idx="1">
                  <c:v>14.7</c:v>
                </c:pt>
                <c:pt idx="2">
                  <c:v>14.8</c:v>
                </c:pt>
                <c:pt idx="3">
                  <c:v>14.8</c:v>
                </c:pt>
                <c:pt idx="4">
                  <c:v>14.8</c:v>
                </c:pt>
                <c:pt idx="5">
                  <c:v>14.8</c:v>
                </c:pt>
                <c:pt idx="6">
                  <c:v>14.8</c:v>
                </c:pt>
                <c:pt idx="7">
                  <c:v>14.8</c:v>
                </c:pt>
                <c:pt idx="8">
                  <c:v>14.8</c:v>
                </c:pt>
                <c:pt idx="9">
                  <c:v>14.8</c:v>
                </c:pt>
                <c:pt idx="10">
                  <c:v>14.9</c:v>
                </c:pt>
                <c:pt idx="11">
                  <c:v>15.1</c:v>
                </c:pt>
              </c:numCache>
            </c:numRef>
          </c:val>
          <c:extLst>
            <c:ext xmlns:c16="http://schemas.microsoft.com/office/drawing/2014/chart" uri="{C3380CC4-5D6E-409C-BE32-E72D297353CC}">
              <c16:uniqueId val="{00000000-043F-4F84-98B7-5BC2D94775DC}"/>
            </c:ext>
          </c:extLst>
        </c:ser>
        <c:dLbls>
          <c:showLegendKey val="0"/>
          <c:showVal val="0"/>
          <c:showCatName val="0"/>
          <c:showSerName val="0"/>
          <c:showPercent val="0"/>
          <c:showBubbleSize val="0"/>
        </c:dLbls>
        <c:gapWidth val="219"/>
        <c:overlap val="-27"/>
        <c:axId val="972064511"/>
        <c:axId val="972057311"/>
      </c:barChart>
      <c:lineChart>
        <c:grouping val="standard"/>
        <c:varyColors val="0"/>
        <c:ser>
          <c:idx val="1"/>
          <c:order val="1"/>
          <c:tx>
            <c:strRef>
              <c:f>'All States CareCoord'!$C$4</c:f>
              <c:strCache>
                <c:ptCount val="1"/>
                <c:pt idx="0">
                  <c:v>#CAH</c:v>
                </c:pt>
              </c:strCache>
            </c:strRef>
          </c:tx>
          <c:spPr>
            <a:ln w="28575" cap="rnd">
              <a:solidFill>
                <a:schemeClr val="accent2"/>
              </a:solidFill>
              <a:round/>
            </a:ln>
            <a:effectLst/>
          </c:spPr>
          <c:marker>
            <c:symbol val="none"/>
          </c:marker>
          <c:cat>
            <c:strRef>
              <c:f>'All States CareCoord'!$A$5:$A$16</c:f>
              <c:strCache>
                <c:ptCount val="12"/>
                <c:pt idx="0">
                  <c:v>U.S.</c:v>
                </c:pt>
                <c:pt idx="1">
                  <c:v>HI</c:v>
                </c:pt>
                <c:pt idx="2">
                  <c:v>CA</c:v>
                </c:pt>
                <c:pt idx="3">
                  <c:v>IN</c:v>
                </c:pt>
                <c:pt idx="4">
                  <c:v>ME</c:v>
                </c:pt>
                <c:pt idx="5">
                  <c:v>NM</c:v>
                </c:pt>
                <c:pt idx="6">
                  <c:v>OR</c:v>
                </c:pt>
                <c:pt idx="7">
                  <c:v>UT</c:v>
                </c:pt>
                <c:pt idx="8">
                  <c:v>WA</c:v>
                </c:pt>
                <c:pt idx="9">
                  <c:v>WI</c:v>
                </c:pt>
                <c:pt idx="10">
                  <c:v>AK</c:v>
                </c:pt>
                <c:pt idx="11">
                  <c:v>MI</c:v>
                </c:pt>
              </c:strCache>
            </c:strRef>
          </c:cat>
          <c:val>
            <c:numRef>
              <c:f>'All States CareCoord'!$C$5:$C$16</c:f>
              <c:numCache>
                <c:formatCode>General</c:formatCode>
                <c:ptCount val="12"/>
                <c:pt idx="1">
                  <c:v>9</c:v>
                </c:pt>
                <c:pt idx="2">
                  <c:v>34</c:v>
                </c:pt>
                <c:pt idx="3">
                  <c:v>35</c:v>
                </c:pt>
                <c:pt idx="4">
                  <c:v>16</c:v>
                </c:pt>
                <c:pt idx="5">
                  <c:v>9</c:v>
                </c:pt>
                <c:pt idx="6">
                  <c:v>25</c:v>
                </c:pt>
                <c:pt idx="7">
                  <c:v>11</c:v>
                </c:pt>
                <c:pt idx="8">
                  <c:v>39</c:v>
                </c:pt>
                <c:pt idx="9">
                  <c:v>58</c:v>
                </c:pt>
                <c:pt idx="10">
                  <c:v>13</c:v>
                </c:pt>
                <c:pt idx="11">
                  <c:v>35</c:v>
                </c:pt>
              </c:numCache>
            </c:numRef>
          </c:val>
          <c:smooth val="0"/>
          <c:extLst>
            <c:ext xmlns:c16="http://schemas.microsoft.com/office/drawing/2014/chart" uri="{C3380CC4-5D6E-409C-BE32-E72D297353CC}">
              <c16:uniqueId val="{00000001-043F-4F84-98B7-5BC2D94775DC}"/>
            </c:ext>
          </c:extLst>
        </c:ser>
        <c:dLbls>
          <c:showLegendKey val="0"/>
          <c:showVal val="0"/>
          <c:showCatName val="0"/>
          <c:showSerName val="0"/>
          <c:showPercent val="0"/>
          <c:showBubbleSize val="0"/>
        </c:dLbls>
        <c:marker val="1"/>
        <c:smooth val="0"/>
        <c:axId val="972064511"/>
        <c:axId val="972057311"/>
      </c:lineChart>
      <c:catAx>
        <c:axId val="972064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2057311"/>
        <c:crosses val="autoZero"/>
        <c:auto val="1"/>
        <c:lblAlgn val="ctr"/>
        <c:lblOffset val="100"/>
        <c:noMultiLvlLbl val="0"/>
      </c:catAx>
      <c:valAx>
        <c:axId val="972057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206451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'OP22 Graphs'!$S$3</c:f>
              <c:strCache>
                <c:ptCount val="1"/>
                <c:pt idx="0">
                  <c:v>%</c:v>
                </c:pt>
              </c:strCache>
            </c:strRef>
          </c:tx>
          <c:spPr>
            <a:solidFill>
              <a:schemeClr val="accent1"/>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1-2C84-474D-8B74-9B133CA911E6}"/>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2C84-474D-8B74-9B133CA911E6}"/>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5-2C84-474D-8B74-9B133CA911E6}"/>
              </c:ext>
            </c:extLst>
          </c:dPt>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7-2C84-474D-8B74-9B133CA911E6}"/>
              </c:ext>
            </c:extLst>
          </c:dPt>
          <c:dPt>
            <c:idx val="4"/>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9-2C84-474D-8B74-9B133CA911E6}"/>
              </c:ext>
            </c:extLst>
          </c:dPt>
          <c:dPt>
            <c:idx val="1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B-2C84-474D-8B74-9B133CA911E6}"/>
              </c:ext>
            </c:extLst>
          </c:dPt>
          <c:dPt>
            <c:idx val="1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D-2C84-474D-8B74-9B133CA911E6}"/>
              </c:ext>
            </c:extLst>
          </c:dPt>
          <c:dPt>
            <c:idx val="16"/>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F-2C84-474D-8B74-9B133CA911E6}"/>
              </c:ext>
            </c:extLst>
          </c:dPt>
          <c:dPt>
            <c:idx val="17"/>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1-2C84-474D-8B74-9B133CA911E6}"/>
              </c:ext>
            </c:extLst>
          </c:dPt>
          <c:dPt>
            <c:idx val="18"/>
            <c:invertIfNegative val="0"/>
            <c:bubble3D val="0"/>
            <c:spPr>
              <a:solidFill>
                <a:schemeClr val="accent6">
                  <a:lumMod val="75000"/>
                </a:schemeClr>
              </a:solidFill>
              <a:ln>
                <a:noFill/>
              </a:ln>
              <a:effectLst/>
            </c:spPr>
            <c:extLst>
              <c:ext xmlns:c16="http://schemas.microsoft.com/office/drawing/2014/chart" uri="{C3380CC4-5D6E-409C-BE32-E72D297353CC}">
                <c16:uniqueId val="{00000013-2C84-474D-8B74-9B133CA911E6}"/>
              </c:ext>
            </c:extLst>
          </c:dPt>
          <c:dPt>
            <c:idx val="19"/>
            <c:invertIfNegative val="0"/>
            <c:bubble3D val="0"/>
            <c:spPr>
              <a:solidFill>
                <a:schemeClr val="accent6">
                  <a:lumMod val="75000"/>
                </a:schemeClr>
              </a:solidFill>
              <a:ln>
                <a:noFill/>
              </a:ln>
              <a:effectLst/>
            </c:spPr>
            <c:extLst>
              <c:ext xmlns:c16="http://schemas.microsoft.com/office/drawing/2014/chart" uri="{C3380CC4-5D6E-409C-BE32-E72D297353CC}">
                <c16:uniqueId val="{00000015-2C84-474D-8B74-9B133CA911E6}"/>
              </c:ext>
            </c:extLst>
          </c:dPt>
          <c:dPt>
            <c:idx val="2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7-2C84-474D-8B74-9B133CA911E6}"/>
              </c:ext>
            </c:extLst>
          </c:dPt>
          <c:dPt>
            <c:idx val="22"/>
            <c:invertIfNegative val="0"/>
            <c:bubble3D val="0"/>
            <c:spPr>
              <a:solidFill>
                <a:schemeClr val="accent6">
                  <a:lumMod val="75000"/>
                </a:schemeClr>
              </a:solidFill>
              <a:ln>
                <a:noFill/>
              </a:ln>
              <a:effectLst/>
            </c:spPr>
            <c:extLst>
              <c:ext xmlns:c16="http://schemas.microsoft.com/office/drawing/2014/chart" uri="{C3380CC4-5D6E-409C-BE32-E72D297353CC}">
                <c16:uniqueId val="{00000019-2C84-474D-8B74-9B133CA911E6}"/>
              </c:ext>
            </c:extLst>
          </c:dPt>
          <c:dPt>
            <c:idx val="23"/>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B-2C84-474D-8B74-9B133CA911E6}"/>
              </c:ext>
            </c:extLst>
          </c:dPt>
          <c:dPt>
            <c:idx val="24"/>
            <c:invertIfNegative val="0"/>
            <c:bubble3D val="0"/>
            <c:spPr>
              <a:solidFill>
                <a:schemeClr val="accent6">
                  <a:lumMod val="75000"/>
                </a:schemeClr>
              </a:solidFill>
              <a:ln>
                <a:noFill/>
              </a:ln>
              <a:effectLst/>
            </c:spPr>
            <c:extLst>
              <c:ext xmlns:c16="http://schemas.microsoft.com/office/drawing/2014/chart" uri="{C3380CC4-5D6E-409C-BE32-E72D297353CC}">
                <c16:uniqueId val="{0000001D-2C84-474D-8B74-9B133CA911E6}"/>
              </c:ext>
            </c:extLst>
          </c:dPt>
          <c:dPt>
            <c:idx val="25"/>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1F-2C84-474D-8B74-9B133CA911E6}"/>
              </c:ext>
            </c:extLst>
          </c:dPt>
          <c:dPt>
            <c:idx val="26"/>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21-2C84-474D-8B74-9B133CA911E6}"/>
              </c:ext>
            </c:extLst>
          </c:dPt>
          <c:dPt>
            <c:idx val="27"/>
            <c:invertIfNegative val="0"/>
            <c:bubble3D val="0"/>
            <c:spPr>
              <a:solidFill>
                <a:schemeClr val="accent6">
                  <a:lumMod val="75000"/>
                </a:schemeClr>
              </a:solidFill>
              <a:ln>
                <a:noFill/>
              </a:ln>
              <a:effectLst/>
            </c:spPr>
            <c:extLst>
              <c:ext xmlns:c16="http://schemas.microsoft.com/office/drawing/2014/chart" uri="{C3380CC4-5D6E-409C-BE32-E72D297353CC}">
                <c16:uniqueId val="{00000023-2C84-474D-8B74-9B133CA911E6}"/>
              </c:ext>
            </c:extLst>
          </c:dPt>
          <c:dPt>
            <c:idx val="29"/>
            <c:invertIfNegative val="0"/>
            <c:bubble3D val="0"/>
            <c:spPr>
              <a:solidFill>
                <a:schemeClr val="accent6">
                  <a:lumMod val="75000"/>
                </a:schemeClr>
              </a:solidFill>
              <a:ln>
                <a:noFill/>
              </a:ln>
              <a:effectLst/>
            </c:spPr>
            <c:extLst>
              <c:ext xmlns:c16="http://schemas.microsoft.com/office/drawing/2014/chart" uri="{C3380CC4-5D6E-409C-BE32-E72D297353CC}">
                <c16:uniqueId val="{00000025-2C84-474D-8B74-9B133CA911E6}"/>
              </c:ext>
            </c:extLst>
          </c:dPt>
          <c:dPt>
            <c:idx val="3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27-2C84-474D-8B74-9B133CA911E6}"/>
              </c:ext>
            </c:extLst>
          </c:dPt>
          <c:dPt>
            <c:idx val="3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29-2C84-474D-8B74-9B133CA911E6}"/>
              </c:ext>
            </c:extLst>
          </c:dPt>
          <c:dPt>
            <c:idx val="3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2B-2C84-474D-8B74-9B133CA911E6}"/>
              </c:ext>
            </c:extLst>
          </c:dPt>
          <c:dPt>
            <c:idx val="33"/>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2D-2C84-474D-8B74-9B133CA911E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'OP22 Graphs'!$R$4:$R$38</c:f>
              <c:strCache>
                <c:ptCount val="35"/>
                <c:pt idx="0">
                  <c:v>ASCENSION BORGESS ALLEGAN HOSPITAL</c:v>
                </c:pt>
                <c:pt idx="1">
                  <c:v>ASCENSION BORGESS LEE HOSPITAL</c:v>
                </c:pt>
                <c:pt idx="2">
                  <c:v>ASPIRE DECKERVILLE COMMUNITY HOSPITAL</c:v>
                </c:pt>
                <c:pt idx="3">
                  <c:v>ASPIRE HILLS &amp; DALES GENERAL HOSPITAL</c:v>
                </c:pt>
                <c:pt idx="4">
                  <c:v>ASPIRE MARLETTE REGIONAL HOSPITAL</c:v>
                </c:pt>
                <c:pt idx="5">
                  <c:v>ASPIRUS IRON RIVER HOSPITAL &amp; CLINICS, INC</c:v>
                </c:pt>
                <c:pt idx="6">
                  <c:v>ASPIRUS IRONWOOD HOSPITAL</c:v>
                </c:pt>
                <c:pt idx="7">
                  <c:v>ASPIRUS KEWEENAW HOSPITAL AND CLINICS</c:v>
                </c:pt>
                <c:pt idx="8">
                  <c:v>BARAGA COUNTY MEMORIAL HOSPITAL</c:v>
                </c:pt>
                <c:pt idx="9">
                  <c:v>BRONSON LAKEVIEW HOSPITAL</c:v>
                </c:pt>
                <c:pt idx="10">
                  <c:v>COREWELL HEALTH GERBER MEMORIAL</c:v>
                </c:pt>
                <c:pt idx="11">
                  <c:v>COREWELL HEALTH PENNOCK</c:v>
                </c:pt>
                <c:pt idx="12">
                  <c:v>COREWELL HEALTH REED CITY HOSPITAL</c:v>
                </c:pt>
                <c:pt idx="13">
                  <c:v>EATON RAPIDS MEDICAL CENTER</c:v>
                </c:pt>
                <c:pt idx="14">
                  <c:v>HARBOR BEACH COMMUNITY HOSPITAL</c:v>
                </c:pt>
                <c:pt idx="15">
                  <c:v>HELEN NEWBERRY JOY HOSPITAL</c:v>
                </c:pt>
                <c:pt idx="16">
                  <c:v>KALKASKA MEMORIAL HEALTH CENTER</c:v>
                </c:pt>
                <c:pt idx="17">
                  <c:v>MACKINAC STRAITS HOSPITAL AND HEALTH CENTER</c:v>
                </c:pt>
                <c:pt idx="18">
                  <c:v>MCKENZIE HEALTH SYSTEM</c:v>
                </c:pt>
                <c:pt idx="19">
                  <c:v>MCLAREN CARO REGION</c:v>
                </c:pt>
                <c:pt idx="20">
                  <c:v>MCLAREN THUMB REGION</c:v>
                </c:pt>
                <c:pt idx="21">
                  <c:v>MUNISING MEMORIAL HOSPITAL</c:v>
                </c:pt>
                <c:pt idx="22">
                  <c:v>MUNSON HEALTHCARE PAUL OLIVER MEMORIAL HOSPITAL</c:v>
                </c:pt>
                <c:pt idx="23">
                  <c:v>MUNSON HEATHCARE CHARLEVOIX  HOSPITAL</c:v>
                </c:pt>
                <c:pt idx="24">
                  <c:v>MY MICHIGAN STANDISH COMMUNITY HOSPITAL</c:v>
                </c:pt>
                <c:pt idx="25">
                  <c:v>MYMICHIGAN MEDICAL CENTER GLADWIN</c:v>
                </c:pt>
                <c:pt idx="26">
                  <c:v>OSF ST FRANCIS HOSPITAL AND MEDICAL GROUP</c:v>
                </c:pt>
                <c:pt idx="27">
                  <c:v>SCHEURER HOSPITAL</c:v>
                </c:pt>
                <c:pt idx="28">
                  <c:v>SCHOOLCRAFT MEMORIAL HOSPITAL</c:v>
                </c:pt>
                <c:pt idx="29">
                  <c:v>SHERIDAN COMMUNITY HOSPITAL</c:v>
                </c:pt>
                <c:pt idx="30">
                  <c:v>TRINITY HEALTH SHELBY</c:v>
                </c:pt>
                <c:pt idx="31">
                  <c:v>U OF M SPARROW CLINTON HOSPITAL</c:v>
                </c:pt>
                <c:pt idx="32">
                  <c:v>U OF M SPARROW EATON HOSPITAL</c:v>
                </c:pt>
                <c:pt idx="33">
                  <c:v>U OF M SPARROW IONIA HOSPITAL</c:v>
                </c:pt>
                <c:pt idx="34">
                  <c:v>UP BELL HOSPITAL</c:v>
                </c:pt>
              </c:strCache>
            </c:strRef>
          </c:cat>
          <c:val>
            <c:numRef>
              <c:f>'OP22 Graphs'!$S$4:$S$38</c:f>
              <c:numCache>
                <c:formatCode>0</c:formatCode>
                <c:ptCount val="35"/>
                <c:pt idx="0">
                  <c:v>0.4</c:v>
                </c:pt>
                <c:pt idx="1">
                  <c:v>0.2</c:v>
                </c:pt>
                <c:pt idx="2">
                  <c:v>0.1</c:v>
                </c:pt>
                <c:pt idx="3">
                  <c:v>0.2</c:v>
                </c:pt>
                <c:pt idx="4">
                  <c:v>1</c:v>
                </c:pt>
                <c:pt idx="9">
                  <c:v>2.1</c:v>
                </c:pt>
                <c:pt idx="10">
                  <c:v>1.9</c:v>
                </c:pt>
                <c:pt idx="11">
                  <c:v>1</c:v>
                </c:pt>
                <c:pt idx="12">
                  <c:v>1.3</c:v>
                </c:pt>
                <c:pt idx="13">
                  <c:v>1.9</c:v>
                </c:pt>
                <c:pt idx="15">
                  <c:v>0</c:v>
                </c:pt>
                <c:pt idx="16">
                  <c:v>0.9</c:v>
                </c:pt>
                <c:pt idx="17">
                  <c:v>1.4</c:v>
                </c:pt>
                <c:pt idx="18">
                  <c:v>0.3</c:v>
                </c:pt>
                <c:pt idx="19">
                  <c:v>0.4</c:v>
                </c:pt>
                <c:pt idx="20">
                  <c:v>0.5</c:v>
                </c:pt>
                <c:pt idx="21">
                  <c:v>0</c:v>
                </c:pt>
                <c:pt idx="22">
                  <c:v>0.3</c:v>
                </c:pt>
                <c:pt idx="23">
                  <c:v>0.5</c:v>
                </c:pt>
                <c:pt idx="24">
                  <c:v>0.3</c:v>
                </c:pt>
                <c:pt idx="25">
                  <c:v>1</c:v>
                </c:pt>
                <c:pt idx="26">
                  <c:v>0.7</c:v>
                </c:pt>
                <c:pt idx="27">
                  <c:v>0.1</c:v>
                </c:pt>
                <c:pt idx="28">
                  <c:v>1.7</c:v>
                </c:pt>
                <c:pt idx="29">
                  <c:v>0.3</c:v>
                </c:pt>
                <c:pt idx="30">
                  <c:v>1.4</c:v>
                </c:pt>
                <c:pt idx="31">
                  <c:v>1.1000000000000001</c:v>
                </c:pt>
                <c:pt idx="32">
                  <c:v>0.6</c:v>
                </c:pt>
                <c:pt idx="33">
                  <c:v>1.1000000000000001</c:v>
                </c:pt>
                <c:pt idx="34">
                  <c:v>2</c:v>
                </c:pt>
              </c:numCache>
            </c:numRef>
          </c:val>
          <c:extLst>
            <c:ext xmlns:c16="http://schemas.microsoft.com/office/drawing/2014/chart" uri="{C3380CC4-5D6E-409C-BE32-E72D297353CC}">
              <c16:uniqueId val="{0000002E-2C84-474D-8B74-9B133CA911E6}"/>
            </c:ext>
          </c:extLst>
        </c:ser>
        <c:dLbls>
          <c:dLblPos val="outEnd"/>
          <c:showLegendKey val="0"/>
          <c:showVal val="1"/>
          <c:showCatName val="0"/>
          <c:showSerName val="0"/>
          <c:showPercent val="0"/>
          <c:showBubbleSize val="0"/>
        </c:dLbls>
        <c:gapWidth val="219"/>
        <c:overlap val="-27"/>
        <c:axId val="916315007"/>
        <c:axId val="916308287"/>
      </c:barChart>
      <c:catAx>
        <c:axId val="916315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6308287"/>
        <c:crosses val="autoZero"/>
        <c:auto val="1"/>
        <c:lblAlgn val="ctr"/>
        <c:lblOffset val="100"/>
        <c:noMultiLvlLbl val="0"/>
      </c:catAx>
      <c:valAx>
        <c:axId val="916308287"/>
        <c:scaling>
          <c:orientation val="minMax"/>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6315007"/>
        <c:crosses val="autoZero"/>
        <c:crossBetween val="between"/>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'OP22 Graphs'!$C$40</c:f>
              <c:strCache>
                <c:ptCount val="1"/>
                <c:pt idx="0">
                  <c:v>Performance</c:v>
                </c:pt>
              </c:strCache>
            </c:strRef>
          </c:tx>
          <c:spPr>
            <a:solidFill>
              <a:schemeClr val="accent1"/>
            </a:solidFill>
            <a:ln>
              <a:noFill/>
            </a:ln>
            <a:effectLst/>
          </c:spPr>
          <c:invertIfNegative val="0"/>
          <c:cat>
            <c:strRef>
              <c:f>'OP22 Graphs'!$B$41:$B$86</c:f>
              <c:strCache>
                <c:ptCount val="46"/>
                <c:pt idx="0">
                  <c:v>U.S.</c:v>
                </c:pt>
                <c:pt idx="1">
                  <c:v>HI</c:v>
                </c:pt>
                <c:pt idx="2">
                  <c:v>NE</c:v>
                </c:pt>
                <c:pt idx="3">
                  <c:v>UT</c:v>
                </c:pt>
                <c:pt idx="4">
                  <c:v>WY</c:v>
                </c:pt>
                <c:pt idx="5">
                  <c:v>KS</c:v>
                </c:pt>
                <c:pt idx="6">
                  <c:v>SC</c:v>
                </c:pt>
                <c:pt idx="7">
                  <c:v>AK</c:v>
                </c:pt>
                <c:pt idx="8">
                  <c:v>IA</c:v>
                </c:pt>
                <c:pt idx="9">
                  <c:v>WI</c:v>
                </c:pt>
                <c:pt idx="10">
                  <c:v>VT</c:v>
                </c:pt>
                <c:pt idx="11">
                  <c:v>CO</c:v>
                </c:pt>
                <c:pt idx="12">
                  <c:v>FL</c:v>
                </c:pt>
                <c:pt idx="13">
                  <c:v>ID</c:v>
                </c:pt>
                <c:pt idx="14">
                  <c:v>MN</c:v>
                </c:pt>
                <c:pt idx="15">
                  <c:v>OK</c:v>
                </c:pt>
                <c:pt idx="16">
                  <c:v>KY</c:v>
                </c:pt>
                <c:pt idx="17">
                  <c:v>OH</c:v>
                </c:pt>
                <c:pt idx="18">
                  <c:v>SD</c:v>
                </c:pt>
                <c:pt idx="19">
                  <c:v>TX</c:v>
                </c:pt>
                <c:pt idx="20">
                  <c:v>MT</c:v>
                </c:pt>
                <c:pt idx="21">
                  <c:v>NH</c:v>
                </c:pt>
                <c:pt idx="22">
                  <c:v>PA</c:v>
                </c:pt>
                <c:pt idx="23">
                  <c:v>VA</c:v>
                </c:pt>
                <c:pt idx="24">
                  <c:v>AZ</c:v>
                </c:pt>
                <c:pt idx="25">
                  <c:v>IN</c:v>
                </c:pt>
                <c:pt idx="26">
                  <c:v>MA</c:v>
                </c:pt>
                <c:pt idx="27">
                  <c:v>MI</c:v>
                </c:pt>
                <c:pt idx="28">
                  <c:v>MO</c:v>
                </c:pt>
                <c:pt idx="29">
                  <c:v>NV</c:v>
                </c:pt>
                <c:pt idx="30">
                  <c:v>NY</c:v>
                </c:pt>
                <c:pt idx="31">
                  <c:v>AR</c:v>
                </c:pt>
                <c:pt idx="32">
                  <c:v>GA</c:v>
                </c:pt>
                <c:pt idx="33">
                  <c:v>IL</c:v>
                </c:pt>
                <c:pt idx="34">
                  <c:v>LA</c:v>
                </c:pt>
                <c:pt idx="35">
                  <c:v>MS</c:v>
                </c:pt>
                <c:pt idx="36">
                  <c:v>ND</c:v>
                </c:pt>
                <c:pt idx="37">
                  <c:v>TN</c:v>
                </c:pt>
                <c:pt idx="38">
                  <c:v>WV</c:v>
                </c:pt>
                <c:pt idx="39">
                  <c:v>NC</c:v>
                </c:pt>
                <c:pt idx="40">
                  <c:v>WA</c:v>
                </c:pt>
                <c:pt idx="41">
                  <c:v>ME</c:v>
                </c:pt>
                <c:pt idx="42">
                  <c:v>NM</c:v>
                </c:pt>
                <c:pt idx="43">
                  <c:v>OR</c:v>
                </c:pt>
                <c:pt idx="44">
                  <c:v>CA</c:v>
                </c:pt>
                <c:pt idx="45">
                  <c:v>AL</c:v>
                </c:pt>
              </c:strCache>
            </c:strRef>
          </c:cat>
          <c:val>
            <c:numRef>
              <c:f>'OP22 Graphs'!$C$41:$C$86</c:f>
              <c:numCache>
                <c:formatCode>0.0</c:formatCode>
                <c:ptCount val="46"/>
                <c:pt idx="0">
                  <c:v>1.1000000000000001</c:v>
                </c:pt>
                <c:pt idx="1">
                  <c:v>0.2</c:v>
                </c:pt>
                <c:pt idx="2">
                  <c:v>0.3</c:v>
                </c:pt>
                <c:pt idx="3">
                  <c:v>0.3</c:v>
                </c:pt>
                <c:pt idx="4">
                  <c:v>0.3</c:v>
                </c:pt>
                <c:pt idx="5">
                  <c:v>0.4</c:v>
                </c:pt>
                <c:pt idx="6">
                  <c:v>0.4</c:v>
                </c:pt>
                <c:pt idx="7">
                  <c:v>0.5</c:v>
                </c:pt>
                <c:pt idx="8">
                  <c:v>0.5</c:v>
                </c:pt>
                <c:pt idx="9">
                  <c:v>0.5</c:v>
                </c:pt>
                <c:pt idx="10">
                  <c:v>0.6</c:v>
                </c:pt>
                <c:pt idx="11">
                  <c:v>0.7</c:v>
                </c:pt>
                <c:pt idx="12">
                  <c:v>0.7</c:v>
                </c:pt>
                <c:pt idx="13">
                  <c:v>0.7</c:v>
                </c:pt>
                <c:pt idx="14">
                  <c:v>0.7</c:v>
                </c:pt>
                <c:pt idx="15">
                  <c:v>0.7</c:v>
                </c:pt>
                <c:pt idx="16">
                  <c:v>0.8</c:v>
                </c:pt>
                <c:pt idx="17">
                  <c:v>0.9</c:v>
                </c:pt>
                <c:pt idx="18">
                  <c:v>0.9</c:v>
                </c:pt>
                <c:pt idx="19">
                  <c:v>0.9</c:v>
                </c:pt>
                <c:pt idx="20">
                  <c:v>1</c:v>
                </c:pt>
                <c:pt idx="21">
                  <c:v>1</c:v>
                </c:pt>
                <c:pt idx="22">
                  <c:v>1</c:v>
                </c:pt>
                <c:pt idx="23">
                  <c:v>1</c:v>
                </c:pt>
                <c:pt idx="24">
                  <c:v>1.1000000000000001</c:v>
                </c:pt>
                <c:pt idx="25">
                  <c:v>1.1000000000000001</c:v>
                </c:pt>
                <c:pt idx="26">
                  <c:v>1.1000000000000001</c:v>
                </c:pt>
                <c:pt idx="27">
                  <c:v>1.1000000000000001</c:v>
                </c:pt>
                <c:pt idx="28">
                  <c:v>1.1000000000000001</c:v>
                </c:pt>
                <c:pt idx="29">
                  <c:v>1.1000000000000001</c:v>
                </c:pt>
                <c:pt idx="30">
                  <c:v>1.1000000000000001</c:v>
                </c:pt>
                <c:pt idx="31">
                  <c:v>1.2</c:v>
                </c:pt>
                <c:pt idx="32">
                  <c:v>1.2</c:v>
                </c:pt>
                <c:pt idx="33">
                  <c:v>1.2</c:v>
                </c:pt>
                <c:pt idx="34">
                  <c:v>1.2</c:v>
                </c:pt>
                <c:pt idx="35">
                  <c:v>1.2</c:v>
                </c:pt>
                <c:pt idx="36">
                  <c:v>1.3</c:v>
                </c:pt>
                <c:pt idx="37">
                  <c:v>1.3</c:v>
                </c:pt>
                <c:pt idx="38">
                  <c:v>1.3</c:v>
                </c:pt>
                <c:pt idx="39">
                  <c:v>1.5</c:v>
                </c:pt>
                <c:pt idx="40">
                  <c:v>1.5</c:v>
                </c:pt>
                <c:pt idx="41">
                  <c:v>1.8</c:v>
                </c:pt>
                <c:pt idx="42">
                  <c:v>2</c:v>
                </c:pt>
                <c:pt idx="43">
                  <c:v>2</c:v>
                </c:pt>
                <c:pt idx="44">
                  <c:v>2.2000000000000002</c:v>
                </c:pt>
                <c:pt idx="45">
                  <c:v>3.1</c:v>
                </c:pt>
              </c:numCache>
            </c:numRef>
          </c:val>
          <c:extLst>
            <c:ext xmlns:c16="http://schemas.microsoft.com/office/drawing/2014/chart" uri="{C3380CC4-5D6E-409C-BE32-E72D297353CC}">
              <c16:uniqueId val="{00000000-2127-43AB-80EE-D9E101BDB7E0}"/>
            </c:ext>
          </c:extLst>
        </c:ser>
        <c:dLbls>
          <c:showLegendKey val="0"/>
          <c:showVal val="0"/>
          <c:showCatName val="0"/>
          <c:showSerName val="0"/>
          <c:showPercent val="0"/>
          <c:showBubbleSize val="0"/>
        </c:dLbls>
        <c:gapWidth val="219"/>
        <c:overlap val="-27"/>
        <c:axId val="426925552"/>
        <c:axId val="426902992"/>
      </c:barChart>
      <c:lineChart>
        <c:grouping val="standard"/>
        <c:varyColors val="0"/>
        <c:ser>
          <c:idx val="1"/>
          <c:order val="1"/>
          <c:tx>
            <c:strRef>
              <c:f>'OP22 Graphs'!$D$40</c:f>
              <c:strCache>
                <c:ptCount val="1"/>
                <c:pt idx="0">
                  <c:v># CAH</c:v>
                </c:pt>
              </c:strCache>
            </c:strRef>
          </c:tx>
          <c:spPr>
            <a:ln w="28575" cap="rnd">
              <a:solidFill>
                <a:schemeClr val="accent2"/>
              </a:solidFill>
              <a:round/>
            </a:ln>
            <a:effectLst/>
          </c:spPr>
          <c:marker>
            <c:symbol val="none"/>
          </c:marker>
          <c:cat>
            <c:strRef>
              <c:f>'OP22 Graphs'!$B$41:$B$86</c:f>
              <c:strCache>
                <c:ptCount val="46"/>
                <c:pt idx="0">
                  <c:v>U.S.</c:v>
                </c:pt>
                <c:pt idx="1">
                  <c:v>HI</c:v>
                </c:pt>
                <c:pt idx="2">
                  <c:v>NE</c:v>
                </c:pt>
                <c:pt idx="3">
                  <c:v>UT</c:v>
                </c:pt>
                <c:pt idx="4">
                  <c:v>WY</c:v>
                </c:pt>
                <c:pt idx="5">
                  <c:v>KS</c:v>
                </c:pt>
                <c:pt idx="6">
                  <c:v>SC</c:v>
                </c:pt>
                <c:pt idx="7">
                  <c:v>AK</c:v>
                </c:pt>
                <c:pt idx="8">
                  <c:v>IA</c:v>
                </c:pt>
                <c:pt idx="9">
                  <c:v>WI</c:v>
                </c:pt>
                <c:pt idx="10">
                  <c:v>VT</c:v>
                </c:pt>
                <c:pt idx="11">
                  <c:v>CO</c:v>
                </c:pt>
                <c:pt idx="12">
                  <c:v>FL</c:v>
                </c:pt>
                <c:pt idx="13">
                  <c:v>ID</c:v>
                </c:pt>
                <c:pt idx="14">
                  <c:v>MN</c:v>
                </c:pt>
                <c:pt idx="15">
                  <c:v>OK</c:v>
                </c:pt>
                <c:pt idx="16">
                  <c:v>KY</c:v>
                </c:pt>
                <c:pt idx="17">
                  <c:v>OH</c:v>
                </c:pt>
                <c:pt idx="18">
                  <c:v>SD</c:v>
                </c:pt>
                <c:pt idx="19">
                  <c:v>TX</c:v>
                </c:pt>
                <c:pt idx="20">
                  <c:v>MT</c:v>
                </c:pt>
                <c:pt idx="21">
                  <c:v>NH</c:v>
                </c:pt>
                <c:pt idx="22">
                  <c:v>PA</c:v>
                </c:pt>
                <c:pt idx="23">
                  <c:v>VA</c:v>
                </c:pt>
                <c:pt idx="24">
                  <c:v>AZ</c:v>
                </c:pt>
                <c:pt idx="25">
                  <c:v>IN</c:v>
                </c:pt>
                <c:pt idx="26">
                  <c:v>MA</c:v>
                </c:pt>
                <c:pt idx="27">
                  <c:v>MI</c:v>
                </c:pt>
                <c:pt idx="28">
                  <c:v>MO</c:v>
                </c:pt>
                <c:pt idx="29">
                  <c:v>NV</c:v>
                </c:pt>
                <c:pt idx="30">
                  <c:v>NY</c:v>
                </c:pt>
                <c:pt idx="31">
                  <c:v>AR</c:v>
                </c:pt>
                <c:pt idx="32">
                  <c:v>GA</c:v>
                </c:pt>
                <c:pt idx="33">
                  <c:v>IL</c:v>
                </c:pt>
                <c:pt idx="34">
                  <c:v>LA</c:v>
                </c:pt>
                <c:pt idx="35">
                  <c:v>MS</c:v>
                </c:pt>
                <c:pt idx="36">
                  <c:v>ND</c:v>
                </c:pt>
                <c:pt idx="37">
                  <c:v>TN</c:v>
                </c:pt>
                <c:pt idx="38">
                  <c:v>WV</c:v>
                </c:pt>
                <c:pt idx="39">
                  <c:v>NC</c:v>
                </c:pt>
                <c:pt idx="40">
                  <c:v>WA</c:v>
                </c:pt>
                <c:pt idx="41">
                  <c:v>ME</c:v>
                </c:pt>
                <c:pt idx="42">
                  <c:v>NM</c:v>
                </c:pt>
                <c:pt idx="43">
                  <c:v>OR</c:v>
                </c:pt>
                <c:pt idx="44">
                  <c:v>CA</c:v>
                </c:pt>
                <c:pt idx="45">
                  <c:v>AL</c:v>
                </c:pt>
              </c:strCache>
            </c:strRef>
          </c:cat>
          <c:val>
            <c:numRef>
              <c:f>'OP22 Graphs'!$D$41:$D$86</c:f>
              <c:numCache>
                <c:formatCode>General</c:formatCode>
                <c:ptCount val="46"/>
                <c:pt idx="1">
                  <c:v>9</c:v>
                </c:pt>
                <c:pt idx="2">
                  <c:v>64</c:v>
                </c:pt>
                <c:pt idx="3">
                  <c:v>11</c:v>
                </c:pt>
                <c:pt idx="4">
                  <c:v>16</c:v>
                </c:pt>
                <c:pt idx="5">
                  <c:v>84</c:v>
                </c:pt>
                <c:pt idx="6">
                  <c:v>5</c:v>
                </c:pt>
                <c:pt idx="7">
                  <c:v>13</c:v>
                </c:pt>
                <c:pt idx="8">
                  <c:v>82</c:v>
                </c:pt>
                <c:pt idx="9">
                  <c:v>58</c:v>
                </c:pt>
                <c:pt idx="10">
                  <c:v>8</c:v>
                </c:pt>
                <c:pt idx="11">
                  <c:v>29</c:v>
                </c:pt>
                <c:pt idx="12">
                  <c:v>13</c:v>
                </c:pt>
                <c:pt idx="13">
                  <c:v>27</c:v>
                </c:pt>
                <c:pt idx="14">
                  <c:v>79</c:v>
                </c:pt>
                <c:pt idx="15">
                  <c:v>34</c:v>
                </c:pt>
                <c:pt idx="16">
                  <c:v>28</c:v>
                </c:pt>
                <c:pt idx="17">
                  <c:v>33</c:v>
                </c:pt>
                <c:pt idx="18">
                  <c:v>38</c:v>
                </c:pt>
                <c:pt idx="19">
                  <c:v>79</c:v>
                </c:pt>
                <c:pt idx="20">
                  <c:v>48</c:v>
                </c:pt>
                <c:pt idx="21">
                  <c:v>13</c:v>
                </c:pt>
                <c:pt idx="22">
                  <c:v>13</c:v>
                </c:pt>
                <c:pt idx="23">
                  <c:v>7</c:v>
                </c:pt>
                <c:pt idx="24">
                  <c:v>14</c:v>
                </c:pt>
                <c:pt idx="25">
                  <c:v>35</c:v>
                </c:pt>
                <c:pt idx="26">
                  <c:v>3</c:v>
                </c:pt>
                <c:pt idx="27">
                  <c:v>35</c:v>
                </c:pt>
                <c:pt idx="28">
                  <c:v>36</c:v>
                </c:pt>
                <c:pt idx="29">
                  <c:v>11</c:v>
                </c:pt>
                <c:pt idx="30">
                  <c:v>18</c:v>
                </c:pt>
                <c:pt idx="31">
                  <c:v>29</c:v>
                </c:pt>
                <c:pt idx="32">
                  <c:v>30</c:v>
                </c:pt>
                <c:pt idx="33">
                  <c:v>51</c:v>
                </c:pt>
                <c:pt idx="34">
                  <c:v>27</c:v>
                </c:pt>
                <c:pt idx="35">
                  <c:v>32</c:v>
                </c:pt>
                <c:pt idx="36">
                  <c:v>36</c:v>
                </c:pt>
                <c:pt idx="37">
                  <c:v>16</c:v>
                </c:pt>
                <c:pt idx="38">
                  <c:v>20</c:v>
                </c:pt>
                <c:pt idx="39">
                  <c:v>21</c:v>
                </c:pt>
                <c:pt idx="40">
                  <c:v>39</c:v>
                </c:pt>
                <c:pt idx="41">
                  <c:v>16</c:v>
                </c:pt>
                <c:pt idx="42">
                  <c:v>9</c:v>
                </c:pt>
                <c:pt idx="43">
                  <c:v>25</c:v>
                </c:pt>
                <c:pt idx="44">
                  <c:v>34</c:v>
                </c:pt>
                <c:pt idx="45">
                  <c:v>4</c:v>
                </c:pt>
              </c:numCache>
            </c:numRef>
          </c:val>
          <c:smooth val="0"/>
          <c:extLst>
            <c:ext xmlns:c16="http://schemas.microsoft.com/office/drawing/2014/chart" uri="{C3380CC4-5D6E-409C-BE32-E72D297353CC}">
              <c16:uniqueId val="{00000001-2127-43AB-80EE-D9E101BDB7E0}"/>
            </c:ext>
          </c:extLst>
        </c:ser>
        <c:dLbls>
          <c:showLegendKey val="0"/>
          <c:showVal val="0"/>
          <c:showCatName val="0"/>
          <c:showSerName val="0"/>
          <c:showPercent val="0"/>
          <c:showBubbleSize val="0"/>
        </c:dLbls>
        <c:marker val="1"/>
        <c:smooth val="0"/>
        <c:axId val="426911632"/>
        <c:axId val="426923152"/>
      </c:lineChart>
      <c:catAx>
        <c:axId val="42692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02992"/>
        <c:crosses val="autoZero"/>
        <c:auto val="1"/>
        <c:lblAlgn val="ctr"/>
        <c:lblOffset val="100"/>
        <c:noMultiLvlLbl val="0"/>
      </c:catAx>
      <c:valAx>
        <c:axId val="4269029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25552"/>
        <c:crosses val="autoZero"/>
        <c:crossBetween val="between"/>
      </c:valAx>
      <c:valAx>
        <c:axId val="4269231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11632"/>
        <c:crosses val="max"/>
        <c:crossBetween val="between"/>
      </c:valAx>
      <c:catAx>
        <c:axId val="426911632"/>
        <c:scaling>
          <c:orientation val="minMax"/>
        </c:scaling>
        <c:delete val="1"/>
        <c:axPos val="b"/>
        <c:numFmt formatCode="General" sourceLinked="1"/>
        <c:majorTickMark val="out"/>
        <c:minorTickMark val="none"/>
        <c:tickLblPos val="nextTo"/>
        <c:crossAx val="42692315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'IMM-3 Graphs'!$T$3</c:f>
              <c:strCache>
                <c:ptCount val="1"/>
                <c:pt idx="0">
                  <c:v>%</c:v>
                </c:pt>
              </c:strCache>
            </c:strRef>
          </c:tx>
          <c:spPr>
            <a:solidFill>
              <a:schemeClr val="accent1"/>
            </a:solidFill>
            <a:ln>
              <a:noFill/>
            </a:ln>
            <a:effectLst/>
          </c:spPr>
          <c:invertIfNegative val="0"/>
          <c:dPt>
            <c:idx val="0"/>
            <c:invertIfNegative val="0"/>
            <c:bubble3D val="0"/>
            <c:spPr>
              <a:solidFill>
                <a:srgbClr val="ED7D31">
                  <a:lumMod val="75000"/>
                </a:srgbClr>
              </a:solidFill>
              <a:ln>
                <a:noFill/>
              </a:ln>
              <a:effectLst/>
            </c:spPr>
            <c:extLst>
              <c:ext xmlns:c16="http://schemas.microsoft.com/office/drawing/2014/chart" uri="{C3380CC4-5D6E-409C-BE32-E72D297353CC}">
                <c16:uniqueId val="{00000001-500E-41AC-A0FC-68D622E75DFC}"/>
              </c:ext>
            </c:extLst>
          </c:dPt>
          <c:dPt>
            <c:idx val="8"/>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5-500E-41AC-A0FC-68D622E75DFC}"/>
              </c:ext>
            </c:extLst>
          </c:dPt>
          <c:dPt>
            <c:idx val="9"/>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6-500E-41AC-A0FC-68D622E75DFC}"/>
              </c:ext>
            </c:extLst>
          </c:dPt>
          <c:dPt>
            <c:idx val="10"/>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7-500E-41AC-A0FC-68D622E75DFC}"/>
              </c:ext>
            </c:extLst>
          </c:dPt>
          <c:dPt>
            <c:idx val="11"/>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8-500E-41AC-A0FC-68D622E75DFC}"/>
              </c:ext>
            </c:extLst>
          </c:dPt>
          <c:dPt>
            <c:idx val="12"/>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9-500E-41AC-A0FC-68D622E75DFC}"/>
              </c:ext>
            </c:extLst>
          </c:dPt>
          <c:dPt>
            <c:idx val="15"/>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A-500E-41AC-A0FC-68D622E75DFC}"/>
              </c:ext>
            </c:extLst>
          </c:dPt>
          <c:dPt>
            <c:idx val="16"/>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B-500E-41AC-A0FC-68D622E75DFC}"/>
              </c:ext>
            </c:extLst>
          </c:dPt>
          <c:dPt>
            <c:idx val="17"/>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C-500E-41AC-A0FC-68D622E75DFC}"/>
              </c:ext>
            </c:extLst>
          </c:dPt>
          <c:dPt>
            <c:idx val="21"/>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D-500E-41AC-A0FC-68D622E75DFC}"/>
              </c:ext>
            </c:extLst>
          </c:dPt>
          <c:dPt>
            <c:idx val="22"/>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E-500E-41AC-A0FC-68D622E75DFC}"/>
              </c:ext>
            </c:extLst>
          </c:dPt>
          <c:dPt>
            <c:idx val="23"/>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F-500E-41AC-A0FC-68D622E75DFC}"/>
              </c:ext>
            </c:extLst>
          </c:dPt>
          <c:dPt>
            <c:idx val="24"/>
            <c:invertIfNegative val="0"/>
            <c:bubble3D val="0"/>
            <c:spPr>
              <a:solidFill>
                <a:srgbClr val="ED7D31">
                  <a:lumMod val="75000"/>
                </a:srgbClr>
              </a:solidFill>
              <a:ln>
                <a:noFill/>
              </a:ln>
              <a:effectLst/>
            </c:spPr>
            <c:extLst>
              <c:ext xmlns:c16="http://schemas.microsoft.com/office/drawing/2014/chart" uri="{C3380CC4-5D6E-409C-BE32-E72D297353CC}">
                <c16:uniqueId val="{00000002-500E-41AC-A0FC-68D622E75DFC}"/>
              </c:ext>
            </c:extLst>
          </c:dPt>
          <c:dPt>
            <c:idx val="28"/>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10-500E-41AC-A0FC-68D622E75DFC}"/>
              </c:ext>
            </c:extLst>
          </c:dPt>
          <c:dPt>
            <c:idx val="29"/>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11-500E-41AC-A0FC-68D622E75DFC}"/>
              </c:ext>
            </c:extLst>
          </c:dPt>
          <c:dPt>
            <c:idx val="31"/>
            <c:invertIfNegative val="0"/>
            <c:bubble3D val="0"/>
            <c:spPr>
              <a:solidFill>
                <a:srgbClr val="ED7D31">
                  <a:lumMod val="75000"/>
                </a:srgbClr>
              </a:solidFill>
              <a:ln>
                <a:noFill/>
              </a:ln>
              <a:effectLst/>
            </c:spPr>
            <c:extLst>
              <c:ext xmlns:c16="http://schemas.microsoft.com/office/drawing/2014/chart" uri="{C3380CC4-5D6E-409C-BE32-E72D297353CC}">
                <c16:uniqueId val="{00000003-500E-41AC-A0FC-68D622E75DFC}"/>
              </c:ext>
            </c:extLst>
          </c:dPt>
          <c:dPt>
            <c:idx val="32"/>
            <c:invertIfNegative val="0"/>
            <c:bubble3D val="0"/>
            <c:spPr>
              <a:solidFill>
                <a:srgbClr val="ED7D31">
                  <a:lumMod val="75000"/>
                </a:srgbClr>
              </a:solidFill>
              <a:ln>
                <a:noFill/>
              </a:ln>
              <a:effectLst/>
            </c:spPr>
            <c:extLst>
              <c:ext xmlns:c16="http://schemas.microsoft.com/office/drawing/2014/chart" uri="{C3380CC4-5D6E-409C-BE32-E72D297353CC}">
                <c16:uniqueId val="{00000004-500E-41AC-A0FC-68D622E75DFC}"/>
              </c:ext>
            </c:extLst>
          </c:dPt>
          <c:dPt>
            <c:idx val="34"/>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12-500E-41AC-A0FC-68D622E75DF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'IMM-3 Graphs'!$S$4:$S$38</c:f>
              <c:strCache>
                <c:ptCount val="35"/>
                <c:pt idx="0">
                  <c:v>ASCENSION BORGESS ALLEGAN HOSPITAL</c:v>
                </c:pt>
                <c:pt idx="1">
                  <c:v>ASCENSION BORGESS LEE HOSPITAL</c:v>
                </c:pt>
                <c:pt idx="2">
                  <c:v>ASPIRE DECKERVILLE COMMUNITY HOSPITAL</c:v>
                </c:pt>
                <c:pt idx="3">
                  <c:v>ASPIRE HILLS &amp; DALES GENERAL HOSPITAL</c:v>
                </c:pt>
                <c:pt idx="4">
                  <c:v>ASPIRE MARLETTE REGIONAL HOSPITAL</c:v>
                </c:pt>
                <c:pt idx="5">
                  <c:v>ASPIRUS IRON RIVER HOSPITAL &amp; CLINICS, INC</c:v>
                </c:pt>
                <c:pt idx="6">
                  <c:v>ASPIRUS IRONWOOD HOSPITAL</c:v>
                </c:pt>
                <c:pt idx="7">
                  <c:v>ASPIRUS KEWEENAW HOSPITAL AND CLINICS</c:v>
                </c:pt>
                <c:pt idx="8">
                  <c:v>BARAGA COUNTY MEMORIAL HOSPITAL</c:v>
                </c:pt>
                <c:pt idx="9">
                  <c:v>BRONSON LAKEVIEW HOSPITAL</c:v>
                </c:pt>
                <c:pt idx="10">
                  <c:v>COREWELL HEALTH GERBER MEMORIAL</c:v>
                </c:pt>
                <c:pt idx="11">
                  <c:v>COREWELL HEALTH PENNOCK</c:v>
                </c:pt>
                <c:pt idx="12">
                  <c:v>COREWELL HEALTH REED CITY HOSPITAL</c:v>
                </c:pt>
                <c:pt idx="13">
                  <c:v>EATON RAPIDS MEDICAL CENTER</c:v>
                </c:pt>
                <c:pt idx="14">
                  <c:v>HARBOR BEACH COMMUNITY HOSPITAL</c:v>
                </c:pt>
                <c:pt idx="15">
                  <c:v>HELEN NEWBERRY JOY HOSPITAL</c:v>
                </c:pt>
                <c:pt idx="16">
                  <c:v>KALKASKA MEMORIAL HEALTH CENTER</c:v>
                </c:pt>
                <c:pt idx="17">
                  <c:v>MACKINAC STRAITS HOSPITAL AND HEALTH CENTER</c:v>
                </c:pt>
                <c:pt idx="18">
                  <c:v>MCKENZIE HEALTH SYSTEM</c:v>
                </c:pt>
                <c:pt idx="19">
                  <c:v>MCLAREN CARO REGION</c:v>
                </c:pt>
                <c:pt idx="20">
                  <c:v>MCLAREN THUMB REGION</c:v>
                </c:pt>
                <c:pt idx="21">
                  <c:v>MUNISING MEMORIAL HOSPITAL</c:v>
                </c:pt>
                <c:pt idx="22">
                  <c:v>MUNSON HEALTHCARE PAUL OLIVER MEMORIAL HOSPITAL</c:v>
                </c:pt>
                <c:pt idx="23">
                  <c:v>MUNSON HEATHCARE CHARLEVOIX  HOSPITAL</c:v>
                </c:pt>
                <c:pt idx="24">
                  <c:v>MY MICHIGAN STANDISH COMMUNITY HOSPITAL</c:v>
                </c:pt>
                <c:pt idx="25">
                  <c:v>MYMICHIGAN MEDICAL CENTER GLADWIN</c:v>
                </c:pt>
                <c:pt idx="26">
                  <c:v>OSF ST FRANCIS HOSPITAL AND MEDICAL GROUP</c:v>
                </c:pt>
                <c:pt idx="27">
                  <c:v>SCHEURER HOSPITAL</c:v>
                </c:pt>
                <c:pt idx="28">
                  <c:v>SCHOOLCRAFT MEMORIAL HOSPITAL</c:v>
                </c:pt>
                <c:pt idx="29">
                  <c:v>SHERIDAN COMMUNITY HOSPITAL</c:v>
                </c:pt>
                <c:pt idx="30">
                  <c:v>TRINITY HEALTH SHELBY</c:v>
                </c:pt>
                <c:pt idx="31">
                  <c:v>U OF M SPARROW CLINTON HOSPITAL</c:v>
                </c:pt>
                <c:pt idx="32">
                  <c:v>U OF M SPARROW EATON HOSPITAL</c:v>
                </c:pt>
                <c:pt idx="33">
                  <c:v>U OF M SPARROW IONIA HOSPITAL</c:v>
                </c:pt>
                <c:pt idx="34">
                  <c:v>UP BELL HOSPITAL</c:v>
                </c:pt>
              </c:strCache>
            </c:strRef>
          </c:cat>
          <c:val>
            <c:numRef>
              <c:f>'IMM-3 Graphs'!$T$4:$T$38</c:f>
              <c:numCache>
                <c:formatCode>0</c:formatCode>
                <c:ptCount val="35"/>
                <c:pt idx="0">
                  <c:v>72.3</c:v>
                </c:pt>
                <c:pt idx="1">
                  <c:v>59.1</c:v>
                </c:pt>
                <c:pt idx="2">
                  <c:v>53.5</c:v>
                </c:pt>
                <c:pt idx="3">
                  <c:v>63.4</c:v>
                </c:pt>
                <c:pt idx="4">
                  <c:v>53.9</c:v>
                </c:pt>
                <c:pt idx="5">
                  <c:v>50.2</c:v>
                </c:pt>
                <c:pt idx="6">
                  <c:v>57.1</c:v>
                </c:pt>
                <c:pt idx="7">
                  <c:v>58.7</c:v>
                </c:pt>
                <c:pt idx="8">
                  <c:v>81.8</c:v>
                </c:pt>
                <c:pt idx="9">
                  <c:v>97.4</c:v>
                </c:pt>
                <c:pt idx="10">
                  <c:v>85.7</c:v>
                </c:pt>
                <c:pt idx="11">
                  <c:v>87.3</c:v>
                </c:pt>
                <c:pt idx="12">
                  <c:v>91.5</c:v>
                </c:pt>
                <c:pt idx="13">
                  <c:v>63.8</c:v>
                </c:pt>
                <c:pt idx="14">
                  <c:v>43.2</c:v>
                </c:pt>
                <c:pt idx="15">
                  <c:v>89.6</c:v>
                </c:pt>
                <c:pt idx="16">
                  <c:v>93.9</c:v>
                </c:pt>
                <c:pt idx="17">
                  <c:v>80.900000000000006</c:v>
                </c:pt>
                <c:pt idx="18">
                  <c:v>30</c:v>
                </c:pt>
                <c:pt idx="19">
                  <c:v>43.5</c:v>
                </c:pt>
                <c:pt idx="20">
                  <c:v>45.8</c:v>
                </c:pt>
                <c:pt idx="21">
                  <c:v>94.3</c:v>
                </c:pt>
                <c:pt idx="22">
                  <c:v>97.6</c:v>
                </c:pt>
                <c:pt idx="23">
                  <c:v>95.4</c:v>
                </c:pt>
                <c:pt idx="24">
                  <c:v>73.900000000000006</c:v>
                </c:pt>
                <c:pt idx="25">
                  <c:v>63.1</c:v>
                </c:pt>
                <c:pt idx="26">
                  <c:v>55.4</c:v>
                </c:pt>
                <c:pt idx="27">
                  <c:v>61.4</c:v>
                </c:pt>
                <c:pt idx="28">
                  <c:v>93.7</c:v>
                </c:pt>
                <c:pt idx="29">
                  <c:v>87.2</c:v>
                </c:pt>
                <c:pt idx="30">
                  <c:v>45.2</c:v>
                </c:pt>
                <c:pt idx="31">
                  <c:v>72.3</c:v>
                </c:pt>
                <c:pt idx="32">
                  <c:v>74</c:v>
                </c:pt>
                <c:pt idx="33">
                  <c:v>65.7</c:v>
                </c:pt>
                <c:pt idx="34">
                  <c:v>79.5</c:v>
                </c:pt>
              </c:numCache>
            </c:numRef>
          </c:val>
          <c:extLst>
            <c:ext xmlns:c16="http://schemas.microsoft.com/office/drawing/2014/chart" uri="{C3380CC4-5D6E-409C-BE32-E72D297353CC}">
              <c16:uniqueId val="{00000000-500E-41AC-A0FC-68D622E75DFC}"/>
            </c:ext>
          </c:extLst>
        </c:ser>
        <c:dLbls>
          <c:dLblPos val="outEnd"/>
          <c:showLegendKey val="0"/>
          <c:showVal val="1"/>
          <c:showCatName val="0"/>
          <c:showSerName val="0"/>
          <c:showPercent val="0"/>
          <c:showBubbleSize val="0"/>
        </c:dLbls>
        <c:gapWidth val="219"/>
        <c:overlap val="-27"/>
        <c:axId val="426975952"/>
        <c:axId val="426989392"/>
      </c:barChart>
      <c:catAx>
        <c:axId val="42697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89392"/>
        <c:crosses val="autoZero"/>
        <c:auto val="1"/>
        <c:lblAlgn val="ctr"/>
        <c:lblOffset val="100"/>
        <c:noMultiLvlLbl val="0"/>
      </c:catAx>
      <c:valAx>
        <c:axId val="42698939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759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'IMM-3 Graphs'!$B$39</c:f>
              <c:strCache>
                <c:ptCount val="1"/>
                <c:pt idx="0">
                  <c:v>%</c:v>
                </c:pt>
              </c:strCache>
            </c:strRef>
          </c:tx>
          <c:spPr>
            <a:solidFill>
              <a:schemeClr val="accent1"/>
            </a:solidFill>
            <a:ln>
              <a:noFill/>
            </a:ln>
            <a:effectLst/>
          </c:spPr>
          <c:invertIfNegative val="0"/>
          <c:cat>
            <c:strRef>
              <c:f>'IMM-3 Graphs'!$A$40:$A$85</c:f>
              <c:strCache>
                <c:ptCount val="46"/>
                <c:pt idx="0">
                  <c:v>U.S.</c:v>
                </c:pt>
                <c:pt idx="1">
                  <c:v>ME</c:v>
                </c:pt>
                <c:pt idx="2">
                  <c:v>MA</c:v>
                </c:pt>
                <c:pt idx="3">
                  <c:v>UT</c:v>
                </c:pt>
                <c:pt idx="4">
                  <c:v>CO</c:v>
                </c:pt>
                <c:pt idx="5">
                  <c:v>SC</c:v>
                </c:pt>
                <c:pt idx="6">
                  <c:v>VA</c:v>
                </c:pt>
                <c:pt idx="7">
                  <c:v>NH</c:v>
                </c:pt>
                <c:pt idx="8">
                  <c:v>SD</c:v>
                </c:pt>
                <c:pt idx="9">
                  <c:v>WV</c:v>
                </c:pt>
                <c:pt idx="10">
                  <c:v>NC</c:v>
                </c:pt>
                <c:pt idx="11">
                  <c:v>IL</c:v>
                </c:pt>
                <c:pt idx="12">
                  <c:v>VT</c:v>
                </c:pt>
                <c:pt idx="13">
                  <c:v>MO</c:v>
                </c:pt>
                <c:pt idx="14">
                  <c:v>IA</c:v>
                </c:pt>
                <c:pt idx="15">
                  <c:v>AZ</c:v>
                </c:pt>
                <c:pt idx="16">
                  <c:v>AR</c:v>
                </c:pt>
                <c:pt idx="17">
                  <c:v>PA</c:v>
                </c:pt>
                <c:pt idx="18">
                  <c:v>KS</c:v>
                </c:pt>
                <c:pt idx="19">
                  <c:v>IN</c:v>
                </c:pt>
                <c:pt idx="20">
                  <c:v>OK</c:v>
                </c:pt>
                <c:pt idx="21">
                  <c:v>CA</c:v>
                </c:pt>
                <c:pt idx="22">
                  <c:v>AK</c:v>
                </c:pt>
                <c:pt idx="23">
                  <c:v>NE</c:v>
                </c:pt>
                <c:pt idx="24">
                  <c:v>NM</c:v>
                </c:pt>
                <c:pt idx="25">
                  <c:v>WI</c:v>
                </c:pt>
                <c:pt idx="26">
                  <c:v>GA</c:v>
                </c:pt>
                <c:pt idx="27">
                  <c:v>AL</c:v>
                </c:pt>
                <c:pt idx="28">
                  <c:v>WY</c:v>
                </c:pt>
                <c:pt idx="29">
                  <c:v>TX</c:v>
                </c:pt>
                <c:pt idx="30">
                  <c:v>MI</c:v>
                </c:pt>
                <c:pt idx="31">
                  <c:v>OH</c:v>
                </c:pt>
                <c:pt idx="32">
                  <c:v>WA</c:v>
                </c:pt>
                <c:pt idx="33">
                  <c:v>NY</c:v>
                </c:pt>
                <c:pt idx="34">
                  <c:v>ID</c:v>
                </c:pt>
                <c:pt idx="35">
                  <c:v>TN</c:v>
                </c:pt>
                <c:pt idx="36">
                  <c:v>MS</c:v>
                </c:pt>
                <c:pt idx="37">
                  <c:v>NV</c:v>
                </c:pt>
                <c:pt idx="38">
                  <c:v>ND</c:v>
                </c:pt>
                <c:pt idx="39">
                  <c:v>MN</c:v>
                </c:pt>
                <c:pt idx="40">
                  <c:v>KY</c:v>
                </c:pt>
                <c:pt idx="41">
                  <c:v>HI</c:v>
                </c:pt>
                <c:pt idx="42">
                  <c:v>FL</c:v>
                </c:pt>
                <c:pt idx="43">
                  <c:v>OR</c:v>
                </c:pt>
                <c:pt idx="44">
                  <c:v>LA</c:v>
                </c:pt>
                <c:pt idx="45">
                  <c:v>MT</c:v>
                </c:pt>
              </c:strCache>
            </c:strRef>
          </c:cat>
          <c:val>
            <c:numRef>
              <c:f>'IMM-3 Graphs'!$B$40:$B$85</c:f>
              <c:numCache>
                <c:formatCode>0</c:formatCode>
                <c:ptCount val="46"/>
                <c:pt idx="0">
                  <c:v>75.400000000000006</c:v>
                </c:pt>
                <c:pt idx="1">
                  <c:v>95.5</c:v>
                </c:pt>
                <c:pt idx="2">
                  <c:v>93.7</c:v>
                </c:pt>
                <c:pt idx="3">
                  <c:v>93.5</c:v>
                </c:pt>
                <c:pt idx="4">
                  <c:v>93.2</c:v>
                </c:pt>
                <c:pt idx="5">
                  <c:v>92.3</c:v>
                </c:pt>
                <c:pt idx="6">
                  <c:v>89.7</c:v>
                </c:pt>
                <c:pt idx="7">
                  <c:v>86.5</c:v>
                </c:pt>
                <c:pt idx="8">
                  <c:v>86.3</c:v>
                </c:pt>
                <c:pt idx="9">
                  <c:v>86.1</c:v>
                </c:pt>
                <c:pt idx="10">
                  <c:v>84.6</c:v>
                </c:pt>
                <c:pt idx="11">
                  <c:v>84.5</c:v>
                </c:pt>
                <c:pt idx="12">
                  <c:v>82.7</c:v>
                </c:pt>
                <c:pt idx="13">
                  <c:v>82.5</c:v>
                </c:pt>
                <c:pt idx="14">
                  <c:v>81.900000000000006</c:v>
                </c:pt>
                <c:pt idx="15">
                  <c:v>81.7</c:v>
                </c:pt>
                <c:pt idx="16">
                  <c:v>79.3</c:v>
                </c:pt>
                <c:pt idx="17">
                  <c:v>79.2</c:v>
                </c:pt>
                <c:pt idx="18">
                  <c:v>78.900000000000006</c:v>
                </c:pt>
                <c:pt idx="19">
                  <c:v>78.599999999999994</c:v>
                </c:pt>
                <c:pt idx="20">
                  <c:v>77.599999999999994</c:v>
                </c:pt>
                <c:pt idx="21">
                  <c:v>77.099999999999994</c:v>
                </c:pt>
                <c:pt idx="22">
                  <c:v>76.599999999999994</c:v>
                </c:pt>
                <c:pt idx="23">
                  <c:v>75.599999999999994</c:v>
                </c:pt>
                <c:pt idx="24">
                  <c:v>74.2</c:v>
                </c:pt>
                <c:pt idx="25">
                  <c:v>73.3</c:v>
                </c:pt>
                <c:pt idx="26">
                  <c:v>73</c:v>
                </c:pt>
                <c:pt idx="27">
                  <c:v>72.599999999999994</c:v>
                </c:pt>
                <c:pt idx="28">
                  <c:v>72.599999999999994</c:v>
                </c:pt>
                <c:pt idx="29">
                  <c:v>72.099999999999994</c:v>
                </c:pt>
                <c:pt idx="30">
                  <c:v>71.2</c:v>
                </c:pt>
                <c:pt idx="31">
                  <c:v>70.599999999999994</c:v>
                </c:pt>
                <c:pt idx="32">
                  <c:v>70.599999999999994</c:v>
                </c:pt>
                <c:pt idx="33">
                  <c:v>70.5</c:v>
                </c:pt>
                <c:pt idx="34">
                  <c:v>69.8</c:v>
                </c:pt>
                <c:pt idx="35">
                  <c:v>69.400000000000006</c:v>
                </c:pt>
                <c:pt idx="36">
                  <c:v>69.2</c:v>
                </c:pt>
                <c:pt idx="37">
                  <c:v>68.400000000000006</c:v>
                </c:pt>
                <c:pt idx="38">
                  <c:v>64.8</c:v>
                </c:pt>
                <c:pt idx="39">
                  <c:v>63.6</c:v>
                </c:pt>
                <c:pt idx="40">
                  <c:v>62.8</c:v>
                </c:pt>
                <c:pt idx="41">
                  <c:v>61.3</c:v>
                </c:pt>
                <c:pt idx="42">
                  <c:v>58.3</c:v>
                </c:pt>
                <c:pt idx="43">
                  <c:v>57.9</c:v>
                </c:pt>
                <c:pt idx="44">
                  <c:v>57.8</c:v>
                </c:pt>
                <c:pt idx="45">
                  <c:v>54.4</c:v>
                </c:pt>
              </c:numCache>
            </c:numRef>
          </c:val>
          <c:extLst>
            <c:ext xmlns:c16="http://schemas.microsoft.com/office/drawing/2014/chart" uri="{C3380CC4-5D6E-409C-BE32-E72D297353CC}">
              <c16:uniqueId val="{00000000-59C2-4743-873F-DD28821E7B03}"/>
            </c:ext>
          </c:extLst>
        </c:ser>
        <c:dLbls>
          <c:showLegendKey val="0"/>
          <c:showVal val="0"/>
          <c:showCatName val="0"/>
          <c:showSerName val="0"/>
          <c:showPercent val="0"/>
          <c:showBubbleSize val="0"/>
        </c:dLbls>
        <c:gapWidth val="219"/>
        <c:overlap val="-27"/>
        <c:axId val="426917392"/>
        <c:axId val="426929872"/>
      </c:barChart>
      <c:lineChart>
        <c:grouping val="standard"/>
        <c:varyColors val="0"/>
        <c:ser>
          <c:idx val="1"/>
          <c:order val="1"/>
          <c:tx>
            <c:strRef>
              <c:f>'IMM-3 Graphs'!$C$39</c:f>
              <c:strCache>
                <c:ptCount val="1"/>
                <c:pt idx="0">
                  <c:v>CAH</c:v>
                </c:pt>
              </c:strCache>
            </c:strRef>
          </c:tx>
          <c:spPr>
            <a:ln w="28575" cap="rnd">
              <a:solidFill>
                <a:schemeClr val="accent2"/>
              </a:solidFill>
              <a:round/>
            </a:ln>
            <a:effectLst/>
          </c:spPr>
          <c:marker>
            <c:symbol val="none"/>
          </c:marker>
          <c:cat>
            <c:strRef>
              <c:f>'IMM-3 Graphs'!$A$40:$A$85</c:f>
              <c:strCache>
                <c:ptCount val="46"/>
                <c:pt idx="0">
                  <c:v>U.S.</c:v>
                </c:pt>
                <c:pt idx="1">
                  <c:v>ME</c:v>
                </c:pt>
                <c:pt idx="2">
                  <c:v>MA</c:v>
                </c:pt>
                <c:pt idx="3">
                  <c:v>UT</c:v>
                </c:pt>
                <c:pt idx="4">
                  <c:v>CO</c:v>
                </c:pt>
                <c:pt idx="5">
                  <c:v>SC</c:v>
                </c:pt>
                <c:pt idx="6">
                  <c:v>VA</c:v>
                </c:pt>
                <c:pt idx="7">
                  <c:v>NH</c:v>
                </c:pt>
                <c:pt idx="8">
                  <c:v>SD</c:v>
                </c:pt>
                <c:pt idx="9">
                  <c:v>WV</c:v>
                </c:pt>
                <c:pt idx="10">
                  <c:v>NC</c:v>
                </c:pt>
                <c:pt idx="11">
                  <c:v>IL</c:v>
                </c:pt>
                <c:pt idx="12">
                  <c:v>VT</c:v>
                </c:pt>
                <c:pt idx="13">
                  <c:v>MO</c:v>
                </c:pt>
                <c:pt idx="14">
                  <c:v>IA</c:v>
                </c:pt>
                <c:pt idx="15">
                  <c:v>AZ</c:v>
                </c:pt>
                <c:pt idx="16">
                  <c:v>AR</c:v>
                </c:pt>
                <c:pt idx="17">
                  <c:v>PA</c:v>
                </c:pt>
                <c:pt idx="18">
                  <c:v>KS</c:v>
                </c:pt>
                <c:pt idx="19">
                  <c:v>IN</c:v>
                </c:pt>
                <c:pt idx="20">
                  <c:v>OK</c:v>
                </c:pt>
                <c:pt idx="21">
                  <c:v>CA</c:v>
                </c:pt>
                <c:pt idx="22">
                  <c:v>AK</c:v>
                </c:pt>
                <c:pt idx="23">
                  <c:v>NE</c:v>
                </c:pt>
                <c:pt idx="24">
                  <c:v>NM</c:v>
                </c:pt>
                <c:pt idx="25">
                  <c:v>WI</c:v>
                </c:pt>
                <c:pt idx="26">
                  <c:v>GA</c:v>
                </c:pt>
                <c:pt idx="27">
                  <c:v>AL</c:v>
                </c:pt>
                <c:pt idx="28">
                  <c:v>WY</c:v>
                </c:pt>
                <c:pt idx="29">
                  <c:v>TX</c:v>
                </c:pt>
                <c:pt idx="30">
                  <c:v>MI</c:v>
                </c:pt>
                <c:pt idx="31">
                  <c:v>OH</c:v>
                </c:pt>
                <c:pt idx="32">
                  <c:v>WA</c:v>
                </c:pt>
                <c:pt idx="33">
                  <c:v>NY</c:v>
                </c:pt>
                <c:pt idx="34">
                  <c:v>ID</c:v>
                </c:pt>
                <c:pt idx="35">
                  <c:v>TN</c:v>
                </c:pt>
                <c:pt idx="36">
                  <c:v>MS</c:v>
                </c:pt>
                <c:pt idx="37">
                  <c:v>NV</c:v>
                </c:pt>
                <c:pt idx="38">
                  <c:v>ND</c:v>
                </c:pt>
                <c:pt idx="39">
                  <c:v>MN</c:v>
                </c:pt>
                <c:pt idx="40">
                  <c:v>KY</c:v>
                </c:pt>
                <c:pt idx="41">
                  <c:v>HI</c:v>
                </c:pt>
                <c:pt idx="42">
                  <c:v>FL</c:v>
                </c:pt>
                <c:pt idx="43">
                  <c:v>OR</c:v>
                </c:pt>
                <c:pt idx="44">
                  <c:v>LA</c:v>
                </c:pt>
                <c:pt idx="45">
                  <c:v>MT</c:v>
                </c:pt>
              </c:strCache>
            </c:strRef>
          </c:cat>
          <c:val>
            <c:numRef>
              <c:f>'IMM-3 Graphs'!$C$40:$C$85</c:f>
              <c:numCache>
                <c:formatCode>General</c:formatCode>
                <c:ptCount val="46"/>
                <c:pt idx="1">
                  <c:v>16</c:v>
                </c:pt>
                <c:pt idx="2">
                  <c:v>3</c:v>
                </c:pt>
                <c:pt idx="3">
                  <c:v>11</c:v>
                </c:pt>
                <c:pt idx="4">
                  <c:v>29</c:v>
                </c:pt>
                <c:pt idx="5">
                  <c:v>5</c:v>
                </c:pt>
                <c:pt idx="6">
                  <c:v>7</c:v>
                </c:pt>
                <c:pt idx="7">
                  <c:v>13</c:v>
                </c:pt>
                <c:pt idx="8">
                  <c:v>38</c:v>
                </c:pt>
                <c:pt idx="9">
                  <c:v>20</c:v>
                </c:pt>
                <c:pt idx="10">
                  <c:v>21</c:v>
                </c:pt>
                <c:pt idx="11">
                  <c:v>51</c:v>
                </c:pt>
                <c:pt idx="12">
                  <c:v>8</c:v>
                </c:pt>
                <c:pt idx="13">
                  <c:v>36</c:v>
                </c:pt>
                <c:pt idx="14">
                  <c:v>82</c:v>
                </c:pt>
                <c:pt idx="15">
                  <c:v>14</c:v>
                </c:pt>
                <c:pt idx="16">
                  <c:v>29</c:v>
                </c:pt>
                <c:pt idx="17">
                  <c:v>13</c:v>
                </c:pt>
                <c:pt idx="18">
                  <c:v>84</c:v>
                </c:pt>
                <c:pt idx="19">
                  <c:v>35</c:v>
                </c:pt>
                <c:pt idx="20">
                  <c:v>34</c:v>
                </c:pt>
                <c:pt idx="21">
                  <c:v>34</c:v>
                </c:pt>
                <c:pt idx="22">
                  <c:v>13</c:v>
                </c:pt>
                <c:pt idx="23">
                  <c:v>64</c:v>
                </c:pt>
                <c:pt idx="24">
                  <c:v>9</c:v>
                </c:pt>
                <c:pt idx="25">
                  <c:v>58</c:v>
                </c:pt>
                <c:pt idx="26">
                  <c:v>30</c:v>
                </c:pt>
                <c:pt idx="27">
                  <c:v>4</c:v>
                </c:pt>
                <c:pt idx="28">
                  <c:v>16</c:v>
                </c:pt>
                <c:pt idx="29">
                  <c:v>79</c:v>
                </c:pt>
                <c:pt idx="30">
                  <c:v>35</c:v>
                </c:pt>
                <c:pt idx="31">
                  <c:v>33</c:v>
                </c:pt>
                <c:pt idx="32">
                  <c:v>39</c:v>
                </c:pt>
                <c:pt idx="33">
                  <c:v>18</c:v>
                </c:pt>
                <c:pt idx="34">
                  <c:v>27</c:v>
                </c:pt>
                <c:pt idx="35">
                  <c:v>16</c:v>
                </c:pt>
                <c:pt idx="36">
                  <c:v>32</c:v>
                </c:pt>
                <c:pt idx="37">
                  <c:v>11</c:v>
                </c:pt>
                <c:pt idx="38">
                  <c:v>36</c:v>
                </c:pt>
                <c:pt idx="39">
                  <c:v>79</c:v>
                </c:pt>
                <c:pt idx="40">
                  <c:v>28</c:v>
                </c:pt>
                <c:pt idx="41">
                  <c:v>9</c:v>
                </c:pt>
                <c:pt idx="42">
                  <c:v>13</c:v>
                </c:pt>
                <c:pt idx="43">
                  <c:v>25</c:v>
                </c:pt>
                <c:pt idx="44">
                  <c:v>27</c:v>
                </c:pt>
                <c:pt idx="45">
                  <c:v>48</c:v>
                </c:pt>
              </c:numCache>
            </c:numRef>
          </c:val>
          <c:smooth val="0"/>
          <c:extLst>
            <c:ext xmlns:c16="http://schemas.microsoft.com/office/drawing/2014/chart" uri="{C3380CC4-5D6E-409C-BE32-E72D297353CC}">
              <c16:uniqueId val="{00000001-59C2-4743-873F-DD28821E7B03}"/>
            </c:ext>
          </c:extLst>
        </c:ser>
        <c:dLbls>
          <c:showLegendKey val="0"/>
          <c:showVal val="0"/>
          <c:showCatName val="0"/>
          <c:showSerName val="0"/>
          <c:showPercent val="0"/>
          <c:showBubbleSize val="0"/>
        </c:dLbls>
        <c:marker val="1"/>
        <c:smooth val="0"/>
        <c:axId val="426917392"/>
        <c:axId val="426929872"/>
      </c:lineChart>
      <c:catAx>
        <c:axId val="426917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29872"/>
        <c:crosses val="autoZero"/>
        <c:auto val="1"/>
        <c:lblAlgn val="ctr"/>
        <c:lblOffset val="100"/>
        <c:noMultiLvlLbl val="0"/>
      </c:catAx>
      <c:valAx>
        <c:axId val="42692987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173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'PT Safety Graph'!$O$1</c:f>
              <c:strCache>
                <c:ptCount val="1"/>
                <c:pt idx="0">
                  <c:v>Opioid Rate (%)</c:v>
                </c:pt>
              </c:strCache>
            </c:strRef>
          </c:tx>
          <c:spPr>
            <a:solidFill>
              <a:schemeClr val="accent1"/>
            </a:solidFill>
            <a:ln>
              <a:noFill/>
            </a:ln>
            <a:effectLst/>
          </c:spPr>
          <c:invertIfNegative val="0"/>
          <c:dPt>
            <c:idx val="6"/>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0-B395-421F-A885-2F5375D52CE9}"/>
              </c:ext>
            </c:extLst>
          </c:dPt>
          <c:dPt>
            <c:idx val="8"/>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1-B395-421F-A885-2F5375D52CE9}"/>
              </c:ext>
            </c:extLst>
          </c:dPt>
          <c:dPt>
            <c:idx val="9"/>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5-DFFE-4639-A53E-1985EC10407D}"/>
              </c:ext>
            </c:extLst>
          </c:dPt>
          <c:dPt>
            <c:idx val="10"/>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4-DFFE-4639-A53E-1985EC10407D}"/>
              </c:ext>
            </c:extLst>
          </c:dPt>
          <c:dPt>
            <c:idx val="11"/>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6-DFFE-4639-A53E-1985EC10407D}"/>
              </c:ext>
            </c:extLst>
          </c:dPt>
          <c:dPt>
            <c:idx val="19"/>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7-DFFE-4639-A53E-1985EC10407D}"/>
              </c:ext>
            </c:extLst>
          </c:dPt>
          <c:dPt>
            <c:idx val="20"/>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8-DFFE-4639-A53E-1985EC10407D}"/>
              </c:ext>
            </c:extLst>
          </c:dPt>
          <c:dPt>
            <c:idx val="22"/>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9-DFFE-4639-A53E-1985EC10407D}"/>
              </c:ext>
            </c:extLst>
          </c:dPt>
          <c:dPt>
            <c:idx val="23"/>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A-DFFE-4639-A53E-1985EC10407D}"/>
              </c:ext>
            </c:extLst>
          </c:dPt>
          <c:dPt>
            <c:idx val="24"/>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B-DFFE-4639-A53E-1985EC10407D}"/>
              </c:ext>
            </c:extLst>
          </c:dPt>
          <c:dPt>
            <c:idx val="25"/>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C-DFFE-4639-A53E-1985EC10407D}"/>
              </c:ext>
            </c:extLst>
          </c:dPt>
          <c:dPt>
            <c:idx val="31"/>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D-DFFE-4639-A53E-1985EC10407D}"/>
              </c:ext>
            </c:extLst>
          </c:dPt>
          <c:dPt>
            <c:idx val="32"/>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E-DFFE-4639-A53E-1985EC10407D}"/>
              </c:ext>
            </c:extLst>
          </c:dPt>
          <c:dPt>
            <c:idx val="34"/>
            <c:invertIfNegative val="0"/>
            <c:bubble3D val="0"/>
            <c:spPr>
              <a:solidFill>
                <a:srgbClr val="FFC000">
                  <a:lumMod val="60000"/>
                  <a:lumOff val="40000"/>
                </a:srgbClr>
              </a:solidFill>
              <a:ln>
                <a:noFill/>
              </a:ln>
              <a:effectLst/>
            </c:spPr>
            <c:extLst>
              <c:ext xmlns:c16="http://schemas.microsoft.com/office/drawing/2014/chart" uri="{C3380CC4-5D6E-409C-BE32-E72D297353CC}">
                <c16:uniqueId val="{0000000F-DFFE-4639-A53E-1985EC10407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'PT Safety Graph'!$N$2:$N$36</c:f>
              <c:strCache>
                <c:ptCount val="35"/>
                <c:pt idx="0">
                  <c:v>ASCENSION BORGESS ALLEGAN HOSPITAL</c:v>
                </c:pt>
                <c:pt idx="1">
                  <c:v>ASCENSION BORGESS LEE HOSPITAL</c:v>
                </c:pt>
                <c:pt idx="2">
                  <c:v>ASPIRUS IRON RIVER HOSPITAL &amp; CLINICS, INC</c:v>
                </c:pt>
                <c:pt idx="3">
                  <c:v>ASPIRUS IRONWOOD HOSPITAL</c:v>
                </c:pt>
                <c:pt idx="4">
                  <c:v>ASPIRUS KEWEENAW HOSPITAL AND CLINICS</c:v>
                </c:pt>
                <c:pt idx="5">
                  <c:v>BARAGA COUNTY MEMORIAL HOSPITAL</c:v>
                </c:pt>
                <c:pt idx="6">
                  <c:v>BELL HOSPITAL</c:v>
                </c:pt>
                <c:pt idx="7">
                  <c:v>BRONSON LAKEVIEW HOSPITAL</c:v>
                </c:pt>
                <c:pt idx="8">
                  <c:v>CHARLEVOIX AREA HOSPITAL</c:v>
                </c:pt>
                <c:pt idx="9">
                  <c:v>COREWELL HEALTH GERBER MEMORIAL</c:v>
                </c:pt>
                <c:pt idx="10">
                  <c:v>COREWELL HEALTH PENNOCK</c:v>
                </c:pt>
                <c:pt idx="11">
                  <c:v>COREWELL HEALTH REED CITY HOSPITAL</c:v>
                </c:pt>
                <c:pt idx="12">
                  <c:v>DECKERVILLE COMMUNITY HOSPITAL</c:v>
                </c:pt>
                <c:pt idx="13">
                  <c:v>EATON RAPIDS MEDICAL CENTER</c:v>
                </c:pt>
                <c:pt idx="14">
                  <c:v>HARBOR BEACH COMMUNITY HOSPITAL</c:v>
                </c:pt>
                <c:pt idx="15">
                  <c:v>HELEN NEWBERRY JOY HOSPITAL</c:v>
                </c:pt>
                <c:pt idx="16">
                  <c:v>HILLS &amp; DALES GENERAL HOSPITAL</c:v>
                </c:pt>
                <c:pt idx="17">
                  <c:v>KALKASKA MEMORIAL HEALTH CENTER</c:v>
                </c:pt>
                <c:pt idx="18">
                  <c:v>MACKINAC STRAITS HOSPITAL AND HEALTH CENTER</c:v>
                </c:pt>
                <c:pt idx="19">
                  <c:v>MARLETTE REGIONAL HOSPITAL</c:v>
                </c:pt>
                <c:pt idx="20">
                  <c:v>MCKENZIE HEALTH SYSTEM</c:v>
                </c:pt>
                <c:pt idx="21">
                  <c:v>MCLAREN CARO REGION</c:v>
                </c:pt>
                <c:pt idx="22">
                  <c:v>MCLAREN THUMB REGION</c:v>
                </c:pt>
                <c:pt idx="23">
                  <c:v>MUNISING MEMORIAL HOSPITAL</c:v>
                </c:pt>
                <c:pt idx="24">
                  <c:v>MYMICHIGAN MEDICAL CENTER GLADWIN</c:v>
                </c:pt>
                <c:pt idx="25">
                  <c:v>OSF ST FRANCIS HOSPITAL AND MEDICAL GROUP</c:v>
                </c:pt>
                <c:pt idx="26">
                  <c:v>PAUL OLIVER MEMORIAL HOSPITAL</c:v>
                </c:pt>
                <c:pt idx="27">
                  <c:v>SAINT MARY'S STANDISH COMMUNITY HOSPITAL</c:v>
                </c:pt>
                <c:pt idx="28">
                  <c:v>SCHEURER HOSPITAL</c:v>
                </c:pt>
                <c:pt idx="29">
                  <c:v>SCHOOLCRAFT MEMORIAL HOSPITAL</c:v>
                </c:pt>
                <c:pt idx="30">
                  <c:v>SHERIDAN COMMUNITY HOSPITAL</c:v>
                </c:pt>
                <c:pt idx="31">
                  <c:v>TRINITY HEALTH SHELBY</c:v>
                </c:pt>
                <c:pt idx="32">
                  <c:v>U OF M SPARROW CLINTON HOSPITAL</c:v>
                </c:pt>
                <c:pt idx="33">
                  <c:v>U OF M SPARROW EATON HOSPITAL</c:v>
                </c:pt>
                <c:pt idx="34">
                  <c:v>U OF M SPARROW IONIA HOSPITAL</c:v>
                </c:pt>
              </c:strCache>
            </c:strRef>
          </c:cat>
          <c:val>
            <c:numRef>
              <c:f>'PT Safety Graph'!$O$2:$O$36</c:f>
              <c:numCache>
                <c:formatCode>0</c:formatCode>
                <c:ptCount val="35"/>
                <c:pt idx="0">
                  <c:v>0</c:v>
                </c:pt>
                <c:pt idx="1">
                  <c:v>0</c:v>
                </c:pt>
                <c:pt idx="2">
                  <c:v>17.899999999999999</c:v>
                </c:pt>
                <c:pt idx="3">
                  <c:v>19.100000000000001</c:v>
                </c:pt>
                <c:pt idx="4">
                  <c:v>27.8</c:v>
                </c:pt>
                <c:pt idx="5">
                  <c:v>37.5</c:v>
                </c:pt>
                <c:pt idx="6">
                  <c:v>14.1</c:v>
                </c:pt>
                <c:pt idx="7">
                  <c:v>25.5</c:v>
                </c:pt>
                <c:pt idx="8">
                  <c:v>15.1</c:v>
                </c:pt>
                <c:pt idx="9">
                  <c:v>12.9</c:v>
                </c:pt>
                <c:pt idx="10">
                  <c:v>12.6</c:v>
                </c:pt>
                <c:pt idx="11">
                  <c:v>11.1</c:v>
                </c:pt>
                <c:pt idx="12">
                  <c:v>0</c:v>
                </c:pt>
                <c:pt idx="13">
                  <c:v>34</c:v>
                </c:pt>
                <c:pt idx="14">
                  <c:v>0</c:v>
                </c:pt>
                <c:pt idx="15">
                  <c:v>20</c:v>
                </c:pt>
                <c:pt idx="16">
                  <c:v>27.5</c:v>
                </c:pt>
                <c:pt idx="17">
                  <c:v>23.6</c:v>
                </c:pt>
                <c:pt idx="18">
                  <c:v>0</c:v>
                </c:pt>
                <c:pt idx="19">
                  <c:v>16.100000000000001</c:v>
                </c:pt>
                <c:pt idx="20">
                  <c:v>12.8</c:v>
                </c:pt>
                <c:pt idx="21">
                  <c:v>33.299999999999997</c:v>
                </c:pt>
                <c:pt idx="22">
                  <c:v>13.2</c:v>
                </c:pt>
                <c:pt idx="23">
                  <c:v>11.7</c:v>
                </c:pt>
                <c:pt idx="24">
                  <c:v>12.3</c:v>
                </c:pt>
                <c:pt idx="25">
                  <c:v>10.5</c:v>
                </c:pt>
                <c:pt idx="26">
                  <c:v>0</c:v>
                </c:pt>
                <c:pt idx="27">
                  <c:v>0</c:v>
                </c:pt>
                <c:pt idx="28">
                  <c:v>28.8</c:v>
                </c:pt>
                <c:pt idx="29">
                  <c:v>18</c:v>
                </c:pt>
                <c:pt idx="30">
                  <c:v>0</c:v>
                </c:pt>
                <c:pt idx="31">
                  <c:v>12.1</c:v>
                </c:pt>
                <c:pt idx="32">
                  <c:v>14.8</c:v>
                </c:pt>
                <c:pt idx="33">
                  <c:v>19.8</c:v>
                </c:pt>
                <c:pt idx="34">
                  <c:v>16.899999999999999</c:v>
                </c:pt>
              </c:numCache>
            </c:numRef>
          </c:val>
          <c:extLst>
            <c:ext xmlns:c16="http://schemas.microsoft.com/office/drawing/2014/chart" uri="{C3380CC4-5D6E-409C-BE32-E72D297353CC}">
              <c16:uniqueId val="{00000000-C6A8-469B-90DE-93D72E2DAD2F}"/>
            </c:ext>
          </c:extLst>
        </c:ser>
        <c:dLbls>
          <c:dLblPos val="outEnd"/>
          <c:showLegendKey val="0"/>
          <c:showVal val="1"/>
          <c:showCatName val="0"/>
          <c:showSerName val="0"/>
          <c:showPercent val="0"/>
          <c:showBubbleSize val="0"/>
        </c:dLbls>
        <c:gapWidth val="219"/>
        <c:overlap val="-27"/>
        <c:axId val="350899567"/>
        <c:axId val="350896207"/>
      </c:barChart>
      <c:catAx>
        <c:axId val="350899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896207"/>
        <c:crosses val="autoZero"/>
        <c:auto val="1"/>
        <c:lblAlgn val="ctr"/>
        <c:lblOffset val="100"/>
        <c:noMultiLvlLbl val="0"/>
      </c:catAx>
      <c:valAx>
        <c:axId val="3508962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8995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45427739899865E-2"/>
          <c:y val="0.12135785757752669"/>
          <c:w val="0.9546885210777224"/>
          <c:h val="0.8027377997535964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'PT Safety Graph'!$R$1:$R$46</c:f>
              <c:strCache>
                <c:ptCount val="46"/>
                <c:pt idx="0">
                  <c:v>US</c:v>
                </c:pt>
                <c:pt idx="1">
                  <c:v>NM</c:v>
                </c:pt>
                <c:pt idx="2">
                  <c:v>AZ</c:v>
                </c:pt>
                <c:pt idx="3">
                  <c:v>UT</c:v>
                </c:pt>
                <c:pt idx="4">
                  <c:v>OH</c:v>
                </c:pt>
                <c:pt idx="5">
                  <c:v>MS</c:v>
                </c:pt>
                <c:pt idx="6">
                  <c:v>WA</c:v>
                </c:pt>
                <c:pt idx="7">
                  <c:v>WI</c:v>
                </c:pt>
                <c:pt idx="8">
                  <c:v>WY</c:v>
                </c:pt>
                <c:pt idx="9">
                  <c:v>HI</c:v>
                </c:pt>
                <c:pt idx="10">
                  <c:v>MN</c:v>
                </c:pt>
                <c:pt idx="11">
                  <c:v>TX</c:v>
                </c:pt>
                <c:pt idx="12">
                  <c:v>NV</c:v>
                </c:pt>
                <c:pt idx="13">
                  <c:v>OK</c:v>
                </c:pt>
                <c:pt idx="14">
                  <c:v>OR</c:v>
                </c:pt>
                <c:pt idx="15">
                  <c:v>FL</c:v>
                </c:pt>
                <c:pt idx="16">
                  <c:v>IA</c:v>
                </c:pt>
                <c:pt idx="17">
                  <c:v>IN</c:v>
                </c:pt>
                <c:pt idx="18">
                  <c:v>MA</c:v>
                </c:pt>
                <c:pt idx="19">
                  <c:v>CA</c:v>
                </c:pt>
                <c:pt idx="20">
                  <c:v>ME</c:v>
                </c:pt>
                <c:pt idx="21">
                  <c:v>AR</c:v>
                </c:pt>
                <c:pt idx="22">
                  <c:v>ID</c:v>
                </c:pt>
                <c:pt idx="23">
                  <c:v>MI</c:v>
                </c:pt>
                <c:pt idx="24">
                  <c:v>AL</c:v>
                </c:pt>
                <c:pt idx="25">
                  <c:v>LA</c:v>
                </c:pt>
                <c:pt idx="26">
                  <c:v>MT</c:v>
                </c:pt>
                <c:pt idx="27">
                  <c:v>ND</c:v>
                </c:pt>
                <c:pt idx="28">
                  <c:v>VA</c:v>
                </c:pt>
                <c:pt idx="29">
                  <c:v>WV</c:v>
                </c:pt>
                <c:pt idx="30">
                  <c:v>KS</c:v>
                </c:pt>
                <c:pt idx="31">
                  <c:v>CO</c:v>
                </c:pt>
                <c:pt idx="32">
                  <c:v>IL</c:v>
                </c:pt>
                <c:pt idx="33">
                  <c:v>NE</c:v>
                </c:pt>
                <c:pt idx="34">
                  <c:v>PA</c:v>
                </c:pt>
                <c:pt idx="35">
                  <c:v>TN</c:v>
                </c:pt>
                <c:pt idx="36">
                  <c:v>AK</c:v>
                </c:pt>
                <c:pt idx="37">
                  <c:v>NY</c:v>
                </c:pt>
                <c:pt idx="38">
                  <c:v>VT</c:v>
                </c:pt>
                <c:pt idx="39">
                  <c:v>GA</c:v>
                </c:pt>
                <c:pt idx="40">
                  <c:v>MO</c:v>
                </c:pt>
                <c:pt idx="41">
                  <c:v>NC</c:v>
                </c:pt>
                <c:pt idx="42">
                  <c:v>NH</c:v>
                </c:pt>
                <c:pt idx="43">
                  <c:v>SD</c:v>
                </c:pt>
                <c:pt idx="44">
                  <c:v>KY</c:v>
                </c:pt>
                <c:pt idx="45">
                  <c:v>SC</c:v>
                </c:pt>
              </c:strCache>
            </c:strRef>
          </c:cat>
          <c:val>
            <c:numRef>
              <c:f>'PT Safety Graph'!$S$1:$S$46</c:f>
              <c:numCache>
                <c:formatCode>0</c:formatCode>
                <c:ptCount val="46"/>
                <c:pt idx="0" formatCode="General">
                  <c:v>17</c:v>
                </c:pt>
                <c:pt idx="1">
                  <c:v>10.1</c:v>
                </c:pt>
                <c:pt idx="2">
                  <c:v>10.5</c:v>
                </c:pt>
                <c:pt idx="3">
                  <c:v>11.1</c:v>
                </c:pt>
                <c:pt idx="4">
                  <c:v>12.9</c:v>
                </c:pt>
                <c:pt idx="5">
                  <c:v>13.4</c:v>
                </c:pt>
                <c:pt idx="6">
                  <c:v>14</c:v>
                </c:pt>
                <c:pt idx="7">
                  <c:v>14.2</c:v>
                </c:pt>
                <c:pt idx="8">
                  <c:v>14.6</c:v>
                </c:pt>
                <c:pt idx="9">
                  <c:v>15</c:v>
                </c:pt>
                <c:pt idx="10">
                  <c:v>15</c:v>
                </c:pt>
                <c:pt idx="11">
                  <c:v>15</c:v>
                </c:pt>
                <c:pt idx="12">
                  <c:v>15.3</c:v>
                </c:pt>
                <c:pt idx="13">
                  <c:v>15.3</c:v>
                </c:pt>
                <c:pt idx="14">
                  <c:v>15.3</c:v>
                </c:pt>
                <c:pt idx="15">
                  <c:v>15.4</c:v>
                </c:pt>
                <c:pt idx="16">
                  <c:v>15.4</c:v>
                </c:pt>
                <c:pt idx="17">
                  <c:v>15.9</c:v>
                </c:pt>
                <c:pt idx="18">
                  <c:v>16</c:v>
                </c:pt>
                <c:pt idx="19">
                  <c:v>16.100000000000001</c:v>
                </c:pt>
                <c:pt idx="20">
                  <c:v>16.5</c:v>
                </c:pt>
                <c:pt idx="21">
                  <c:v>16.600000000000001</c:v>
                </c:pt>
                <c:pt idx="22">
                  <c:v>16.7</c:v>
                </c:pt>
                <c:pt idx="23">
                  <c:v>16.7</c:v>
                </c:pt>
                <c:pt idx="24">
                  <c:v>16.8</c:v>
                </c:pt>
                <c:pt idx="25">
                  <c:v>16.899999999999999</c:v>
                </c:pt>
                <c:pt idx="26">
                  <c:v>17.2</c:v>
                </c:pt>
                <c:pt idx="27">
                  <c:v>17.3</c:v>
                </c:pt>
                <c:pt idx="28">
                  <c:v>17.3</c:v>
                </c:pt>
                <c:pt idx="29">
                  <c:v>17.399999999999999</c:v>
                </c:pt>
                <c:pt idx="30">
                  <c:v>17.5</c:v>
                </c:pt>
                <c:pt idx="31">
                  <c:v>18.3</c:v>
                </c:pt>
                <c:pt idx="32">
                  <c:v>18.3</c:v>
                </c:pt>
                <c:pt idx="33">
                  <c:v>18.399999999999999</c:v>
                </c:pt>
                <c:pt idx="34">
                  <c:v>18.399999999999999</c:v>
                </c:pt>
                <c:pt idx="35">
                  <c:v>18.399999999999999</c:v>
                </c:pt>
                <c:pt idx="36">
                  <c:v>18.7</c:v>
                </c:pt>
                <c:pt idx="37">
                  <c:v>18.7</c:v>
                </c:pt>
                <c:pt idx="38">
                  <c:v>19.5</c:v>
                </c:pt>
                <c:pt idx="39">
                  <c:v>20</c:v>
                </c:pt>
                <c:pt idx="40">
                  <c:v>20</c:v>
                </c:pt>
                <c:pt idx="41">
                  <c:v>20</c:v>
                </c:pt>
                <c:pt idx="42">
                  <c:v>21</c:v>
                </c:pt>
                <c:pt idx="43">
                  <c:v>21</c:v>
                </c:pt>
                <c:pt idx="44">
                  <c:v>21.2</c:v>
                </c:pt>
                <c:pt idx="45">
                  <c:v>23.3</c:v>
                </c:pt>
              </c:numCache>
            </c:numRef>
          </c:val>
          <c:extLst>
            <c:ext xmlns:c16="http://schemas.microsoft.com/office/drawing/2014/chart" uri="{C3380CC4-5D6E-409C-BE32-E72D297353CC}">
              <c16:uniqueId val="{00000000-B280-4815-AA76-FCC70C69C696}"/>
            </c:ext>
          </c:extLst>
        </c:ser>
        <c:dLbls>
          <c:dLblPos val="outEnd"/>
          <c:showLegendKey val="0"/>
          <c:showVal val="1"/>
          <c:showCatName val="0"/>
          <c:showSerName val="0"/>
          <c:showPercent val="0"/>
          <c:showBubbleSize val="0"/>
        </c:dLbls>
        <c:gapWidth val="219"/>
        <c:overlap val="-27"/>
        <c:axId val="350928367"/>
        <c:axId val="350942767"/>
      </c:barChart>
      <c:catAx>
        <c:axId val="350928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0942767"/>
        <c:crosses val="autoZero"/>
        <c:auto val="1"/>
        <c:lblAlgn val="ctr"/>
        <c:lblOffset val="100"/>
        <c:noMultiLvlLbl val="0"/>
      </c:catAx>
      <c:valAx>
        <c:axId val="3509427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09283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'ABX Graphs'!$T$12</c:f>
              <c:strCache>
                <c:ptCount val="1"/>
                <c:pt idx="0">
                  <c:v>% Elements Met</c:v>
                </c:pt>
              </c:strCache>
            </c:strRef>
          </c:tx>
          <c:spPr>
            <a:solidFill>
              <a:srgbClr val="70AD47">
                <a:lumMod val="75000"/>
              </a:srgbClr>
            </a:solidFill>
            <a:ln>
              <a:solidFill>
                <a:srgbClr val="70AD47">
                  <a:lumMod val="75000"/>
                </a:srgbClr>
              </a:solidFill>
            </a:ln>
            <a:effectLst/>
          </c:spPr>
          <c:invertIfNegative val="0"/>
          <c:dPt>
            <c:idx val="16"/>
            <c:invertIfNegative val="0"/>
            <c:bubble3D val="0"/>
            <c:spPr>
              <a:solidFill>
                <a:srgbClr val="ED7D31">
                  <a:lumMod val="75000"/>
                </a:srgbClr>
              </a:solidFill>
              <a:ln>
                <a:solidFill>
                  <a:srgbClr val="70AD47">
                    <a:lumMod val="75000"/>
                  </a:srgbClr>
                </a:solidFill>
              </a:ln>
              <a:effectLst/>
            </c:spPr>
            <c:extLst>
              <c:ext xmlns:c16="http://schemas.microsoft.com/office/drawing/2014/chart" uri="{C3380CC4-5D6E-409C-BE32-E72D297353CC}">
                <c16:uniqueId val="{00000002-E672-4E9C-A0F9-AF4FF0492D9E}"/>
              </c:ext>
            </c:extLst>
          </c:dPt>
          <c:dPt>
            <c:idx val="17"/>
            <c:invertIfNegative val="0"/>
            <c:bubble3D val="0"/>
            <c:spPr>
              <a:solidFill>
                <a:srgbClr val="ED7D31">
                  <a:lumMod val="75000"/>
                </a:srgbClr>
              </a:solidFill>
              <a:ln>
                <a:solidFill>
                  <a:srgbClr val="70AD47">
                    <a:lumMod val="75000"/>
                  </a:srgbClr>
                </a:solidFill>
              </a:ln>
              <a:effectLst/>
            </c:spPr>
            <c:extLst>
              <c:ext xmlns:c16="http://schemas.microsoft.com/office/drawing/2014/chart" uri="{C3380CC4-5D6E-409C-BE32-E72D297353CC}">
                <c16:uniqueId val="{00000003-E672-4E9C-A0F9-AF4FF0492D9E}"/>
              </c:ext>
            </c:extLst>
          </c:dPt>
          <c:cat>
            <c:strRef>
              <c:f>'ABX Graphs'!$S$13:$S$47</c:f>
              <c:strCache>
                <c:ptCount val="35"/>
                <c:pt idx="0">
                  <c:v>ASCENSION BORGESS ALLEGAN HOSPITAL</c:v>
                </c:pt>
                <c:pt idx="1">
                  <c:v>ASCENSION BORGESS LEE HOSPITAL</c:v>
                </c:pt>
                <c:pt idx="2">
                  <c:v>ASPIRE DECKERVILLE COMMUNITY HOSPITAL</c:v>
                </c:pt>
                <c:pt idx="3">
                  <c:v>ASPIRE HILLS &amp; DALES GENERAL HOSPITAL</c:v>
                </c:pt>
                <c:pt idx="4">
                  <c:v>ASPIRE MARLETTE REGIONAL HOSPITAL</c:v>
                </c:pt>
                <c:pt idx="5">
                  <c:v>ASPIRUS IRON RIVER HOSPITAL &amp; CLINICS, INC</c:v>
                </c:pt>
                <c:pt idx="6">
                  <c:v>ASPIRUS IRONWOOD HOSPITAL</c:v>
                </c:pt>
                <c:pt idx="7">
                  <c:v>ASPIRUS KEWEENAW HOSPITAL AND CLINICS</c:v>
                </c:pt>
                <c:pt idx="8">
                  <c:v>BARAGA COUNTY MEMORIAL HOSPITAL</c:v>
                </c:pt>
                <c:pt idx="9">
                  <c:v>BRONSON LAKEVIEW HOSPITAL</c:v>
                </c:pt>
                <c:pt idx="10">
                  <c:v>COREWELL HEALTH GERBER MEMORIAL</c:v>
                </c:pt>
                <c:pt idx="11">
                  <c:v>COREWELL HEALTH PENNOCK</c:v>
                </c:pt>
                <c:pt idx="12">
                  <c:v>COREWELL HEALTH REED CITY HOSPITAL</c:v>
                </c:pt>
                <c:pt idx="13">
                  <c:v>EATON RAPIDS MEDICAL CENTER</c:v>
                </c:pt>
                <c:pt idx="14">
                  <c:v>HARBOR BEACH COMMUNITY HOSPITAL</c:v>
                </c:pt>
                <c:pt idx="15">
                  <c:v>HELEN NEWBERRY JOY HOSPITAL</c:v>
                </c:pt>
                <c:pt idx="16">
                  <c:v>KALKASKA MEMORIAL HEALTH CENTER</c:v>
                </c:pt>
                <c:pt idx="17">
                  <c:v>MACKINAC STRAITS HOSPITAL AND HEALTH CENTER</c:v>
                </c:pt>
                <c:pt idx="18">
                  <c:v>MCKENZIE HEALTH SYSTEM</c:v>
                </c:pt>
                <c:pt idx="19">
                  <c:v>MCLAREN CARO REGION</c:v>
                </c:pt>
                <c:pt idx="20">
                  <c:v>MCLAREN THUMB REGION</c:v>
                </c:pt>
                <c:pt idx="21">
                  <c:v>MUNISING MEMORIAL HOSPITAL</c:v>
                </c:pt>
                <c:pt idx="22">
                  <c:v>MUNSON HEALTHCARE PAUL OLIVER MEMORIAL HOSPITAL</c:v>
                </c:pt>
                <c:pt idx="23">
                  <c:v>MUNSON HEATHCARE CHARLEVOIX  HOSPITAL</c:v>
                </c:pt>
                <c:pt idx="24">
                  <c:v>MY MICHIGAN STANDISH COMMUNITY HOSPITAL</c:v>
                </c:pt>
                <c:pt idx="25">
                  <c:v>MYMICHIGAN MEDICAL CENTER GLADWIN</c:v>
                </c:pt>
                <c:pt idx="26">
                  <c:v>OSF ST FRANCIS HOSPITAL AND MEDICAL GROUP</c:v>
                </c:pt>
                <c:pt idx="27">
                  <c:v>SCHEURER HOSPITAL</c:v>
                </c:pt>
                <c:pt idx="28">
                  <c:v>SCHOOLCRAFT MEMORIAL HOSPITAL</c:v>
                </c:pt>
                <c:pt idx="29">
                  <c:v>SHERIDAN COMMUNITY HOSPITAL</c:v>
                </c:pt>
                <c:pt idx="30">
                  <c:v>TRINITY HEALTH SHELBY</c:v>
                </c:pt>
                <c:pt idx="31">
                  <c:v>U OF M SPARROW CLINTON HOSPITAL</c:v>
                </c:pt>
                <c:pt idx="32">
                  <c:v>U OF M SPARROW EATON HOSPITAL</c:v>
                </c:pt>
                <c:pt idx="33">
                  <c:v>U OF M SPARROW IONIA HOSPITAL</c:v>
                </c:pt>
                <c:pt idx="34">
                  <c:v>UP BELL HOSPITAL</c:v>
                </c:pt>
              </c:strCache>
            </c:strRef>
          </c:cat>
          <c:val>
            <c:numRef>
              <c:f>'ABX Graphs'!$T$13:$T$47</c:f>
              <c:numCache>
                <c:formatCode>0%</c:formatCode>
                <c:ptCount val="35"/>
                <c:pt idx="0">
                  <c:v>1</c:v>
                </c:pt>
                <c:pt idx="1">
                  <c:v>1</c:v>
                </c:pt>
                <c:pt idx="2">
                  <c:v>1</c:v>
                </c:pt>
                <c:pt idx="3">
                  <c:v>1</c:v>
                </c:pt>
                <c:pt idx="4">
                  <c:v>1</c:v>
                </c:pt>
                <c:pt idx="5">
                  <c:v>1</c:v>
                </c:pt>
                <c:pt idx="6">
                  <c:v>1</c:v>
                </c:pt>
                <c:pt idx="7">
                  <c:v>1</c:v>
                </c:pt>
                <c:pt idx="8" formatCode="General">
                  <c:v>0</c:v>
                </c:pt>
                <c:pt idx="9">
                  <c:v>1</c:v>
                </c:pt>
                <c:pt idx="10">
                  <c:v>1</c:v>
                </c:pt>
                <c:pt idx="11">
                  <c:v>1</c:v>
                </c:pt>
                <c:pt idx="12">
                  <c:v>1</c:v>
                </c:pt>
                <c:pt idx="13">
                  <c:v>1</c:v>
                </c:pt>
                <c:pt idx="14">
                  <c:v>1</c:v>
                </c:pt>
                <c:pt idx="15" formatCode="General">
                  <c:v>0</c:v>
                </c:pt>
                <c:pt idx="16">
                  <c:v>0.86</c:v>
                </c:pt>
                <c:pt idx="17">
                  <c:v>0.86</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numCache>
            </c:numRef>
          </c:val>
          <c:extLst>
            <c:ext xmlns:c16="http://schemas.microsoft.com/office/drawing/2014/chart" uri="{C3380CC4-5D6E-409C-BE32-E72D297353CC}">
              <c16:uniqueId val="{00000000-E672-4E9C-A0F9-AF4FF0492D9E}"/>
            </c:ext>
          </c:extLst>
        </c:ser>
        <c:dLbls>
          <c:showLegendKey val="0"/>
          <c:showVal val="0"/>
          <c:showCatName val="0"/>
          <c:showSerName val="0"/>
          <c:showPercent val="0"/>
          <c:showBubbleSize val="0"/>
        </c:dLbls>
        <c:gapWidth val="219"/>
        <c:overlap val="-27"/>
        <c:axId val="426934192"/>
        <c:axId val="426931792"/>
      </c:barChart>
      <c:catAx>
        <c:axId val="42693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31792"/>
        <c:crosses val="autoZero"/>
        <c:auto val="1"/>
        <c:lblAlgn val="ctr"/>
        <c:lblOffset val="100"/>
        <c:noMultiLvlLbl val="0"/>
      </c:catAx>
      <c:valAx>
        <c:axId val="4269317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34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'ABX Graphs'!$B$50</c:f>
              <c:strCache>
                <c:ptCount val="1"/>
                <c:pt idx="0">
                  <c:v>Percentage  </c:v>
                </c:pt>
              </c:strCache>
            </c:strRef>
          </c:tx>
          <c:spPr>
            <a:solidFill>
              <a:schemeClr val="accent1"/>
            </a:solidFill>
            <a:ln>
              <a:noFill/>
            </a:ln>
            <a:effectLst/>
          </c:spPr>
          <c:invertIfNegative val="0"/>
          <c:cat>
            <c:strRef>
              <c:f>'ABX Graphs'!$A$51:$A$96</c:f>
              <c:strCache>
                <c:ptCount val="46"/>
                <c:pt idx="0">
                  <c:v>U.S.</c:v>
                </c:pt>
                <c:pt idx="1">
                  <c:v>AL</c:v>
                </c:pt>
                <c:pt idx="2">
                  <c:v>HI</c:v>
                </c:pt>
                <c:pt idx="3">
                  <c:v>ID</c:v>
                </c:pt>
                <c:pt idx="4">
                  <c:v>IN</c:v>
                </c:pt>
                <c:pt idx="5">
                  <c:v>MA</c:v>
                </c:pt>
                <c:pt idx="6">
                  <c:v>ME</c:v>
                </c:pt>
                <c:pt idx="7">
                  <c:v>MO</c:v>
                </c:pt>
                <c:pt idx="8">
                  <c:v>NC</c:v>
                </c:pt>
                <c:pt idx="9">
                  <c:v>NH</c:v>
                </c:pt>
                <c:pt idx="10">
                  <c:v>NM</c:v>
                </c:pt>
                <c:pt idx="11">
                  <c:v>NY</c:v>
                </c:pt>
                <c:pt idx="12">
                  <c:v>OH</c:v>
                </c:pt>
                <c:pt idx="13">
                  <c:v>OR</c:v>
                </c:pt>
                <c:pt idx="14">
                  <c:v>PA</c:v>
                </c:pt>
                <c:pt idx="15">
                  <c:v>SC</c:v>
                </c:pt>
                <c:pt idx="16">
                  <c:v>TN</c:v>
                </c:pt>
                <c:pt idx="17">
                  <c:v>VA</c:v>
                </c:pt>
                <c:pt idx="18">
                  <c:v>VT</c:v>
                </c:pt>
                <c:pt idx="19">
                  <c:v>WV</c:v>
                </c:pt>
                <c:pt idx="20">
                  <c:v>CA</c:v>
                </c:pt>
                <c:pt idx="21">
                  <c:v>CO</c:v>
                </c:pt>
                <c:pt idx="22">
                  <c:v>WA</c:v>
                </c:pt>
                <c:pt idx="23">
                  <c:v>AR</c:v>
                </c:pt>
                <c:pt idx="24">
                  <c:v>LA</c:v>
                </c:pt>
                <c:pt idx="25">
                  <c:v>IL</c:v>
                </c:pt>
                <c:pt idx="26">
                  <c:v>ND</c:v>
                </c:pt>
                <c:pt idx="27">
                  <c:v>IA</c:v>
                </c:pt>
                <c:pt idx="28">
                  <c:v>MI</c:v>
                </c:pt>
                <c:pt idx="29">
                  <c:v>GA</c:v>
                </c:pt>
                <c:pt idx="30">
                  <c:v>KY</c:v>
                </c:pt>
                <c:pt idx="31">
                  <c:v>WI</c:v>
                </c:pt>
                <c:pt idx="32">
                  <c:v>WY</c:v>
                </c:pt>
                <c:pt idx="33">
                  <c:v>AK</c:v>
                </c:pt>
                <c:pt idx="34">
                  <c:v>MN</c:v>
                </c:pt>
                <c:pt idx="35">
                  <c:v>NE</c:v>
                </c:pt>
                <c:pt idx="36">
                  <c:v>NV</c:v>
                </c:pt>
                <c:pt idx="37">
                  <c:v>UT</c:v>
                </c:pt>
                <c:pt idx="38">
                  <c:v>KS</c:v>
                </c:pt>
                <c:pt idx="39">
                  <c:v>SD</c:v>
                </c:pt>
                <c:pt idx="40">
                  <c:v>FL</c:v>
                </c:pt>
                <c:pt idx="41">
                  <c:v>OK</c:v>
                </c:pt>
                <c:pt idx="42">
                  <c:v>AZ</c:v>
                </c:pt>
                <c:pt idx="43">
                  <c:v>TX</c:v>
                </c:pt>
                <c:pt idx="44">
                  <c:v>MS</c:v>
                </c:pt>
                <c:pt idx="45">
                  <c:v>MT</c:v>
                </c:pt>
              </c:strCache>
            </c:strRef>
          </c:cat>
          <c:val>
            <c:numRef>
              <c:f>'ABX Graphs'!$B$51:$B$96</c:f>
              <c:numCache>
                <c:formatCode>General</c:formatCode>
                <c:ptCount val="46"/>
                <c:pt idx="0">
                  <c:v>94</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97</c:v>
                </c:pt>
                <c:pt idx="21">
                  <c:v>97</c:v>
                </c:pt>
                <c:pt idx="22">
                  <c:v>97</c:v>
                </c:pt>
                <c:pt idx="23">
                  <c:v>96</c:v>
                </c:pt>
                <c:pt idx="24">
                  <c:v>96</c:v>
                </c:pt>
                <c:pt idx="25">
                  <c:v>95</c:v>
                </c:pt>
                <c:pt idx="26">
                  <c:v>95</c:v>
                </c:pt>
                <c:pt idx="27">
                  <c:v>94</c:v>
                </c:pt>
                <c:pt idx="28">
                  <c:v>94</c:v>
                </c:pt>
                <c:pt idx="29">
                  <c:v>93</c:v>
                </c:pt>
                <c:pt idx="30">
                  <c:v>93</c:v>
                </c:pt>
                <c:pt idx="31">
                  <c:v>93</c:v>
                </c:pt>
                <c:pt idx="32">
                  <c:v>93</c:v>
                </c:pt>
                <c:pt idx="33">
                  <c:v>92</c:v>
                </c:pt>
                <c:pt idx="34">
                  <c:v>92</c:v>
                </c:pt>
                <c:pt idx="35">
                  <c:v>92</c:v>
                </c:pt>
                <c:pt idx="36">
                  <c:v>92</c:v>
                </c:pt>
                <c:pt idx="37">
                  <c:v>92</c:v>
                </c:pt>
                <c:pt idx="38">
                  <c:v>91</c:v>
                </c:pt>
                <c:pt idx="39">
                  <c:v>90</c:v>
                </c:pt>
                <c:pt idx="40">
                  <c:v>89</c:v>
                </c:pt>
                <c:pt idx="41">
                  <c:v>89</c:v>
                </c:pt>
                <c:pt idx="42">
                  <c:v>88</c:v>
                </c:pt>
                <c:pt idx="43">
                  <c:v>88</c:v>
                </c:pt>
                <c:pt idx="44">
                  <c:v>85</c:v>
                </c:pt>
                <c:pt idx="45">
                  <c:v>77</c:v>
                </c:pt>
              </c:numCache>
            </c:numRef>
          </c:val>
          <c:extLst>
            <c:ext xmlns:c16="http://schemas.microsoft.com/office/drawing/2014/chart" uri="{C3380CC4-5D6E-409C-BE32-E72D297353CC}">
              <c16:uniqueId val="{00000000-7781-445F-8485-E1ABE6DAF558}"/>
            </c:ext>
          </c:extLst>
        </c:ser>
        <c:dLbls>
          <c:showLegendKey val="0"/>
          <c:showVal val="0"/>
          <c:showCatName val="0"/>
          <c:showSerName val="0"/>
          <c:showPercent val="0"/>
          <c:showBubbleSize val="0"/>
        </c:dLbls>
        <c:gapWidth val="219"/>
        <c:overlap val="-27"/>
        <c:axId val="426969232"/>
        <c:axId val="426976912"/>
      </c:barChart>
      <c:lineChart>
        <c:grouping val="standard"/>
        <c:varyColors val="0"/>
        <c:ser>
          <c:idx val="1"/>
          <c:order val="1"/>
          <c:tx>
            <c:strRef>
              <c:f>'ABX Graphs'!$C$50</c:f>
              <c:strCache>
                <c:ptCount val="1"/>
                <c:pt idx="0">
                  <c:v>CAH</c:v>
                </c:pt>
              </c:strCache>
            </c:strRef>
          </c:tx>
          <c:spPr>
            <a:ln w="28575" cap="rnd">
              <a:solidFill>
                <a:schemeClr val="accent2"/>
              </a:solidFill>
              <a:round/>
            </a:ln>
            <a:effectLst/>
          </c:spPr>
          <c:marker>
            <c:symbol val="none"/>
          </c:marker>
          <c:cat>
            <c:strRef>
              <c:f>'ABX Graphs'!$A$51:$A$96</c:f>
              <c:strCache>
                <c:ptCount val="46"/>
                <c:pt idx="0">
                  <c:v>U.S.</c:v>
                </c:pt>
                <c:pt idx="1">
                  <c:v>AL</c:v>
                </c:pt>
                <c:pt idx="2">
                  <c:v>HI</c:v>
                </c:pt>
                <c:pt idx="3">
                  <c:v>ID</c:v>
                </c:pt>
                <c:pt idx="4">
                  <c:v>IN</c:v>
                </c:pt>
                <c:pt idx="5">
                  <c:v>MA</c:v>
                </c:pt>
                <c:pt idx="6">
                  <c:v>ME</c:v>
                </c:pt>
                <c:pt idx="7">
                  <c:v>MO</c:v>
                </c:pt>
                <c:pt idx="8">
                  <c:v>NC</c:v>
                </c:pt>
                <c:pt idx="9">
                  <c:v>NH</c:v>
                </c:pt>
                <c:pt idx="10">
                  <c:v>NM</c:v>
                </c:pt>
                <c:pt idx="11">
                  <c:v>NY</c:v>
                </c:pt>
                <c:pt idx="12">
                  <c:v>OH</c:v>
                </c:pt>
                <c:pt idx="13">
                  <c:v>OR</c:v>
                </c:pt>
                <c:pt idx="14">
                  <c:v>PA</c:v>
                </c:pt>
                <c:pt idx="15">
                  <c:v>SC</c:v>
                </c:pt>
                <c:pt idx="16">
                  <c:v>TN</c:v>
                </c:pt>
                <c:pt idx="17">
                  <c:v>VA</c:v>
                </c:pt>
                <c:pt idx="18">
                  <c:v>VT</c:v>
                </c:pt>
                <c:pt idx="19">
                  <c:v>WV</c:v>
                </c:pt>
                <c:pt idx="20">
                  <c:v>CA</c:v>
                </c:pt>
                <c:pt idx="21">
                  <c:v>CO</c:v>
                </c:pt>
                <c:pt idx="22">
                  <c:v>WA</c:v>
                </c:pt>
                <c:pt idx="23">
                  <c:v>AR</c:v>
                </c:pt>
                <c:pt idx="24">
                  <c:v>LA</c:v>
                </c:pt>
                <c:pt idx="25">
                  <c:v>IL</c:v>
                </c:pt>
                <c:pt idx="26">
                  <c:v>ND</c:v>
                </c:pt>
                <c:pt idx="27">
                  <c:v>IA</c:v>
                </c:pt>
                <c:pt idx="28">
                  <c:v>MI</c:v>
                </c:pt>
                <c:pt idx="29">
                  <c:v>GA</c:v>
                </c:pt>
                <c:pt idx="30">
                  <c:v>KY</c:v>
                </c:pt>
                <c:pt idx="31">
                  <c:v>WI</c:v>
                </c:pt>
                <c:pt idx="32">
                  <c:v>WY</c:v>
                </c:pt>
                <c:pt idx="33">
                  <c:v>AK</c:v>
                </c:pt>
                <c:pt idx="34">
                  <c:v>MN</c:v>
                </c:pt>
                <c:pt idx="35">
                  <c:v>NE</c:v>
                </c:pt>
                <c:pt idx="36">
                  <c:v>NV</c:v>
                </c:pt>
                <c:pt idx="37">
                  <c:v>UT</c:v>
                </c:pt>
                <c:pt idx="38">
                  <c:v>KS</c:v>
                </c:pt>
                <c:pt idx="39">
                  <c:v>SD</c:v>
                </c:pt>
                <c:pt idx="40">
                  <c:v>FL</c:v>
                </c:pt>
                <c:pt idx="41">
                  <c:v>OK</c:v>
                </c:pt>
                <c:pt idx="42">
                  <c:v>AZ</c:v>
                </c:pt>
                <c:pt idx="43">
                  <c:v>TX</c:v>
                </c:pt>
                <c:pt idx="44">
                  <c:v>MS</c:v>
                </c:pt>
                <c:pt idx="45">
                  <c:v>MT</c:v>
                </c:pt>
              </c:strCache>
            </c:strRef>
          </c:cat>
          <c:val>
            <c:numRef>
              <c:f>'ABX Graphs'!$C$51:$C$96</c:f>
              <c:numCache>
                <c:formatCode>General</c:formatCode>
                <c:ptCount val="46"/>
                <c:pt idx="1">
                  <c:v>4</c:v>
                </c:pt>
                <c:pt idx="2">
                  <c:v>9</c:v>
                </c:pt>
                <c:pt idx="3">
                  <c:v>27</c:v>
                </c:pt>
                <c:pt idx="4">
                  <c:v>35</c:v>
                </c:pt>
                <c:pt idx="5">
                  <c:v>3</c:v>
                </c:pt>
                <c:pt idx="6">
                  <c:v>16</c:v>
                </c:pt>
                <c:pt idx="7">
                  <c:v>36</c:v>
                </c:pt>
                <c:pt idx="8">
                  <c:v>21</c:v>
                </c:pt>
                <c:pt idx="9">
                  <c:v>13</c:v>
                </c:pt>
                <c:pt idx="10">
                  <c:v>9</c:v>
                </c:pt>
                <c:pt idx="11">
                  <c:v>18</c:v>
                </c:pt>
                <c:pt idx="12">
                  <c:v>33</c:v>
                </c:pt>
                <c:pt idx="13">
                  <c:v>25</c:v>
                </c:pt>
                <c:pt idx="14">
                  <c:v>13</c:v>
                </c:pt>
                <c:pt idx="15">
                  <c:v>5</c:v>
                </c:pt>
                <c:pt idx="16">
                  <c:v>16</c:v>
                </c:pt>
                <c:pt idx="17">
                  <c:v>7</c:v>
                </c:pt>
                <c:pt idx="18">
                  <c:v>8</c:v>
                </c:pt>
                <c:pt idx="19">
                  <c:v>20</c:v>
                </c:pt>
                <c:pt idx="20">
                  <c:v>34</c:v>
                </c:pt>
                <c:pt idx="21">
                  <c:v>29</c:v>
                </c:pt>
                <c:pt idx="22">
                  <c:v>39</c:v>
                </c:pt>
                <c:pt idx="23">
                  <c:v>29</c:v>
                </c:pt>
                <c:pt idx="24">
                  <c:v>27</c:v>
                </c:pt>
                <c:pt idx="25">
                  <c:v>51</c:v>
                </c:pt>
                <c:pt idx="26">
                  <c:v>36</c:v>
                </c:pt>
                <c:pt idx="27">
                  <c:v>82</c:v>
                </c:pt>
                <c:pt idx="28">
                  <c:v>35</c:v>
                </c:pt>
                <c:pt idx="29">
                  <c:v>30</c:v>
                </c:pt>
                <c:pt idx="30">
                  <c:v>28</c:v>
                </c:pt>
                <c:pt idx="31">
                  <c:v>58</c:v>
                </c:pt>
                <c:pt idx="32">
                  <c:v>16</c:v>
                </c:pt>
                <c:pt idx="33">
                  <c:v>13</c:v>
                </c:pt>
                <c:pt idx="34">
                  <c:v>79</c:v>
                </c:pt>
                <c:pt idx="35">
                  <c:v>64</c:v>
                </c:pt>
                <c:pt idx="36">
                  <c:v>11</c:v>
                </c:pt>
                <c:pt idx="37">
                  <c:v>11</c:v>
                </c:pt>
                <c:pt idx="38">
                  <c:v>84</c:v>
                </c:pt>
                <c:pt idx="39">
                  <c:v>38</c:v>
                </c:pt>
                <c:pt idx="40">
                  <c:v>13</c:v>
                </c:pt>
                <c:pt idx="41">
                  <c:v>34</c:v>
                </c:pt>
                <c:pt idx="42">
                  <c:v>14</c:v>
                </c:pt>
                <c:pt idx="43">
                  <c:v>79</c:v>
                </c:pt>
                <c:pt idx="44">
                  <c:v>32</c:v>
                </c:pt>
                <c:pt idx="45">
                  <c:v>48</c:v>
                </c:pt>
              </c:numCache>
            </c:numRef>
          </c:val>
          <c:smooth val="0"/>
          <c:extLst>
            <c:ext xmlns:c16="http://schemas.microsoft.com/office/drawing/2014/chart" uri="{C3380CC4-5D6E-409C-BE32-E72D297353CC}">
              <c16:uniqueId val="{00000001-7781-445F-8485-E1ABE6DAF558}"/>
            </c:ext>
          </c:extLst>
        </c:ser>
        <c:dLbls>
          <c:showLegendKey val="0"/>
          <c:showVal val="0"/>
          <c:showCatName val="0"/>
          <c:showSerName val="0"/>
          <c:showPercent val="0"/>
          <c:showBubbleSize val="0"/>
        </c:dLbls>
        <c:marker val="1"/>
        <c:smooth val="0"/>
        <c:axId val="426969232"/>
        <c:axId val="426976912"/>
      </c:lineChart>
      <c:catAx>
        <c:axId val="42696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76912"/>
        <c:crosses val="autoZero"/>
        <c:auto val="1"/>
        <c:lblAlgn val="ctr"/>
        <c:lblOffset val="100"/>
        <c:noMultiLvlLbl val="0"/>
      </c:catAx>
      <c:valAx>
        <c:axId val="42697691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69692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OP-18b</a:t>
            </a:r>
            <a:r>
              <a:rPr lang="en-US" baseline="0"/>
              <a:t> Q2 2025</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668035167918161"/>
          <c:y val="0.12901149425287356"/>
          <c:w val="0.84588282411988969"/>
          <c:h val="0.4318629136875131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lumMod val="75000"/>
                </a:schemeClr>
              </a:solidFill>
              <a:ln>
                <a:noFill/>
              </a:ln>
              <a:effectLst/>
            </c:spPr>
            <c:extLst>
              <c:ext xmlns:c16="http://schemas.microsoft.com/office/drawing/2014/chart" uri="{C3380CC4-5D6E-409C-BE32-E72D297353CC}">
                <c16:uniqueId val="{00000001-915F-4BC7-BE85-48012047E195}"/>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3-915F-4BC7-BE85-48012047E195}"/>
              </c:ext>
            </c:extLst>
          </c:dPt>
          <c:dPt>
            <c:idx val="2"/>
            <c:invertIfNegative val="0"/>
            <c:bubble3D val="0"/>
            <c:spPr>
              <a:solidFill>
                <a:schemeClr val="accent2">
                  <a:lumMod val="75000"/>
                </a:schemeClr>
              </a:solidFill>
              <a:ln>
                <a:noFill/>
              </a:ln>
              <a:effectLst/>
            </c:spPr>
            <c:extLst>
              <c:ext xmlns:c16="http://schemas.microsoft.com/office/drawing/2014/chart" uri="{C3380CC4-5D6E-409C-BE32-E72D297353CC}">
                <c16:uniqueId val="{00000005-915F-4BC7-BE85-48012047E195}"/>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915F-4BC7-BE85-48012047E195}"/>
              </c:ext>
            </c:extLst>
          </c:dPt>
          <c:dPt>
            <c:idx val="4"/>
            <c:invertIfNegative val="0"/>
            <c:bubble3D val="0"/>
            <c:spPr>
              <a:solidFill>
                <a:schemeClr val="accent2">
                  <a:lumMod val="75000"/>
                </a:schemeClr>
              </a:solidFill>
              <a:ln>
                <a:noFill/>
              </a:ln>
              <a:effectLst/>
            </c:spPr>
            <c:extLst>
              <c:ext xmlns:c16="http://schemas.microsoft.com/office/drawing/2014/chart" uri="{C3380CC4-5D6E-409C-BE32-E72D297353CC}">
                <c16:uniqueId val="{00000009-915F-4BC7-BE85-48012047E195}"/>
              </c:ext>
            </c:extLst>
          </c:dPt>
          <c:dPt>
            <c:idx val="5"/>
            <c:invertIfNegative val="0"/>
            <c:bubble3D val="0"/>
            <c:spPr>
              <a:solidFill>
                <a:schemeClr val="accent2">
                  <a:lumMod val="75000"/>
                </a:schemeClr>
              </a:solidFill>
              <a:ln>
                <a:noFill/>
              </a:ln>
              <a:effectLst/>
            </c:spPr>
            <c:extLst>
              <c:ext xmlns:c16="http://schemas.microsoft.com/office/drawing/2014/chart" uri="{C3380CC4-5D6E-409C-BE32-E72D297353CC}">
                <c16:uniqueId val="{0000000B-915F-4BC7-BE85-48012047E195}"/>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D-915F-4BC7-BE85-48012047E195}"/>
              </c:ext>
            </c:extLst>
          </c:dPt>
          <c:dPt>
            <c:idx val="7"/>
            <c:invertIfNegative val="0"/>
            <c:bubble3D val="0"/>
            <c:spPr>
              <a:solidFill>
                <a:schemeClr val="accent2">
                  <a:lumMod val="75000"/>
                </a:schemeClr>
              </a:solidFill>
              <a:ln>
                <a:noFill/>
              </a:ln>
              <a:effectLst/>
            </c:spPr>
            <c:extLst>
              <c:ext xmlns:c16="http://schemas.microsoft.com/office/drawing/2014/chart" uri="{C3380CC4-5D6E-409C-BE32-E72D297353CC}">
                <c16:uniqueId val="{0000000F-915F-4BC7-BE85-48012047E195}"/>
              </c:ext>
            </c:extLst>
          </c:dPt>
          <c:dPt>
            <c:idx val="8"/>
            <c:invertIfNegative val="0"/>
            <c:bubble3D val="0"/>
            <c:spPr>
              <a:solidFill>
                <a:srgbClr val="00B050"/>
              </a:solidFill>
              <a:ln>
                <a:noFill/>
              </a:ln>
              <a:effectLst/>
            </c:spPr>
            <c:extLst>
              <c:ext xmlns:c16="http://schemas.microsoft.com/office/drawing/2014/chart" uri="{C3380CC4-5D6E-409C-BE32-E72D297353CC}">
                <c16:uniqueId val="{00000011-915F-4BC7-BE85-48012047E195}"/>
              </c:ext>
            </c:extLst>
          </c:dPt>
          <c:dPt>
            <c:idx val="9"/>
            <c:invertIfNegative val="0"/>
            <c:bubble3D val="0"/>
            <c:spPr>
              <a:solidFill>
                <a:srgbClr val="0070C0"/>
              </a:solidFill>
              <a:ln>
                <a:noFill/>
              </a:ln>
              <a:effectLst/>
            </c:spPr>
            <c:extLst>
              <c:ext xmlns:c16="http://schemas.microsoft.com/office/drawing/2014/chart" uri="{C3380CC4-5D6E-409C-BE32-E72D297353CC}">
                <c16:uniqueId val="{00000013-915F-4BC7-BE85-48012047E195}"/>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15-915F-4BC7-BE85-48012047E195}"/>
              </c:ext>
            </c:extLst>
          </c:dPt>
          <c:dPt>
            <c:idx val="11"/>
            <c:invertIfNegative val="0"/>
            <c:bubble3D val="0"/>
            <c:spPr>
              <a:solidFill>
                <a:srgbClr val="0070C0"/>
              </a:solidFill>
              <a:ln>
                <a:noFill/>
              </a:ln>
              <a:effectLst/>
            </c:spPr>
            <c:extLst>
              <c:ext xmlns:c16="http://schemas.microsoft.com/office/drawing/2014/chart" uri="{C3380CC4-5D6E-409C-BE32-E72D297353CC}">
                <c16:uniqueId val="{00000017-915F-4BC7-BE85-48012047E195}"/>
              </c:ext>
            </c:extLst>
          </c:dPt>
          <c:dPt>
            <c:idx val="12"/>
            <c:invertIfNegative val="0"/>
            <c:bubble3D val="0"/>
            <c:spPr>
              <a:solidFill>
                <a:schemeClr val="accent2">
                  <a:lumMod val="75000"/>
                </a:schemeClr>
              </a:solidFill>
              <a:ln>
                <a:noFill/>
              </a:ln>
              <a:effectLst/>
            </c:spPr>
            <c:extLst>
              <c:ext xmlns:c16="http://schemas.microsoft.com/office/drawing/2014/chart" uri="{C3380CC4-5D6E-409C-BE32-E72D297353CC}">
                <c16:uniqueId val="{00000019-915F-4BC7-BE85-48012047E195}"/>
              </c:ext>
            </c:extLst>
          </c:dPt>
          <c:dPt>
            <c:idx val="13"/>
            <c:invertIfNegative val="0"/>
            <c:bubble3D val="0"/>
            <c:spPr>
              <a:solidFill>
                <a:srgbClr val="FFC000"/>
              </a:solidFill>
              <a:ln>
                <a:noFill/>
              </a:ln>
              <a:effectLst/>
            </c:spPr>
            <c:extLst>
              <c:ext xmlns:c16="http://schemas.microsoft.com/office/drawing/2014/chart" uri="{C3380CC4-5D6E-409C-BE32-E72D297353CC}">
                <c16:uniqueId val="{0000001B-915F-4BC7-BE85-48012047E195}"/>
              </c:ext>
            </c:extLst>
          </c:dPt>
          <c:dPt>
            <c:idx val="14"/>
            <c:invertIfNegative val="0"/>
            <c:bubble3D val="0"/>
            <c:spPr>
              <a:solidFill>
                <a:schemeClr val="accent2">
                  <a:lumMod val="75000"/>
                </a:schemeClr>
              </a:solidFill>
              <a:ln>
                <a:noFill/>
              </a:ln>
              <a:effectLst/>
            </c:spPr>
            <c:extLst>
              <c:ext xmlns:c16="http://schemas.microsoft.com/office/drawing/2014/chart" uri="{C3380CC4-5D6E-409C-BE32-E72D297353CC}">
                <c16:uniqueId val="{0000001D-915F-4BC7-BE85-48012047E195}"/>
              </c:ext>
            </c:extLst>
          </c:dPt>
          <c:dPt>
            <c:idx val="15"/>
            <c:invertIfNegative val="0"/>
            <c:bubble3D val="0"/>
            <c:spPr>
              <a:solidFill>
                <a:schemeClr val="accent2">
                  <a:lumMod val="75000"/>
                </a:schemeClr>
              </a:solidFill>
              <a:ln>
                <a:noFill/>
              </a:ln>
              <a:effectLst/>
            </c:spPr>
            <c:extLst>
              <c:ext xmlns:c16="http://schemas.microsoft.com/office/drawing/2014/chart" uri="{C3380CC4-5D6E-409C-BE32-E72D297353CC}">
                <c16:uniqueId val="{0000001F-915F-4BC7-BE85-48012047E195}"/>
              </c:ext>
            </c:extLst>
          </c:dPt>
          <c:dPt>
            <c:idx val="16"/>
            <c:invertIfNegative val="0"/>
            <c:bubble3D val="0"/>
            <c:spPr>
              <a:solidFill>
                <a:schemeClr val="accent2">
                  <a:lumMod val="75000"/>
                </a:schemeClr>
              </a:solidFill>
              <a:ln>
                <a:noFill/>
              </a:ln>
              <a:effectLst/>
            </c:spPr>
            <c:extLst>
              <c:ext xmlns:c16="http://schemas.microsoft.com/office/drawing/2014/chart" uri="{C3380CC4-5D6E-409C-BE32-E72D297353CC}">
                <c16:uniqueId val="{00000021-915F-4BC7-BE85-48012047E195}"/>
              </c:ext>
            </c:extLst>
          </c:dPt>
          <c:dPt>
            <c:idx val="17"/>
            <c:invertIfNegative val="0"/>
            <c:bubble3D val="0"/>
            <c:spPr>
              <a:solidFill>
                <a:srgbClr val="0070C0"/>
              </a:solidFill>
              <a:ln>
                <a:noFill/>
              </a:ln>
              <a:effectLst/>
            </c:spPr>
            <c:extLst>
              <c:ext xmlns:c16="http://schemas.microsoft.com/office/drawing/2014/chart" uri="{C3380CC4-5D6E-409C-BE32-E72D297353CC}">
                <c16:uniqueId val="{00000023-915F-4BC7-BE85-48012047E195}"/>
              </c:ext>
            </c:extLst>
          </c:dPt>
          <c:dPt>
            <c:idx val="18"/>
            <c:invertIfNegative val="0"/>
            <c:bubble3D val="0"/>
            <c:spPr>
              <a:solidFill>
                <a:srgbClr val="0070C0"/>
              </a:solidFill>
              <a:ln>
                <a:noFill/>
              </a:ln>
              <a:effectLst/>
            </c:spPr>
            <c:extLst>
              <c:ext xmlns:c16="http://schemas.microsoft.com/office/drawing/2014/chart" uri="{C3380CC4-5D6E-409C-BE32-E72D297353CC}">
                <c16:uniqueId val="{00000025-915F-4BC7-BE85-48012047E195}"/>
              </c:ext>
            </c:extLst>
          </c:dPt>
          <c:dPt>
            <c:idx val="19"/>
            <c:invertIfNegative val="0"/>
            <c:bubble3D val="0"/>
            <c:spPr>
              <a:solidFill>
                <a:srgbClr val="00B050"/>
              </a:solidFill>
              <a:ln>
                <a:noFill/>
              </a:ln>
              <a:effectLst/>
            </c:spPr>
            <c:extLst>
              <c:ext xmlns:c16="http://schemas.microsoft.com/office/drawing/2014/chart" uri="{C3380CC4-5D6E-409C-BE32-E72D297353CC}">
                <c16:uniqueId val="{00000027-915F-4BC7-BE85-48012047E195}"/>
              </c:ext>
            </c:extLst>
          </c:dPt>
          <c:dPt>
            <c:idx val="20"/>
            <c:invertIfNegative val="0"/>
            <c:bubble3D val="0"/>
            <c:spPr>
              <a:solidFill>
                <a:srgbClr val="0070C0"/>
              </a:solidFill>
              <a:ln>
                <a:noFill/>
              </a:ln>
              <a:effectLst/>
            </c:spPr>
            <c:extLst>
              <c:ext xmlns:c16="http://schemas.microsoft.com/office/drawing/2014/chart" uri="{C3380CC4-5D6E-409C-BE32-E72D297353CC}">
                <c16:uniqueId val="{00000029-915F-4BC7-BE85-48012047E195}"/>
              </c:ext>
            </c:extLst>
          </c:dPt>
          <c:dPt>
            <c:idx val="21"/>
            <c:invertIfNegative val="0"/>
            <c:bubble3D val="0"/>
            <c:spPr>
              <a:solidFill>
                <a:schemeClr val="accent2">
                  <a:lumMod val="75000"/>
                </a:schemeClr>
              </a:solidFill>
              <a:ln>
                <a:noFill/>
              </a:ln>
              <a:effectLst/>
            </c:spPr>
            <c:extLst>
              <c:ext xmlns:c16="http://schemas.microsoft.com/office/drawing/2014/chart" uri="{C3380CC4-5D6E-409C-BE32-E72D297353CC}">
                <c16:uniqueId val="{0000002B-915F-4BC7-BE85-48012047E195}"/>
              </c:ext>
            </c:extLst>
          </c:dPt>
          <c:dPt>
            <c:idx val="22"/>
            <c:invertIfNegative val="0"/>
            <c:bubble3D val="0"/>
            <c:spPr>
              <a:solidFill>
                <a:schemeClr val="accent2">
                  <a:lumMod val="75000"/>
                </a:schemeClr>
              </a:solidFill>
              <a:ln>
                <a:noFill/>
              </a:ln>
              <a:effectLst/>
            </c:spPr>
            <c:extLst>
              <c:ext xmlns:c16="http://schemas.microsoft.com/office/drawing/2014/chart" uri="{C3380CC4-5D6E-409C-BE32-E72D297353CC}">
                <c16:uniqueId val="{0000002D-915F-4BC7-BE85-48012047E195}"/>
              </c:ext>
            </c:extLst>
          </c:dPt>
          <c:dPt>
            <c:idx val="23"/>
            <c:invertIfNegative val="0"/>
            <c:bubble3D val="0"/>
            <c:spPr>
              <a:solidFill>
                <a:srgbClr val="0070C0"/>
              </a:solidFill>
              <a:ln>
                <a:noFill/>
              </a:ln>
              <a:effectLst/>
            </c:spPr>
            <c:extLst>
              <c:ext xmlns:c16="http://schemas.microsoft.com/office/drawing/2014/chart" uri="{C3380CC4-5D6E-409C-BE32-E72D297353CC}">
                <c16:uniqueId val="{0000002F-915F-4BC7-BE85-48012047E195}"/>
              </c:ext>
            </c:extLst>
          </c:dPt>
          <c:dPt>
            <c:idx val="24"/>
            <c:invertIfNegative val="0"/>
            <c:bubble3D val="0"/>
            <c:spPr>
              <a:solidFill>
                <a:schemeClr val="accent2">
                  <a:lumMod val="75000"/>
                </a:schemeClr>
              </a:solidFill>
              <a:ln>
                <a:noFill/>
              </a:ln>
              <a:effectLst/>
            </c:spPr>
            <c:extLst>
              <c:ext xmlns:c16="http://schemas.microsoft.com/office/drawing/2014/chart" uri="{C3380CC4-5D6E-409C-BE32-E72D297353CC}">
                <c16:uniqueId val="{00000031-915F-4BC7-BE85-48012047E195}"/>
              </c:ext>
            </c:extLst>
          </c:dPt>
          <c:dPt>
            <c:idx val="25"/>
            <c:invertIfNegative val="0"/>
            <c:bubble3D val="0"/>
            <c:spPr>
              <a:solidFill>
                <a:srgbClr val="0070C0"/>
              </a:solidFill>
              <a:ln>
                <a:noFill/>
              </a:ln>
              <a:effectLst/>
            </c:spPr>
            <c:extLst>
              <c:ext xmlns:c16="http://schemas.microsoft.com/office/drawing/2014/chart" uri="{C3380CC4-5D6E-409C-BE32-E72D297353CC}">
                <c16:uniqueId val="{00000033-915F-4BC7-BE85-48012047E195}"/>
              </c:ext>
            </c:extLst>
          </c:dPt>
          <c:dPt>
            <c:idx val="26"/>
            <c:invertIfNegative val="0"/>
            <c:bubble3D val="0"/>
            <c:spPr>
              <a:solidFill>
                <a:srgbClr val="0070C0"/>
              </a:solidFill>
              <a:ln>
                <a:noFill/>
              </a:ln>
              <a:effectLst/>
            </c:spPr>
            <c:extLst>
              <c:ext xmlns:c16="http://schemas.microsoft.com/office/drawing/2014/chart" uri="{C3380CC4-5D6E-409C-BE32-E72D297353CC}">
                <c16:uniqueId val="{00000035-915F-4BC7-BE85-48012047E195}"/>
              </c:ext>
            </c:extLst>
          </c:dPt>
          <c:dPt>
            <c:idx val="27"/>
            <c:invertIfNegative val="0"/>
            <c:bubble3D val="0"/>
            <c:spPr>
              <a:solidFill>
                <a:schemeClr val="accent2">
                  <a:lumMod val="75000"/>
                </a:schemeClr>
              </a:solidFill>
              <a:ln>
                <a:noFill/>
              </a:ln>
              <a:effectLst/>
            </c:spPr>
            <c:extLst>
              <c:ext xmlns:c16="http://schemas.microsoft.com/office/drawing/2014/chart" uri="{C3380CC4-5D6E-409C-BE32-E72D297353CC}">
                <c16:uniqueId val="{00000037-915F-4BC7-BE85-48012047E195}"/>
              </c:ext>
            </c:extLst>
          </c:dPt>
          <c:dPt>
            <c:idx val="28"/>
            <c:invertIfNegative val="0"/>
            <c:bubble3D val="0"/>
            <c:spPr>
              <a:solidFill>
                <a:schemeClr val="accent1"/>
              </a:solidFill>
              <a:ln>
                <a:noFill/>
              </a:ln>
              <a:effectLst/>
            </c:spPr>
            <c:extLst>
              <c:ext xmlns:c16="http://schemas.microsoft.com/office/drawing/2014/chart" uri="{C3380CC4-5D6E-409C-BE32-E72D297353CC}">
                <c16:uniqueId val="{00000039-915F-4BC7-BE85-48012047E195}"/>
              </c:ext>
            </c:extLst>
          </c:dPt>
          <c:dPt>
            <c:idx val="29"/>
            <c:invertIfNegative val="0"/>
            <c:bubble3D val="0"/>
            <c:spPr>
              <a:solidFill>
                <a:srgbClr val="00B050"/>
              </a:solidFill>
              <a:ln>
                <a:noFill/>
              </a:ln>
              <a:effectLst/>
            </c:spPr>
            <c:extLst>
              <c:ext xmlns:c16="http://schemas.microsoft.com/office/drawing/2014/chart" uri="{C3380CC4-5D6E-409C-BE32-E72D297353CC}">
                <c16:uniqueId val="{0000003B-915F-4BC7-BE85-48012047E195}"/>
              </c:ext>
            </c:extLst>
          </c:dPt>
          <c:dPt>
            <c:idx val="30"/>
            <c:invertIfNegative val="0"/>
            <c:bubble3D val="0"/>
            <c:spPr>
              <a:solidFill>
                <a:schemeClr val="accent2">
                  <a:lumMod val="75000"/>
                </a:schemeClr>
              </a:solidFill>
              <a:ln>
                <a:noFill/>
              </a:ln>
              <a:effectLst/>
            </c:spPr>
            <c:extLst>
              <c:ext xmlns:c16="http://schemas.microsoft.com/office/drawing/2014/chart" uri="{C3380CC4-5D6E-409C-BE32-E72D297353CC}">
                <c16:uniqueId val="{0000003D-915F-4BC7-BE85-48012047E195}"/>
              </c:ext>
            </c:extLst>
          </c:dPt>
          <c:dPt>
            <c:idx val="31"/>
            <c:invertIfNegative val="0"/>
            <c:bubble3D val="0"/>
            <c:spPr>
              <a:solidFill>
                <a:srgbClr val="0070C0"/>
              </a:solidFill>
              <a:ln>
                <a:noFill/>
              </a:ln>
              <a:effectLst/>
            </c:spPr>
            <c:extLst>
              <c:ext xmlns:c16="http://schemas.microsoft.com/office/drawing/2014/chart" uri="{C3380CC4-5D6E-409C-BE32-E72D297353CC}">
                <c16:uniqueId val="{0000003F-915F-4BC7-BE85-48012047E195}"/>
              </c:ext>
            </c:extLst>
          </c:dPt>
          <c:dPt>
            <c:idx val="32"/>
            <c:invertIfNegative val="0"/>
            <c:bubble3D val="0"/>
            <c:spPr>
              <a:solidFill>
                <a:srgbClr val="0070C0"/>
              </a:solidFill>
              <a:ln>
                <a:noFill/>
              </a:ln>
              <a:effectLst/>
            </c:spPr>
            <c:extLst>
              <c:ext xmlns:c16="http://schemas.microsoft.com/office/drawing/2014/chart" uri="{C3380CC4-5D6E-409C-BE32-E72D297353CC}">
                <c16:uniqueId val="{00000041-915F-4BC7-BE85-48012047E195}"/>
              </c:ext>
            </c:extLst>
          </c:dPt>
          <c:dPt>
            <c:idx val="33"/>
            <c:invertIfNegative val="0"/>
            <c:bubble3D val="0"/>
            <c:spPr>
              <a:solidFill>
                <a:srgbClr val="0070C0"/>
              </a:solidFill>
              <a:ln>
                <a:noFill/>
              </a:ln>
              <a:effectLst/>
            </c:spPr>
            <c:extLst>
              <c:ext xmlns:c16="http://schemas.microsoft.com/office/drawing/2014/chart" uri="{C3380CC4-5D6E-409C-BE32-E72D297353CC}">
                <c16:uniqueId val="{00000043-915F-4BC7-BE85-48012047E195}"/>
              </c:ext>
            </c:extLst>
          </c:dPt>
          <c:dPt>
            <c:idx val="34"/>
            <c:invertIfNegative val="0"/>
            <c:bubble3D val="0"/>
            <c:spPr>
              <a:solidFill>
                <a:srgbClr val="0070C0"/>
              </a:solidFill>
              <a:ln>
                <a:noFill/>
              </a:ln>
              <a:effectLst/>
            </c:spPr>
            <c:extLst>
              <c:ext xmlns:c16="http://schemas.microsoft.com/office/drawing/2014/chart" uri="{C3380CC4-5D6E-409C-BE32-E72D297353CC}">
                <c16:uniqueId val="{00000045-915F-4BC7-BE85-48012047E19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 Graphs'!$R$2:$R$36</c:f>
              <c:strCache>
                <c:ptCount val="35"/>
                <c:pt idx="0">
                  <c:v>ASPIRE DECKERVILLE COMMUNITY HOSPITAL</c:v>
                </c:pt>
                <c:pt idx="1">
                  <c:v>ASPIRE HILLS &amp; DALES GENERAL HOSPITAL</c:v>
                </c:pt>
                <c:pt idx="2">
                  <c:v>ASPIRE MARLETTE REGIONAL HOSPITAL</c:v>
                </c:pt>
                <c:pt idx="3">
                  <c:v>ASPIRUS IRON RIVER HOSPITAL &amp; CLINICS, INC</c:v>
                </c:pt>
                <c:pt idx="4">
                  <c:v>ASPIRUS IRONWOOD HOSPITAL</c:v>
                </c:pt>
                <c:pt idx="5">
                  <c:v>ASPIRUS KEWEENAW HOSPITAL AND CLINICS</c:v>
                </c:pt>
                <c:pt idx="6">
                  <c:v>BARAGA COUNTY MEMORIAL HOSPITAL</c:v>
                </c:pt>
                <c:pt idx="7">
                  <c:v>BEACON ALLEGAN HOSPITAL</c:v>
                </c:pt>
                <c:pt idx="8">
                  <c:v>BEACON DOWAGIC HOSPITAL</c:v>
                </c:pt>
                <c:pt idx="9">
                  <c:v>BRONSON LAKEVIEW HOSPITAL</c:v>
                </c:pt>
                <c:pt idx="10">
                  <c:v>COREWELL HEALTH GERBER MEMORIAL</c:v>
                </c:pt>
                <c:pt idx="11">
                  <c:v>COREWELL HEALTH PENNOCK</c:v>
                </c:pt>
                <c:pt idx="12">
                  <c:v>COREWELL HEALTH REED CITY HOSPITAL</c:v>
                </c:pt>
                <c:pt idx="13">
                  <c:v>EATON RAPIDS MEDICAL CENTER</c:v>
                </c:pt>
                <c:pt idx="14">
                  <c:v>HARBOR BEACH COMMUNITY HOSPITAL</c:v>
                </c:pt>
                <c:pt idx="15">
                  <c:v>HELEN NEWBERRY JOY HOSPITAL</c:v>
                </c:pt>
                <c:pt idx="16">
                  <c:v>KALKASKA MEMORIAL HEALTH CENTER</c:v>
                </c:pt>
                <c:pt idx="17">
                  <c:v>MACKINAC STRAITS HOSPITAL AND HEALTH CENTER</c:v>
                </c:pt>
                <c:pt idx="18">
                  <c:v>MCKENZIE HEALTH SYSTEM</c:v>
                </c:pt>
                <c:pt idx="19">
                  <c:v>MCLAREN CARO REGION</c:v>
                </c:pt>
                <c:pt idx="20">
                  <c:v>MCLAREN THUMB REGION</c:v>
                </c:pt>
                <c:pt idx="21">
                  <c:v>MUNISING MEMORIAL HOSPITAL</c:v>
                </c:pt>
                <c:pt idx="22">
                  <c:v>MUNSON HEALTHCARE PAUL OLIVER MEMORIAL HOSPITAL</c:v>
                </c:pt>
                <c:pt idx="23">
                  <c:v>MUNSON HEATHCARE CHARLEVOIX  HOSPITAL</c:v>
                </c:pt>
                <c:pt idx="24">
                  <c:v>MY MICHIGAN STANDISH COMMUNITY HOSPITAL</c:v>
                </c:pt>
                <c:pt idx="25">
                  <c:v>MYMICHIGAN MEDICAL CENTER GLADWIN</c:v>
                </c:pt>
                <c:pt idx="26">
                  <c:v>OSF ST FRANCIS HOSPITAL AND MEDICAL GROUP</c:v>
                </c:pt>
                <c:pt idx="27">
                  <c:v>SCHEURER HOSPITAL</c:v>
                </c:pt>
                <c:pt idx="28">
                  <c:v>SCHOOLCRAFT MEMORIAL HOSPITAL</c:v>
                </c:pt>
                <c:pt idx="29">
                  <c:v>SHERIDAN COMMUNITY HOSPITAL</c:v>
                </c:pt>
                <c:pt idx="30">
                  <c:v>TRINITY HEALTH SHELBY</c:v>
                </c:pt>
                <c:pt idx="31">
                  <c:v>U OF M SPARROW CLINTON HOSPITAL</c:v>
                </c:pt>
                <c:pt idx="32">
                  <c:v>U OF M SPARROW EATON HOSPITAL</c:v>
                </c:pt>
                <c:pt idx="33">
                  <c:v>U OF M SPARROW IONIA HOSPITAL</c:v>
                </c:pt>
                <c:pt idx="34">
                  <c:v>UP BELL HOSPITAL</c:v>
                </c:pt>
              </c:strCache>
            </c:strRef>
          </c:cat>
          <c:val>
            <c:numRef>
              <c:f>'ED Graphs'!$S$2:$S$36</c:f>
              <c:numCache>
                <c:formatCode>General</c:formatCode>
                <c:ptCount val="35"/>
                <c:pt idx="0">
                  <c:v>111</c:v>
                </c:pt>
                <c:pt idx="1">
                  <c:v>89</c:v>
                </c:pt>
                <c:pt idx="2">
                  <c:v>107</c:v>
                </c:pt>
                <c:pt idx="3">
                  <c:v>113</c:v>
                </c:pt>
                <c:pt idx="4">
                  <c:v>117</c:v>
                </c:pt>
                <c:pt idx="5">
                  <c:v>99</c:v>
                </c:pt>
                <c:pt idx="6">
                  <c:v>135</c:v>
                </c:pt>
                <c:pt idx="7">
                  <c:v>101</c:v>
                </c:pt>
                <c:pt idx="8">
                  <c:v>74</c:v>
                </c:pt>
                <c:pt idx="9">
                  <c:v>142</c:v>
                </c:pt>
                <c:pt idx="10">
                  <c:v>142</c:v>
                </c:pt>
                <c:pt idx="11">
                  <c:v>153</c:v>
                </c:pt>
                <c:pt idx="12">
                  <c:v>101</c:v>
                </c:pt>
                <c:pt idx="13">
                  <c:v>113</c:v>
                </c:pt>
                <c:pt idx="14">
                  <c:v>97</c:v>
                </c:pt>
                <c:pt idx="15">
                  <c:v>107</c:v>
                </c:pt>
                <c:pt idx="16">
                  <c:v>90</c:v>
                </c:pt>
                <c:pt idx="17">
                  <c:v>133</c:v>
                </c:pt>
                <c:pt idx="18">
                  <c:v>140</c:v>
                </c:pt>
                <c:pt idx="19">
                  <c:v>76</c:v>
                </c:pt>
                <c:pt idx="20">
                  <c:v>156</c:v>
                </c:pt>
                <c:pt idx="21">
                  <c:v>92</c:v>
                </c:pt>
                <c:pt idx="22">
                  <c:v>94</c:v>
                </c:pt>
                <c:pt idx="23">
                  <c:v>133</c:v>
                </c:pt>
                <c:pt idx="24">
                  <c:v>92</c:v>
                </c:pt>
                <c:pt idx="25">
                  <c:v>126</c:v>
                </c:pt>
                <c:pt idx="26">
                  <c:v>115</c:v>
                </c:pt>
                <c:pt idx="27">
                  <c:v>100</c:v>
                </c:pt>
                <c:pt idx="28">
                  <c:v>157</c:v>
                </c:pt>
                <c:pt idx="29">
                  <c:v>50</c:v>
                </c:pt>
                <c:pt idx="30">
                  <c:v>110</c:v>
                </c:pt>
                <c:pt idx="31">
                  <c:v>169</c:v>
                </c:pt>
                <c:pt idx="32">
                  <c:v>148</c:v>
                </c:pt>
                <c:pt idx="33">
                  <c:v>131</c:v>
                </c:pt>
                <c:pt idx="34">
                  <c:v>130</c:v>
                </c:pt>
              </c:numCache>
            </c:numRef>
          </c:val>
          <c:extLst>
            <c:ext xmlns:c16="http://schemas.microsoft.com/office/drawing/2014/chart" uri="{C3380CC4-5D6E-409C-BE32-E72D297353CC}">
              <c16:uniqueId val="{00000046-915F-4BC7-BE85-48012047E195}"/>
            </c:ext>
          </c:extLst>
        </c:ser>
        <c:dLbls>
          <c:dLblPos val="outEnd"/>
          <c:showLegendKey val="0"/>
          <c:showVal val="1"/>
          <c:showCatName val="0"/>
          <c:showSerName val="0"/>
          <c:showPercent val="0"/>
          <c:showBubbleSize val="0"/>
        </c:dLbls>
        <c:gapWidth val="219"/>
        <c:overlap val="-27"/>
        <c:axId val="847860527"/>
        <c:axId val="847849487"/>
      </c:barChart>
      <c:catAx>
        <c:axId val="847860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7849487"/>
        <c:crosses val="autoZero"/>
        <c:auto val="1"/>
        <c:lblAlgn val="ctr"/>
        <c:lblOffset val="100"/>
        <c:noMultiLvlLbl val="0"/>
      </c:catAx>
      <c:valAx>
        <c:axId val="847849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78605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'ED Graphs'!$C$38</c:f>
              <c:strCache>
                <c:ptCount val="1"/>
                <c:pt idx="0">
                  <c:v>Median</c:v>
                </c:pt>
              </c:strCache>
            </c:strRef>
          </c:tx>
          <c:spPr>
            <a:solidFill>
              <a:schemeClr val="accent1"/>
            </a:solidFill>
            <a:ln>
              <a:noFill/>
            </a:ln>
            <a:effectLst/>
          </c:spPr>
          <c:invertIfNegative val="0"/>
          <c:cat>
            <c:strRef>
              <c:f>'ED Graphs'!$B$39:$B$77</c:f>
              <c:strCache>
                <c:ptCount val="21"/>
                <c:pt idx="0">
                  <c:v>US</c:v>
                </c:pt>
                <c:pt idx="1">
                  <c:v>HI</c:v>
                </c:pt>
                <c:pt idx="2">
                  <c:v>SC</c:v>
                </c:pt>
                <c:pt idx="3">
                  <c:v>MS</c:v>
                </c:pt>
                <c:pt idx="4">
                  <c:v>LA</c:v>
                </c:pt>
                <c:pt idx="5">
                  <c:v>ND</c:v>
                </c:pt>
                <c:pt idx="6">
                  <c:v>OK</c:v>
                </c:pt>
                <c:pt idx="7">
                  <c:v>WV</c:v>
                </c:pt>
                <c:pt idx="8">
                  <c:v>MT</c:v>
                </c:pt>
                <c:pt idx="9">
                  <c:v>NE</c:v>
                </c:pt>
                <c:pt idx="10">
                  <c:v>PA</c:v>
                </c:pt>
                <c:pt idx="11">
                  <c:v>SD</c:v>
                </c:pt>
                <c:pt idx="12">
                  <c:v>IA</c:v>
                </c:pt>
                <c:pt idx="13">
                  <c:v>KY</c:v>
                </c:pt>
                <c:pt idx="14">
                  <c:v>GA</c:v>
                </c:pt>
                <c:pt idx="15">
                  <c:v>OR</c:v>
                </c:pt>
                <c:pt idx="16">
                  <c:v>TX</c:v>
                </c:pt>
                <c:pt idx="17">
                  <c:v>NY</c:v>
                </c:pt>
                <c:pt idx="18">
                  <c:v>AR</c:v>
                </c:pt>
                <c:pt idx="19">
                  <c:v>WY</c:v>
                </c:pt>
                <c:pt idx="20">
                  <c:v>MI </c:v>
                </c:pt>
              </c:strCache>
            </c:strRef>
          </c:cat>
          <c:val>
            <c:numRef>
              <c:f>'ED Graphs'!$C$39:$C$77</c:f>
              <c:numCache>
                <c:formatCode>General</c:formatCode>
                <c:ptCount val="21"/>
                <c:pt idx="0">
                  <c:v>113</c:v>
                </c:pt>
                <c:pt idx="1">
                  <c:v>78</c:v>
                </c:pt>
                <c:pt idx="2">
                  <c:v>91.5</c:v>
                </c:pt>
                <c:pt idx="3">
                  <c:v>92</c:v>
                </c:pt>
                <c:pt idx="4">
                  <c:v>99</c:v>
                </c:pt>
                <c:pt idx="5">
                  <c:v>100.5</c:v>
                </c:pt>
                <c:pt idx="6">
                  <c:v>105</c:v>
                </c:pt>
                <c:pt idx="7">
                  <c:v>107</c:v>
                </c:pt>
                <c:pt idx="8">
                  <c:v>108</c:v>
                </c:pt>
                <c:pt idx="9">
                  <c:v>108.5</c:v>
                </c:pt>
                <c:pt idx="10">
                  <c:v>109</c:v>
                </c:pt>
                <c:pt idx="11">
                  <c:v>110</c:v>
                </c:pt>
                <c:pt idx="12">
                  <c:v>110.5</c:v>
                </c:pt>
                <c:pt idx="13">
                  <c:v>111</c:v>
                </c:pt>
                <c:pt idx="14">
                  <c:v>111.5</c:v>
                </c:pt>
                <c:pt idx="15">
                  <c:v>111.5</c:v>
                </c:pt>
                <c:pt idx="16">
                  <c:v>111.5</c:v>
                </c:pt>
                <c:pt idx="17">
                  <c:v>112</c:v>
                </c:pt>
                <c:pt idx="18">
                  <c:v>112.5</c:v>
                </c:pt>
                <c:pt idx="19">
                  <c:v>112.5</c:v>
                </c:pt>
                <c:pt idx="20">
                  <c:v>113</c:v>
                </c:pt>
              </c:numCache>
            </c:numRef>
          </c:val>
          <c:extLst>
            <c:ext xmlns:c16="http://schemas.microsoft.com/office/drawing/2014/chart" uri="{C3380CC4-5D6E-409C-BE32-E72D297353CC}">
              <c16:uniqueId val="{00000000-035C-4677-BDA9-18782375B773}"/>
            </c:ext>
          </c:extLst>
        </c:ser>
        <c:ser>
          <c:idx val="1"/>
          <c:order val="1"/>
          <c:tx>
            <c:strRef>
              <c:f>'ED Graphs'!$D$38</c:f>
              <c:strCache>
                <c:ptCount val="1"/>
                <c:pt idx="0">
                  <c:v># CAH</c:v>
                </c:pt>
              </c:strCache>
            </c:strRef>
          </c:tx>
          <c:spPr>
            <a:solidFill>
              <a:schemeClr val="accent2"/>
            </a:solidFill>
            <a:ln>
              <a:noFill/>
            </a:ln>
            <a:effectLst/>
          </c:spPr>
          <c:invertIfNegative val="0"/>
          <c:cat>
            <c:strRef>
              <c:f>'ED Graphs'!$B$39:$B$77</c:f>
              <c:strCache>
                <c:ptCount val="21"/>
                <c:pt idx="0">
                  <c:v>US</c:v>
                </c:pt>
                <c:pt idx="1">
                  <c:v>HI</c:v>
                </c:pt>
                <c:pt idx="2">
                  <c:v>SC</c:v>
                </c:pt>
                <c:pt idx="3">
                  <c:v>MS</c:v>
                </c:pt>
                <c:pt idx="4">
                  <c:v>LA</c:v>
                </c:pt>
                <c:pt idx="5">
                  <c:v>ND</c:v>
                </c:pt>
                <c:pt idx="6">
                  <c:v>OK</c:v>
                </c:pt>
                <c:pt idx="7">
                  <c:v>WV</c:v>
                </c:pt>
                <c:pt idx="8">
                  <c:v>MT</c:v>
                </c:pt>
                <c:pt idx="9">
                  <c:v>NE</c:v>
                </c:pt>
                <c:pt idx="10">
                  <c:v>PA</c:v>
                </c:pt>
                <c:pt idx="11">
                  <c:v>SD</c:v>
                </c:pt>
                <c:pt idx="12">
                  <c:v>IA</c:v>
                </c:pt>
                <c:pt idx="13">
                  <c:v>KY</c:v>
                </c:pt>
                <c:pt idx="14">
                  <c:v>GA</c:v>
                </c:pt>
                <c:pt idx="15">
                  <c:v>OR</c:v>
                </c:pt>
                <c:pt idx="16">
                  <c:v>TX</c:v>
                </c:pt>
                <c:pt idx="17">
                  <c:v>NY</c:v>
                </c:pt>
                <c:pt idx="18">
                  <c:v>AR</c:v>
                </c:pt>
                <c:pt idx="19">
                  <c:v>WY</c:v>
                </c:pt>
                <c:pt idx="20">
                  <c:v>MI </c:v>
                </c:pt>
              </c:strCache>
            </c:strRef>
          </c:cat>
          <c:val>
            <c:numRef>
              <c:f>'ED Graphs'!$D$39:$D$77</c:f>
              <c:numCache>
                <c:formatCode>General</c:formatCode>
                <c:ptCount val="21"/>
                <c:pt idx="1">
                  <c:v>9</c:v>
                </c:pt>
                <c:pt idx="2">
                  <c:v>5</c:v>
                </c:pt>
                <c:pt idx="3">
                  <c:v>32</c:v>
                </c:pt>
                <c:pt idx="4">
                  <c:v>27</c:v>
                </c:pt>
                <c:pt idx="5">
                  <c:v>36</c:v>
                </c:pt>
                <c:pt idx="6">
                  <c:v>34</c:v>
                </c:pt>
                <c:pt idx="7">
                  <c:v>20</c:v>
                </c:pt>
                <c:pt idx="8">
                  <c:v>48</c:v>
                </c:pt>
                <c:pt idx="9">
                  <c:v>64</c:v>
                </c:pt>
                <c:pt idx="10">
                  <c:v>13</c:v>
                </c:pt>
                <c:pt idx="11">
                  <c:v>38</c:v>
                </c:pt>
                <c:pt idx="12">
                  <c:v>82</c:v>
                </c:pt>
                <c:pt idx="13">
                  <c:v>28</c:v>
                </c:pt>
                <c:pt idx="14">
                  <c:v>30</c:v>
                </c:pt>
                <c:pt idx="15">
                  <c:v>25</c:v>
                </c:pt>
                <c:pt idx="16">
                  <c:v>79</c:v>
                </c:pt>
                <c:pt idx="17">
                  <c:v>18</c:v>
                </c:pt>
                <c:pt idx="18">
                  <c:v>29</c:v>
                </c:pt>
                <c:pt idx="19">
                  <c:v>16</c:v>
                </c:pt>
                <c:pt idx="20">
                  <c:v>35</c:v>
                </c:pt>
              </c:numCache>
            </c:numRef>
          </c:val>
          <c:extLst>
            <c:ext xmlns:c16="http://schemas.microsoft.com/office/drawing/2014/chart" uri="{C3380CC4-5D6E-409C-BE32-E72D297353CC}">
              <c16:uniqueId val="{00000001-035C-4677-BDA9-18782375B773}"/>
            </c:ext>
          </c:extLst>
        </c:ser>
        <c:dLbls>
          <c:showLegendKey val="0"/>
          <c:showVal val="0"/>
          <c:showCatName val="0"/>
          <c:showSerName val="0"/>
          <c:showPercent val="0"/>
          <c:showBubbleSize val="0"/>
        </c:dLbls>
        <c:gapWidth val="219"/>
        <c:overlap val="-27"/>
        <c:axId val="1256086864"/>
        <c:axId val="1256103184"/>
      </c:barChart>
      <c:catAx>
        <c:axId val="125608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6103184"/>
        <c:crosses val="autoZero"/>
        <c:auto val="1"/>
        <c:lblAlgn val="ctr"/>
        <c:lblOffset val="100"/>
        <c:noMultiLvlLbl val="0"/>
      </c:catAx>
      <c:valAx>
        <c:axId val="1256103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60868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Q3 23 - Q2 24</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 CAH Summary 5 Star</c:v>
                </c:pt>
                <c:pt idx="1">
                  <c:v># CAH Summary 4 Star</c:v>
                </c:pt>
                <c:pt idx="2">
                  <c:v># CAH Summary 3 Star</c:v>
                </c:pt>
              </c:strCache>
            </c:strRef>
          </c:cat>
          <c:val>
            <c:numRef>
              <c:f>Sheet1!$B$2:$B$4</c:f>
              <c:numCache>
                <c:formatCode>0%</c:formatCode>
                <c:ptCount val="3"/>
                <c:pt idx="0">
                  <c:v>0.27</c:v>
                </c:pt>
                <c:pt idx="1">
                  <c:v>0.69</c:v>
                </c:pt>
                <c:pt idx="2">
                  <c:v>0</c:v>
                </c:pt>
              </c:numCache>
            </c:numRef>
          </c:val>
          <c:extLst>
            <c:ext xmlns:c16="http://schemas.microsoft.com/office/drawing/2014/chart" uri="{C3380CC4-5D6E-409C-BE32-E72D297353CC}">
              <c16:uniqueId val="{00000000-1CDC-4C7E-B313-710168655A5A}"/>
            </c:ext>
          </c:extLst>
        </c:ser>
        <c:ser>
          <c:idx val="1"/>
          <c:order val="1"/>
          <c:tx>
            <c:strRef>
              <c:f>Sheet1!$C$1</c:f>
              <c:strCache>
                <c:ptCount val="1"/>
                <c:pt idx="0">
                  <c:v>Q4 23 - Q3 24</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 CAH Summary 5 Star</c:v>
                </c:pt>
                <c:pt idx="1">
                  <c:v># CAH Summary 4 Star</c:v>
                </c:pt>
                <c:pt idx="2">
                  <c:v># CAH Summary 3 Star</c:v>
                </c:pt>
              </c:strCache>
            </c:strRef>
          </c:cat>
          <c:val>
            <c:numRef>
              <c:f>Sheet1!$C$2:$C$4</c:f>
              <c:numCache>
                <c:formatCode>0%</c:formatCode>
                <c:ptCount val="3"/>
                <c:pt idx="0">
                  <c:v>0.36</c:v>
                </c:pt>
                <c:pt idx="1">
                  <c:v>0.5</c:v>
                </c:pt>
                <c:pt idx="2">
                  <c:v>0.12</c:v>
                </c:pt>
              </c:numCache>
            </c:numRef>
          </c:val>
          <c:extLst>
            <c:ext xmlns:c16="http://schemas.microsoft.com/office/drawing/2014/chart" uri="{C3380CC4-5D6E-409C-BE32-E72D297353CC}">
              <c16:uniqueId val="{00000001-1CDC-4C7E-B313-710168655A5A}"/>
            </c:ext>
          </c:extLst>
        </c:ser>
        <c:ser>
          <c:idx val="2"/>
          <c:order val="2"/>
          <c:tx>
            <c:strRef>
              <c:f>Sheet1!$D$1</c:f>
              <c:strCache>
                <c:ptCount val="1"/>
                <c:pt idx="0">
                  <c:v>Q1 24 - Q4 24</c:v>
                </c:pt>
              </c:strCache>
            </c:strRef>
          </c:tx>
          <c:spPr>
            <a:solidFill>
              <a:schemeClr val="accent5">
                <a:lumMod val="40000"/>
                <a:lumOff val="60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 CAH Summary 5 Star</c:v>
                </c:pt>
                <c:pt idx="1">
                  <c:v># CAH Summary 4 Star</c:v>
                </c:pt>
                <c:pt idx="2">
                  <c:v># CAH Summary 3 Star</c:v>
                </c:pt>
              </c:strCache>
            </c:strRef>
          </c:cat>
          <c:val>
            <c:numRef>
              <c:f>Sheet1!$D$2:$D$4</c:f>
              <c:numCache>
                <c:formatCode>0%</c:formatCode>
                <c:ptCount val="3"/>
                <c:pt idx="0">
                  <c:v>0.23</c:v>
                </c:pt>
                <c:pt idx="1">
                  <c:v>0.69</c:v>
                </c:pt>
                <c:pt idx="2">
                  <c:v>0.08</c:v>
                </c:pt>
              </c:numCache>
            </c:numRef>
          </c:val>
          <c:extLst>
            <c:ext xmlns:c16="http://schemas.microsoft.com/office/drawing/2014/chart" uri="{C3380CC4-5D6E-409C-BE32-E72D297353CC}">
              <c16:uniqueId val="{00000000-4641-4C71-95D7-B05C07C441FD}"/>
            </c:ext>
          </c:extLst>
        </c:ser>
        <c:ser>
          <c:idx val="3"/>
          <c:order val="3"/>
          <c:tx>
            <c:strRef>
              <c:f>Sheet1!$E$1</c:f>
              <c:strCache>
                <c:ptCount val="1"/>
                <c:pt idx="0">
                  <c:v>Q2 24 - Q1 25</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 CAH Summary 5 Star</c:v>
                </c:pt>
                <c:pt idx="1">
                  <c:v># CAH Summary 4 Star</c:v>
                </c:pt>
                <c:pt idx="2">
                  <c:v># CAH Summary 3 Star</c:v>
                </c:pt>
              </c:strCache>
            </c:strRef>
          </c:cat>
          <c:val>
            <c:numRef>
              <c:f>Sheet1!$E$2:$E$4</c:f>
              <c:numCache>
                <c:formatCode>0%</c:formatCode>
                <c:ptCount val="3"/>
                <c:pt idx="0">
                  <c:v>0.31</c:v>
                </c:pt>
                <c:pt idx="1">
                  <c:v>0.62</c:v>
                </c:pt>
                <c:pt idx="2">
                  <c:v>0.08</c:v>
                </c:pt>
              </c:numCache>
            </c:numRef>
          </c:val>
          <c:extLst>
            <c:ext xmlns:c16="http://schemas.microsoft.com/office/drawing/2014/chart" uri="{C3380CC4-5D6E-409C-BE32-E72D297353CC}">
              <c16:uniqueId val="{00000000-9CE8-4D7B-903F-B9988F5ACAB8}"/>
            </c:ext>
          </c:extLst>
        </c:ser>
        <c:dLbls>
          <c:showLegendKey val="0"/>
          <c:showVal val="1"/>
          <c:showCatName val="0"/>
          <c:showSerName val="0"/>
          <c:showPercent val="0"/>
          <c:showBubbleSize val="0"/>
        </c:dLbls>
        <c:gapWidth val="65"/>
        <c:shape val="box"/>
        <c:axId val="1730918399"/>
        <c:axId val="1306628831"/>
        <c:axId val="0"/>
      </c:bar3DChart>
      <c:catAx>
        <c:axId val="173091839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306628831"/>
        <c:crosses val="autoZero"/>
        <c:auto val="1"/>
        <c:lblAlgn val="ctr"/>
        <c:lblOffset val="100"/>
        <c:noMultiLvlLbl val="0"/>
      </c:catAx>
      <c:valAx>
        <c:axId val="1306628831"/>
        <c:scaling>
          <c:orientation val="minMax"/>
          <c:max val="0.75000000000000011"/>
          <c:min val="0"/>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30918399"/>
        <c:crosses val="autoZero"/>
        <c:crossBetween val="between"/>
      </c:valAx>
      <c:spPr>
        <a:noFill/>
        <a:ln>
          <a:noFill/>
        </a:ln>
        <a:effectLst/>
      </c:spPr>
    </c:plotArea>
    <c:legend>
      <c:legendPos val="b"/>
      <c:layout>
        <c:manualLayout>
          <c:xMode val="edge"/>
          <c:yMode val="edge"/>
          <c:x val="0.1284189449139537"/>
          <c:y val="0.93478992679262607"/>
          <c:w val="0.54920811770697597"/>
          <c:h val="5.0425408358457886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Q3 23 - Q2 24</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 CAH with Surveys</c:v>
                </c:pt>
                <c:pt idx="1">
                  <c:v># CAH w/ Rating</c:v>
                </c:pt>
                <c:pt idx="2">
                  <c:v># CAH W/ Survey No Rating</c:v>
                </c:pt>
                <c:pt idx="3">
                  <c:v># CAH w/ No Survey</c:v>
                </c:pt>
              </c:strCache>
            </c:strRef>
          </c:cat>
          <c:val>
            <c:numRef>
              <c:f>Sheet1!$B$2:$B$5</c:f>
              <c:numCache>
                <c:formatCode>0%</c:formatCode>
                <c:ptCount val="4"/>
                <c:pt idx="0">
                  <c:v>0.74</c:v>
                </c:pt>
                <c:pt idx="1">
                  <c:v>0.37</c:v>
                </c:pt>
                <c:pt idx="2">
                  <c:v>0.37</c:v>
                </c:pt>
                <c:pt idx="3">
                  <c:v>0.26</c:v>
                </c:pt>
              </c:numCache>
            </c:numRef>
          </c:val>
          <c:extLst>
            <c:ext xmlns:c16="http://schemas.microsoft.com/office/drawing/2014/chart" uri="{C3380CC4-5D6E-409C-BE32-E72D297353CC}">
              <c16:uniqueId val="{00000000-1CDC-4C7E-B313-710168655A5A}"/>
            </c:ext>
          </c:extLst>
        </c:ser>
        <c:ser>
          <c:idx val="1"/>
          <c:order val="1"/>
          <c:tx>
            <c:strRef>
              <c:f>Sheet1!$C$1</c:f>
              <c:strCache>
                <c:ptCount val="1"/>
                <c:pt idx="0">
                  <c:v>Q4 23 - Q3 24</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 CAH with Surveys</c:v>
                </c:pt>
                <c:pt idx="1">
                  <c:v># CAH w/ Rating</c:v>
                </c:pt>
                <c:pt idx="2">
                  <c:v># CAH W/ Survey No Rating</c:v>
                </c:pt>
                <c:pt idx="3">
                  <c:v># CAH w/ No Survey</c:v>
                </c:pt>
              </c:strCache>
            </c:strRef>
          </c:cat>
          <c:val>
            <c:numRef>
              <c:f>Sheet1!$C$2:$C$5</c:f>
              <c:numCache>
                <c:formatCode>0%</c:formatCode>
                <c:ptCount val="4"/>
                <c:pt idx="0">
                  <c:v>0.8</c:v>
                </c:pt>
                <c:pt idx="1">
                  <c:v>0.4</c:v>
                </c:pt>
                <c:pt idx="2">
                  <c:v>0.4</c:v>
                </c:pt>
                <c:pt idx="3">
                  <c:v>0.2</c:v>
                </c:pt>
              </c:numCache>
            </c:numRef>
          </c:val>
          <c:extLst>
            <c:ext xmlns:c16="http://schemas.microsoft.com/office/drawing/2014/chart" uri="{C3380CC4-5D6E-409C-BE32-E72D297353CC}">
              <c16:uniqueId val="{00000001-1CDC-4C7E-B313-710168655A5A}"/>
            </c:ext>
          </c:extLst>
        </c:ser>
        <c:ser>
          <c:idx val="2"/>
          <c:order val="2"/>
          <c:tx>
            <c:strRef>
              <c:f>Sheet1!$D$1</c:f>
              <c:strCache>
                <c:ptCount val="1"/>
                <c:pt idx="0">
                  <c:v>Q1 24 - Q4 24</c:v>
                </c:pt>
              </c:strCache>
            </c:strRef>
          </c:tx>
          <c:spPr>
            <a:solidFill>
              <a:schemeClr val="accent5">
                <a:lumMod val="40000"/>
                <a:lumOff val="60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 CAH with Surveys</c:v>
                </c:pt>
                <c:pt idx="1">
                  <c:v># CAH w/ Rating</c:v>
                </c:pt>
                <c:pt idx="2">
                  <c:v># CAH W/ Survey No Rating</c:v>
                </c:pt>
                <c:pt idx="3">
                  <c:v># CAH w/ No Survey</c:v>
                </c:pt>
              </c:strCache>
            </c:strRef>
          </c:cat>
          <c:val>
            <c:numRef>
              <c:f>Sheet1!$D$2:$D$5</c:f>
              <c:numCache>
                <c:formatCode>0%</c:formatCode>
                <c:ptCount val="4"/>
                <c:pt idx="0">
                  <c:v>0.8</c:v>
                </c:pt>
                <c:pt idx="1">
                  <c:v>0.37</c:v>
                </c:pt>
                <c:pt idx="2">
                  <c:v>0.43</c:v>
                </c:pt>
                <c:pt idx="3">
                  <c:v>0.2</c:v>
                </c:pt>
              </c:numCache>
            </c:numRef>
          </c:val>
          <c:extLst>
            <c:ext xmlns:c16="http://schemas.microsoft.com/office/drawing/2014/chart" uri="{C3380CC4-5D6E-409C-BE32-E72D297353CC}">
              <c16:uniqueId val="{00000000-7F27-4B96-A84A-3A9FB2571216}"/>
            </c:ext>
          </c:extLst>
        </c:ser>
        <c:ser>
          <c:idx val="3"/>
          <c:order val="3"/>
          <c:tx>
            <c:strRef>
              <c:f>Sheet1!$E$1</c:f>
              <c:strCache>
                <c:ptCount val="1"/>
                <c:pt idx="0">
                  <c:v>Q2 24 - Q1 25</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 CAH with Surveys</c:v>
                </c:pt>
                <c:pt idx="1">
                  <c:v># CAH w/ Rating</c:v>
                </c:pt>
                <c:pt idx="2">
                  <c:v># CAH W/ Survey No Rating</c:v>
                </c:pt>
                <c:pt idx="3">
                  <c:v># CAH w/ No Survey</c:v>
                </c:pt>
              </c:strCache>
            </c:strRef>
          </c:cat>
          <c:val>
            <c:numRef>
              <c:f>Sheet1!$E$2:$E$5</c:f>
              <c:numCache>
                <c:formatCode>0%</c:formatCode>
                <c:ptCount val="4"/>
                <c:pt idx="0">
                  <c:v>0.8</c:v>
                </c:pt>
                <c:pt idx="1">
                  <c:v>0.37</c:v>
                </c:pt>
                <c:pt idx="2">
                  <c:v>0.43</c:v>
                </c:pt>
                <c:pt idx="3">
                  <c:v>0.2</c:v>
                </c:pt>
              </c:numCache>
            </c:numRef>
          </c:val>
          <c:extLst>
            <c:ext xmlns:c16="http://schemas.microsoft.com/office/drawing/2014/chart" uri="{C3380CC4-5D6E-409C-BE32-E72D297353CC}">
              <c16:uniqueId val="{00000000-D513-4B37-A569-7E49C0A70D93}"/>
            </c:ext>
          </c:extLst>
        </c:ser>
        <c:dLbls>
          <c:showLegendKey val="0"/>
          <c:showVal val="1"/>
          <c:showCatName val="0"/>
          <c:showSerName val="0"/>
          <c:showPercent val="0"/>
          <c:showBubbleSize val="0"/>
        </c:dLbls>
        <c:gapWidth val="65"/>
        <c:shape val="box"/>
        <c:axId val="1730918399"/>
        <c:axId val="1306628831"/>
        <c:axId val="0"/>
      </c:bar3DChart>
      <c:catAx>
        <c:axId val="173091839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306628831"/>
        <c:crosses val="autoZero"/>
        <c:auto val="1"/>
        <c:lblAlgn val="ctr"/>
        <c:lblOffset val="100"/>
        <c:noMultiLvlLbl val="0"/>
      </c:catAx>
      <c:valAx>
        <c:axId val="1306628831"/>
        <c:scaling>
          <c:orientation val="minMax"/>
          <c:max val="1"/>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3091839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Response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9324918943955534E-2"/>
          <c:y val="9.2830687830687833E-2"/>
          <c:w val="0.95719468889918169"/>
          <c:h val="0.79675519726700827"/>
        </c:manualLayout>
      </c:layout>
      <c:barChart>
        <c:barDir val="col"/>
        <c:grouping val="clustered"/>
        <c:varyColors val="0"/>
        <c:ser>
          <c:idx val="0"/>
          <c:order val="0"/>
          <c:tx>
            <c:strRef>
              <c:f>'Star Rating Breakdown'!$D$34</c:f>
              <c:strCache>
                <c:ptCount val="1"/>
                <c:pt idx="0">
                  <c:v>Response Rate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'Star Rating Breakdown'!$B$35:$C$45</c:f>
              <c:multiLvlStrCache>
                <c:ptCount val="11"/>
                <c:lvl>
                  <c:pt idx="0">
                    <c:v>6,809</c:v>
                  </c:pt>
                  <c:pt idx="1">
                    <c:v>1,856</c:v>
                  </c:pt>
                  <c:pt idx="2">
                    <c:v>3,482</c:v>
                  </c:pt>
                  <c:pt idx="3">
                    <c:v>7,754</c:v>
                  </c:pt>
                  <c:pt idx="4">
                    <c:v>5,777</c:v>
                  </c:pt>
                  <c:pt idx="5">
                    <c:v>3,494</c:v>
                  </c:pt>
                  <c:pt idx="6">
                    <c:v>1,926</c:v>
                  </c:pt>
                  <c:pt idx="7">
                    <c:v>3,832</c:v>
                  </c:pt>
                  <c:pt idx="8">
                    <c:v>3,723</c:v>
                  </c:pt>
                  <c:pt idx="9">
                    <c:v>419</c:v>
                  </c:pt>
                  <c:pt idx="10">
                    <c:v>94,902</c:v>
                  </c:pt>
                </c:lvl>
                <c:lvl>
                  <c:pt idx="0">
                    <c:v>MN</c:v>
                  </c:pt>
                  <c:pt idx="1">
                    <c:v>NE</c:v>
                  </c:pt>
                  <c:pt idx="2">
                    <c:v>PA</c:v>
                  </c:pt>
                  <c:pt idx="3">
                    <c:v>WI</c:v>
                  </c:pt>
                  <c:pt idx="4">
                    <c:v>IA</c:v>
                  </c:pt>
                  <c:pt idx="5">
                    <c:v>MI</c:v>
                  </c:pt>
                  <c:pt idx="6">
                    <c:v>KA</c:v>
                  </c:pt>
                  <c:pt idx="7">
                    <c:v>NY</c:v>
                  </c:pt>
                  <c:pt idx="8">
                    <c:v>IL</c:v>
                  </c:pt>
                  <c:pt idx="9">
                    <c:v>SD</c:v>
                  </c:pt>
                  <c:pt idx="10">
                    <c:v>U.S.</c:v>
                  </c:pt>
                </c:lvl>
              </c:multiLvlStrCache>
            </c:multiLvlStrRef>
          </c:cat>
          <c:val>
            <c:numRef>
              <c:f>'Star Rating Breakdown'!$D$35:$D$45</c:f>
              <c:numCache>
                <c:formatCode>General</c:formatCode>
                <c:ptCount val="11"/>
                <c:pt idx="0">
                  <c:v>32</c:v>
                </c:pt>
                <c:pt idx="1">
                  <c:v>32</c:v>
                </c:pt>
                <c:pt idx="2">
                  <c:v>31</c:v>
                </c:pt>
                <c:pt idx="3">
                  <c:v>31</c:v>
                </c:pt>
                <c:pt idx="4">
                  <c:v>30</c:v>
                </c:pt>
                <c:pt idx="5">
                  <c:v>29</c:v>
                </c:pt>
                <c:pt idx="6">
                  <c:v>28</c:v>
                </c:pt>
                <c:pt idx="7">
                  <c:v>27</c:v>
                </c:pt>
                <c:pt idx="8">
                  <c:v>27</c:v>
                </c:pt>
                <c:pt idx="9">
                  <c:v>26</c:v>
                </c:pt>
                <c:pt idx="10">
                  <c:v>25</c:v>
                </c:pt>
              </c:numCache>
            </c:numRef>
          </c:val>
          <c:extLst>
            <c:ext xmlns:c16="http://schemas.microsoft.com/office/drawing/2014/chart" uri="{C3380CC4-5D6E-409C-BE32-E72D297353CC}">
              <c16:uniqueId val="{00000000-F56E-4476-972C-B98ADC314E12}"/>
            </c:ext>
          </c:extLst>
        </c:ser>
        <c:dLbls>
          <c:dLblPos val="outEnd"/>
          <c:showLegendKey val="0"/>
          <c:showVal val="1"/>
          <c:showCatName val="0"/>
          <c:showSerName val="0"/>
          <c:showPercent val="0"/>
          <c:showBubbleSize val="0"/>
        </c:dLbls>
        <c:gapWidth val="219"/>
        <c:overlap val="-27"/>
        <c:axId val="897151215"/>
        <c:axId val="897144015"/>
      </c:barChart>
      <c:catAx>
        <c:axId val="897151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7144015"/>
        <c:crosses val="autoZero"/>
        <c:auto val="1"/>
        <c:lblAlgn val="ctr"/>
        <c:lblOffset val="100"/>
        <c:noMultiLvlLbl val="0"/>
      </c:catAx>
      <c:valAx>
        <c:axId val="897144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71512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Benchmark</c:v>
                </c:pt>
              </c:strCache>
            </c:strRef>
          </c:tx>
          <c:spPr>
            <a:solidFill>
              <a:schemeClr val="accent6">
                <a:lumMod val="75000"/>
              </a:schemeClr>
            </a:solidFill>
            <a:ln>
              <a:noFill/>
            </a:ln>
            <a:effectLst/>
          </c:spPr>
          <c:invertIfNegative val="0"/>
          <c:cat>
            <c:strRef>
              <c:f>Sheet1!$A$2:$A$9</c:f>
              <c:strCache>
                <c:ptCount val="8"/>
                <c:pt idx="0">
                  <c:v>Composite 1</c:v>
                </c:pt>
                <c:pt idx="1">
                  <c:v>Composite 2</c:v>
                </c:pt>
                <c:pt idx="2">
                  <c:v>Composite 5</c:v>
                </c:pt>
                <c:pt idx="3">
                  <c:v>Composite 6</c:v>
                </c:pt>
                <c:pt idx="4">
                  <c:v>Q8</c:v>
                </c:pt>
                <c:pt idx="5">
                  <c:v>Q9</c:v>
                </c:pt>
                <c:pt idx="6">
                  <c:v>Q18</c:v>
                </c:pt>
                <c:pt idx="7">
                  <c:v>Q19</c:v>
                </c:pt>
              </c:strCache>
            </c:strRef>
          </c:cat>
          <c:val>
            <c:numRef>
              <c:f>Sheet1!$B$2:$B$9</c:f>
              <c:numCache>
                <c:formatCode>0%</c:formatCode>
                <c:ptCount val="8"/>
                <c:pt idx="0">
                  <c:v>0.88</c:v>
                </c:pt>
                <c:pt idx="1">
                  <c:v>0.88</c:v>
                </c:pt>
                <c:pt idx="2">
                  <c:v>0.74</c:v>
                </c:pt>
                <c:pt idx="3">
                  <c:v>0.92</c:v>
                </c:pt>
                <c:pt idx="4">
                  <c:v>0.8</c:v>
                </c:pt>
                <c:pt idx="5">
                  <c:v>0.8</c:v>
                </c:pt>
                <c:pt idx="6">
                  <c:v>0.85</c:v>
                </c:pt>
              </c:numCache>
            </c:numRef>
          </c:val>
          <c:extLst>
            <c:ext xmlns:c16="http://schemas.microsoft.com/office/drawing/2014/chart" uri="{C3380CC4-5D6E-409C-BE32-E72D297353CC}">
              <c16:uniqueId val="{00000000-37DD-4028-836D-A30DFE3694B7}"/>
            </c:ext>
          </c:extLst>
        </c:ser>
        <c:ser>
          <c:idx val="1"/>
          <c:order val="1"/>
          <c:tx>
            <c:strRef>
              <c:f>Sheet1!$C$1</c:f>
              <c:strCache>
                <c:ptCount val="1"/>
                <c:pt idx="0">
                  <c:v>National Average</c:v>
                </c:pt>
              </c:strCache>
            </c:strRef>
          </c:tx>
          <c:spPr>
            <a:solidFill>
              <a:srgbClr val="0070C0"/>
            </a:solidFill>
            <a:ln>
              <a:noFill/>
            </a:ln>
            <a:effectLst/>
          </c:spPr>
          <c:invertIfNegative val="0"/>
          <c:cat>
            <c:strRef>
              <c:f>Sheet1!$A$2:$A$9</c:f>
              <c:strCache>
                <c:ptCount val="8"/>
                <c:pt idx="0">
                  <c:v>Composite 1</c:v>
                </c:pt>
                <c:pt idx="1">
                  <c:v>Composite 2</c:v>
                </c:pt>
                <c:pt idx="2">
                  <c:v>Composite 5</c:v>
                </c:pt>
                <c:pt idx="3">
                  <c:v>Composite 6</c:v>
                </c:pt>
                <c:pt idx="4">
                  <c:v>Q8</c:v>
                </c:pt>
                <c:pt idx="5">
                  <c:v>Q9</c:v>
                </c:pt>
                <c:pt idx="6">
                  <c:v>Q18</c:v>
                </c:pt>
                <c:pt idx="7">
                  <c:v>Q19</c:v>
                </c:pt>
              </c:strCache>
            </c:strRef>
          </c:cat>
          <c:val>
            <c:numRef>
              <c:f>Sheet1!$C$2:$C$9</c:f>
              <c:numCache>
                <c:formatCode>0%</c:formatCode>
                <c:ptCount val="8"/>
                <c:pt idx="0">
                  <c:v>0.84</c:v>
                </c:pt>
                <c:pt idx="1">
                  <c:v>0.84</c:v>
                </c:pt>
                <c:pt idx="2">
                  <c:v>0.67</c:v>
                </c:pt>
                <c:pt idx="3">
                  <c:v>0.89</c:v>
                </c:pt>
                <c:pt idx="4">
                  <c:v>0.8</c:v>
                </c:pt>
                <c:pt idx="5">
                  <c:v>0.66</c:v>
                </c:pt>
                <c:pt idx="6">
                  <c:v>0.78</c:v>
                </c:pt>
                <c:pt idx="7">
                  <c:v>0.76</c:v>
                </c:pt>
              </c:numCache>
            </c:numRef>
          </c:val>
          <c:extLst>
            <c:ext xmlns:c16="http://schemas.microsoft.com/office/drawing/2014/chart" uri="{C3380CC4-5D6E-409C-BE32-E72D297353CC}">
              <c16:uniqueId val="{00000001-37DD-4028-836D-A30DFE3694B7}"/>
            </c:ext>
          </c:extLst>
        </c:ser>
        <c:ser>
          <c:idx val="2"/>
          <c:order val="2"/>
          <c:tx>
            <c:strRef>
              <c:f>Sheet1!$D$1</c:f>
              <c:strCache>
                <c:ptCount val="1"/>
                <c:pt idx="0">
                  <c:v>State Average</c:v>
                </c:pt>
              </c:strCache>
            </c:strRef>
          </c:tx>
          <c:spPr>
            <a:solidFill>
              <a:srgbClr val="FF9900"/>
            </a:solidFill>
            <a:ln>
              <a:noFill/>
            </a:ln>
            <a:effectLst/>
          </c:spPr>
          <c:invertIfNegative val="0"/>
          <c:cat>
            <c:strRef>
              <c:f>Sheet1!$A$2:$A$9</c:f>
              <c:strCache>
                <c:ptCount val="8"/>
                <c:pt idx="0">
                  <c:v>Composite 1</c:v>
                </c:pt>
                <c:pt idx="1">
                  <c:v>Composite 2</c:v>
                </c:pt>
                <c:pt idx="2">
                  <c:v>Composite 5</c:v>
                </c:pt>
                <c:pt idx="3">
                  <c:v>Composite 6</c:v>
                </c:pt>
                <c:pt idx="4">
                  <c:v>Q8</c:v>
                </c:pt>
                <c:pt idx="5">
                  <c:v>Q9</c:v>
                </c:pt>
                <c:pt idx="6">
                  <c:v>Q18</c:v>
                </c:pt>
                <c:pt idx="7">
                  <c:v>Q19</c:v>
                </c:pt>
              </c:strCache>
            </c:strRef>
          </c:cat>
          <c:val>
            <c:numRef>
              <c:f>Sheet1!$D$2:$D$9</c:f>
              <c:numCache>
                <c:formatCode>0%</c:formatCode>
                <c:ptCount val="8"/>
                <c:pt idx="0">
                  <c:v>0.84</c:v>
                </c:pt>
                <c:pt idx="1">
                  <c:v>0.82</c:v>
                </c:pt>
                <c:pt idx="2">
                  <c:v>0.66</c:v>
                </c:pt>
                <c:pt idx="3">
                  <c:v>0.91</c:v>
                </c:pt>
                <c:pt idx="4">
                  <c:v>0.8</c:v>
                </c:pt>
                <c:pt idx="5">
                  <c:v>0.65</c:v>
                </c:pt>
                <c:pt idx="6">
                  <c:v>0.78</c:v>
                </c:pt>
                <c:pt idx="7">
                  <c:v>0.76</c:v>
                </c:pt>
              </c:numCache>
            </c:numRef>
          </c:val>
          <c:extLst>
            <c:ext xmlns:c16="http://schemas.microsoft.com/office/drawing/2014/chart" uri="{C3380CC4-5D6E-409C-BE32-E72D297353CC}">
              <c16:uniqueId val="{00000002-37DD-4028-836D-A30DFE3694B7}"/>
            </c:ext>
          </c:extLst>
        </c:ser>
        <c:dLbls>
          <c:showLegendKey val="0"/>
          <c:showVal val="0"/>
          <c:showCatName val="0"/>
          <c:showSerName val="0"/>
          <c:showPercent val="0"/>
          <c:showBubbleSize val="0"/>
        </c:dLbls>
        <c:gapWidth val="219"/>
        <c:overlap val="-27"/>
        <c:axId val="332568672"/>
        <c:axId val="273291952"/>
      </c:barChart>
      <c:catAx>
        <c:axId val="332568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3291952"/>
        <c:crosses val="autoZero"/>
        <c:auto val="1"/>
        <c:lblAlgn val="ctr"/>
        <c:lblOffset val="100"/>
        <c:noMultiLvlLbl val="0"/>
      </c:catAx>
      <c:valAx>
        <c:axId val="273291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25686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145129224273969E-2"/>
          <c:y val="0.121018408590645"/>
          <c:w val="0.97342993653045184"/>
          <c:h val="0.7003804347076692"/>
        </c:manualLayout>
      </c:layout>
      <c:barChart>
        <c:barDir val="col"/>
        <c:grouping val="clustered"/>
        <c:varyColors val="0"/>
        <c:ser>
          <c:idx val="0"/>
          <c:order val="0"/>
          <c:tx>
            <c:strRef>
              <c:f>'FMT CAH COMP'!$C$46</c:f>
              <c:strCache>
                <c:ptCount val="1"/>
                <c:pt idx="0">
                  <c:v>CAH Below National Average</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'FMT CAH COMP'!$D$45:$K$45</c:f>
              <c:strCache>
                <c:ptCount val="8"/>
                <c:pt idx="0">
                  <c:v>Composite 1
Q1-Q3 (Always)</c:v>
                </c:pt>
                <c:pt idx="1">
                  <c:v>Composite 2
Q5-Q7 (Always)</c:v>
                </c:pt>
                <c:pt idx="2">
                  <c:v>Composite 5
Q13&amp;Q14 (Always)</c:v>
                </c:pt>
                <c:pt idx="3">
                  <c:v>Q8 (Always)</c:v>
                </c:pt>
                <c:pt idx="4">
                  <c:v>Q9 (Always)</c:v>
                </c:pt>
                <c:pt idx="5">
                  <c:v>Composite 6
Q16 &amp; Q17 (Yes)</c:v>
                </c:pt>
                <c:pt idx="6">
                  <c:v>Q18 (9-10 Rating)</c:v>
                </c:pt>
                <c:pt idx="7">
                  <c:v>Q19 (Definitely)</c:v>
                </c:pt>
              </c:strCache>
            </c:strRef>
          </c:cat>
          <c:val>
            <c:numRef>
              <c:f>'FMT CAH COMP'!$D$46:$K$46</c:f>
              <c:numCache>
                <c:formatCode>0%</c:formatCode>
                <c:ptCount val="8"/>
                <c:pt idx="0">
                  <c:v>0.25</c:v>
                </c:pt>
                <c:pt idx="1">
                  <c:v>0.54</c:v>
                </c:pt>
                <c:pt idx="2">
                  <c:v>0.46</c:v>
                </c:pt>
                <c:pt idx="3">
                  <c:v>0.46</c:v>
                </c:pt>
                <c:pt idx="4">
                  <c:v>0.39</c:v>
                </c:pt>
                <c:pt idx="5">
                  <c:v>0.32</c:v>
                </c:pt>
                <c:pt idx="6">
                  <c:v>0.39</c:v>
                </c:pt>
                <c:pt idx="7">
                  <c:v>0.46</c:v>
                </c:pt>
              </c:numCache>
            </c:numRef>
          </c:val>
          <c:extLst>
            <c:ext xmlns:c16="http://schemas.microsoft.com/office/drawing/2014/chart" uri="{C3380CC4-5D6E-409C-BE32-E72D297353CC}">
              <c16:uniqueId val="{00000000-2690-4899-B271-21CC54340091}"/>
            </c:ext>
          </c:extLst>
        </c:ser>
        <c:ser>
          <c:idx val="1"/>
          <c:order val="1"/>
          <c:tx>
            <c:strRef>
              <c:f>'FMT CAH COMP'!$C$47</c:f>
              <c:strCache>
                <c:ptCount val="1"/>
                <c:pt idx="0">
                  <c:v>CAH At or Above National Average</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'FMT CAH COMP'!$D$45:$K$45</c:f>
              <c:strCache>
                <c:ptCount val="8"/>
                <c:pt idx="0">
                  <c:v>Composite 1
Q1-Q3 (Always)</c:v>
                </c:pt>
                <c:pt idx="1">
                  <c:v>Composite 2
Q5-Q7 (Always)</c:v>
                </c:pt>
                <c:pt idx="2">
                  <c:v>Composite 5
Q13&amp;Q14 (Always)</c:v>
                </c:pt>
                <c:pt idx="3">
                  <c:v>Q8 (Always)</c:v>
                </c:pt>
                <c:pt idx="4">
                  <c:v>Q9 (Always)</c:v>
                </c:pt>
                <c:pt idx="5">
                  <c:v>Composite 6
Q16 &amp; Q17 (Yes)</c:v>
                </c:pt>
                <c:pt idx="6">
                  <c:v>Q18 (9-10 Rating)</c:v>
                </c:pt>
                <c:pt idx="7">
                  <c:v>Q19 (Definitely)</c:v>
                </c:pt>
              </c:strCache>
            </c:strRef>
          </c:cat>
          <c:val>
            <c:numRef>
              <c:f>'FMT CAH COMP'!$D$47:$K$47</c:f>
              <c:numCache>
                <c:formatCode>0%</c:formatCode>
                <c:ptCount val="8"/>
                <c:pt idx="0">
                  <c:v>0.75</c:v>
                </c:pt>
                <c:pt idx="1">
                  <c:v>0.46</c:v>
                </c:pt>
                <c:pt idx="2">
                  <c:v>0.54</c:v>
                </c:pt>
                <c:pt idx="3">
                  <c:v>0.54</c:v>
                </c:pt>
                <c:pt idx="4">
                  <c:v>0.61</c:v>
                </c:pt>
                <c:pt idx="5">
                  <c:v>0.68</c:v>
                </c:pt>
                <c:pt idx="6">
                  <c:v>0.61</c:v>
                </c:pt>
                <c:pt idx="7">
                  <c:v>0.56999999999999995</c:v>
                </c:pt>
              </c:numCache>
            </c:numRef>
          </c:val>
          <c:extLst>
            <c:ext xmlns:c16="http://schemas.microsoft.com/office/drawing/2014/chart" uri="{C3380CC4-5D6E-409C-BE32-E72D297353CC}">
              <c16:uniqueId val="{00000001-2690-4899-B271-21CC54340091}"/>
            </c:ext>
          </c:extLst>
        </c:ser>
        <c:ser>
          <c:idx val="2"/>
          <c:order val="2"/>
          <c:tx>
            <c:strRef>
              <c:f>'FMT CAH COMP'!$C$48</c:f>
              <c:strCache>
                <c:ptCount val="1"/>
                <c:pt idx="0">
                  <c:v>Benchmark</c:v>
                </c:pt>
              </c:strCache>
            </c:strRef>
          </c:tx>
          <c:spPr>
            <a:solidFill>
              <a:srgbClr val="00B05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'FMT CAH COMP'!$D$45:$K$45</c:f>
              <c:strCache>
                <c:ptCount val="8"/>
                <c:pt idx="0">
                  <c:v>Composite 1
Q1-Q3 (Always)</c:v>
                </c:pt>
                <c:pt idx="1">
                  <c:v>Composite 2
Q5-Q7 (Always)</c:v>
                </c:pt>
                <c:pt idx="2">
                  <c:v>Composite 5
Q13&amp;Q14 (Always)</c:v>
                </c:pt>
                <c:pt idx="3">
                  <c:v>Q8 (Always)</c:v>
                </c:pt>
                <c:pt idx="4">
                  <c:v>Q9 (Always)</c:v>
                </c:pt>
                <c:pt idx="5">
                  <c:v>Composite 6
Q16 &amp; Q17 (Yes)</c:v>
                </c:pt>
                <c:pt idx="6">
                  <c:v>Q18 (9-10 Rating)</c:v>
                </c:pt>
                <c:pt idx="7">
                  <c:v>Q19 (Definitely)</c:v>
                </c:pt>
              </c:strCache>
            </c:strRef>
          </c:cat>
          <c:val>
            <c:numRef>
              <c:f>'FMT CAH COMP'!$D$48:$K$48</c:f>
              <c:numCache>
                <c:formatCode>0%</c:formatCode>
                <c:ptCount val="8"/>
                <c:pt idx="0">
                  <c:v>0.32142857142857145</c:v>
                </c:pt>
                <c:pt idx="1">
                  <c:v>0.21</c:v>
                </c:pt>
                <c:pt idx="2">
                  <c:v>0.25</c:v>
                </c:pt>
                <c:pt idx="3">
                  <c:v>0.46</c:v>
                </c:pt>
                <c:pt idx="4">
                  <c:v>0.04</c:v>
                </c:pt>
                <c:pt idx="5">
                  <c:v>0.43</c:v>
                </c:pt>
                <c:pt idx="6">
                  <c:v>0.28999999999999998</c:v>
                </c:pt>
                <c:pt idx="7">
                  <c:v>0</c:v>
                </c:pt>
              </c:numCache>
            </c:numRef>
          </c:val>
          <c:extLst>
            <c:ext xmlns:c16="http://schemas.microsoft.com/office/drawing/2014/chart" uri="{C3380CC4-5D6E-409C-BE32-E72D297353CC}">
              <c16:uniqueId val="{00000002-2690-4899-B271-21CC54340091}"/>
            </c:ext>
          </c:extLst>
        </c:ser>
        <c:dLbls>
          <c:dLblPos val="outEnd"/>
          <c:showLegendKey val="0"/>
          <c:showVal val="1"/>
          <c:showCatName val="0"/>
          <c:showSerName val="0"/>
          <c:showPercent val="0"/>
          <c:showBubbleSize val="0"/>
        </c:dLbls>
        <c:gapWidth val="444"/>
        <c:overlap val="-90"/>
        <c:axId val="105189712"/>
        <c:axId val="105189232"/>
      </c:barChart>
      <c:catAx>
        <c:axId val="105189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05189232"/>
        <c:crosses val="autoZero"/>
        <c:auto val="1"/>
        <c:lblAlgn val="ctr"/>
        <c:lblOffset val="100"/>
        <c:noMultiLvlLbl val="0"/>
      </c:catAx>
      <c:valAx>
        <c:axId val="105189232"/>
        <c:scaling>
          <c:orientation val="minMax"/>
        </c:scaling>
        <c:delete val="1"/>
        <c:axPos val="l"/>
        <c:numFmt formatCode="0%" sourceLinked="1"/>
        <c:majorTickMark val="none"/>
        <c:minorTickMark val="none"/>
        <c:tickLblPos val="nextTo"/>
        <c:crossAx val="1051897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Hybrid HWR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158543027755235"/>
          <c:y val="0.10913161139796591"/>
          <c:w val="0.84954679591072935"/>
          <c:h val="0.43134692692311183"/>
        </c:manualLayout>
      </c:layout>
      <c:barChart>
        <c:barDir val="col"/>
        <c:grouping val="clustered"/>
        <c:varyColors val="0"/>
        <c:ser>
          <c:idx val="0"/>
          <c:order val="0"/>
          <c:spPr>
            <a:solidFill>
              <a:schemeClr val="accent1"/>
            </a:solidFill>
            <a:ln>
              <a:noFill/>
            </a:ln>
            <a:effectLst/>
          </c:spPr>
          <c:invertIfNegative val="0"/>
          <c:dPt>
            <c:idx val="2"/>
            <c:invertIfNegative val="0"/>
            <c:bubble3D val="0"/>
            <c:spPr>
              <a:solidFill>
                <a:schemeClr val="accent2">
                  <a:lumMod val="75000"/>
                </a:schemeClr>
              </a:solidFill>
              <a:ln>
                <a:noFill/>
              </a:ln>
              <a:effectLst/>
            </c:spPr>
            <c:extLst>
              <c:ext xmlns:c16="http://schemas.microsoft.com/office/drawing/2014/chart" uri="{C3380CC4-5D6E-409C-BE32-E72D297353CC}">
                <c16:uniqueId val="{00000001-8866-4AB1-8535-855C59CE2538}"/>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3-8866-4AB1-8535-855C59CE2538}"/>
              </c:ext>
            </c:extLst>
          </c:dPt>
          <c:dPt>
            <c:idx val="5"/>
            <c:invertIfNegative val="0"/>
            <c:bubble3D val="0"/>
            <c:spPr>
              <a:solidFill>
                <a:schemeClr val="accent2">
                  <a:lumMod val="75000"/>
                </a:schemeClr>
              </a:solidFill>
              <a:ln>
                <a:noFill/>
              </a:ln>
              <a:effectLst/>
            </c:spPr>
            <c:extLst>
              <c:ext xmlns:c16="http://schemas.microsoft.com/office/drawing/2014/chart" uri="{C3380CC4-5D6E-409C-BE32-E72D297353CC}">
                <c16:uniqueId val="{00000005-8866-4AB1-8535-855C59CE2538}"/>
              </c:ext>
            </c:extLst>
          </c:dPt>
          <c:dPt>
            <c:idx val="9"/>
            <c:invertIfNegative val="0"/>
            <c:bubble3D val="0"/>
            <c:spPr>
              <a:solidFill>
                <a:schemeClr val="accent2">
                  <a:lumMod val="75000"/>
                </a:schemeClr>
              </a:solidFill>
              <a:ln>
                <a:noFill/>
              </a:ln>
              <a:effectLst/>
            </c:spPr>
            <c:extLst>
              <c:ext xmlns:c16="http://schemas.microsoft.com/office/drawing/2014/chart" uri="{C3380CC4-5D6E-409C-BE32-E72D297353CC}">
                <c16:uniqueId val="{00000007-8866-4AB1-8535-855C59CE2538}"/>
              </c:ext>
            </c:extLst>
          </c:dPt>
          <c:dPt>
            <c:idx val="11"/>
            <c:invertIfNegative val="0"/>
            <c:bubble3D val="0"/>
            <c:spPr>
              <a:solidFill>
                <a:schemeClr val="accent2">
                  <a:lumMod val="75000"/>
                </a:schemeClr>
              </a:solidFill>
              <a:ln>
                <a:noFill/>
              </a:ln>
              <a:effectLst/>
            </c:spPr>
            <c:extLst>
              <c:ext xmlns:c16="http://schemas.microsoft.com/office/drawing/2014/chart" uri="{C3380CC4-5D6E-409C-BE32-E72D297353CC}">
                <c16:uniqueId val="{00000009-8866-4AB1-8535-855C59CE2538}"/>
              </c:ext>
            </c:extLst>
          </c:dPt>
          <c:dPt>
            <c:idx val="16"/>
            <c:invertIfNegative val="0"/>
            <c:bubble3D val="0"/>
            <c:spPr>
              <a:solidFill>
                <a:schemeClr val="accent2">
                  <a:lumMod val="75000"/>
                </a:schemeClr>
              </a:solidFill>
              <a:ln>
                <a:noFill/>
              </a:ln>
              <a:effectLst/>
            </c:spPr>
            <c:extLst>
              <c:ext xmlns:c16="http://schemas.microsoft.com/office/drawing/2014/chart" uri="{C3380CC4-5D6E-409C-BE32-E72D297353CC}">
                <c16:uniqueId val="{0000000B-8866-4AB1-8535-855C59CE2538}"/>
              </c:ext>
            </c:extLst>
          </c:dPt>
          <c:dPt>
            <c:idx val="25"/>
            <c:invertIfNegative val="0"/>
            <c:bubble3D val="0"/>
            <c:spPr>
              <a:solidFill>
                <a:schemeClr val="accent2">
                  <a:lumMod val="75000"/>
                </a:schemeClr>
              </a:solidFill>
              <a:ln>
                <a:noFill/>
              </a:ln>
              <a:effectLst/>
            </c:spPr>
            <c:extLst>
              <c:ext xmlns:c16="http://schemas.microsoft.com/office/drawing/2014/chart" uri="{C3380CC4-5D6E-409C-BE32-E72D297353CC}">
                <c16:uniqueId val="{0000000D-8866-4AB1-8535-855C59CE2538}"/>
              </c:ext>
            </c:extLst>
          </c:dPt>
          <c:dPt>
            <c:idx val="27"/>
            <c:invertIfNegative val="0"/>
            <c:bubble3D val="0"/>
            <c:spPr>
              <a:solidFill>
                <a:schemeClr val="accent2">
                  <a:lumMod val="75000"/>
                </a:schemeClr>
              </a:solidFill>
              <a:ln>
                <a:noFill/>
              </a:ln>
              <a:effectLst/>
            </c:spPr>
            <c:extLst>
              <c:ext xmlns:c16="http://schemas.microsoft.com/office/drawing/2014/chart" uri="{C3380CC4-5D6E-409C-BE32-E72D297353CC}">
                <c16:uniqueId val="{0000000F-8866-4AB1-8535-855C59CE253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'Care Coordination'!$B$4:$B$38</c:f>
              <c:strCache>
                <c:ptCount val="35"/>
                <c:pt idx="0">
                  <c:v>ASCENSION BORGESS ALLEGAN HOSPITAL</c:v>
                </c:pt>
                <c:pt idx="1">
                  <c:v>ASCENSION BORGESS LEE HOSPITAL</c:v>
                </c:pt>
                <c:pt idx="2">
                  <c:v>ASPIRE DECKERVILLE COMMUNITY HOSPITAL</c:v>
                </c:pt>
                <c:pt idx="3">
                  <c:v>ASPIRE HILLS &amp; DALES GENERAL HOSPITAL</c:v>
                </c:pt>
                <c:pt idx="4">
                  <c:v>ASPIRE MARLETTE REGIONAL HOSPITAL</c:v>
                </c:pt>
                <c:pt idx="5">
                  <c:v>ASPIRUS IRON RIVER HOSPITAL &amp; CLINICS, INC</c:v>
                </c:pt>
                <c:pt idx="6">
                  <c:v>ASPIRUS IRONWOOD HOSPITAL</c:v>
                </c:pt>
                <c:pt idx="7">
                  <c:v>ASPIRUS KEWEENAW HOSPITAL AND CLINICS</c:v>
                </c:pt>
                <c:pt idx="8">
                  <c:v>BARAGA COUNTY MEMORIAL HOSPITAL</c:v>
                </c:pt>
                <c:pt idx="9">
                  <c:v>BRONSON LAKEVIEW HOSPITAL</c:v>
                </c:pt>
                <c:pt idx="10">
                  <c:v>COREWELL HEALTH GERBER MEMORIAL</c:v>
                </c:pt>
                <c:pt idx="11">
                  <c:v>COREWELL HEALTH PENNOCK</c:v>
                </c:pt>
                <c:pt idx="12">
                  <c:v>COREWELL HEALTH REED CITY HOSPITAL</c:v>
                </c:pt>
                <c:pt idx="13">
                  <c:v>EATON RAPIDS MEDICAL CENTER</c:v>
                </c:pt>
                <c:pt idx="14">
                  <c:v>HARBOR BEACH COMMUNITY HOSPITAL</c:v>
                </c:pt>
                <c:pt idx="15">
                  <c:v>HELEN NEWBERRY JOY HOSPITAL</c:v>
                </c:pt>
                <c:pt idx="16">
                  <c:v>KALKASKA MEMORIAL HEALTH CENTER</c:v>
                </c:pt>
                <c:pt idx="17">
                  <c:v>MACKINAC STRAITS HOSPITAL AND HEALTH CENTER</c:v>
                </c:pt>
                <c:pt idx="18">
                  <c:v>MCKENZIE HEALTH SYSTEM</c:v>
                </c:pt>
                <c:pt idx="19">
                  <c:v>MCLAREN CARO REGION</c:v>
                </c:pt>
                <c:pt idx="20">
                  <c:v>MCLAREN THUMB REGION</c:v>
                </c:pt>
                <c:pt idx="21">
                  <c:v>MUNISING MEMORIAL HOSPITAL</c:v>
                </c:pt>
                <c:pt idx="22">
                  <c:v>MUNSON HEALTHCARE PAUL OLIVER MEMORIAL HOSPITAL</c:v>
                </c:pt>
                <c:pt idx="23">
                  <c:v>MUNSON HEATHCARE CHARLEVOIX  HOSPITAL</c:v>
                </c:pt>
                <c:pt idx="24">
                  <c:v>MY MICHIGAN STANDISH COMMUNITY HOSPITAL</c:v>
                </c:pt>
                <c:pt idx="25">
                  <c:v>MYMICHIGAN MEDICAL CENTER GLADWIN</c:v>
                </c:pt>
                <c:pt idx="26">
                  <c:v>OSF ST FRANCIS HOSPITAL AND MEDICAL GROUP</c:v>
                </c:pt>
                <c:pt idx="27">
                  <c:v>SCHEURER HOSPITAL</c:v>
                </c:pt>
                <c:pt idx="28">
                  <c:v>SCHOOLCRAFT MEMORIAL HOSPITAL</c:v>
                </c:pt>
                <c:pt idx="29">
                  <c:v>SHERIDAN COMMUNITY HOSPITAL</c:v>
                </c:pt>
                <c:pt idx="30">
                  <c:v>TRINITY HEALTH SHELBY</c:v>
                </c:pt>
                <c:pt idx="31">
                  <c:v>U OF M SPARROW CLINTON HOSPITAL</c:v>
                </c:pt>
                <c:pt idx="32">
                  <c:v>U OF M SPARROW EATON HOSPITAL</c:v>
                </c:pt>
                <c:pt idx="33">
                  <c:v>U OF M SPARROW IONIA HOSPITAL</c:v>
                </c:pt>
                <c:pt idx="34">
                  <c:v>UP BELL HOSPITAL</c:v>
                </c:pt>
              </c:strCache>
            </c:strRef>
          </c:cat>
          <c:val>
            <c:numRef>
              <c:f>'Care Coordination'!$C$4:$C$38</c:f>
              <c:numCache>
                <c:formatCode>General</c:formatCode>
                <c:ptCount val="35"/>
                <c:pt idx="2">
                  <c:v>15</c:v>
                </c:pt>
                <c:pt idx="3">
                  <c:v>14.8</c:v>
                </c:pt>
                <c:pt idx="5">
                  <c:v>14.8</c:v>
                </c:pt>
                <c:pt idx="6">
                  <c:v>15.7</c:v>
                </c:pt>
                <c:pt idx="7">
                  <c:v>16</c:v>
                </c:pt>
                <c:pt idx="9">
                  <c:v>14.9</c:v>
                </c:pt>
                <c:pt idx="10">
                  <c:v>15.1</c:v>
                </c:pt>
                <c:pt idx="11">
                  <c:v>14.8</c:v>
                </c:pt>
                <c:pt idx="12">
                  <c:v>15.2</c:v>
                </c:pt>
                <c:pt idx="16">
                  <c:v>15</c:v>
                </c:pt>
                <c:pt idx="18">
                  <c:v>15.2</c:v>
                </c:pt>
                <c:pt idx="25">
                  <c:v>14.8</c:v>
                </c:pt>
                <c:pt idx="26">
                  <c:v>15.4</c:v>
                </c:pt>
                <c:pt idx="27">
                  <c:v>15</c:v>
                </c:pt>
              </c:numCache>
            </c:numRef>
          </c:val>
          <c:extLst>
            <c:ext xmlns:c16="http://schemas.microsoft.com/office/drawing/2014/chart" uri="{C3380CC4-5D6E-409C-BE32-E72D297353CC}">
              <c16:uniqueId val="{00000010-8866-4AB1-8535-855C59CE2538}"/>
            </c:ext>
          </c:extLst>
        </c:ser>
        <c:dLbls>
          <c:dLblPos val="outEnd"/>
          <c:showLegendKey val="0"/>
          <c:showVal val="1"/>
          <c:showCatName val="0"/>
          <c:showSerName val="0"/>
          <c:showPercent val="0"/>
          <c:showBubbleSize val="0"/>
        </c:dLbls>
        <c:gapWidth val="219"/>
        <c:overlap val="-27"/>
        <c:axId val="752676207"/>
        <c:axId val="752677647"/>
      </c:barChart>
      <c:catAx>
        <c:axId val="752676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2677647"/>
        <c:crosses val="autoZero"/>
        <c:auto val="1"/>
        <c:lblAlgn val="ctr"/>
        <c:lblOffset val="100"/>
        <c:noMultiLvlLbl val="0"/>
      </c:catAx>
      <c:valAx>
        <c:axId val="7526776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26762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hyperlink" Target="MBQIP%20November%20Meeting%20Quality%20Slides.pptx" TargetMode="External"/></Relationships>
</file>

<file path=ppt/diagrams/_rels/data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1" Type="http://schemas.openxmlformats.org/officeDocument/2006/relationships/hyperlink" Target="MBQIP%20November%20Meeting%20Quality%20Slides.pptx"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47383-3847-4185-BBA0-6FE55FCA25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C8C3D78-70D7-4FE3-B60C-477936D22167}">
      <dgm:prSet/>
      <dgm:spPr/>
      <dgm:t>
        <a:bodyPr/>
        <a:lstStyle/>
        <a:p>
          <a:r>
            <a:rPr lang="en-US" dirty="0"/>
            <a:t>MBQIP Focused Webinars</a:t>
          </a:r>
        </a:p>
      </dgm:t>
    </dgm:pt>
    <dgm:pt modelId="{BD240B91-26E8-4A46-A417-6A8B13F6D5F6}" type="parTrans" cxnId="{F2D712CA-D759-4183-99D3-A6174266162B}">
      <dgm:prSet/>
      <dgm:spPr/>
      <dgm:t>
        <a:bodyPr/>
        <a:lstStyle/>
        <a:p>
          <a:endParaRPr lang="en-US"/>
        </a:p>
      </dgm:t>
    </dgm:pt>
    <dgm:pt modelId="{D39C1BC1-8820-4AB2-9C14-C48C2DFE9398}" type="sibTrans" cxnId="{F2D712CA-D759-4183-99D3-A6174266162B}">
      <dgm:prSet/>
      <dgm:spPr/>
      <dgm:t>
        <a:bodyPr/>
        <a:lstStyle/>
        <a:p>
          <a:endParaRPr lang="en-US"/>
        </a:p>
      </dgm:t>
    </dgm:pt>
    <dgm:pt modelId="{A42C7F2B-011C-4829-9439-B02EDABEA12A}">
      <dgm:prSet/>
      <dgm:spPr/>
      <dgm:t>
        <a:bodyPr/>
        <a:lstStyle/>
        <a:p>
          <a:r>
            <a:rPr lang="en-US" dirty="0"/>
            <a:t>October 2024 </a:t>
          </a:r>
        </a:p>
      </dgm:t>
    </dgm:pt>
    <dgm:pt modelId="{BC2E8839-F760-4484-87A5-A63F008FFBD7}" type="parTrans" cxnId="{917795CF-FF29-4818-8A4C-2128484B1CB9}">
      <dgm:prSet/>
      <dgm:spPr/>
      <dgm:t>
        <a:bodyPr/>
        <a:lstStyle/>
        <a:p>
          <a:endParaRPr lang="en-US"/>
        </a:p>
      </dgm:t>
    </dgm:pt>
    <dgm:pt modelId="{916C0FB8-6F41-460E-B32B-10549E35EA28}" type="sibTrans" cxnId="{917795CF-FF29-4818-8A4C-2128484B1CB9}">
      <dgm:prSet/>
      <dgm:spPr/>
      <dgm:t>
        <a:bodyPr/>
        <a:lstStyle/>
        <a:p>
          <a:endParaRPr lang="en-US"/>
        </a:p>
      </dgm:t>
    </dgm:pt>
    <dgm:pt modelId="{638256C0-A59C-4044-B265-F414578BB2D3}">
      <dgm:prSet/>
      <dgm:spPr/>
      <dgm:t>
        <a:bodyPr/>
        <a:lstStyle/>
        <a:p>
          <a:r>
            <a:rPr lang="en-US" dirty="0"/>
            <a:t>Education Hour Feedback</a:t>
          </a:r>
        </a:p>
      </dgm:t>
    </dgm:pt>
    <dgm:pt modelId="{86A07167-535F-4B07-A08E-439C9EE785BF}" type="parTrans" cxnId="{3989481E-591C-4AF2-A5D0-7CF50224FFDF}">
      <dgm:prSet/>
      <dgm:spPr/>
      <dgm:t>
        <a:bodyPr/>
        <a:lstStyle/>
        <a:p>
          <a:endParaRPr lang="en-US"/>
        </a:p>
      </dgm:t>
    </dgm:pt>
    <dgm:pt modelId="{3D477EB1-080A-4856-A26D-27F7A3728F6E}" type="sibTrans" cxnId="{3989481E-591C-4AF2-A5D0-7CF50224FFDF}">
      <dgm:prSet/>
      <dgm:spPr/>
      <dgm:t>
        <a:bodyPr/>
        <a:lstStyle/>
        <a:p>
          <a:endParaRPr lang="en-US"/>
        </a:p>
      </dgm:t>
    </dgm:pt>
    <dgm:pt modelId="{98D092F6-6757-47E1-BFF8-CF0C2F54BA15}">
      <dgm:prSet/>
      <dgm:spPr/>
      <dgm:t>
        <a:bodyPr/>
        <a:lstStyle/>
        <a:p>
          <a:r>
            <a:rPr lang="en-US" dirty="0"/>
            <a:t>1 Educational Webinar - 2026</a:t>
          </a:r>
        </a:p>
      </dgm:t>
    </dgm:pt>
    <dgm:pt modelId="{8898FF14-0354-4CE4-9F3E-EDA6ECFE4B12}" type="parTrans" cxnId="{62544067-FE85-4603-8A58-A589FB286A9D}">
      <dgm:prSet/>
      <dgm:spPr/>
      <dgm:t>
        <a:bodyPr/>
        <a:lstStyle/>
        <a:p>
          <a:endParaRPr lang="en-US"/>
        </a:p>
      </dgm:t>
    </dgm:pt>
    <dgm:pt modelId="{B2071EFB-B5CD-4C87-AD69-0FBB35437CF2}" type="sibTrans" cxnId="{62544067-FE85-4603-8A58-A589FB286A9D}">
      <dgm:prSet/>
      <dgm:spPr/>
      <dgm:t>
        <a:bodyPr/>
        <a:lstStyle/>
        <a:p>
          <a:endParaRPr lang="en-US"/>
        </a:p>
      </dgm:t>
    </dgm:pt>
    <dgm:pt modelId="{651E6AE2-AF27-4364-AC1E-452D4965E60F}">
      <dgm:prSet/>
      <dgm:spPr/>
      <dgm:t>
        <a:bodyPr/>
        <a:lstStyle/>
        <a:p>
          <a:r>
            <a:rPr lang="en-US" dirty="0"/>
            <a:t>The Changing Landscape of Quality Measurement and Reporting</a:t>
          </a:r>
        </a:p>
      </dgm:t>
    </dgm:pt>
    <dgm:pt modelId="{A533CADE-4C46-4A2B-8AFD-BAB70B0F06BE}" type="sibTrans" cxnId="{A8B3038E-DC2B-42AD-A3E2-4F11A2C28142}">
      <dgm:prSet/>
      <dgm:spPr/>
      <dgm:t>
        <a:bodyPr/>
        <a:lstStyle/>
        <a:p>
          <a:endParaRPr lang="en-US"/>
        </a:p>
      </dgm:t>
    </dgm:pt>
    <dgm:pt modelId="{749A3B1F-825E-4D55-8AE0-E169BA441CE5}" type="parTrans" cxnId="{A8B3038E-DC2B-42AD-A3E2-4F11A2C28142}">
      <dgm:prSet/>
      <dgm:spPr/>
      <dgm:t>
        <a:bodyPr/>
        <a:lstStyle/>
        <a:p>
          <a:endParaRPr lang="en-US"/>
        </a:p>
      </dgm:t>
    </dgm:pt>
    <dgm:pt modelId="{105B9900-6630-4CA4-878F-BDBDF62CD406}">
      <dgm:prSet/>
      <dgm:spPr/>
      <dgm:t>
        <a:bodyPr/>
        <a:lstStyle/>
        <a:p>
          <a:r>
            <a:rPr lang="en-US" dirty="0"/>
            <a:t>16 participants (9 survey completions 100% satisfied), 40 website views. </a:t>
          </a:r>
        </a:p>
      </dgm:t>
    </dgm:pt>
    <dgm:pt modelId="{CCEC5B49-588D-46E0-BCFD-2E39FC9F3F42}" type="sibTrans" cxnId="{F500D21E-756C-4280-A765-E6B022461F09}">
      <dgm:prSet/>
      <dgm:spPr/>
      <dgm:t>
        <a:bodyPr/>
        <a:lstStyle/>
        <a:p>
          <a:endParaRPr lang="en-US"/>
        </a:p>
      </dgm:t>
    </dgm:pt>
    <dgm:pt modelId="{C61AAF9B-C570-4F45-94D1-BA82F6DFF1AC}" type="parTrans" cxnId="{F500D21E-756C-4280-A765-E6B022461F09}">
      <dgm:prSet/>
      <dgm:spPr/>
      <dgm:t>
        <a:bodyPr/>
        <a:lstStyle/>
        <a:p>
          <a:endParaRPr lang="en-US"/>
        </a:p>
      </dgm:t>
    </dgm:pt>
    <dgm:pt modelId="{AFF6555E-9FA9-4A71-B7FB-9CC7C335931D}">
      <dgm:prSet/>
      <dgm:spPr/>
      <dgm:t>
        <a:bodyPr/>
        <a:lstStyle/>
        <a:p>
          <a:r>
            <a:rPr lang="en-US" dirty="0"/>
            <a:t>May 2025 </a:t>
          </a:r>
        </a:p>
      </dgm:t>
    </dgm:pt>
    <dgm:pt modelId="{81E9010A-C66C-4FA2-B607-45EB8111BFF0}" type="sibTrans" cxnId="{BA8EFD1B-97EA-48A6-BB88-615D6B184D79}">
      <dgm:prSet/>
      <dgm:spPr/>
      <dgm:t>
        <a:bodyPr/>
        <a:lstStyle/>
        <a:p>
          <a:endParaRPr lang="en-US"/>
        </a:p>
      </dgm:t>
    </dgm:pt>
    <dgm:pt modelId="{30C90E60-14B6-449C-900C-6C0F137C1D17}" type="parTrans" cxnId="{BA8EFD1B-97EA-48A6-BB88-615D6B184D79}">
      <dgm:prSet/>
      <dgm:spPr/>
      <dgm:t>
        <a:bodyPr/>
        <a:lstStyle/>
        <a:p>
          <a:endParaRPr lang="en-US"/>
        </a:p>
      </dgm:t>
    </dgm:pt>
    <dgm:pt modelId="{7D0B2F55-F6C5-45CD-BDF0-080D75E4F56C}">
      <dgm:prSet/>
      <dgm:spPr/>
      <dgm:t>
        <a:bodyPr/>
        <a:lstStyle/>
        <a:p>
          <a:r>
            <a:rPr lang="en-US" dirty="0"/>
            <a:t>Hybrid Hospital Wide Readmission </a:t>
          </a:r>
        </a:p>
      </dgm:t>
    </dgm:pt>
    <dgm:pt modelId="{D8865534-91C6-403F-A5C7-1B4C6C94BB7C}" type="sibTrans" cxnId="{D88ADD46-A0D8-41AB-8F2C-A67FC5A4AF2D}">
      <dgm:prSet/>
      <dgm:spPr/>
      <dgm:t>
        <a:bodyPr/>
        <a:lstStyle/>
        <a:p>
          <a:endParaRPr lang="en-US"/>
        </a:p>
      </dgm:t>
    </dgm:pt>
    <dgm:pt modelId="{208E3C1F-3983-4E93-9207-97391A4D7CC0}" type="parTrans" cxnId="{D88ADD46-A0D8-41AB-8F2C-A67FC5A4AF2D}">
      <dgm:prSet/>
      <dgm:spPr/>
      <dgm:t>
        <a:bodyPr/>
        <a:lstStyle/>
        <a:p>
          <a:endParaRPr lang="en-US"/>
        </a:p>
      </dgm:t>
    </dgm:pt>
    <dgm:pt modelId="{0EAAF253-63FB-4A8D-8977-4A66A2522637}">
      <dgm:prSet/>
      <dgm:spPr/>
      <dgm:t>
        <a:bodyPr/>
        <a:lstStyle/>
        <a:p>
          <a:r>
            <a:rPr lang="en-US" dirty="0"/>
            <a:t>29 participants (4 surveys complete @ 100% satisfied)  6 requests for recorded session and presentation. </a:t>
          </a:r>
        </a:p>
      </dgm:t>
    </dgm:pt>
    <dgm:pt modelId="{8CDB7B24-7F3E-4224-BCA1-BBEC45F74A62}" type="sibTrans" cxnId="{460722B2-E653-4E1B-97EC-9C1BB9143C6E}">
      <dgm:prSet/>
      <dgm:spPr/>
      <dgm:t>
        <a:bodyPr/>
        <a:lstStyle/>
        <a:p>
          <a:endParaRPr lang="en-US"/>
        </a:p>
      </dgm:t>
    </dgm:pt>
    <dgm:pt modelId="{DB81713F-1244-480D-A1DB-284799179897}" type="parTrans" cxnId="{460722B2-E653-4E1B-97EC-9C1BB9143C6E}">
      <dgm:prSet/>
      <dgm:spPr/>
      <dgm:t>
        <a:bodyPr/>
        <a:lstStyle/>
        <a:p>
          <a:endParaRPr lang="en-US"/>
        </a:p>
      </dgm:t>
    </dgm:pt>
    <dgm:pt modelId="{BEC6E7F2-4C0D-493F-8E93-8E96290DC411}">
      <dgm:prSet/>
      <dgm:spPr/>
      <dgm:t>
        <a:bodyPr/>
        <a:lstStyle/>
        <a:p>
          <a:r>
            <a:rPr lang="en-US" dirty="0"/>
            <a:t>November 2025 coming 11/13</a:t>
          </a:r>
        </a:p>
      </dgm:t>
    </dgm:pt>
    <dgm:pt modelId="{0A8F3E9D-27B9-4735-BFD4-8281349169BF}" type="sibTrans" cxnId="{81F5FEC8-D1E5-46EF-98A0-7479525665CF}">
      <dgm:prSet/>
      <dgm:spPr/>
      <dgm:t>
        <a:bodyPr/>
        <a:lstStyle/>
        <a:p>
          <a:endParaRPr lang="en-US"/>
        </a:p>
      </dgm:t>
    </dgm:pt>
    <dgm:pt modelId="{B85013AB-27A3-46FC-9F82-AEDFA8688E02}" type="parTrans" cxnId="{81F5FEC8-D1E5-46EF-98A0-7479525665CF}">
      <dgm:prSet/>
      <dgm:spPr/>
      <dgm:t>
        <a:bodyPr/>
        <a:lstStyle/>
        <a:p>
          <a:endParaRPr lang="en-US"/>
        </a:p>
      </dgm:t>
    </dgm:pt>
    <dgm:pt modelId="{BAEF13B5-433E-417E-97A3-E2EACD789ED2}">
      <dgm:prSet/>
      <dgm:spPr/>
      <dgm:t>
        <a:bodyPr/>
        <a:lstStyle/>
        <a:p>
          <a:r>
            <a:rPr lang="en-US" dirty="0" err="1"/>
            <a:t>eCQM</a:t>
          </a:r>
          <a:r>
            <a:rPr lang="en-US" dirty="0"/>
            <a:t> Update: The Future is Digital </a:t>
          </a:r>
        </a:p>
      </dgm:t>
    </dgm:pt>
    <dgm:pt modelId="{FB88866A-D304-4B6C-9680-946E85BADAAA}" type="sibTrans" cxnId="{6596D1B3-F3B5-4EA9-A1BF-153EB370BE65}">
      <dgm:prSet/>
      <dgm:spPr/>
      <dgm:t>
        <a:bodyPr/>
        <a:lstStyle/>
        <a:p>
          <a:endParaRPr lang="en-US"/>
        </a:p>
      </dgm:t>
    </dgm:pt>
    <dgm:pt modelId="{C05615A5-8C6B-4EB3-9BFD-FE0517633B9B}" type="parTrans" cxnId="{6596D1B3-F3B5-4EA9-A1BF-153EB370BE65}">
      <dgm:prSet/>
      <dgm:spPr/>
      <dgm:t>
        <a:bodyPr/>
        <a:lstStyle/>
        <a:p>
          <a:endParaRPr lang="en-US"/>
        </a:p>
      </dgm:t>
    </dgm:pt>
    <dgm:pt modelId="{4D7CF2B3-5DDE-41B2-A6AD-65B5DB6362E4}">
      <dgm:prSet/>
      <dgm:spPr/>
      <dgm:t>
        <a:bodyPr/>
        <a:lstStyle/>
        <a:p>
          <a:r>
            <a:rPr lang="en-US" dirty="0"/>
            <a:t>26 Participants</a:t>
          </a:r>
        </a:p>
      </dgm:t>
    </dgm:pt>
    <dgm:pt modelId="{F1ED1E0F-33DB-45B2-9DC3-C809D4055759}" type="sibTrans" cxnId="{3FA99526-4C20-4985-A079-B4CAFF39CADA}">
      <dgm:prSet/>
      <dgm:spPr/>
      <dgm:t>
        <a:bodyPr/>
        <a:lstStyle/>
        <a:p>
          <a:endParaRPr lang="en-US"/>
        </a:p>
      </dgm:t>
    </dgm:pt>
    <dgm:pt modelId="{4735D3D2-D94A-4A69-A610-C2BA36B4DE68}" type="parTrans" cxnId="{3FA99526-4C20-4985-A079-B4CAFF39CADA}">
      <dgm:prSet/>
      <dgm:spPr/>
      <dgm:t>
        <a:bodyPr/>
        <a:lstStyle/>
        <a:p>
          <a:endParaRPr lang="en-US"/>
        </a:p>
      </dgm:t>
    </dgm:pt>
    <dgm:pt modelId="{D3AC7B86-4744-4D5F-AECA-5421446BBACB}">
      <dgm:prSet/>
      <dgm:spPr/>
      <dgm:t>
        <a:bodyPr/>
        <a:lstStyle/>
        <a:p>
          <a:r>
            <a:rPr lang="en-US" dirty="0"/>
            <a:t>3 Survey Responses</a:t>
          </a:r>
        </a:p>
      </dgm:t>
    </dgm:pt>
    <dgm:pt modelId="{9F90323D-47CD-449D-B8B9-12CC9D19E652}" type="sibTrans" cxnId="{D93D8ED9-60DF-4177-B75C-6AEC23356FA6}">
      <dgm:prSet/>
      <dgm:spPr/>
      <dgm:t>
        <a:bodyPr/>
        <a:lstStyle/>
        <a:p>
          <a:endParaRPr lang="en-US"/>
        </a:p>
      </dgm:t>
    </dgm:pt>
    <dgm:pt modelId="{74373995-1DE0-4CBC-80C2-3046C3FBDEBF}" type="parTrans" cxnId="{D93D8ED9-60DF-4177-B75C-6AEC23356FA6}">
      <dgm:prSet/>
      <dgm:spPr/>
      <dgm:t>
        <a:bodyPr/>
        <a:lstStyle/>
        <a:p>
          <a:endParaRPr lang="en-US"/>
        </a:p>
      </dgm:t>
    </dgm:pt>
    <dgm:pt modelId="{AF1210C9-2FEF-4442-83BD-D5CFF49EBBAA}">
      <dgm:prSet/>
      <dgm:spPr/>
      <dgm:t>
        <a:bodyPr/>
        <a:lstStyle/>
        <a:p>
          <a:r>
            <a:rPr lang="en-US" dirty="0"/>
            <a:t>3 satisfied (100%)</a:t>
          </a:r>
        </a:p>
      </dgm:t>
    </dgm:pt>
    <dgm:pt modelId="{25E87137-B802-4360-B3D5-4E6A1A458F61}" type="sibTrans" cxnId="{97E92FFF-2259-4D82-851B-4168E42B134F}">
      <dgm:prSet/>
      <dgm:spPr/>
      <dgm:t>
        <a:bodyPr/>
        <a:lstStyle/>
        <a:p>
          <a:endParaRPr lang="en-US"/>
        </a:p>
      </dgm:t>
    </dgm:pt>
    <dgm:pt modelId="{518B07DE-8813-4D67-97F0-452B4AE9D157}" type="parTrans" cxnId="{97E92FFF-2259-4D82-851B-4168E42B134F}">
      <dgm:prSet/>
      <dgm:spPr/>
      <dgm:t>
        <a:bodyPr/>
        <a:lstStyle/>
        <a:p>
          <a:endParaRPr lang="en-US"/>
        </a:p>
      </dgm:t>
    </dgm:pt>
    <dgm:pt modelId="{558D2F5F-11D2-496D-B14F-9626886D21F0}" type="pres">
      <dgm:prSet presAssocID="{39347383-3847-4185-BBA0-6FE55FCA254C}" presName="linear" presStyleCnt="0">
        <dgm:presLayoutVars>
          <dgm:animLvl val="lvl"/>
          <dgm:resizeHandles val="exact"/>
        </dgm:presLayoutVars>
      </dgm:prSet>
      <dgm:spPr/>
    </dgm:pt>
    <dgm:pt modelId="{2EA40A84-DECA-4900-BC59-4418C3053464}" type="pres">
      <dgm:prSet presAssocID="{8C8C3D78-70D7-4FE3-B60C-477936D22167}" presName="parentText" presStyleLbl="node1" presStyleIdx="0" presStyleCnt="2">
        <dgm:presLayoutVars>
          <dgm:chMax val="0"/>
          <dgm:bulletEnabled val="1"/>
        </dgm:presLayoutVars>
      </dgm:prSet>
      <dgm:spPr/>
    </dgm:pt>
    <dgm:pt modelId="{A7174211-187D-4FFB-AE5C-DBA70153F3BE}" type="pres">
      <dgm:prSet presAssocID="{8C8C3D78-70D7-4FE3-B60C-477936D22167}" presName="childText" presStyleLbl="revTx" presStyleIdx="0" presStyleCnt="2">
        <dgm:presLayoutVars>
          <dgm:bulletEnabled val="1"/>
        </dgm:presLayoutVars>
      </dgm:prSet>
      <dgm:spPr/>
    </dgm:pt>
    <dgm:pt modelId="{A6F67140-E5B2-45D9-860C-AE2353DE2D16}" type="pres">
      <dgm:prSet presAssocID="{638256C0-A59C-4044-B265-F414578BB2D3}" presName="parentText" presStyleLbl="node1" presStyleIdx="1" presStyleCnt="2">
        <dgm:presLayoutVars>
          <dgm:chMax val="0"/>
          <dgm:bulletEnabled val="1"/>
        </dgm:presLayoutVars>
      </dgm:prSet>
      <dgm:spPr/>
    </dgm:pt>
    <dgm:pt modelId="{9A9D280C-85D1-4528-A4B6-F3B3A115325D}" type="pres">
      <dgm:prSet presAssocID="{638256C0-A59C-4044-B265-F414578BB2D3}" presName="childText" presStyleLbl="revTx" presStyleIdx="1" presStyleCnt="2">
        <dgm:presLayoutVars>
          <dgm:bulletEnabled val="1"/>
        </dgm:presLayoutVars>
      </dgm:prSet>
      <dgm:spPr/>
    </dgm:pt>
  </dgm:ptLst>
  <dgm:cxnLst>
    <dgm:cxn modelId="{BA8EFD1B-97EA-48A6-BB88-615D6B184D79}" srcId="{8C8C3D78-70D7-4FE3-B60C-477936D22167}" destId="{AFF6555E-9FA9-4A71-B7FB-9CC7C335931D}" srcOrd="1" destOrd="0" parTransId="{30C90E60-14B6-449C-900C-6C0F137C1D17}" sibTransId="{81E9010A-C66C-4FA2-B607-45EB8111BFF0}"/>
    <dgm:cxn modelId="{3989481E-591C-4AF2-A5D0-7CF50224FFDF}" srcId="{39347383-3847-4185-BBA0-6FE55FCA254C}" destId="{638256C0-A59C-4044-B265-F414578BB2D3}" srcOrd="1" destOrd="0" parTransId="{86A07167-535F-4B07-A08E-439C9EE785BF}" sibTransId="{3D477EB1-080A-4856-A26D-27F7A3728F6E}"/>
    <dgm:cxn modelId="{F500D21E-756C-4280-A765-E6B022461F09}" srcId="{651E6AE2-AF27-4364-AC1E-452D4965E60F}" destId="{105B9900-6630-4CA4-878F-BDBDF62CD406}" srcOrd="0" destOrd="0" parTransId="{C61AAF9B-C570-4F45-94D1-BA82F6DFF1AC}" sibTransId="{CCEC5B49-588D-46E0-BCFD-2E39FC9F3F42}"/>
    <dgm:cxn modelId="{CC7FA324-FAC3-4B0B-8DDB-3B381D0935CD}" type="presOf" srcId="{98D092F6-6757-47E1-BFF8-CF0C2F54BA15}" destId="{9A9D280C-85D1-4528-A4B6-F3B3A115325D}" srcOrd="0" destOrd="0" presId="urn:microsoft.com/office/officeart/2005/8/layout/vList2"/>
    <dgm:cxn modelId="{3FA99526-4C20-4985-A079-B4CAFF39CADA}" srcId="{98D092F6-6757-47E1-BFF8-CF0C2F54BA15}" destId="{4D7CF2B3-5DDE-41B2-A6AD-65B5DB6362E4}" srcOrd="0" destOrd="0" parTransId="{4735D3D2-D94A-4A69-A610-C2BA36B4DE68}" sibTransId="{F1ED1E0F-33DB-45B2-9DC3-C809D4055759}"/>
    <dgm:cxn modelId="{2387582B-58A4-4919-9FAE-8F3884DA40CC}" type="presOf" srcId="{105B9900-6630-4CA4-878F-BDBDF62CD406}" destId="{A7174211-187D-4FFB-AE5C-DBA70153F3BE}" srcOrd="0" destOrd="2" presId="urn:microsoft.com/office/officeart/2005/8/layout/vList2"/>
    <dgm:cxn modelId="{9BE5843F-A74F-45B6-9CF6-C86F524AB430}" type="presOf" srcId="{D3AC7B86-4744-4D5F-AECA-5421446BBACB}" destId="{9A9D280C-85D1-4528-A4B6-F3B3A115325D}" srcOrd="0" destOrd="2" presId="urn:microsoft.com/office/officeart/2005/8/layout/vList2"/>
    <dgm:cxn modelId="{B0518463-D7EF-4935-8E7F-B082D5898F15}" type="presOf" srcId="{638256C0-A59C-4044-B265-F414578BB2D3}" destId="{A6F67140-E5B2-45D9-860C-AE2353DE2D16}" srcOrd="0" destOrd="0" presId="urn:microsoft.com/office/officeart/2005/8/layout/vList2"/>
    <dgm:cxn modelId="{D88ADD46-A0D8-41AB-8F2C-A67FC5A4AF2D}" srcId="{AFF6555E-9FA9-4A71-B7FB-9CC7C335931D}" destId="{7D0B2F55-F6C5-45CD-BDF0-080D75E4F56C}" srcOrd="0" destOrd="0" parTransId="{208E3C1F-3983-4E93-9207-97391A4D7CC0}" sibTransId="{D8865534-91C6-403F-A5C7-1B4C6C94BB7C}"/>
    <dgm:cxn modelId="{62544067-FE85-4603-8A58-A589FB286A9D}" srcId="{638256C0-A59C-4044-B265-F414578BB2D3}" destId="{98D092F6-6757-47E1-BFF8-CF0C2F54BA15}" srcOrd="0" destOrd="0" parTransId="{8898FF14-0354-4CE4-9F3E-EDA6ECFE4B12}" sibTransId="{B2071EFB-B5CD-4C87-AD69-0FBB35437CF2}"/>
    <dgm:cxn modelId="{52F3416B-93D5-4E92-B685-42DA91833831}" type="presOf" srcId="{0EAAF253-63FB-4A8D-8977-4A66A2522637}" destId="{A7174211-187D-4FFB-AE5C-DBA70153F3BE}" srcOrd="0" destOrd="5" presId="urn:microsoft.com/office/officeart/2005/8/layout/vList2"/>
    <dgm:cxn modelId="{42CC7F77-F049-412D-A3E5-5BCFEDE2167E}" type="presOf" srcId="{A42C7F2B-011C-4829-9439-B02EDABEA12A}" destId="{A7174211-187D-4FFB-AE5C-DBA70153F3BE}" srcOrd="0" destOrd="0" presId="urn:microsoft.com/office/officeart/2005/8/layout/vList2"/>
    <dgm:cxn modelId="{A300927D-7297-4AB6-BE57-0E9B34BB69DE}" type="presOf" srcId="{8C8C3D78-70D7-4FE3-B60C-477936D22167}" destId="{2EA40A84-DECA-4900-BC59-4418C3053464}" srcOrd="0" destOrd="0" presId="urn:microsoft.com/office/officeart/2005/8/layout/vList2"/>
    <dgm:cxn modelId="{A8B3038E-DC2B-42AD-A3E2-4F11A2C28142}" srcId="{A42C7F2B-011C-4829-9439-B02EDABEA12A}" destId="{651E6AE2-AF27-4364-AC1E-452D4965E60F}" srcOrd="0" destOrd="0" parTransId="{749A3B1F-825E-4D55-8AE0-E169BA441CE5}" sibTransId="{A533CADE-4C46-4A2B-8AFD-BAB70B0F06BE}"/>
    <dgm:cxn modelId="{C0274CA8-FF0D-49C0-AB97-CE3594ADAE03}" type="presOf" srcId="{BEC6E7F2-4C0D-493F-8E93-8E96290DC411}" destId="{A7174211-187D-4FFB-AE5C-DBA70153F3BE}" srcOrd="0" destOrd="6" presId="urn:microsoft.com/office/officeart/2005/8/layout/vList2"/>
    <dgm:cxn modelId="{1DFA56AC-0B06-4808-89B4-9C903C7EEE12}" type="presOf" srcId="{AFF6555E-9FA9-4A71-B7FB-9CC7C335931D}" destId="{A7174211-187D-4FFB-AE5C-DBA70153F3BE}" srcOrd="0" destOrd="3" presId="urn:microsoft.com/office/officeart/2005/8/layout/vList2"/>
    <dgm:cxn modelId="{460722B2-E653-4E1B-97EC-9C1BB9143C6E}" srcId="{7D0B2F55-F6C5-45CD-BDF0-080D75E4F56C}" destId="{0EAAF253-63FB-4A8D-8977-4A66A2522637}" srcOrd="0" destOrd="0" parTransId="{DB81713F-1244-480D-A1DB-284799179897}" sibTransId="{8CDB7B24-7F3E-4224-BCA1-BBEC45F74A62}"/>
    <dgm:cxn modelId="{6596D1B3-F3B5-4EA9-A1BF-153EB370BE65}" srcId="{BEC6E7F2-4C0D-493F-8E93-8E96290DC411}" destId="{BAEF13B5-433E-417E-97A3-E2EACD789ED2}" srcOrd="0" destOrd="0" parTransId="{C05615A5-8C6B-4EB3-9BFD-FE0517633B9B}" sibTransId="{FB88866A-D304-4B6C-9680-946E85BADAAA}"/>
    <dgm:cxn modelId="{651079C7-2C6A-4DDE-B731-52EA926828DE}" type="presOf" srcId="{BAEF13B5-433E-417E-97A3-E2EACD789ED2}" destId="{A7174211-187D-4FFB-AE5C-DBA70153F3BE}" srcOrd="0" destOrd="7" presId="urn:microsoft.com/office/officeart/2005/8/layout/vList2"/>
    <dgm:cxn modelId="{81F5FEC8-D1E5-46EF-98A0-7479525665CF}" srcId="{8C8C3D78-70D7-4FE3-B60C-477936D22167}" destId="{BEC6E7F2-4C0D-493F-8E93-8E96290DC411}" srcOrd="2" destOrd="0" parTransId="{B85013AB-27A3-46FC-9F82-AEDFA8688E02}" sibTransId="{0A8F3E9D-27B9-4735-BFD4-8281349169BF}"/>
    <dgm:cxn modelId="{F2D712CA-D759-4183-99D3-A6174266162B}" srcId="{39347383-3847-4185-BBA0-6FE55FCA254C}" destId="{8C8C3D78-70D7-4FE3-B60C-477936D22167}" srcOrd="0" destOrd="0" parTransId="{BD240B91-26E8-4A46-A417-6A8B13F6D5F6}" sibTransId="{D39C1BC1-8820-4AB2-9C14-C48C2DFE9398}"/>
    <dgm:cxn modelId="{917795CF-FF29-4818-8A4C-2128484B1CB9}" srcId="{8C8C3D78-70D7-4FE3-B60C-477936D22167}" destId="{A42C7F2B-011C-4829-9439-B02EDABEA12A}" srcOrd="0" destOrd="0" parTransId="{BC2E8839-F760-4484-87A5-A63F008FFBD7}" sibTransId="{916C0FB8-6F41-460E-B32B-10549E35EA28}"/>
    <dgm:cxn modelId="{D93D8ED9-60DF-4177-B75C-6AEC23356FA6}" srcId="{98D092F6-6757-47E1-BFF8-CF0C2F54BA15}" destId="{D3AC7B86-4744-4D5F-AECA-5421446BBACB}" srcOrd="1" destOrd="0" parTransId="{74373995-1DE0-4CBC-80C2-3046C3FBDEBF}" sibTransId="{9F90323D-47CD-449D-B8B9-12CC9D19E652}"/>
    <dgm:cxn modelId="{A254D0EC-1B54-4F34-8741-CBA41040EB6D}" type="presOf" srcId="{4D7CF2B3-5DDE-41B2-A6AD-65B5DB6362E4}" destId="{9A9D280C-85D1-4528-A4B6-F3B3A115325D}" srcOrd="0" destOrd="1" presId="urn:microsoft.com/office/officeart/2005/8/layout/vList2"/>
    <dgm:cxn modelId="{278127F7-0272-49FD-89D2-BC7577A5AEB8}" type="presOf" srcId="{39347383-3847-4185-BBA0-6FE55FCA254C}" destId="{558D2F5F-11D2-496D-B14F-9626886D21F0}" srcOrd="0" destOrd="0" presId="urn:microsoft.com/office/officeart/2005/8/layout/vList2"/>
    <dgm:cxn modelId="{AE3E90F7-428C-42C0-B291-5B5F5B52ECEC}" type="presOf" srcId="{AF1210C9-2FEF-4442-83BD-D5CFF49EBBAA}" destId="{9A9D280C-85D1-4528-A4B6-F3B3A115325D}" srcOrd="0" destOrd="3" presId="urn:microsoft.com/office/officeart/2005/8/layout/vList2"/>
    <dgm:cxn modelId="{3B4BD5FD-1D8D-486D-B6FD-E1ACD61C44F9}" type="presOf" srcId="{7D0B2F55-F6C5-45CD-BDF0-080D75E4F56C}" destId="{A7174211-187D-4FFB-AE5C-DBA70153F3BE}" srcOrd="0" destOrd="4" presId="urn:microsoft.com/office/officeart/2005/8/layout/vList2"/>
    <dgm:cxn modelId="{97E92FFF-2259-4D82-851B-4168E42B134F}" srcId="{98D092F6-6757-47E1-BFF8-CF0C2F54BA15}" destId="{AF1210C9-2FEF-4442-83BD-D5CFF49EBBAA}" srcOrd="2" destOrd="0" parTransId="{518B07DE-8813-4D67-97F0-452B4AE9D157}" sibTransId="{25E87137-B802-4360-B3D5-4E6A1A458F61}"/>
    <dgm:cxn modelId="{50013FFF-D6ED-4226-9D5C-B3464AECAB17}" type="presOf" srcId="{651E6AE2-AF27-4364-AC1E-452D4965E60F}" destId="{A7174211-187D-4FFB-AE5C-DBA70153F3BE}" srcOrd="0" destOrd="1" presId="urn:microsoft.com/office/officeart/2005/8/layout/vList2"/>
    <dgm:cxn modelId="{06C4E41F-64FC-4B29-8451-D319B09620A0}" type="presParOf" srcId="{558D2F5F-11D2-496D-B14F-9626886D21F0}" destId="{2EA40A84-DECA-4900-BC59-4418C3053464}" srcOrd="0" destOrd="0" presId="urn:microsoft.com/office/officeart/2005/8/layout/vList2"/>
    <dgm:cxn modelId="{A257EF68-BCA9-489B-8A08-21B27B46DB9E}" type="presParOf" srcId="{558D2F5F-11D2-496D-B14F-9626886D21F0}" destId="{A7174211-187D-4FFB-AE5C-DBA70153F3BE}" srcOrd="1" destOrd="0" presId="urn:microsoft.com/office/officeart/2005/8/layout/vList2"/>
    <dgm:cxn modelId="{622DC189-156D-429B-801B-BF46710D5F2F}" type="presParOf" srcId="{558D2F5F-11D2-496D-B14F-9626886D21F0}" destId="{A6F67140-E5B2-45D9-860C-AE2353DE2D16}" srcOrd="2" destOrd="0" presId="urn:microsoft.com/office/officeart/2005/8/layout/vList2"/>
    <dgm:cxn modelId="{FE1F29BF-83D5-42CF-95B0-CDD76E2C756D}" type="presParOf" srcId="{558D2F5F-11D2-496D-B14F-9626886D21F0}" destId="{9A9D280C-85D1-4528-A4B6-F3B3A115325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347383-3847-4185-BBA0-6FE55FCA25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C8C3D78-70D7-4FE3-B60C-477936D22167}">
      <dgm:prSet custT="1"/>
      <dgm:spPr/>
      <dgm:t>
        <a:bodyPr/>
        <a:lstStyle/>
        <a:p>
          <a:r>
            <a:rPr lang="en-US" sz="2400" dirty="0"/>
            <a:t>MBQIP Focused Measures</a:t>
          </a:r>
        </a:p>
      </dgm:t>
    </dgm:pt>
    <dgm:pt modelId="{BD240B91-26E8-4A46-A417-6A8B13F6D5F6}" type="parTrans" cxnId="{F2D712CA-D759-4183-99D3-A6174266162B}">
      <dgm:prSet/>
      <dgm:spPr/>
      <dgm:t>
        <a:bodyPr/>
        <a:lstStyle/>
        <a:p>
          <a:endParaRPr lang="en-US"/>
        </a:p>
      </dgm:t>
    </dgm:pt>
    <dgm:pt modelId="{D39C1BC1-8820-4AB2-9C14-C48C2DFE9398}" type="sibTrans" cxnId="{F2D712CA-D759-4183-99D3-A6174266162B}">
      <dgm:prSet/>
      <dgm:spPr/>
      <dgm:t>
        <a:bodyPr/>
        <a:lstStyle/>
        <a:p>
          <a:endParaRPr lang="en-US"/>
        </a:p>
      </dgm:t>
    </dgm:pt>
    <dgm:pt modelId="{A42C7F2B-011C-4829-9439-B02EDABEA12A}">
      <dgm:prSet custT="1"/>
      <dgm:spPr/>
      <dgm:t>
        <a:bodyPr/>
        <a:lstStyle/>
        <a:p>
          <a:r>
            <a:rPr lang="en-US" sz="1800" dirty="0"/>
            <a:t>Monitoring OP-22 (LWBS) CY 2024</a:t>
          </a:r>
        </a:p>
      </dgm:t>
    </dgm:pt>
    <dgm:pt modelId="{BC2E8839-F760-4484-87A5-A63F008FFBD7}" type="parTrans" cxnId="{917795CF-FF29-4818-8A4C-2128484B1CB9}">
      <dgm:prSet/>
      <dgm:spPr/>
      <dgm:t>
        <a:bodyPr/>
        <a:lstStyle/>
        <a:p>
          <a:endParaRPr lang="en-US"/>
        </a:p>
      </dgm:t>
    </dgm:pt>
    <dgm:pt modelId="{916C0FB8-6F41-460E-B32B-10549E35EA28}" type="sibTrans" cxnId="{917795CF-FF29-4818-8A4C-2128484B1CB9}">
      <dgm:prSet/>
      <dgm:spPr/>
      <dgm:t>
        <a:bodyPr/>
        <a:lstStyle/>
        <a:p>
          <a:endParaRPr lang="en-US"/>
        </a:p>
      </dgm:t>
    </dgm:pt>
    <dgm:pt modelId="{638256C0-A59C-4044-B265-F414578BB2D3}">
      <dgm:prSet custT="1"/>
      <dgm:spPr/>
      <dgm:t>
        <a:bodyPr/>
        <a:lstStyle/>
        <a:p>
          <a:r>
            <a:rPr lang="en-US" sz="2400" dirty="0"/>
            <a:t>Michigan CAH Quality Dashboard</a:t>
          </a:r>
        </a:p>
      </dgm:t>
    </dgm:pt>
    <dgm:pt modelId="{86A07167-535F-4B07-A08E-439C9EE785BF}" type="parTrans" cxnId="{3989481E-591C-4AF2-A5D0-7CF50224FFDF}">
      <dgm:prSet/>
      <dgm:spPr/>
      <dgm:t>
        <a:bodyPr/>
        <a:lstStyle/>
        <a:p>
          <a:endParaRPr lang="en-US"/>
        </a:p>
      </dgm:t>
    </dgm:pt>
    <dgm:pt modelId="{3D477EB1-080A-4856-A26D-27F7A3728F6E}" type="sibTrans" cxnId="{3989481E-591C-4AF2-A5D0-7CF50224FFDF}">
      <dgm:prSet/>
      <dgm:spPr/>
      <dgm:t>
        <a:bodyPr/>
        <a:lstStyle/>
        <a:p>
          <a:endParaRPr lang="en-US"/>
        </a:p>
      </dgm:t>
    </dgm:pt>
    <dgm:pt modelId="{98D092F6-6757-47E1-BFF8-CF0C2F54BA15}">
      <dgm:prSet custT="1"/>
      <dgm:spPr/>
      <dgm:t>
        <a:bodyPr/>
        <a:lstStyle/>
        <a:p>
          <a:r>
            <a:rPr lang="en-US" sz="1800" dirty="0"/>
            <a:t>Located on the MCRH Website - </a:t>
          </a:r>
          <a:r>
            <a:rPr lang="en-US" sz="1800" dirty="0">
              <a:hlinkClick xmlns:r="http://schemas.openxmlformats.org/officeDocument/2006/relationships" r:id="rId1" action="ppaction://hlinkpres?slideindex=1&amp;slidetitle="/>
            </a:rPr>
            <a:t>Michigan CAH Quality Dashboard </a:t>
          </a:r>
          <a:r>
            <a:rPr lang="en-US" sz="1800" dirty="0"/>
            <a:t> </a:t>
          </a:r>
        </a:p>
      </dgm:t>
    </dgm:pt>
    <dgm:pt modelId="{8898FF14-0354-4CE4-9F3E-EDA6ECFE4B12}" type="parTrans" cxnId="{62544067-FE85-4603-8A58-A589FB286A9D}">
      <dgm:prSet/>
      <dgm:spPr/>
      <dgm:t>
        <a:bodyPr/>
        <a:lstStyle/>
        <a:p>
          <a:endParaRPr lang="en-US"/>
        </a:p>
      </dgm:t>
    </dgm:pt>
    <dgm:pt modelId="{B2071EFB-B5CD-4C87-AD69-0FBB35437CF2}" type="sibTrans" cxnId="{62544067-FE85-4603-8A58-A589FB286A9D}">
      <dgm:prSet/>
      <dgm:spPr/>
      <dgm:t>
        <a:bodyPr/>
        <a:lstStyle/>
        <a:p>
          <a:endParaRPr lang="en-US"/>
        </a:p>
      </dgm:t>
    </dgm:pt>
    <dgm:pt modelId="{A8ED4563-DC8E-4E65-9CC7-D288B44B3D02}">
      <dgm:prSet custT="1"/>
      <dgm:spPr/>
      <dgm:t>
        <a:bodyPr/>
        <a:lstStyle/>
        <a:p>
          <a:r>
            <a:rPr lang="en-US" sz="1800" dirty="0"/>
            <a:t>Increased reporting by 5% pts</a:t>
          </a:r>
        </a:p>
      </dgm:t>
    </dgm:pt>
    <dgm:pt modelId="{D0197235-1E6E-461B-A738-A89A0D9259DA}" type="parTrans" cxnId="{8F1092F6-D232-4A8F-A3DF-9CB6D768BFC3}">
      <dgm:prSet/>
      <dgm:spPr/>
      <dgm:t>
        <a:bodyPr/>
        <a:lstStyle/>
        <a:p>
          <a:endParaRPr lang="en-US"/>
        </a:p>
      </dgm:t>
    </dgm:pt>
    <dgm:pt modelId="{7142E95E-F74F-4BCE-9441-CE032E5CAD07}" type="sibTrans" cxnId="{8F1092F6-D232-4A8F-A3DF-9CB6D768BFC3}">
      <dgm:prSet/>
      <dgm:spPr/>
      <dgm:t>
        <a:bodyPr/>
        <a:lstStyle/>
        <a:p>
          <a:endParaRPr lang="en-US"/>
        </a:p>
      </dgm:t>
    </dgm:pt>
    <dgm:pt modelId="{239AC9A7-345E-4B27-86EF-1357671655CB}">
      <dgm:prSet custT="1"/>
      <dgm:spPr/>
      <dgm:t>
        <a:bodyPr/>
        <a:lstStyle/>
        <a:p>
          <a:r>
            <a:rPr lang="en-US" sz="1800" dirty="0"/>
            <a:t>Increased CAH meeting National Benchmark by 12% pts</a:t>
          </a:r>
        </a:p>
      </dgm:t>
    </dgm:pt>
    <dgm:pt modelId="{6DA8181D-2A8C-4551-9F4E-473B66F717F5}" type="parTrans" cxnId="{6E835E8F-A24E-499F-8D36-FDD54CE4545F}">
      <dgm:prSet/>
      <dgm:spPr/>
      <dgm:t>
        <a:bodyPr/>
        <a:lstStyle/>
        <a:p>
          <a:endParaRPr lang="en-US"/>
        </a:p>
      </dgm:t>
    </dgm:pt>
    <dgm:pt modelId="{CDD00AAF-4638-4F98-AAEF-FA86400A139F}" type="sibTrans" cxnId="{6E835E8F-A24E-499F-8D36-FDD54CE4545F}">
      <dgm:prSet/>
      <dgm:spPr/>
      <dgm:t>
        <a:bodyPr/>
        <a:lstStyle/>
        <a:p>
          <a:endParaRPr lang="en-US"/>
        </a:p>
      </dgm:t>
    </dgm:pt>
    <dgm:pt modelId="{28CBAF6B-2500-4169-8BE8-52DC0DDA3F82}">
      <dgm:prSet custT="1"/>
      <dgm:spPr/>
      <dgm:t>
        <a:bodyPr/>
        <a:lstStyle/>
        <a:p>
          <a:r>
            <a:rPr lang="en-US" sz="1800" dirty="0"/>
            <a:t>Safe use of Opioids CY 2024</a:t>
          </a:r>
        </a:p>
      </dgm:t>
    </dgm:pt>
    <dgm:pt modelId="{40B63E0C-B5D5-4726-9C88-3A499DB4D50C}" type="parTrans" cxnId="{F156C465-0E30-448F-8B7F-97388468B99F}">
      <dgm:prSet/>
      <dgm:spPr/>
      <dgm:t>
        <a:bodyPr/>
        <a:lstStyle/>
        <a:p>
          <a:endParaRPr lang="en-US"/>
        </a:p>
      </dgm:t>
    </dgm:pt>
    <dgm:pt modelId="{5E804250-E98E-4733-94F6-184F9F8BC61A}" type="sibTrans" cxnId="{F156C465-0E30-448F-8B7F-97388468B99F}">
      <dgm:prSet/>
      <dgm:spPr/>
      <dgm:t>
        <a:bodyPr/>
        <a:lstStyle/>
        <a:p>
          <a:endParaRPr lang="en-US"/>
        </a:p>
      </dgm:t>
    </dgm:pt>
    <dgm:pt modelId="{E27EBD00-0B87-4B6B-BD6B-43192F5ECB4A}">
      <dgm:prSet custT="1"/>
      <dgm:spPr/>
      <dgm:t>
        <a:bodyPr/>
        <a:lstStyle/>
        <a:p>
          <a:r>
            <a:rPr lang="en-US" sz="1800" dirty="0"/>
            <a:t>Increased reporting by 12 % pts</a:t>
          </a:r>
        </a:p>
      </dgm:t>
    </dgm:pt>
    <dgm:pt modelId="{A729F2D0-14E4-40F7-A7AC-7DB8074BC8FE}" type="parTrans" cxnId="{4E7C7E4E-73D1-4BBB-93D1-4A4DDAD299CF}">
      <dgm:prSet/>
      <dgm:spPr/>
      <dgm:t>
        <a:bodyPr/>
        <a:lstStyle/>
        <a:p>
          <a:endParaRPr lang="en-US"/>
        </a:p>
      </dgm:t>
    </dgm:pt>
    <dgm:pt modelId="{BB2648F1-AB1F-40D0-97EC-805A4156D9A7}" type="sibTrans" cxnId="{4E7C7E4E-73D1-4BBB-93D1-4A4DDAD299CF}">
      <dgm:prSet/>
      <dgm:spPr/>
      <dgm:t>
        <a:bodyPr/>
        <a:lstStyle/>
        <a:p>
          <a:endParaRPr lang="en-US"/>
        </a:p>
      </dgm:t>
    </dgm:pt>
    <dgm:pt modelId="{B5345BF7-52D0-46A9-BFB6-E87C0C8A587F}">
      <dgm:prSet custT="1"/>
      <dgm:spPr/>
      <dgm:t>
        <a:bodyPr/>
        <a:lstStyle/>
        <a:p>
          <a:r>
            <a:rPr lang="en-US" sz="1800" dirty="0"/>
            <a:t>Increased performance by 1%</a:t>
          </a:r>
        </a:p>
      </dgm:t>
    </dgm:pt>
    <dgm:pt modelId="{7DB7C13A-ABF8-4280-9F9C-D21ABEAA8F21}" type="parTrans" cxnId="{41F68FEB-5249-4D69-8C2D-0E1303F07EDA}">
      <dgm:prSet/>
      <dgm:spPr/>
      <dgm:t>
        <a:bodyPr/>
        <a:lstStyle/>
        <a:p>
          <a:endParaRPr lang="en-US"/>
        </a:p>
      </dgm:t>
    </dgm:pt>
    <dgm:pt modelId="{A83B5DD9-D992-4543-9E90-AC5AEA3C0CA3}" type="sibTrans" cxnId="{41F68FEB-5249-4D69-8C2D-0E1303F07EDA}">
      <dgm:prSet/>
      <dgm:spPr/>
      <dgm:t>
        <a:bodyPr/>
        <a:lstStyle/>
        <a:p>
          <a:endParaRPr lang="en-US"/>
        </a:p>
      </dgm:t>
    </dgm:pt>
    <dgm:pt modelId="{FB85E9CF-8540-46D8-AAB6-7BE65B12398D}">
      <dgm:prSet custT="1"/>
      <dgm:spPr/>
      <dgm:t>
        <a:bodyPr/>
        <a:lstStyle/>
        <a:p>
          <a:r>
            <a:rPr lang="en-US" sz="1800" dirty="0"/>
            <a:t>CAH Infrastructure and Assessment CY 2024</a:t>
          </a:r>
        </a:p>
      </dgm:t>
    </dgm:pt>
    <dgm:pt modelId="{259319D8-3EAB-44E4-BE9D-B59602DD2586}" type="parTrans" cxnId="{BEA39DDF-682A-497F-9E09-DFECF13FBF34}">
      <dgm:prSet/>
      <dgm:spPr/>
      <dgm:t>
        <a:bodyPr/>
        <a:lstStyle/>
        <a:p>
          <a:endParaRPr lang="en-US"/>
        </a:p>
      </dgm:t>
    </dgm:pt>
    <dgm:pt modelId="{19C08DE4-AF2A-43A3-8E84-28D7348B1A4F}" type="sibTrans" cxnId="{BEA39DDF-682A-497F-9E09-DFECF13FBF34}">
      <dgm:prSet/>
      <dgm:spPr/>
      <dgm:t>
        <a:bodyPr/>
        <a:lstStyle/>
        <a:p>
          <a:endParaRPr lang="en-US"/>
        </a:p>
      </dgm:t>
    </dgm:pt>
    <dgm:pt modelId="{04AF3CD3-794B-408E-B36D-3AF137B83919}">
      <dgm:prSet custT="1"/>
      <dgm:spPr/>
      <dgm:t>
        <a:bodyPr/>
        <a:lstStyle/>
        <a:p>
          <a:r>
            <a:rPr lang="en-US" sz="1800" dirty="0"/>
            <a:t>100% participation </a:t>
          </a:r>
        </a:p>
      </dgm:t>
    </dgm:pt>
    <dgm:pt modelId="{0E1AAE67-4E66-4686-8C19-AACC4A833A8F}" type="parTrans" cxnId="{CFF3AC14-708B-460B-A055-E275473B3C9D}">
      <dgm:prSet/>
      <dgm:spPr/>
      <dgm:t>
        <a:bodyPr/>
        <a:lstStyle/>
        <a:p>
          <a:endParaRPr lang="en-US"/>
        </a:p>
      </dgm:t>
    </dgm:pt>
    <dgm:pt modelId="{59709353-8DA8-46DD-9D68-9348BAAFDC1B}" type="sibTrans" cxnId="{CFF3AC14-708B-460B-A055-E275473B3C9D}">
      <dgm:prSet/>
      <dgm:spPr/>
      <dgm:t>
        <a:bodyPr/>
        <a:lstStyle/>
        <a:p>
          <a:endParaRPr lang="en-US"/>
        </a:p>
      </dgm:t>
    </dgm:pt>
    <dgm:pt modelId="{A0EE5E4B-FD58-4B48-ACD5-03E9765982C5}">
      <dgm:prSet custT="1"/>
      <dgm:spPr/>
      <dgm:t>
        <a:bodyPr/>
        <a:lstStyle/>
        <a:p>
          <a:r>
            <a:rPr lang="en-US" sz="1800" dirty="0"/>
            <a:t>Updated Quarterly </a:t>
          </a:r>
        </a:p>
      </dgm:t>
    </dgm:pt>
    <dgm:pt modelId="{2CFC342E-EED6-4DF3-939C-E8EA43F53C5E}" type="parTrans" cxnId="{A56D75F9-9672-470B-A3C9-573EDB09EBC7}">
      <dgm:prSet/>
      <dgm:spPr/>
      <dgm:t>
        <a:bodyPr/>
        <a:lstStyle/>
        <a:p>
          <a:endParaRPr lang="en-US"/>
        </a:p>
      </dgm:t>
    </dgm:pt>
    <dgm:pt modelId="{6B5A2589-8C31-45FD-B2D0-1BBA2BB47933}" type="sibTrans" cxnId="{A56D75F9-9672-470B-A3C9-573EDB09EBC7}">
      <dgm:prSet/>
      <dgm:spPr/>
      <dgm:t>
        <a:bodyPr/>
        <a:lstStyle/>
        <a:p>
          <a:endParaRPr lang="en-US"/>
        </a:p>
      </dgm:t>
    </dgm:pt>
    <dgm:pt modelId="{558D2F5F-11D2-496D-B14F-9626886D21F0}" type="pres">
      <dgm:prSet presAssocID="{39347383-3847-4185-BBA0-6FE55FCA254C}" presName="linear" presStyleCnt="0">
        <dgm:presLayoutVars>
          <dgm:animLvl val="lvl"/>
          <dgm:resizeHandles val="exact"/>
        </dgm:presLayoutVars>
      </dgm:prSet>
      <dgm:spPr/>
    </dgm:pt>
    <dgm:pt modelId="{2EA40A84-DECA-4900-BC59-4418C3053464}" type="pres">
      <dgm:prSet presAssocID="{8C8C3D78-70D7-4FE3-B60C-477936D22167}" presName="parentText" presStyleLbl="node1" presStyleIdx="0" presStyleCnt="2" custScaleY="59631" custLinFactNeighborX="0" custLinFactNeighborY="105">
        <dgm:presLayoutVars>
          <dgm:chMax val="0"/>
          <dgm:bulletEnabled val="1"/>
        </dgm:presLayoutVars>
      </dgm:prSet>
      <dgm:spPr/>
    </dgm:pt>
    <dgm:pt modelId="{A7174211-187D-4FFB-AE5C-DBA70153F3BE}" type="pres">
      <dgm:prSet presAssocID="{8C8C3D78-70D7-4FE3-B60C-477936D22167}" presName="childText" presStyleLbl="revTx" presStyleIdx="0" presStyleCnt="2">
        <dgm:presLayoutVars>
          <dgm:bulletEnabled val="1"/>
        </dgm:presLayoutVars>
      </dgm:prSet>
      <dgm:spPr/>
    </dgm:pt>
    <dgm:pt modelId="{A6F67140-E5B2-45D9-860C-AE2353DE2D16}" type="pres">
      <dgm:prSet presAssocID="{638256C0-A59C-4044-B265-F414578BB2D3}" presName="parentText" presStyleLbl="node1" presStyleIdx="1" presStyleCnt="2" custScaleY="50620">
        <dgm:presLayoutVars>
          <dgm:chMax val="0"/>
          <dgm:bulletEnabled val="1"/>
        </dgm:presLayoutVars>
      </dgm:prSet>
      <dgm:spPr/>
    </dgm:pt>
    <dgm:pt modelId="{9A9D280C-85D1-4528-A4B6-F3B3A115325D}" type="pres">
      <dgm:prSet presAssocID="{638256C0-A59C-4044-B265-F414578BB2D3}" presName="childText" presStyleLbl="revTx" presStyleIdx="1" presStyleCnt="2">
        <dgm:presLayoutVars>
          <dgm:bulletEnabled val="1"/>
        </dgm:presLayoutVars>
      </dgm:prSet>
      <dgm:spPr/>
    </dgm:pt>
  </dgm:ptLst>
  <dgm:cxnLst>
    <dgm:cxn modelId="{CFF3AC14-708B-460B-A055-E275473B3C9D}" srcId="{FB85E9CF-8540-46D8-AAB6-7BE65B12398D}" destId="{04AF3CD3-794B-408E-B36D-3AF137B83919}" srcOrd="0" destOrd="0" parTransId="{0E1AAE67-4E66-4686-8C19-AACC4A833A8F}" sibTransId="{59709353-8DA8-46DD-9D68-9348BAAFDC1B}"/>
    <dgm:cxn modelId="{429FB61A-6A7A-493F-A4BD-49FBC48B997D}" type="presOf" srcId="{FB85E9CF-8540-46D8-AAB6-7BE65B12398D}" destId="{A7174211-187D-4FFB-AE5C-DBA70153F3BE}" srcOrd="0" destOrd="6" presId="urn:microsoft.com/office/officeart/2005/8/layout/vList2"/>
    <dgm:cxn modelId="{3989481E-591C-4AF2-A5D0-7CF50224FFDF}" srcId="{39347383-3847-4185-BBA0-6FE55FCA254C}" destId="{638256C0-A59C-4044-B265-F414578BB2D3}" srcOrd="1" destOrd="0" parTransId="{86A07167-535F-4B07-A08E-439C9EE785BF}" sibTransId="{3D477EB1-080A-4856-A26D-27F7A3728F6E}"/>
    <dgm:cxn modelId="{CC7FA324-FAC3-4B0B-8DDB-3B381D0935CD}" type="presOf" srcId="{98D092F6-6757-47E1-BFF8-CF0C2F54BA15}" destId="{9A9D280C-85D1-4528-A4B6-F3B3A115325D}" srcOrd="0" destOrd="0" presId="urn:microsoft.com/office/officeart/2005/8/layout/vList2"/>
    <dgm:cxn modelId="{49FA823A-1577-47FC-A3CD-F33A6ADFFDBD}" type="presOf" srcId="{A0EE5E4B-FD58-4B48-ACD5-03E9765982C5}" destId="{9A9D280C-85D1-4528-A4B6-F3B3A115325D}" srcOrd="0" destOrd="1" presId="urn:microsoft.com/office/officeart/2005/8/layout/vList2"/>
    <dgm:cxn modelId="{518D1240-393F-4FAD-9D45-69C9EED8CFE1}" type="presOf" srcId="{B5345BF7-52D0-46A9-BFB6-E87C0C8A587F}" destId="{A7174211-187D-4FFB-AE5C-DBA70153F3BE}" srcOrd="0" destOrd="5" presId="urn:microsoft.com/office/officeart/2005/8/layout/vList2"/>
    <dgm:cxn modelId="{B0518463-D7EF-4935-8E7F-B082D5898F15}" type="presOf" srcId="{638256C0-A59C-4044-B265-F414578BB2D3}" destId="{A6F67140-E5B2-45D9-860C-AE2353DE2D16}" srcOrd="0" destOrd="0" presId="urn:microsoft.com/office/officeart/2005/8/layout/vList2"/>
    <dgm:cxn modelId="{F156C465-0E30-448F-8B7F-97388468B99F}" srcId="{8C8C3D78-70D7-4FE3-B60C-477936D22167}" destId="{28CBAF6B-2500-4169-8BE8-52DC0DDA3F82}" srcOrd="1" destOrd="0" parTransId="{40B63E0C-B5D5-4726-9C88-3A499DB4D50C}" sibTransId="{5E804250-E98E-4733-94F6-184F9F8BC61A}"/>
    <dgm:cxn modelId="{62544067-FE85-4603-8A58-A589FB286A9D}" srcId="{638256C0-A59C-4044-B265-F414578BB2D3}" destId="{98D092F6-6757-47E1-BFF8-CF0C2F54BA15}" srcOrd="0" destOrd="0" parTransId="{8898FF14-0354-4CE4-9F3E-EDA6ECFE4B12}" sibTransId="{B2071EFB-B5CD-4C87-AD69-0FBB35437CF2}"/>
    <dgm:cxn modelId="{4E7C7E4E-73D1-4BBB-93D1-4A4DDAD299CF}" srcId="{28CBAF6B-2500-4169-8BE8-52DC0DDA3F82}" destId="{E27EBD00-0B87-4B6B-BD6B-43192F5ECB4A}" srcOrd="0" destOrd="0" parTransId="{A729F2D0-14E4-40F7-A7AC-7DB8074BC8FE}" sibTransId="{BB2648F1-AB1F-40D0-97EC-805A4156D9A7}"/>
    <dgm:cxn modelId="{42CC7F77-F049-412D-A3E5-5BCFEDE2167E}" type="presOf" srcId="{A42C7F2B-011C-4829-9439-B02EDABEA12A}" destId="{A7174211-187D-4FFB-AE5C-DBA70153F3BE}" srcOrd="0" destOrd="0" presId="urn:microsoft.com/office/officeart/2005/8/layout/vList2"/>
    <dgm:cxn modelId="{29761078-9EA1-424C-AEEC-47A8E63E1622}" type="presOf" srcId="{04AF3CD3-794B-408E-B36D-3AF137B83919}" destId="{A7174211-187D-4FFB-AE5C-DBA70153F3BE}" srcOrd="0" destOrd="7" presId="urn:microsoft.com/office/officeart/2005/8/layout/vList2"/>
    <dgm:cxn modelId="{A300927D-7297-4AB6-BE57-0E9B34BB69DE}" type="presOf" srcId="{8C8C3D78-70D7-4FE3-B60C-477936D22167}" destId="{2EA40A84-DECA-4900-BC59-4418C3053464}" srcOrd="0" destOrd="0" presId="urn:microsoft.com/office/officeart/2005/8/layout/vList2"/>
    <dgm:cxn modelId="{6E835E8F-A24E-499F-8D36-FDD54CE4545F}" srcId="{A42C7F2B-011C-4829-9439-B02EDABEA12A}" destId="{239AC9A7-345E-4B27-86EF-1357671655CB}" srcOrd="1" destOrd="0" parTransId="{6DA8181D-2A8C-4551-9F4E-473B66F717F5}" sibTransId="{CDD00AAF-4638-4F98-AAEF-FA86400A139F}"/>
    <dgm:cxn modelId="{B9C13099-B9E4-4333-B09E-65B275A8511B}" type="presOf" srcId="{28CBAF6B-2500-4169-8BE8-52DC0DDA3F82}" destId="{A7174211-187D-4FFB-AE5C-DBA70153F3BE}" srcOrd="0" destOrd="3" presId="urn:microsoft.com/office/officeart/2005/8/layout/vList2"/>
    <dgm:cxn modelId="{E6B5559E-421D-492A-B598-E495E99F3DFF}" type="presOf" srcId="{E27EBD00-0B87-4B6B-BD6B-43192F5ECB4A}" destId="{A7174211-187D-4FFB-AE5C-DBA70153F3BE}" srcOrd="0" destOrd="4" presId="urn:microsoft.com/office/officeart/2005/8/layout/vList2"/>
    <dgm:cxn modelId="{81707E9E-A0E5-47F9-9E0F-770C1464F245}" type="presOf" srcId="{239AC9A7-345E-4B27-86EF-1357671655CB}" destId="{A7174211-187D-4FFB-AE5C-DBA70153F3BE}" srcOrd="0" destOrd="2" presId="urn:microsoft.com/office/officeart/2005/8/layout/vList2"/>
    <dgm:cxn modelId="{B041DAC1-5B31-4A30-BA78-940E1DA417C2}" type="presOf" srcId="{A8ED4563-DC8E-4E65-9CC7-D288B44B3D02}" destId="{A7174211-187D-4FFB-AE5C-DBA70153F3BE}" srcOrd="0" destOrd="1" presId="urn:microsoft.com/office/officeart/2005/8/layout/vList2"/>
    <dgm:cxn modelId="{F2D712CA-D759-4183-99D3-A6174266162B}" srcId="{39347383-3847-4185-BBA0-6FE55FCA254C}" destId="{8C8C3D78-70D7-4FE3-B60C-477936D22167}" srcOrd="0" destOrd="0" parTransId="{BD240B91-26E8-4A46-A417-6A8B13F6D5F6}" sibTransId="{D39C1BC1-8820-4AB2-9C14-C48C2DFE9398}"/>
    <dgm:cxn modelId="{917795CF-FF29-4818-8A4C-2128484B1CB9}" srcId="{8C8C3D78-70D7-4FE3-B60C-477936D22167}" destId="{A42C7F2B-011C-4829-9439-B02EDABEA12A}" srcOrd="0" destOrd="0" parTransId="{BC2E8839-F760-4484-87A5-A63F008FFBD7}" sibTransId="{916C0FB8-6F41-460E-B32B-10549E35EA28}"/>
    <dgm:cxn modelId="{BEA39DDF-682A-497F-9E09-DFECF13FBF34}" srcId="{8C8C3D78-70D7-4FE3-B60C-477936D22167}" destId="{FB85E9CF-8540-46D8-AAB6-7BE65B12398D}" srcOrd="2" destOrd="0" parTransId="{259319D8-3EAB-44E4-BE9D-B59602DD2586}" sibTransId="{19C08DE4-AF2A-43A3-8E84-28D7348B1A4F}"/>
    <dgm:cxn modelId="{41F68FEB-5249-4D69-8C2D-0E1303F07EDA}" srcId="{28CBAF6B-2500-4169-8BE8-52DC0DDA3F82}" destId="{B5345BF7-52D0-46A9-BFB6-E87C0C8A587F}" srcOrd="1" destOrd="0" parTransId="{7DB7C13A-ABF8-4280-9F9C-D21ABEAA8F21}" sibTransId="{A83B5DD9-D992-4543-9E90-AC5AEA3C0CA3}"/>
    <dgm:cxn modelId="{8F1092F6-D232-4A8F-A3DF-9CB6D768BFC3}" srcId="{A42C7F2B-011C-4829-9439-B02EDABEA12A}" destId="{A8ED4563-DC8E-4E65-9CC7-D288B44B3D02}" srcOrd="0" destOrd="0" parTransId="{D0197235-1E6E-461B-A738-A89A0D9259DA}" sibTransId="{7142E95E-F74F-4BCE-9441-CE032E5CAD07}"/>
    <dgm:cxn modelId="{278127F7-0272-49FD-89D2-BC7577A5AEB8}" type="presOf" srcId="{39347383-3847-4185-BBA0-6FE55FCA254C}" destId="{558D2F5F-11D2-496D-B14F-9626886D21F0}" srcOrd="0" destOrd="0" presId="urn:microsoft.com/office/officeart/2005/8/layout/vList2"/>
    <dgm:cxn modelId="{A56D75F9-9672-470B-A3C9-573EDB09EBC7}" srcId="{638256C0-A59C-4044-B265-F414578BB2D3}" destId="{A0EE5E4B-FD58-4B48-ACD5-03E9765982C5}" srcOrd="1" destOrd="0" parTransId="{2CFC342E-EED6-4DF3-939C-E8EA43F53C5E}" sibTransId="{6B5A2589-8C31-45FD-B2D0-1BBA2BB47933}"/>
    <dgm:cxn modelId="{06C4E41F-64FC-4B29-8451-D319B09620A0}" type="presParOf" srcId="{558D2F5F-11D2-496D-B14F-9626886D21F0}" destId="{2EA40A84-DECA-4900-BC59-4418C3053464}" srcOrd="0" destOrd="0" presId="urn:microsoft.com/office/officeart/2005/8/layout/vList2"/>
    <dgm:cxn modelId="{A257EF68-BCA9-489B-8A08-21B27B46DB9E}" type="presParOf" srcId="{558D2F5F-11D2-496D-B14F-9626886D21F0}" destId="{A7174211-187D-4FFB-AE5C-DBA70153F3BE}" srcOrd="1" destOrd="0" presId="urn:microsoft.com/office/officeart/2005/8/layout/vList2"/>
    <dgm:cxn modelId="{622DC189-156D-429B-801B-BF46710D5F2F}" type="presParOf" srcId="{558D2F5F-11D2-496D-B14F-9626886D21F0}" destId="{A6F67140-E5B2-45D9-860C-AE2353DE2D16}" srcOrd="2" destOrd="0" presId="urn:microsoft.com/office/officeart/2005/8/layout/vList2"/>
    <dgm:cxn modelId="{FE1F29BF-83D5-42CF-95B0-CDD76E2C756D}" type="presParOf" srcId="{558D2F5F-11D2-496D-B14F-9626886D21F0}" destId="{9A9D280C-85D1-4528-A4B6-F3B3A115325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2FEDD3-8ACA-46CA-A8FF-A69E3DE1E211}" type="doc">
      <dgm:prSet loTypeId="urn:microsoft.com/office/officeart/2018/5/layout/CenteredIconLabelDescriptionList" loCatId="icon" qsTypeId="urn:microsoft.com/office/officeart/2005/8/quickstyle/simple2" qsCatId="simple" csTypeId="urn:microsoft.com/office/officeart/2005/8/colors/accent1_2" csCatId="accent1" phldr="1"/>
      <dgm:spPr/>
      <dgm:t>
        <a:bodyPr/>
        <a:lstStyle/>
        <a:p>
          <a:endParaRPr lang="en-US"/>
        </a:p>
      </dgm:t>
    </dgm:pt>
    <dgm:pt modelId="{2F546E3F-10D4-4BF6-9EA2-8967078EE3FE}">
      <dgm:prSet/>
      <dgm:spPr/>
      <dgm:t>
        <a:bodyPr/>
        <a:lstStyle/>
        <a:p>
          <a:pPr>
            <a:lnSpc>
              <a:spcPct val="100000"/>
            </a:lnSpc>
            <a:defRPr b="1"/>
          </a:pPr>
          <a:r>
            <a:rPr lang="en-US" dirty="0"/>
            <a:t>Increase peer sharing at each quarterly meeting</a:t>
          </a:r>
        </a:p>
      </dgm:t>
    </dgm:pt>
    <dgm:pt modelId="{E358E762-624E-437D-9179-E76DC16FA409}" type="parTrans" cxnId="{D6A11F7B-AEFC-415C-9926-2252590BBDBA}">
      <dgm:prSet/>
      <dgm:spPr/>
      <dgm:t>
        <a:bodyPr/>
        <a:lstStyle/>
        <a:p>
          <a:endParaRPr lang="en-US"/>
        </a:p>
      </dgm:t>
    </dgm:pt>
    <dgm:pt modelId="{9896A75B-FECB-409D-8C9E-955B409D656D}" type="sibTrans" cxnId="{D6A11F7B-AEFC-415C-9926-2252590BBDBA}">
      <dgm:prSet/>
      <dgm:spPr/>
      <dgm:t>
        <a:bodyPr/>
        <a:lstStyle/>
        <a:p>
          <a:endParaRPr lang="en-US"/>
        </a:p>
      </dgm:t>
    </dgm:pt>
    <dgm:pt modelId="{1F85AA25-69A3-4955-A5A2-CCDDDCD94EE9}">
      <dgm:prSet custT="1"/>
      <dgm:spPr/>
      <dgm:t>
        <a:bodyPr/>
        <a:lstStyle/>
        <a:p>
          <a:pPr>
            <a:lnSpc>
              <a:spcPct val="100000"/>
            </a:lnSpc>
          </a:pPr>
          <a:r>
            <a:rPr lang="en-US" sz="1200" dirty="0"/>
            <a:t>Score cards/Stoplight reports/Dashboards</a:t>
          </a:r>
        </a:p>
      </dgm:t>
    </dgm:pt>
    <dgm:pt modelId="{4F4B16CF-17CA-4F6E-8711-3B9F79629B3B}" type="parTrans" cxnId="{BAD62440-4A77-49D4-A905-3847AC63EA50}">
      <dgm:prSet/>
      <dgm:spPr/>
      <dgm:t>
        <a:bodyPr/>
        <a:lstStyle/>
        <a:p>
          <a:endParaRPr lang="en-US"/>
        </a:p>
      </dgm:t>
    </dgm:pt>
    <dgm:pt modelId="{C85ADB56-291A-43A7-B462-2E4560F542EB}" type="sibTrans" cxnId="{BAD62440-4A77-49D4-A905-3847AC63EA50}">
      <dgm:prSet/>
      <dgm:spPr/>
      <dgm:t>
        <a:bodyPr/>
        <a:lstStyle/>
        <a:p>
          <a:endParaRPr lang="en-US"/>
        </a:p>
      </dgm:t>
    </dgm:pt>
    <dgm:pt modelId="{D275DC83-FA2A-4B97-A496-6E332E03B389}">
      <dgm:prSet custT="1"/>
      <dgm:spPr/>
      <dgm:t>
        <a:bodyPr/>
        <a:lstStyle/>
        <a:p>
          <a:pPr>
            <a:lnSpc>
              <a:spcPct val="100000"/>
            </a:lnSpc>
          </a:pPr>
          <a:r>
            <a:rPr lang="en-US" sz="1200" dirty="0"/>
            <a:t>Performance Improvement Projects</a:t>
          </a:r>
        </a:p>
      </dgm:t>
    </dgm:pt>
    <dgm:pt modelId="{A56D0C07-86EE-46D2-B153-A24A99418519}" type="parTrans" cxnId="{D2C02740-F533-47A7-A57E-5E47E6693602}">
      <dgm:prSet/>
      <dgm:spPr/>
      <dgm:t>
        <a:bodyPr/>
        <a:lstStyle/>
        <a:p>
          <a:endParaRPr lang="en-US"/>
        </a:p>
      </dgm:t>
    </dgm:pt>
    <dgm:pt modelId="{8061A6E0-349E-4260-98CB-6AD0CE7C5F7F}" type="sibTrans" cxnId="{D2C02740-F533-47A7-A57E-5E47E6693602}">
      <dgm:prSet/>
      <dgm:spPr/>
      <dgm:t>
        <a:bodyPr/>
        <a:lstStyle/>
        <a:p>
          <a:endParaRPr lang="en-US"/>
        </a:p>
      </dgm:t>
    </dgm:pt>
    <dgm:pt modelId="{1BD76829-4DFF-4563-A25E-80644553B051}">
      <dgm:prSet custT="1"/>
      <dgm:spPr/>
      <dgm:t>
        <a:bodyPr/>
        <a:lstStyle/>
        <a:p>
          <a:pPr>
            <a:lnSpc>
              <a:spcPct val="100000"/>
            </a:lnSpc>
          </a:pPr>
          <a:r>
            <a:rPr lang="en-US" sz="1200" dirty="0"/>
            <a:t>Best Practices</a:t>
          </a:r>
        </a:p>
      </dgm:t>
    </dgm:pt>
    <dgm:pt modelId="{71F1213E-6605-4E3A-80B0-E8BE1B4C69B9}" type="parTrans" cxnId="{90DBACAE-0817-45B4-AE87-9C0FD0CFA8AD}">
      <dgm:prSet/>
      <dgm:spPr/>
      <dgm:t>
        <a:bodyPr/>
        <a:lstStyle/>
        <a:p>
          <a:endParaRPr lang="en-US"/>
        </a:p>
      </dgm:t>
    </dgm:pt>
    <dgm:pt modelId="{679970EF-F0A8-4014-BD36-690AF9ADC596}" type="sibTrans" cxnId="{90DBACAE-0817-45B4-AE87-9C0FD0CFA8AD}">
      <dgm:prSet/>
      <dgm:spPr/>
      <dgm:t>
        <a:bodyPr/>
        <a:lstStyle/>
        <a:p>
          <a:endParaRPr lang="en-US"/>
        </a:p>
      </dgm:t>
    </dgm:pt>
    <dgm:pt modelId="{9912DA3F-C9B5-4A0A-B7E2-BBB232A54787}">
      <dgm:prSet/>
      <dgm:spPr/>
      <dgm:t>
        <a:bodyPr/>
        <a:lstStyle/>
        <a:p>
          <a:pPr>
            <a:lnSpc>
              <a:spcPct val="100000"/>
            </a:lnSpc>
            <a:defRPr b="1"/>
          </a:pPr>
          <a:r>
            <a:rPr lang="en-US"/>
            <a:t>MBQIP Quarterly Calls</a:t>
          </a:r>
        </a:p>
      </dgm:t>
    </dgm:pt>
    <dgm:pt modelId="{AB064A13-D5AF-4C42-B36A-85DD7DEC3F46}" type="parTrans" cxnId="{87843379-EBA5-4BB1-8169-E011D136F2A0}">
      <dgm:prSet/>
      <dgm:spPr/>
      <dgm:t>
        <a:bodyPr/>
        <a:lstStyle/>
        <a:p>
          <a:endParaRPr lang="en-US"/>
        </a:p>
      </dgm:t>
    </dgm:pt>
    <dgm:pt modelId="{5342D714-CDF3-4A23-A78D-2A18E0818709}" type="sibTrans" cxnId="{87843379-EBA5-4BB1-8169-E011D136F2A0}">
      <dgm:prSet/>
      <dgm:spPr/>
      <dgm:t>
        <a:bodyPr/>
        <a:lstStyle/>
        <a:p>
          <a:endParaRPr lang="en-US"/>
        </a:p>
      </dgm:t>
    </dgm:pt>
    <dgm:pt modelId="{CA706F07-6C27-4985-8EF2-1C9C646E4F65}">
      <dgm:prSet custT="1"/>
      <dgm:spPr/>
      <dgm:t>
        <a:bodyPr/>
        <a:lstStyle/>
        <a:p>
          <a:pPr>
            <a:lnSpc>
              <a:spcPct val="100000"/>
            </a:lnSpc>
          </a:pPr>
          <a:r>
            <a:rPr lang="en-US" sz="1200" dirty="0"/>
            <a:t>Subject Matter Experts</a:t>
          </a:r>
        </a:p>
      </dgm:t>
    </dgm:pt>
    <dgm:pt modelId="{98988370-BCED-4158-9F11-A2B47194F606}" type="parTrans" cxnId="{91BB24A6-6C3F-4B72-B75D-CA7B7943D9EC}">
      <dgm:prSet/>
      <dgm:spPr/>
      <dgm:t>
        <a:bodyPr/>
        <a:lstStyle/>
        <a:p>
          <a:endParaRPr lang="en-US"/>
        </a:p>
      </dgm:t>
    </dgm:pt>
    <dgm:pt modelId="{0E332F28-9B88-4F0D-AFAD-C5DFB42196DA}" type="sibTrans" cxnId="{91BB24A6-6C3F-4B72-B75D-CA7B7943D9EC}">
      <dgm:prSet/>
      <dgm:spPr/>
      <dgm:t>
        <a:bodyPr/>
        <a:lstStyle/>
        <a:p>
          <a:endParaRPr lang="en-US"/>
        </a:p>
      </dgm:t>
    </dgm:pt>
    <dgm:pt modelId="{FEAA1AD9-184A-4537-98B4-01B6567A6FB3}">
      <dgm:prSet custT="1"/>
      <dgm:spPr/>
      <dgm:t>
        <a:bodyPr/>
        <a:lstStyle/>
        <a:p>
          <a:pPr>
            <a:lnSpc>
              <a:spcPct val="100000"/>
            </a:lnSpc>
          </a:pPr>
          <a:r>
            <a:rPr lang="en-US" sz="1200" dirty="0"/>
            <a:t>Peer Led</a:t>
          </a:r>
        </a:p>
        <a:p>
          <a:pPr>
            <a:lnSpc>
              <a:spcPct val="100000"/>
            </a:lnSpc>
          </a:pPr>
          <a:endParaRPr lang="en-US" sz="1100" dirty="0"/>
        </a:p>
      </dgm:t>
    </dgm:pt>
    <dgm:pt modelId="{2D8729C4-1C32-4689-B52C-594FB0E2CC8B}" type="parTrans" cxnId="{C1888999-F992-43EE-A18F-6007C2286628}">
      <dgm:prSet/>
      <dgm:spPr/>
      <dgm:t>
        <a:bodyPr/>
        <a:lstStyle/>
        <a:p>
          <a:endParaRPr lang="en-US"/>
        </a:p>
      </dgm:t>
    </dgm:pt>
    <dgm:pt modelId="{7DEA9A2F-87DC-4EC5-AD67-A584477B53CA}" type="sibTrans" cxnId="{C1888999-F992-43EE-A18F-6007C2286628}">
      <dgm:prSet/>
      <dgm:spPr/>
      <dgm:t>
        <a:bodyPr/>
        <a:lstStyle/>
        <a:p>
          <a:endParaRPr lang="en-US"/>
        </a:p>
      </dgm:t>
    </dgm:pt>
    <dgm:pt modelId="{796FEA94-A03F-4399-BDF2-9EF7A5B6B5C6}">
      <dgm:prSet/>
      <dgm:spPr/>
      <dgm:t>
        <a:bodyPr/>
        <a:lstStyle/>
        <a:p>
          <a:pPr>
            <a:lnSpc>
              <a:spcPct val="100000"/>
            </a:lnSpc>
            <a:defRPr b="1"/>
          </a:pPr>
          <a:r>
            <a:rPr lang="en-US" dirty="0"/>
            <a:t>Educational Webinars</a:t>
          </a:r>
        </a:p>
      </dgm:t>
    </dgm:pt>
    <dgm:pt modelId="{3EA2B759-CDE4-48A8-880E-0B76CC6F8017}" type="parTrans" cxnId="{E7ABA2F8-BF20-476C-B44B-C86A92B979D0}">
      <dgm:prSet/>
      <dgm:spPr/>
      <dgm:t>
        <a:bodyPr/>
        <a:lstStyle/>
        <a:p>
          <a:endParaRPr lang="en-US"/>
        </a:p>
      </dgm:t>
    </dgm:pt>
    <dgm:pt modelId="{68D10E25-644B-410F-B2BD-EC75C2A0BD1F}" type="sibTrans" cxnId="{E7ABA2F8-BF20-476C-B44B-C86A92B979D0}">
      <dgm:prSet/>
      <dgm:spPr/>
      <dgm:t>
        <a:bodyPr/>
        <a:lstStyle/>
        <a:p>
          <a:endParaRPr lang="en-US"/>
        </a:p>
      </dgm:t>
    </dgm:pt>
    <dgm:pt modelId="{0DAD987C-BE0B-43AF-9E00-53BD484E25D2}">
      <dgm:prSet/>
      <dgm:spPr/>
      <dgm:t>
        <a:bodyPr/>
        <a:lstStyle/>
        <a:p>
          <a:pPr>
            <a:lnSpc>
              <a:spcPct val="100000"/>
            </a:lnSpc>
            <a:defRPr b="1"/>
          </a:pPr>
          <a:r>
            <a:rPr lang="en-US" dirty="0"/>
            <a:t>NHSN</a:t>
          </a:r>
        </a:p>
      </dgm:t>
    </dgm:pt>
    <dgm:pt modelId="{59A5AB24-0B6F-4141-984A-8D33951AC03A}" type="parTrans" cxnId="{7621734A-C736-4DA3-92F0-DB0CE11271F0}">
      <dgm:prSet/>
      <dgm:spPr/>
      <dgm:t>
        <a:bodyPr/>
        <a:lstStyle/>
        <a:p>
          <a:endParaRPr lang="en-US"/>
        </a:p>
      </dgm:t>
    </dgm:pt>
    <dgm:pt modelId="{10B7A176-D7A3-4277-BB71-FF1EE825E8F7}" type="sibTrans" cxnId="{7621734A-C736-4DA3-92F0-DB0CE11271F0}">
      <dgm:prSet/>
      <dgm:spPr/>
      <dgm:t>
        <a:bodyPr/>
        <a:lstStyle/>
        <a:p>
          <a:endParaRPr lang="en-US"/>
        </a:p>
      </dgm:t>
    </dgm:pt>
    <dgm:pt modelId="{F4A97465-61EE-4D16-8ED0-1629F0C108FC}" type="pres">
      <dgm:prSet presAssocID="{E82FEDD3-8ACA-46CA-A8FF-A69E3DE1E211}" presName="root" presStyleCnt="0">
        <dgm:presLayoutVars>
          <dgm:dir/>
          <dgm:resizeHandles val="exact"/>
        </dgm:presLayoutVars>
      </dgm:prSet>
      <dgm:spPr/>
    </dgm:pt>
    <dgm:pt modelId="{0046E3C4-5001-4B41-B286-F6BC5C0AA827}" type="pres">
      <dgm:prSet presAssocID="{2F546E3F-10D4-4BF6-9EA2-8967078EE3FE}" presName="compNode" presStyleCnt="0"/>
      <dgm:spPr/>
    </dgm:pt>
    <dgm:pt modelId="{887289E7-5487-4B08-BFAC-DAC299112D94}" type="pres">
      <dgm:prSet presAssocID="{2F546E3F-10D4-4BF6-9EA2-8967078EE3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uge"/>
        </a:ext>
      </dgm:extLst>
    </dgm:pt>
    <dgm:pt modelId="{D5598B31-7B02-4451-9196-8FAE81859F28}" type="pres">
      <dgm:prSet presAssocID="{2F546E3F-10D4-4BF6-9EA2-8967078EE3FE}" presName="iconSpace" presStyleCnt="0"/>
      <dgm:spPr/>
    </dgm:pt>
    <dgm:pt modelId="{20048E5E-041D-493B-B348-35F0AA61BEDB}" type="pres">
      <dgm:prSet presAssocID="{2F546E3F-10D4-4BF6-9EA2-8967078EE3FE}" presName="parTx" presStyleLbl="revTx" presStyleIdx="0" presStyleCnt="8">
        <dgm:presLayoutVars>
          <dgm:chMax val="0"/>
          <dgm:chPref val="0"/>
        </dgm:presLayoutVars>
      </dgm:prSet>
      <dgm:spPr/>
    </dgm:pt>
    <dgm:pt modelId="{34221D4B-AC1B-4F97-8EFF-070FDCEFD1E1}" type="pres">
      <dgm:prSet presAssocID="{2F546E3F-10D4-4BF6-9EA2-8967078EE3FE}" presName="txSpace" presStyleCnt="0"/>
      <dgm:spPr/>
    </dgm:pt>
    <dgm:pt modelId="{21E41D9B-6A0A-4EDA-BC6E-AFBEDBDA6E53}" type="pres">
      <dgm:prSet presAssocID="{2F546E3F-10D4-4BF6-9EA2-8967078EE3FE}" presName="desTx" presStyleLbl="revTx" presStyleIdx="1" presStyleCnt="8" custScaleX="140697">
        <dgm:presLayoutVars/>
      </dgm:prSet>
      <dgm:spPr/>
    </dgm:pt>
    <dgm:pt modelId="{939C7846-26D4-4F36-B02C-94B4CA2A6D25}" type="pres">
      <dgm:prSet presAssocID="{9896A75B-FECB-409D-8C9E-955B409D656D}" presName="sibTrans" presStyleCnt="0"/>
      <dgm:spPr/>
    </dgm:pt>
    <dgm:pt modelId="{2081B272-B923-4292-92FB-2D08B55CDB62}" type="pres">
      <dgm:prSet presAssocID="{9912DA3F-C9B5-4A0A-B7E2-BBB232A54787}" presName="compNode" presStyleCnt="0"/>
      <dgm:spPr/>
    </dgm:pt>
    <dgm:pt modelId="{115D61D7-CB7D-426B-B3B0-B6E948A8DEBF}" type="pres">
      <dgm:prSet presAssocID="{9912DA3F-C9B5-4A0A-B7E2-BBB232A547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l center"/>
        </a:ext>
      </dgm:extLst>
    </dgm:pt>
    <dgm:pt modelId="{D4D0ED42-D9A1-4BD7-8EAD-7576EB5AFC58}" type="pres">
      <dgm:prSet presAssocID="{9912DA3F-C9B5-4A0A-B7E2-BBB232A54787}" presName="iconSpace" presStyleCnt="0"/>
      <dgm:spPr/>
    </dgm:pt>
    <dgm:pt modelId="{EE1C3D1B-18D2-4E74-A16D-C238323418FB}" type="pres">
      <dgm:prSet presAssocID="{9912DA3F-C9B5-4A0A-B7E2-BBB232A54787}" presName="parTx" presStyleLbl="revTx" presStyleIdx="2" presStyleCnt="8">
        <dgm:presLayoutVars>
          <dgm:chMax val="0"/>
          <dgm:chPref val="0"/>
        </dgm:presLayoutVars>
      </dgm:prSet>
      <dgm:spPr/>
    </dgm:pt>
    <dgm:pt modelId="{827A02BD-4560-40F9-87A0-18A269D1BB85}" type="pres">
      <dgm:prSet presAssocID="{9912DA3F-C9B5-4A0A-B7E2-BBB232A54787}" presName="txSpace" presStyleCnt="0"/>
      <dgm:spPr/>
    </dgm:pt>
    <dgm:pt modelId="{931E948B-5D73-4560-87B4-59BEC92A23D2}" type="pres">
      <dgm:prSet presAssocID="{9912DA3F-C9B5-4A0A-B7E2-BBB232A54787}" presName="desTx" presStyleLbl="revTx" presStyleIdx="3" presStyleCnt="8">
        <dgm:presLayoutVars/>
      </dgm:prSet>
      <dgm:spPr/>
    </dgm:pt>
    <dgm:pt modelId="{84D2192C-E2BC-46F9-A968-10FE66705AD3}" type="pres">
      <dgm:prSet presAssocID="{5342D714-CDF3-4A23-A78D-2A18E0818709}" presName="sibTrans" presStyleCnt="0"/>
      <dgm:spPr/>
    </dgm:pt>
    <dgm:pt modelId="{360D2E0F-18C1-4838-BDBB-E1D2BD904427}" type="pres">
      <dgm:prSet presAssocID="{796FEA94-A03F-4399-BDF2-9EF7A5B6B5C6}" presName="compNode" presStyleCnt="0"/>
      <dgm:spPr/>
    </dgm:pt>
    <dgm:pt modelId="{208B862B-4648-486F-BEF3-4E09FF7F6D13}" type="pres">
      <dgm:prSet presAssocID="{796FEA94-A03F-4399-BDF2-9EF7A5B6B5C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ceiver"/>
        </a:ext>
      </dgm:extLst>
    </dgm:pt>
    <dgm:pt modelId="{AAB13221-8C29-4626-8368-215FD17F672F}" type="pres">
      <dgm:prSet presAssocID="{796FEA94-A03F-4399-BDF2-9EF7A5B6B5C6}" presName="iconSpace" presStyleCnt="0"/>
      <dgm:spPr/>
    </dgm:pt>
    <dgm:pt modelId="{CC564CB5-49BF-4FC5-B00C-165235B552C3}" type="pres">
      <dgm:prSet presAssocID="{796FEA94-A03F-4399-BDF2-9EF7A5B6B5C6}" presName="parTx" presStyleLbl="revTx" presStyleIdx="4" presStyleCnt="8">
        <dgm:presLayoutVars>
          <dgm:chMax val="0"/>
          <dgm:chPref val="0"/>
        </dgm:presLayoutVars>
      </dgm:prSet>
      <dgm:spPr/>
    </dgm:pt>
    <dgm:pt modelId="{6F5C4965-76C9-4ABB-BC44-844302B7E114}" type="pres">
      <dgm:prSet presAssocID="{796FEA94-A03F-4399-BDF2-9EF7A5B6B5C6}" presName="txSpace" presStyleCnt="0"/>
      <dgm:spPr/>
    </dgm:pt>
    <dgm:pt modelId="{8D635FC3-C2D3-42F9-88C3-CEECC09B6269}" type="pres">
      <dgm:prSet presAssocID="{796FEA94-A03F-4399-BDF2-9EF7A5B6B5C6}" presName="desTx" presStyleLbl="revTx" presStyleIdx="5" presStyleCnt="8">
        <dgm:presLayoutVars/>
      </dgm:prSet>
      <dgm:spPr/>
    </dgm:pt>
    <dgm:pt modelId="{2B6DEB6F-A005-4F1D-B9DE-D5CA1062AFF2}" type="pres">
      <dgm:prSet presAssocID="{68D10E25-644B-410F-B2BD-EC75C2A0BD1F}" presName="sibTrans" presStyleCnt="0"/>
      <dgm:spPr/>
    </dgm:pt>
    <dgm:pt modelId="{BE76EEF3-DA27-4850-9C47-8957B5E9E0E4}" type="pres">
      <dgm:prSet presAssocID="{0DAD987C-BE0B-43AF-9E00-53BD484E25D2}" presName="compNode" presStyleCnt="0"/>
      <dgm:spPr/>
    </dgm:pt>
    <dgm:pt modelId="{71A573DA-A37A-4FD3-8525-930C8B188693}" type="pres">
      <dgm:prSet presAssocID="{0DAD987C-BE0B-43AF-9E00-53BD484E25D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erver"/>
        </a:ext>
      </dgm:extLst>
    </dgm:pt>
    <dgm:pt modelId="{C4FCB69F-9CDC-47D5-A5EC-93DCD31667F8}" type="pres">
      <dgm:prSet presAssocID="{0DAD987C-BE0B-43AF-9E00-53BD484E25D2}" presName="iconSpace" presStyleCnt="0"/>
      <dgm:spPr/>
    </dgm:pt>
    <dgm:pt modelId="{1AFFDCB8-9672-483D-8363-087A4108D182}" type="pres">
      <dgm:prSet presAssocID="{0DAD987C-BE0B-43AF-9E00-53BD484E25D2}" presName="parTx" presStyleLbl="revTx" presStyleIdx="6" presStyleCnt="8">
        <dgm:presLayoutVars>
          <dgm:chMax val="0"/>
          <dgm:chPref val="0"/>
        </dgm:presLayoutVars>
      </dgm:prSet>
      <dgm:spPr/>
    </dgm:pt>
    <dgm:pt modelId="{94D55ADE-B503-47ED-B95C-6AD23C1C0A4A}" type="pres">
      <dgm:prSet presAssocID="{0DAD987C-BE0B-43AF-9E00-53BD484E25D2}" presName="txSpace" presStyleCnt="0"/>
      <dgm:spPr/>
    </dgm:pt>
    <dgm:pt modelId="{694F822D-164E-471F-BCCB-D6B4EA282453}" type="pres">
      <dgm:prSet presAssocID="{0DAD987C-BE0B-43AF-9E00-53BD484E25D2}" presName="desTx" presStyleLbl="revTx" presStyleIdx="7" presStyleCnt="8">
        <dgm:presLayoutVars/>
      </dgm:prSet>
      <dgm:spPr/>
    </dgm:pt>
  </dgm:ptLst>
  <dgm:cxnLst>
    <dgm:cxn modelId="{E700B612-E17C-493C-916E-E983602132DF}" type="presOf" srcId="{E82FEDD3-8ACA-46CA-A8FF-A69E3DE1E211}" destId="{F4A97465-61EE-4D16-8ED0-1629F0C108FC}" srcOrd="0" destOrd="0" presId="urn:microsoft.com/office/officeart/2018/5/layout/CenteredIconLabelDescriptionList"/>
    <dgm:cxn modelId="{D4F5E63E-936F-4D57-B63F-E8EFA7941FD8}" type="presOf" srcId="{FEAA1AD9-184A-4537-98B4-01B6567A6FB3}" destId="{931E948B-5D73-4560-87B4-59BEC92A23D2}" srcOrd="0" destOrd="1" presId="urn:microsoft.com/office/officeart/2018/5/layout/CenteredIconLabelDescriptionList"/>
    <dgm:cxn modelId="{BAD62440-4A77-49D4-A905-3847AC63EA50}" srcId="{2F546E3F-10D4-4BF6-9EA2-8967078EE3FE}" destId="{1F85AA25-69A3-4955-A5A2-CCDDDCD94EE9}" srcOrd="0" destOrd="0" parTransId="{4F4B16CF-17CA-4F6E-8711-3B9F79629B3B}" sibTransId="{C85ADB56-291A-43A7-B462-2E4560F542EB}"/>
    <dgm:cxn modelId="{D2C02740-F533-47A7-A57E-5E47E6693602}" srcId="{2F546E3F-10D4-4BF6-9EA2-8967078EE3FE}" destId="{D275DC83-FA2A-4B97-A496-6E332E03B389}" srcOrd="1" destOrd="0" parTransId="{A56D0C07-86EE-46D2-B153-A24A99418519}" sibTransId="{8061A6E0-349E-4260-98CB-6AD0CE7C5F7F}"/>
    <dgm:cxn modelId="{7621734A-C736-4DA3-92F0-DB0CE11271F0}" srcId="{E82FEDD3-8ACA-46CA-A8FF-A69E3DE1E211}" destId="{0DAD987C-BE0B-43AF-9E00-53BD484E25D2}" srcOrd="3" destOrd="0" parTransId="{59A5AB24-0B6F-4141-984A-8D33951AC03A}" sibTransId="{10B7A176-D7A3-4277-BB71-FF1EE825E8F7}"/>
    <dgm:cxn modelId="{C0BCEA6C-BD5D-4BAD-926B-8469E2A347C6}" type="presOf" srcId="{1F85AA25-69A3-4955-A5A2-CCDDDCD94EE9}" destId="{21E41D9B-6A0A-4EDA-BC6E-AFBEDBDA6E53}" srcOrd="0" destOrd="0" presId="urn:microsoft.com/office/officeart/2018/5/layout/CenteredIconLabelDescriptionList"/>
    <dgm:cxn modelId="{87843379-EBA5-4BB1-8169-E011D136F2A0}" srcId="{E82FEDD3-8ACA-46CA-A8FF-A69E3DE1E211}" destId="{9912DA3F-C9B5-4A0A-B7E2-BBB232A54787}" srcOrd="1" destOrd="0" parTransId="{AB064A13-D5AF-4C42-B36A-85DD7DEC3F46}" sibTransId="{5342D714-CDF3-4A23-A78D-2A18E0818709}"/>
    <dgm:cxn modelId="{D6A11F7B-AEFC-415C-9926-2252590BBDBA}" srcId="{E82FEDD3-8ACA-46CA-A8FF-A69E3DE1E211}" destId="{2F546E3F-10D4-4BF6-9EA2-8967078EE3FE}" srcOrd="0" destOrd="0" parTransId="{E358E762-624E-437D-9179-E76DC16FA409}" sibTransId="{9896A75B-FECB-409D-8C9E-955B409D656D}"/>
    <dgm:cxn modelId="{4B78928A-80B4-4FB8-9BC0-3FD1095B8932}" type="presOf" srcId="{CA706F07-6C27-4985-8EF2-1C9C646E4F65}" destId="{931E948B-5D73-4560-87B4-59BEC92A23D2}" srcOrd="0" destOrd="0" presId="urn:microsoft.com/office/officeart/2018/5/layout/CenteredIconLabelDescriptionList"/>
    <dgm:cxn modelId="{66B7D191-8450-4047-B6FC-1C90F25129F0}" type="presOf" srcId="{9912DA3F-C9B5-4A0A-B7E2-BBB232A54787}" destId="{EE1C3D1B-18D2-4E74-A16D-C238323418FB}" srcOrd="0" destOrd="0" presId="urn:microsoft.com/office/officeart/2018/5/layout/CenteredIconLabelDescriptionList"/>
    <dgm:cxn modelId="{E517F792-B7A0-4E0B-836A-24AFE9FD0959}" type="presOf" srcId="{796FEA94-A03F-4399-BDF2-9EF7A5B6B5C6}" destId="{CC564CB5-49BF-4FC5-B00C-165235B552C3}" srcOrd="0" destOrd="0" presId="urn:microsoft.com/office/officeart/2018/5/layout/CenteredIconLabelDescriptionList"/>
    <dgm:cxn modelId="{2EEEF394-8CCC-4A65-8AEE-2A841B4AF1B1}" type="presOf" srcId="{1BD76829-4DFF-4563-A25E-80644553B051}" destId="{21E41D9B-6A0A-4EDA-BC6E-AFBEDBDA6E53}" srcOrd="0" destOrd="2" presId="urn:microsoft.com/office/officeart/2018/5/layout/CenteredIconLabelDescriptionList"/>
    <dgm:cxn modelId="{C1888999-F992-43EE-A18F-6007C2286628}" srcId="{9912DA3F-C9B5-4A0A-B7E2-BBB232A54787}" destId="{FEAA1AD9-184A-4537-98B4-01B6567A6FB3}" srcOrd="1" destOrd="0" parTransId="{2D8729C4-1C32-4689-B52C-594FB0E2CC8B}" sibTransId="{7DEA9A2F-87DC-4EC5-AD67-A584477B53CA}"/>
    <dgm:cxn modelId="{91BB24A6-6C3F-4B72-B75D-CA7B7943D9EC}" srcId="{9912DA3F-C9B5-4A0A-B7E2-BBB232A54787}" destId="{CA706F07-6C27-4985-8EF2-1C9C646E4F65}" srcOrd="0" destOrd="0" parTransId="{98988370-BCED-4158-9F11-A2B47194F606}" sibTransId="{0E332F28-9B88-4F0D-AFAD-C5DFB42196DA}"/>
    <dgm:cxn modelId="{90DBACAE-0817-45B4-AE87-9C0FD0CFA8AD}" srcId="{2F546E3F-10D4-4BF6-9EA2-8967078EE3FE}" destId="{1BD76829-4DFF-4563-A25E-80644553B051}" srcOrd="2" destOrd="0" parTransId="{71F1213E-6605-4E3A-80B0-E8BE1B4C69B9}" sibTransId="{679970EF-F0A8-4014-BD36-690AF9ADC596}"/>
    <dgm:cxn modelId="{982CC0DB-2D9C-42A1-9615-6CE366325E26}" type="presOf" srcId="{0DAD987C-BE0B-43AF-9E00-53BD484E25D2}" destId="{1AFFDCB8-9672-483D-8363-087A4108D182}" srcOrd="0" destOrd="0" presId="urn:microsoft.com/office/officeart/2018/5/layout/CenteredIconLabelDescriptionList"/>
    <dgm:cxn modelId="{D6082BDF-B42C-4A59-A892-2FC51714805C}" type="presOf" srcId="{D275DC83-FA2A-4B97-A496-6E332E03B389}" destId="{21E41D9B-6A0A-4EDA-BC6E-AFBEDBDA6E53}" srcOrd="0" destOrd="1" presId="urn:microsoft.com/office/officeart/2018/5/layout/CenteredIconLabelDescriptionList"/>
    <dgm:cxn modelId="{6D2943EE-CECB-44BF-97C7-87280E86A340}" type="presOf" srcId="{2F546E3F-10D4-4BF6-9EA2-8967078EE3FE}" destId="{20048E5E-041D-493B-B348-35F0AA61BEDB}" srcOrd="0" destOrd="0" presId="urn:microsoft.com/office/officeart/2018/5/layout/CenteredIconLabelDescriptionList"/>
    <dgm:cxn modelId="{E7ABA2F8-BF20-476C-B44B-C86A92B979D0}" srcId="{E82FEDD3-8ACA-46CA-A8FF-A69E3DE1E211}" destId="{796FEA94-A03F-4399-BDF2-9EF7A5B6B5C6}" srcOrd="2" destOrd="0" parTransId="{3EA2B759-CDE4-48A8-880E-0B76CC6F8017}" sibTransId="{68D10E25-644B-410F-B2BD-EC75C2A0BD1F}"/>
    <dgm:cxn modelId="{065EFEFA-200C-4EBE-8D49-89E9FBDF44A7}" type="presParOf" srcId="{F4A97465-61EE-4D16-8ED0-1629F0C108FC}" destId="{0046E3C4-5001-4B41-B286-F6BC5C0AA827}" srcOrd="0" destOrd="0" presId="urn:microsoft.com/office/officeart/2018/5/layout/CenteredIconLabelDescriptionList"/>
    <dgm:cxn modelId="{DD410456-57BB-4104-B7E3-03FBC3FEAE40}" type="presParOf" srcId="{0046E3C4-5001-4B41-B286-F6BC5C0AA827}" destId="{887289E7-5487-4B08-BFAC-DAC299112D94}" srcOrd="0" destOrd="0" presId="urn:microsoft.com/office/officeart/2018/5/layout/CenteredIconLabelDescriptionList"/>
    <dgm:cxn modelId="{6DA90B8D-EA5D-4067-AE94-8DA2C06F4218}" type="presParOf" srcId="{0046E3C4-5001-4B41-B286-F6BC5C0AA827}" destId="{D5598B31-7B02-4451-9196-8FAE81859F28}" srcOrd="1" destOrd="0" presId="urn:microsoft.com/office/officeart/2018/5/layout/CenteredIconLabelDescriptionList"/>
    <dgm:cxn modelId="{470D7EEB-8166-42A1-92AD-B53B3DCEF578}" type="presParOf" srcId="{0046E3C4-5001-4B41-B286-F6BC5C0AA827}" destId="{20048E5E-041D-493B-B348-35F0AA61BEDB}" srcOrd="2" destOrd="0" presId="urn:microsoft.com/office/officeart/2018/5/layout/CenteredIconLabelDescriptionList"/>
    <dgm:cxn modelId="{84ECC156-716C-4BB8-959E-132043A6504E}" type="presParOf" srcId="{0046E3C4-5001-4B41-B286-F6BC5C0AA827}" destId="{34221D4B-AC1B-4F97-8EFF-070FDCEFD1E1}" srcOrd="3" destOrd="0" presId="urn:microsoft.com/office/officeart/2018/5/layout/CenteredIconLabelDescriptionList"/>
    <dgm:cxn modelId="{27B1A82E-CA3C-499C-A3DE-366E6F57FF66}" type="presParOf" srcId="{0046E3C4-5001-4B41-B286-F6BC5C0AA827}" destId="{21E41D9B-6A0A-4EDA-BC6E-AFBEDBDA6E53}" srcOrd="4" destOrd="0" presId="urn:microsoft.com/office/officeart/2018/5/layout/CenteredIconLabelDescriptionList"/>
    <dgm:cxn modelId="{F3EBF13E-7A39-4AAD-A1CC-F36FBDA1239B}" type="presParOf" srcId="{F4A97465-61EE-4D16-8ED0-1629F0C108FC}" destId="{939C7846-26D4-4F36-B02C-94B4CA2A6D25}" srcOrd="1" destOrd="0" presId="urn:microsoft.com/office/officeart/2018/5/layout/CenteredIconLabelDescriptionList"/>
    <dgm:cxn modelId="{655FE9E8-9EA6-4D6F-A292-BBA530B7744D}" type="presParOf" srcId="{F4A97465-61EE-4D16-8ED0-1629F0C108FC}" destId="{2081B272-B923-4292-92FB-2D08B55CDB62}" srcOrd="2" destOrd="0" presId="urn:microsoft.com/office/officeart/2018/5/layout/CenteredIconLabelDescriptionList"/>
    <dgm:cxn modelId="{5A84B3F7-0B7A-46B7-8646-D7B7DD2A25F7}" type="presParOf" srcId="{2081B272-B923-4292-92FB-2D08B55CDB62}" destId="{115D61D7-CB7D-426B-B3B0-B6E948A8DEBF}" srcOrd="0" destOrd="0" presId="urn:microsoft.com/office/officeart/2018/5/layout/CenteredIconLabelDescriptionList"/>
    <dgm:cxn modelId="{E9179B23-FABE-4781-BCCA-1892CEFC4CCA}" type="presParOf" srcId="{2081B272-B923-4292-92FB-2D08B55CDB62}" destId="{D4D0ED42-D9A1-4BD7-8EAD-7576EB5AFC58}" srcOrd="1" destOrd="0" presId="urn:microsoft.com/office/officeart/2018/5/layout/CenteredIconLabelDescriptionList"/>
    <dgm:cxn modelId="{A19F1F02-ADBB-47FD-90D9-BB8528FABD90}" type="presParOf" srcId="{2081B272-B923-4292-92FB-2D08B55CDB62}" destId="{EE1C3D1B-18D2-4E74-A16D-C238323418FB}" srcOrd="2" destOrd="0" presId="urn:microsoft.com/office/officeart/2018/5/layout/CenteredIconLabelDescriptionList"/>
    <dgm:cxn modelId="{A55B7346-BD21-48E4-AB6E-EFB9982D95A3}" type="presParOf" srcId="{2081B272-B923-4292-92FB-2D08B55CDB62}" destId="{827A02BD-4560-40F9-87A0-18A269D1BB85}" srcOrd="3" destOrd="0" presId="urn:microsoft.com/office/officeart/2018/5/layout/CenteredIconLabelDescriptionList"/>
    <dgm:cxn modelId="{C9FD35BE-8AE0-4442-A68F-B35CEB6BF9B2}" type="presParOf" srcId="{2081B272-B923-4292-92FB-2D08B55CDB62}" destId="{931E948B-5D73-4560-87B4-59BEC92A23D2}" srcOrd="4" destOrd="0" presId="urn:microsoft.com/office/officeart/2018/5/layout/CenteredIconLabelDescriptionList"/>
    <dgm:cxn modelId="{4BB142BD-46A6-4830-BE4A-51868BF629DB}" type="presParOf" srcId="{F4A97465-61EE-4D16-8ED0-1629F0C108FC}" destId="{84D2192C-E2BC-46F9-A968-10FE66705AD3}" srcOrd="3" destOrd="0" presId="urn:microsoft.com/office/officeart/2018/5/layout/CenteredIconLabelDescriptionList"/>
    <dgm:cxn modelId="{74127A72-ADEF-4028-8831-F06CEE9854B9}" type="presParOf" srcId="{F4A97465-61EE-4D16-8ED0-1629F0C108FC}" destId="{360D2E0F-18C1-4838-BDBB-E1D2BD904427}" srcOrd="4" destOrd="0" presId="urn:microsoft.com/office/officeart/2018/5/layout/CenteredIconLabelDescriptionList"/>
    <dgm:cxn modelId="{FAB1C36A-5CCB-491B-842E-85FE0866DA61}" type="presParOf" srcId="{360D2E0F-18C1-4838-BDBB-E1D2BD904427}" destId="{208B862B-4648-486F-BEF3-4E09FF7F6D13}" srcOrd="0" destOrd="0" presId="urn:microsoft.com/office/officeart/2018/5/layout/CenteredIconLabelDescriptionList"/>
    <dgm:cxn modelId="{AD68E28A-8E88-46CF-B341-6D20B1A0E841}" type="presParOf" srcId="{360D2E0F-18C1-4838-BDBB-E1D2BD904427}" destId="{AAB13221-8C29-4626-8368-215FD17F672F}" srcOrd="1" destOrd="0" presId="urn:microsoft.com/office/officeart/2018/5/layout/CenteredIconLabelDescriptionList"/>
    <dgm:cxn modelId="{69AC188F-84D3-43C3-A6FB-EEF4CBAC7D09}" type="presParOf" srcId="{360D2E0F-18C1-4838-BDBB-E1D2BD904427}" destId="{CC564CB5-49BF-4FC5-B00C-165235B552C3}" srcOrd="2" destOrd="0" presId="urn:microsoft.com/office/officeart/2018/5/layout/CenteredIconLabelDescriptionList"/>
    <dgm:cxn modelId="{E7C0D45B-3436-446A-A986-A0F68470DB96}" type="presParOf" srcId="{360D2E0F-18C1-4838-BDBB-E1D2BD904427}" destId="{6F5C4965-76C9-4ABB-BC44-844302B7E114}" srcOrd="3" destOrd="0" presId="urn:microsoft.com/office/officeart/2018/5/layout/CenteredIconLabelDescriptionList"/>
    <dgm:cxn modelId="{EA6911AD-7D22-4502-85C3-C25F8B38454D}" type="presParOf" srcId="{360D2E0F-18C1-4838-BDBB-E1D2BD904427}" destId="{8D635FC3-C2D3-42F9-88C3-CEECC09B6269}" srcOrd="4" destOrd="0" presId="urn:microsoft.com/office/officeart/2018/5/layout/CenteredIconLabelDescriptionList"/>
    <dgm:cxn modelId="{369B20BD-C1BD-44D6-84C5-61F0689E3C29}" type="presParOf" srcId="{F4A97465-61EE-4D16-8ED0-1629F0C108FC}" destId="{2B6DEB6F-A005-4F1D-B9DE-D5CA1062AFF2}" srcOrd="5" destOrd="0" presId="urn:microsoft.com/office/officeart/2018/5/layout/CenteredIconLabelDescriptionList"/>
    <dgm:cxn modelId="{77F7B46D-9317-48FF-9C7C-D0E0F18398BB}" type="presParOf" srcId="{F4A97465-61EE-4D16-8ED0-1629F0C108FC}" destId="{BE76EEF3-DA27-4850-9C47-8957B5E9E0E4}" srcOrd="6" destOrd="0" presId="urn:microsoft.com/office/officeart/2018/5/layout/CenteredIconLabelDescriptionList"/>
    <dgm:cxn modelId="{BBAF0728-7992-47EB-B81A-A065AAC89F80}" type="presParOf" srcId="{BE76EEF3-DA27-4850-9C47-8957B5E9E0E4}" destId="{71A573DA-A37A-4FD3-8525-930C8B188693}" srcOrd="0" destOrd="0" presId="urn:microsoft.com/office/officeart/2018/5/layout/CenteredIconLabelDescriptionList"/>
    <dgm:cxn modelId="{69068B91-89AC-435D-952F-5156B39BE522}" type="presParOf" srcId="{BE76EEF3-DA27-4850-9C47-8957B5E9E0E4}" destId="{C4FCB69F-9CDC-47D5-A5EC-93DCD31667F8}" srcOrd="1" destOrd="0" presId="urn:microsoft.com/office/officeart/2018/5/layout/CenteredIconLabelDescriptionList"/>
    <dgm:cxn modelId="{F4A1BB7D-B6C3-481B-BE36-E9D2CAEE69D9}" type="presParOf" srcId="{BE76EEF3-DA27-4850-9C47-8957B5E9E0E4}" destId="{1AFFDCB8-9672-483D-8363-087A4108D182}" srcOrd="2" destOrd="0" presId="urn:microsoft.com/office/officeart/2018/5/layout/CenteredIconLabelDescriptionList"/>
    <dgm:cxn modelId="{A823386E-6180-49A3-88A5-BD6ECE8B9568}" type="presParOf" srcId="{BE76EEF3-DA27-4850-9C47-8957B5E9E0E4}" destId="{94D55ADE-B503-47ED-B95C-6AD23C1C0A4A}" srcOrd="3" destOrd="0" presId="urn:microsoft.com/office/officeart/2018/5/layout/CenteredIconLabelDescriptionList"/>
    <dgm:cxn modelId="{AC8D7D7C-7909-4A06-AD36-FB77C00A8740}" type="presParOf" srcId="{BE76EEF3-DA27-4850-9C47-8957B5E9E0E4}" destId="{694F822D-164E-471F-BCCB-D6B4EA282453}"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6A32EB-5618-45F6-BF87-65217870285F}"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95E29454-D516-4ED6-83C5-5979B5C6F5D4}">
      <dgm:prSet/>
      <dgm:spPr/>
      <dgm:t>
        <a:bodyPr/>
        <a:lstStyle/>
        <a:p>
          <a:r>
            <a:rPr lang="en-US" b="1"/>
            <a:t>Global Measures:</a:t>
          </a:r>
          <a:endParaRPr lang="en-US"/>
        </a:p>
      </dgm:t>
    </dgm:pt>
    <dgm:pt modelId="{5F898770-4F8B-426B-8F71-B3A31576F771}" type="parTrans" cxnId="{49D54EEB-F48D-4CB9-8EB1-4C437E7180A8}">
      <dgm:prSet/>
      <dgm:spPr/>
      <dgm:t>
        <a:bodyPr/>
        <a:lstStyle/>
        <a:p>
          <a:endParaRPr lang="en-US"/>
        </a:p>
      </dgm:t>
    </dgm:pt>
    <dgm:pt modelId="{60937F1C-8B49-4220-8BDD-BFF63DB25BAA}" type="sibTrans" cxnId="{49D54EEB-F48D-4CB9-8EB1-4C437E7180A8}">
      <dgm:prSet/>
      <dgm:spPr/>
      <dgm:t>
        <a:bodyPr/>
        <a:lstStyle/>
        <a:p>
          <a:endParaRPr lang="en-US"/>
        </a:p>
      </dgm:t>
    </dgm:pt>
    <dgm:pt modelId="{D3E0F4AE-26D3-43B2-984E-D43137B2408D}">
      <dgm:prSet/>
      <dgm:spPr/>
      <dgm:t>
        <a:bodyPr/>
        <a:lstStyle/>
        <a:p>
          <a:r>
            <a:rPr lang="en-US"/>
            <a:t>CAH Quality Infrastructure Assessment  Annual</a:t>
          </a:r>
        </a:p>
      </dgm:t>
    </dgm:pt>
    <dgm:pt modelId="{32EBCCA4-992E-4803-82BE-09FDB0DA6D98}" type="parTrans" cxnId="{B645132A-6098-48D3-85BD-795FBE537A02}">
      <dgm:prSet/>
      <dgm:spPr/>
      <dgm:t>
        <a:bodyPr/>
        <a:lstStyle/>
        <a:p>
          <a:endParaRPr lang="en-US"/>
        </a:p>
      </dgm:t>
    </dgm:pt>
    <dgm:pt modelId="{E52E95F1-612B-4A9E-8F11-AA24B82B8385}" type="sibTrans" cxnId="{B645132A-6098-48D3-85BD-795FBE537A02}">
      <dgm:prSet/>
      <dgm:spPr/>
      <dgm:t>
        <a:bodyPr/>
        <a:lstStyle/>
        <a:p>
          <a:endParaRPr lang="en-US"/>
        </a:p>
      </dgm:t>
    </dgm:pt>
    <dgm:pt modelId="{50850241-33C6-4CCF-9661-6B95BA114758}">
      <dgm:prSet/>
      <dgm:spPr/>
      <dgm:t>
        <a:bodyPr/>
        <a:lstStyle/>
        <a:p>
          <a:r>
            <a:rPr lang="en-US" b="1"/>
            <a:t>Patient Safety</a:t>
          </a:r>
          <a:endParaRPr lang="en-US"/>
        </a:p>
      </dgm:t>
    </dgm:pt>
    <dgm:pt modelId="{E02D4E9C-D70F-4002-A290-0ECDDB4243FA}" type="parTrans" cxnId="{23CDD4F7-BA07-4ABE-B552-E2FE5A880E52}">
      <dgm:prSet/>
      <dgm:spPr/>
      <dgm:t>
        <a:bodyPr/>
        <a:lstStyle/>
        <a:p>
          <a:endParaRPr lang="en-US"/>
        </a:p>
      </dgm:t>
    </dgm:pt>
    <dgm:pt modelId="{8C9FFF59-04CA-4F57-AEF1-05F1CAA9FCB3}" type="sibTrans" cxnId="{23CDD4F7-BA07-4ABE-B552-E2FE5A880E52}">
      <dgm:prSet/>
      <dgm:spPr/>
      <dgm:t>
        <a:bodyPr/>
        <a:lstStyle/>
        <a:p>
          <a:endParaRPr lang="en-US"/>
        </a:p>
      </dgm:t>
    </dgm:pt>
    <dgm:pt modelId="{1B13EDEA-1896-42F1-B381-7E3C909BAA23}">
      <dgm:prSet/>
      <dgm:spPr/>
      <dgm:t>
        <a:bodyPr/>
        <a:lstStyle/>
        <a:p>
          <a:r>
            <a:rPr lang="en-US"/>
            <a:t>Healthcare Personnel Influenza Immunization Annual</a:t>
          </a:r>
        </a:p>
      </dgm:t>
    </dgm:pt>
    <dgm:pt modelId="{023E1C07-6EB5-4E27-A466-B7FE9EAFFA26}" type="parTrans" cxnId="{99730F6A-3477-494E-8198-4964508A4DC4}">
      <dgm:prSet/>
      <dgm:spPr/>
      <dgm:t>
        <a:bodyPr/>
        <a:lstStyle/>
        <a:p>
          <a:endParaRPr lang="en-US"/>
        </a:p>
      </dgm:t>
    </dgm:pt>
    <dgm:pt modelId="{8E63B9BA-8087-4EF1-96B6-69FA0FA03933}" type="sibTrans" cxnId="{99730F6A-3477-494E-8198-4964508A4DC4}">
      <dgm:prSet/>
      <dgm:spPr/>
      <dgm:t>
        <a:bodyPr/>
        <a:lstStyle/>
        <a:p>
          <a:endParaRPr lang="en-US"/>
        </a:p>
      </dgm:t>
    </dgm:pt>
    <dgm:pt modelId="{215D5774-7C09-4ED5-A77D-23472DA20B9F}">
      <dgm:prSet/>
      <dgm:spPr/>
      <dgm:t>
        <a:bodyPr/>
        <a:lstStyle/>
        <a:p>
          <a:r>
            <a:rPr lang="en-US"/>
            <a:t>Antibiotic Stewardship Annual</a:t>
          </a:r>
        </a:p>
      </dgm:t>
    </dgm:pt>
    <dgm:pt modelId="{94A3F922-F0F7-4B6D-BA05-AD097B7E6439}" type="parTrans" cxnId="{0B43E9EB-5B3A-4C91-AEC1-2EA55C17779E}">
      <dgm:prSet/>
      <dgm:spPr/>
      <dgm:t>
        <a:bodyPr/>
        <a:lstStyle/>
        <a:p>
          <a:endParaRPr lang="en-US"/>
        </a:p>
      </dgm:t>
    </dgm:pt>
    <dgm:pt modelId="{9AECD32B-3530-42CF-AF41-8161B178809E}" type="sibTrans" cxnId="{0B43E9EB-5B3A-4C91-AEC1-2EA55C17779E}">
      <dgm:prSet/>
      <dgm:spPr/>
      <dgm:t>
        <a:bodyPr/>
        <a:lstStyle/>
        <a:p>
          <a:endParaRPr lang="en-US"/>
        </a:p>
      </dgm:t>
    </dgm:pt>
    <dgm:pt modelId="{5D51AA70-8739-46CA-BDBC-7382F989C33C}">
      <dgm:prSet/>
      <dgm:spPr/>
      <dgm:t>
        <a:bodyPr/>
        <a:lstStyle/>
        <a:p>
          <a:r>
            <a:rPr lang="en-US"/>
            <a:t>Safe Use of Opioids (required eCQM measure) Annual</a:t>
          </a:r>
        </a:p>
      </dgm:t>
    </dgm:pt>
    <dgm:pt modelId="{F4FD7620-4001-423B-B5B7-4C0939B6276D}" type="parTrans" cxnId="{F4A9051E-9DCE-49C6-8A5C-564338DB0861}">
      <dgm:prSet/>
      <dgm:spPr/>
      <dgm:t>
        <a:bodyPr/>
        <a:lstStyle/>
        <a:p>
          <a:endParaRPr lang="en-US"/>
        </a:p>
      </dgm:t>
    </dgm:pt>
    <dgm:pt modelId="{DAA603B0-DE54-4EDE-A1AA-F11C83191E90}" type="sibTrans" cxnId="{F4A9051E-9DCE-49C6-8A5C-564338DB0861}">
      <dgm:prSet/>
      <dgm:spPr/>
      <dgm:t>
        <a:bodyPr/>
        <a:lstStyle/>
        <a:p>
          <a:endParaRPr lang="en-US"/>
        </a:p>
      </dgm:t>
    </dgm:pt>
    <dgm:pt modelId="{BD12EF96-36C6-47F5-B91A-9FB9482CD38E}">
      <dgm:prSet/>
      <dgm:spPr/>
      <dgm:t>
        <a:bodyPr/>
        <a:lstStyle/>
        <a:p>
          <a:r>
            <a:rPr lang="en-US" b="1"/>
            <a:t>Patient Experience</a:t>
          </a:r>
          <a:endParaRPr lang="en-US"/>
        </a:p>
      </dgm:t>
    </dgm:pt>
    <dgm:pt modelId="{CCC9FABD-AFDB-4099-8647-D60CEF3952CB}" type="parTrans" cxnId="{8F3368B1-0D3C-4468-AEC1-ADC4B63FE853}">
      <dgm:prSet/>
      <dgm:spPr/>
      <dgm:t>
        <a:bodyPr/>
        <a:lstStyle/>
        <a:p>
          <a:endParaRPr lang="en-US"/>
        </a:p>
      </dgm:t>
    </dgm:pt>
    <dgm:pt modelId="{5EE98907-0C94-4B71-9D50-5AE7C6D9A739}" type="sibTrans" cxnId="{8F3368B1-0D3C-4468-AEC1-ADC4B63FE853}">
      <dgm:prSet/>
      <dgm:spPr/>
      <dgm:t>
        <a:bodyPr/>
        <a:lstStyle/>
        <a:p>
          <a:endParaRPr lang="en-US"/>
        </a:p>
      </dgm:t>
    </dgm:pt>
    <dgm:pt modelId="{41B56B18-D3BB-44A8-B6E8-BED8A193D7E3}">
      <dgm:prSet/>
      <dgm:spPr/>
      <dgm:t>
        <a:bodyPr/>
        <a:lstStyle/>
        <a:p>
          <a:r>
            <a:rPr lang="en-US"/>
            <a:t>HCAHPS </a:t>
          </a:r>
          <a:r>
            <a:rPr lang="en-US" b="1"/>
            <a:t>Quarterly</a:t>
          </a:r>
          <a:endParaRPr lang="en-US"/>
        </a:p>
      </dgm:t>
    </dgm:pt>
    <dgm:pt modelId="{11D0E8A7-97FF-4C28-9B7C-4A2CA5AD8C54}" type="parTrans" cxnId="{9EBEB74B-FC66-4DD1-853C-480BAD9BD4F1}">
      <dgm:prSet/>
      <dgm:spPr/>
      <dgm:t>
        <a:bodyPr/>
        <a:lstStyle/>
        <a:p>
          <a:endParaRPr lang="en-US"/>
        </a:p>
      </dgm:t>
    </dgm:pt>
    <dgm:pt modelId="{8FA39C17-6E0E-47DF-BE67-EA703A3618A0}" type="sibTrans" cxnId="{9EBEB74B-FC66-4DD1-853C-480BAD9BD4F1}">
      <dgm:prSet/>
      <dgm:spPr/>
      <dgm:t>
        <a:bodyPr/>
        <a:lstStyle/>
        <a:p>
          <a:endParaRPr lang="en-US"/>
        </a:p>
      </dgm:t>
    </dgm:pt>
    <dgm:pt modelId="{0408DE41-89A3-41B3-882E-346C17D2EF92}">
      <dgm:prSet/>
      <dgm:spPr/>
      <dgm:t>
        <a:bodyPr/>
        <a:lstStyle/>
        <a:p>
          <a:r>
            <a:rPr lang="en-US" b="1"/>
            <a:t>Care Coordination </a:t>
          </a:r>
          <a:endParaRPr lang="en-US"/>
        </a:p>
      </dgm:t>
    </dgm:pt>
    <dgm:pt modelId="{DB184328-D40A-4091-95DA-C42852859E55}" type="parTrans" cxnId="{F9895150-08DB-4570-990B-B2552C076878}">
      <dgm:prSet/>
      <dgm:spPr/>
      <dgm:t>
        <a:bodyPr/>
        <a:lstStyle/>
        <a:p>
          <a:endParaRPr lang="en-US"/>
        </a:p>
      </dgm:t>
    </dgm:pt>
    <dgm:pt modelId="{E7689111-F9C4-49C6-9E55-E7A3E0C4E984}" type="sibTrans" cxnId="{F9895150-08DB-4570-990B-B2552C076878}">
      <dgm:prSet/>
      <dgm:spPr/>
      <dgm:t>
        <a:bodyPr/>
        <a:lstStyle/>
        <a:p>
          <a:endParaRPr lang="en-US"/>
        </a:p>
      </dgm:t>
    </dgm:pt>
    <dgm:pt modelId="{541CB5F8-BFCA-4641-9BD6-6E5652378926}">
      <dgm:prSet/>
      <dgm:spPr/>
      <dgm:t>
        <a:bodyPr/>
        <a:lstStyle/>
        <a:p>
          <a:r>
            <a:rPr lang="en-US"/>
            <a:t>Hybrid All Cause Readmissions Annual </a:t>
          </a:r>
        </a:p>
      </dgm:t>
    </dgm:pt>
    <dgm:pt modelId="{D33C1D01-FA04-4A49-82A5-A855E6643F61}" type="parTrans" cxnId="{DEB4FF05-EB33-4C6F-9833-FB16AA7EF1F7}">
      <dgm:prSet/>
      <dgm:spPr/>
      <dgm:t>
        <a:bodyPr/>
        <a:lstStyle/>
        <a:p>
          <a:endParaRPr lang="en-US"/>
        </a:p>
      </dgm:t>
    </dgm:pt>
    <dgm:pt modelId="{D4BF27C3-DDC6-41A7-8ADC-EF6DEC768BC1}" type="sibTrans" cxnId="{DEB4FF05-EB33-4C6F-9833-FB16AA7EF1F7}">
      <dgm:prSet/>
      <dgm:spPr/>
      <dgm:t>
        <a:bodyPr/>
        <a:lstStyle/>
        <a:p>
          <a:endParaRPr lang="en-US"/>
        </a:p>
      </dgm:t>
    </dgm:pt>
    <dgm:pt modelId="{96A77E6B-CA45-4622-882A-34F29C4061A1}">
      <dgm:prSet/>
      <dgm:spPr/>
      <dgm:t>
        <a:bodyPr/>
        <a:lstStyle/>
        <a:p>
          <a:r>
            <a:rPr lang="en-US" b="1"/>
            <a:t>Emergency Department </a:t>
          </a:r>
          <a:endParaRPr lang="en-US"/>
        </a:p>
      </dgm:t>
    </dgm:pt>
    <dgm:pt modelId="{AB82516A-BED9-4CAB-B6B1-758081B6F854}" type="parTrans" cxnId="{5B0F8B51-294E-42F4-AE8B-B350126792AC}">
      <dgm:prSet/>
      <dgm:spPr/>
      <dgm:t>
        <a:bodyPr/>
        <a:lstStyle/>
        <a:p>
          <a:endParaRPr lang="en-US"/>
        </a:p>
      </dgm:t>
    </dgm:pt>
    <dgm:pt modelId="{D7D515BC-C8AA-4C72-A2F7-44E35786E6AC}" type="sibTrans" cxnId="{5B0F8B51-294E-42F4-AE8B-B350126792AC}">
      <dgm:prSet/>
      <dgm:spPr/>
      <dgm:t>
        <a:bodyPr/>
        <a:lstStyle/>
        <a:p>
          <a:endParaRPr lang="en-US"/>
        </a:p>
      </dgm:t>
    </dgm:pt>
    <dgm:pt modelId="{CB1CC3DE-B514-413C-B3D0-5E8CCBF4401A}">
      <dgm:prSet/>
      <dgm:spPr/>
      <dgm:t>
        <a:bodyPr/>
        <a:lstStyle/>
        <a:p>
          <a:r>
            <a:rPr lang="en-US"/>
            <a:t>Emergency Department Transfer Communication (EDTC) </a:t>
          </a:r>
          <a:r>
            <a:rPr lang="en-US" b="1"/>
            <a:t>Quarterly</a:t>
          </a:r>
          <a:endParaRPr lang="en-US"/>
        </a:p>
      </dgm:t>
    </dgm:pt>
    <dgm:pt modelId="{B256692A-8EEF-4BA1-8A35-72C48C600DD7}" type="parTrans" cxnId="{4A411002-4810-4987-9F68-9F0653672CB4}">
      <dgm:prSet/>
      <dgm:spPr/>
      <dgm:t>
        <a:bodyPr/>
        <a:lstStyle/>
        <a:p>
          <a:endParaRPr lang="en-US"/>
        </a:p>
      </dgm:t>
    </dgm:pt>
    <dgm:pt modelId="{D56B4852-26BD-46D5-B7F6-736A78F0DB9C}" type="sibTrans" cxnId="{4A411002-4810-4987-9F68-9F0653672CB4}">
      <dgm:prSet/>
      <dgm:spPr/>
      <dgm:t>
        <a:bodyPr/>
        <a:lstStyle/>
        <a:p>
          <a:endParaRPr lang="en-US"/>
        </a:p>
      </dgm:t>
    </dgm:pt>
    <dgm:pt modelId="{80DFA101-79CA-4942-8C81-2D5C5F80BDF6}">
      <dgm:prSet/>
      <dgm:spPr/>
      <dgm:t>
        <a:bodyPr/>
        <a:lstStyle/>
        <a:p>
          <a:r>
            <a:rPr lang="en-US"/>
            <a:t>OP-18 Time from Arrival to Departure </a:t>
          </a:r>
          <a:r>
            <a:rPr lang="en-US" b="1"/>
            <a:t>Quarterly</a:t>
          </a:r>
          <a:endParaRPr lang="en-US"/>
        </a:p>
      </dgm:t>
    </dgm:pt>
    <dgm:pt modelId="{6CA7786F-0247-4EEA-AA87-21B45A23187C}" type="parTrans" cxnId="{1B0989D1-43B8-4596-AC4F-B73ABF3460D5}">
      <dgm:prSet/>
      <dgm:spPr/>
      <dgm:t>
        <a:bodyPr/>
        <a:lstStyle/>
        <a:p>
          <a:endParaRPr lang="en-US"/>
        </a:p>
      </dgm:t>
    </dgm:pt>
    <dgm:pt modelId="{0FD3C488-3305-4050-9C7B-CB4E18FEDD4A}" type="sibTrans" cxnId="{1B0989D1-43B8-4596-AC4F-B73ABF3460D5}">
      <dgm:prSet/>
      <dgm:spPr/>
      <dgm:t>
        <a:bodyPr/>
        <a:lstStyle/>
        <a:p>
          <a:endParaRPr lang="en-US"/>
        </a:p>
      </dgm:t>
    </dgm:pt>
    <dgm:pt modelId="{E5217DC7-6F0A-441D-B3AE-11DF4066F5FA}">
      <dgm:prSet/>
      <dgm:spPr/>
      <dgm:t>
        <a:bodyPr/>
        <a:lstStyle/>
        <a:p>
          <a:r>
            <a:rPr lang="en-US"/>
            <a:t>OP-22 Left without Being Seen Annual</a:t>
          </a:r>
        </a:p>
      </dgm:t>
    </dgm:pt>
    <dgm:pt modelId="{351D8C8A-3DD5-4738-AED5-22B05D90A36E}" type="parTrans" cxnId="{B4A2ADC1-51E4-4B6B-9A20-32385F875A6B}">
      <dgm:prSet/>
      <dgm:spPr/>
      <dgm:t>
        <a:bodyPr/>
        <a:lstStyle/>
        <a:p>
          <a:endParaRPr lang="en-US"/>
        </a:p>
      </dgm:t>
    </dgm:pt>
    <dgm:pt modelId="{11C27042-30D5-47C9-B575-63DF585418F6}" type="sibTrans" cxnId="{B4A2ADC1-51E4-4B6B-9A20-32385F875A6B}">
      <dgm:prSet/>
      <dgm:spPr/>
      <dgm:t>
        <a:bodyPr/>
        <a:lstStyle/>
        <a:p>
          <a:endParaRPr lang="en-US"/>
        </a:p>
      </dgm:t>
    </dgm:pt>
    <dgm:pt modelId="{F1F0BBE6-4F84-4C84-86AA-91D914082863}" type="pres">
      <dgm:prSet presAssocID="{3E6A32EB-5618-45F6-BF87-65217870285F}" presName="linear" presStyleCnt="0">
        <dgm:presLayoutVars>
          <dgm:dir/>
          <dgm:animLvl val="lvl"/>
          <dgm:resizeHandles val="exact"/>
        </dgm:presLayoutVars>
      </dgm:prSet>
      <dgm:spPr/>
    </dgm:pt>
    <dgm:pt modelId="{E4B75150-D948-4A50-95B6-F63C5BCFB778}" type="pres">
      <dgm:prSet presAssocID="{95E29454-D516-4ED6-83C5-5979B5C6F5D4}" presName="parentLin" presStyleCnt="0"/>
      <dgm:spPr/>
    </dgm:pt>
    <dgm:pt modelId="{775E9114-1604-4326-9672-4BA6D828E2D6}" type="pres">
      <dgm:prSet presAssocID="{95E29454-D516-4ED6-83C5-5979B5C6F5D4}" presName="parentLeftMargin" presStyleLbl="node1" presStyleIdx="0" presStyleCnt="4"/>
      <dgm:spPr/>
    </dgm:pt>
    <dgm:pt modelId="{91254FA4-B756-4D94-9B89-BAB404B512FD}" type="pres">
      <dgm:prSet presAssocID="{95E29454-D516-4ED6-83C5-5979B5C6F5D4}" presName="parentText" presStyleLbl="node1" presStyleIdx="0" presStyleCnt="4">
        <dgm:presLayoutVars>
          <dgm:chMax val="0"/>
          <dgm:bulletEnabled val="1"/>
        </dgm:presLayoutVars>
      </dgm:prSet>
      <dgm:spPr/>
    </dgm:pt>
    <dgm:pt modelId="{D34A5AA4-0C6E-49F0-B4EF-57A834DF39A7}" type="pres">
      <dgm:prSet presAssocID="{95E29454-D516-4ED6-83C5-5979B5C6F5D4}" presName="negativeSpace" presStyleCnt="0"/>
      <dgm:spPr/>
    </dgm:pt>
    <dgm:pt modelId="{DA645026-1A29-4241-8E92-C31943E75940}" type="pres">
      <dgm:prSet presAssocID="{95E29454-D516-4ED6-83C5-5979B5C6F5D4}" presName="childText" presStyleLbl="conFgAcc1" presStyleIdx="0" presStyleCnt="4">
        <dgm:presLayoutVars>
          <dgm:bulletEnabled val="1"/>
        </dgm:presLayoutVars>
      </dgm:prSet>
      <dgm:spPr/>
    </dgm:pt>
    <dgm:pt modelId="{D6FE1F1A-E6BD-41F5-9454-028B7BF9571C}" type="pres">
      <dgm:prSet presAssocID="{60937F1C-8B49-4220-8BDD-BFF63DB25BAA}" presName="spaceBetweenRectangles" presStyleCnt="0"/>
      <dgm:spPr/>
    </dgm:pt>
    <dgm:pt modelId="{6A289503-EC63-46DA-AE62-700AFE489AA9}" type="pres">
      <dgm:prSet presAssocID="{50850241-33C6-4CCF-9661-6B95BA114758}" presName="parentLin" presStyleCnt="0"/>
      <dgm:spPr/>
    </dgm:pt>
    <dgm:pt modelId="{CA4AA9CA-C998-494D-A5D8-D84E03BE9D0A}" type="pres">
      <dgm:prSet presAssocID="{50850241-33C6-4CCF-9661-6B95BA114758}" presName="parentLeftMargin" presStyleLbl="node1" presStyleIdx="0" presStyleCnt="4"/>
      <dgm:spPr/>
    </dgm:pt>
    <dgm:pt modelId="{C98F5071-763E-47FC-83D3-29A47087407C}" type="pres">
      <dgm:prSet presAssocID="{50850241-33C6-4CCF-9661-6B95BA114758}" presName="parentText" presStyleLbl="node1" presStyleIdx="1" presStyleCnt="4">
        <dgm:presLayoutVars>
          <dgm:chMax val="0"/>
          <dgm:bulletEnabled val="1"/>
        </dgm:presLayoutVars>
      </dgm:prSet>
      <dgm:spPr/>
    </dgm:pt>
    <dgm:pt modelId="{B8D95B1F-9F8D-450F-893B-0097F7DD3B93}" type="pres">
      <dgm:prSet presAssocID="{50850241-33C6-4CCF-9661-6B95BA114758}" presName="negativeSpace" presStyleCnt="0"/>
      <dgm:spPr/>
    </dgm:pt>
    <dgm:pt modelId="{18A07EC3-23CA-47F1-96EB-9125AD808E77}" type="pres">
      <dgm:prSet presAssocID="{50850241-33C6-4CCF-9661-6B95BA114758}" presName="childText" presStyleLbl="conFgAcc1" presStyleIdx="1" presStyleCnt="4">
        <dgm:presLayoutVars>
          <dgm:bulletEnabled val="1"/>
        </dgm:presLayoutVars>
      </dgm:prSet>
      <dgm:spPr/>
    </dgm:pt>
    <dgm:pt modelId="{FB075E51-17E7-465E-A5CE-95E3E7D5ABD6}" type="pres">
      <dgm:prSet presAssocID="{8C9FFF59-04CA-4F57-AEF1-05F1CAA9FCB3}" presName="spaceBetweenRectangles" presStyleCnt="0"/>
      <dgm:spPr/>
    </dgm:pt>
    <dgm:pt modelId="{93FF424E-1972-436E-9523-E3F19C17EEA7}" type="pres">
      <dgm:prSet presAssocID="{BD12EF96-36C6-47F5-B91A-9FB9482CD38E}" presName="parentLin" presStyleCnt="0"/>
      <dgm:spPr/>
    </dgm:pt>
    <dgm:pt modelId="{017D51BF-75C0-4C93-868F-64817198D054}" type="pres">
      <dgm:prSet presAssocID="{BD12EF96-36C6-47F5-B91A-9FB9482CD38E}" presName="parentLeftMargin" presStyleLbl="node1" presStyleIdx="1" presStyleCnt="4"/>
      <dgm:spPr/>
    </dgm:pt>
    <dgm:pt modelId="{D871A991-3BD7-4A70-97FE-CB8CBB8DDB58}" type="pres">
      <dgm:prSet presAssocID="{BD12EF96-36C6-47F5-B91A-9FB9482CD38E}" presName="parentText" presStyleLbl="node1" presStyleIdx="2" presStyleCnt="4">
        <dgm:presLayoutVars>
          <dgm:chMax val="0"/>
          <dgm:bulletEnabled val="1"/>
        </dgm:presLayoutVars>
      </dgm:prSet>
      <dgm:spPr/>
    </dgm:pt>
    <dgm:pt modelId="{8396D521-A0F9-47ED-92F7-169D9EB9E828}" type="pres">
      <dgm:prSet presAssocID="{BD12EF96-36C6-47F5-B91A-9FB9482CD38E}" presName="negativeSpace" presStyleCnt="0"/>
      <dgm:spPr/>
    </dgm:pt>
    <dgm:pt modelId="{5AEB2CEF-0850-4B4D-B88A-C887D383618F}" type="pres">
      <dgm:prSet presAssocID="{BD12EF96-36C6-47F5-B91A-9FB9482CD38E}" presName="childText" presStyleLbl="conFgAcc1" presStyleIdx="2" presStyleCnt="4">
        <dgm:presLayoutVars>
          <dgm:bulletEnabled val="1"/>
        </dgm:presLayoutVars>
      </dgm:prSet>
      <dgm:spPr/>
    </dgm:pt>
    <dgm:pt modelId="{47EBED8C-5FB0-4178-B199-985D8B95E8B5}" type="pres">
      <dgm:prSet presAssocID="{5EE98907-0C94-4B71-9D50-5AE7C6D9A739}" presName="spaceBetweenRectangles" presStyleCnt="0"/>
      <dgm:spPr/>
    </dgm:pt>
    <dgm:pt modelId="{BC292700-ACE4-4D82-8AD1-2B7166C6E3F6}" type="pres">
      <dgm:prSet presAssocID="{0408DE41-89A3-41B3-882E-346C17D2EF92}" presName="parentLin" presStyleCnt="0"/>
      <dgm:spPr/>
    </dgm:pt>
    <dgm:pt modelId="{789A1336-95CB-47A1-B9D1-4F72B83FD000}" type="pres">
      <dgm:prSet presAssocID="{0408DE41-89A3-41B3-882E-346C17D2EF92}" presName="parentLeftMargin" presStyleLbl="node1" presStyleIdx="2" presStyleCnt="4"/>
      <dgm:spPr/>
    </dgm:pt>
    <dgm:pt modelId="{79E5920B-4CF5-4A0C-93B7-A5BBEA0888A6}" type="pres">
      <dgm:prSet presAssocID="{0408DE41-89A3-41B3-882E-346C17D2EF92}" presName="parentText" presStyleLbl="node1" presStyleIdx="3" presStyleCnt="4">
        <dgm:presLayoutVars>
          <dgm:chMax val="0"/>
          <dgm:bulletEnabled val="1"/>
        </dgm:presLayoutVars>
      </dgm:prSet>
      <dgm:spPr/>
    </dgm:pt>
    <dgm:pt modelId="{8B7574D9-F794-48B7-AE71-4B58A844EDF0}" type="pres">
      <dgm:prSet presAssocID="{0408DE41-89A3-41B3-882E-346C17D2EF92}" presName="negativeSpace" presStyleCnt="0"/>
      <dgm:spPr/>
    </dgm:pt>
    <dgm:pt modelId="{E4E3DCE7-E5D2-4FAA-906C-8DED64F13C6B}" type="pres">
      <dgm:prSet presAssocID="{0408DE41-89A3-41B3-882E-346C17D2EF92}" presName="childText" presStyleLbl="conFgAcc1" presStyleIdx="3" presStyleCnt="4">
        <dgm:presLayoutVars>
          <dgm:bulletEnabled val="1"/>
        </dgm:presLayoutVars>
      </dgm:prSet>
      <dgm:spPr/>
    </dgm:pt>
  </dgm:ptLst>
  <dgm:cxnLst>
    <dgm:cxn modelId="{4A411002-4810-4987-9F68-9F0653672CB4}" srcId="{96A77E6B-CA45-4622-882A-34F29C4061A1}" destId="{CB1CC3DE-B514-413C-B3D0-5E8CCBF4401A}" srcOrd="0" destOrd="0" parTransId="{B256692A-8EEF-4BA1-8A35-72C48C600DD7}" sibTransId="{D56B4852-26BD-46D5-B7F6-736A78F0DB9C}"/>
    <dgm:cxn modelId="{DEB4FF05-EB33-4C6F-9833-FB16AA7EF1F7}" srcId="{0408DE41-89A3-41B3-882E-346C17D2EF92}" destId="{541CB5F8-BFCA-4641-9BD6-6E5652378926}" srcOrd="0" destOrd="0" parTransId="{D33C1D01-FA04-4A49-82A5-A855E6643F61}" sibTransId="{D4BF27C3-DDC6-41A7-8ADC-EF6DEC768BC1}"/>
    <dgm:cxn modelId="{A4FA5C0A-20DE-4178-BE79-61962C8CB0DD}" type="presOf" srcId="{E5217DC7-6F0A-441D-B3AE-11DF4066F5FA}" destId="{E4E3DCE7-E5D2-4FAA-906C-8DED64F13C6B}" srcOrd="0" destOrd="4" presId="urn:microsoft.com/office/officeart/2005/8/layout/list1"/>
    <dgm:cxn modelId="{95BE740C-490B-41BA-8D8C-0142541434BD}" type="presOf" srcId="{BD12EF96-36C6-47F5-B91A-9FB9482CD38E}" destId="{D871A991-3BD7-4A70-97FE-CB8CBB8DDB58}" srcOrd="1" destOrd="0" presId="urn:microsoft.com/office/officeart/2005/8/layout/list1"/>
    <dgm:cxn modelId="{F4A9051E-9DCE-49C6-8A5C-564338DB0861}" srcId="{50850241-33C6-4CCF-9661-6B95BA114758}" destId="{5D51AA70-8739-46CA-BDBC-7382F989C33C}" srcOrd="2" destOrd="0" parTransId="{F4FD7620-4001-423B-B5B7-4C0939B6276D}" sibTransId="{DAA603B0-DE54-4EDE-A1AA-F11C83191E90}"/>
    <dgm:cxn modelId="{58A3E61E-FDC2-4F4A-BE29-C2F41724657A}" type="presOf" srcId="{96A77E6B-CA45-4622-882A-34F29C4061A1}" destId="{E4E3DCE7-E5D2-4FAA-906C-8DED64F13C6B}" srcOrd="0" destOrd="1" presId="urn:microsoft.com/office/officeart/2005/8/layout/list1"/>
    <dgm:cxn modelId="{B645132A-6098-48D3-85BD-795FBE537A02}" srcId="{95E29454-D516-4ED6-83C5-5979B5C6F5D4}" destId="{D3E0F4AE-26D3-43B2-984E-D43137B2408D}" srcOrd="0" destOrd="0" parTransId="{32EBCCA4-992E-4803-82BE-09FDB0DA6D98}" sibTransId="{E52E95F1-612B-4A9E-8F11-AA24B82B8385}"/>
    <dgm:cxn modelId="{D2D23F2D-D34C-462C-8864-8CC56D023633}" type="presOf" srcId="{41B56B18-D3BB-44A8-B6E8-BED8A193D7E3}" destId="{5AEB2CEF-0850-4B4D-B88A-C887D383618F}" srcOrd="0" destOrd="0" presId="urn:microsoft.com/office/officeart/2005/8/layout/list1"/>
    <dgm:cxn modelId="{DEB70A2E-ABD4-446B-BA95-D4A23C09499B}" type="presOf" srcId="{50850241-33C6-4CCF-9661-6B95BA114758}" destId="{C98F5071-763E-47FC-83D3-29A47087407C}" srcOrd="1" destOrd="0" presId="urn:microsoft.com/office/officeart/2005/8/layout/list1"/>
    <dgm:cxn modelId="{DE791F3D-1388-496E-9678-D889D817A8A5}" type="presOf" srcId="{80DFA101-79CA-4942-8C81-2D5C5F80BDF6}" destId="{E4E3DCE7-E5D2-4FAA-906C-8DED64F13C6B}" srcOrd="0" destOrd="3" presId="urn:microsoft.com/office/officeart/2005/8/layout/list1"/>
    <dgm:cxn modelId="{ACB9B25D-C7E8-45F9-AFD8-27F9989D77C2}" type="presOf" srcId="{5D51AA70-8739-46CA-BDBC-7382F989C33C}" destId="{18A07EC3-23CA-47F1-96EB-9125AD808E77}" srcOrd="0" destOrd="2" presId="urn:microsoft.com/office/officeart/2005/8/layout/list1"/>
    <dgm:cxn modelId="{BDE19467-6067-442B-A747-64D8CB30D255}" type="presOf" srcId="{541CB5F8-BFCA-4641-9BD6-6E5652378926}" destId="{E4E3DCE7-E5D2-4FAA-906C-8DED64F13C6B}" srcOrd="0" destOrd="0" presId="urn:microsoft.com/office/officeart/2005/8/layout/list1"/>
    <dgm:cxn modelId="{99730F6A-3477-494E-8198-4964508A4DC4}" srcId="{50850241-33C6-4CCF-9661-6B95BA114758}" destId="{1B13EDEA-1896-42F1-B381-7E3C909BAA23}" srcOrd="0" destOrd="0" parTransId="{023E1C07-6EB5-4E27-A466-B7FE9EAFFA26}" sibTransId="{8E63B9BA-8087-4EF1-96B6-69FA0FA03933}"/>
    <dgm:cxn modelId="{9EBEB74B-FC66-4DD1-853C-480BAD9BD4F1}" srcId="{BD12EF96-36C6-47F5-B91A-9FB9482CD38E}" destId="{41B56B18-D3BB-44A8-B6E8-BED8A193D7E3}" srcOrd="0" destOrd="0" parTransId="{11D0E8A7-97FF-4C28-9B7C-4A2CA5AD8C54}" sibTransId="{8FA39C17-6E0E-47DF-BE67-EA703A3618A0}"/>
    <dgm:cxn modelId="{184ECC4B-8174-4B7F-9A80-62DB54650F33}" type="presOf" srcId="{BD12EF96-36C6-47F5-B91A-9FB9482CD38E}" destId="{017D51BF-75C0-4C93-868F-64817198D054}" srcOrd="0" destOrd="0" presId="urn:microsoft.com/office/officeart/2005/8/layout/list1"/>
    <dgm:cxn modelId="{50DAD16D-F8B4-4846-B9A8-23F7E3F9A5A2}" type="presOf" srcId="{95E29454-D516-4ED6-83C5-5979B5C6F5D4}" destId="{775E9114-1604-4326-9672-4BA6D828E2D6}" srcOrd="0" destOrd="0" presId="urn:microsoft.com/office/officeart/2005/8/layout/list1"/>
    <dgm:cxn modelId="{2DD6F36D-0FD3-4F43-B2F7-B1D22D65B3B0}" type="presOf" srcId="{0408DE41-89A3-41B3-882E-346C17D2EF92}" destId="{789A1336-95CB-47A1-B9D1-4F72B83FD000}" srcOrd="0" destOrd="0" presId="urn:microsoft.com/office/officeart/2005/8/layout/list1"/>
    <dgm:cxn modelId="{F9895150-08DB-4570-990B-B2552C076878}" srcId="{3E6A32EB-5618-45F6-BF87-65217870285F}" destId="{0408DE41-89A3-41B3-882E-346C17D2EF92}" srcOrd="3" destOrd="0" parTransId="{DB184328-D40A-4091-95DA-C42852859E55}" sibTransId="{E7689111-F9C4-49C6-9E55-E7A3E0C4E984}"/>
    <dgm:cxn modelId="{5B0F8B51-294E-42F4-AE8B-B350126792AC}" srcId="{541CB5F8-BFCA-4641-9BD6-6E5652378926}" destId="{96A77E6B-CA45-4622-882A-34F29C4061A1}" srcOrd="0" destOrd="0" parTransId="{AB82516A-BED9-4CAB-B6B1-758081B6F854}" sibTransId="{D7D515BC-C8AA-4C72-A2F7-44E35786E6AC}"/>
    <dgm:cxn modelId="{AD2B4277-22AE-4D09-8CD1-0DE0347C89C2}" type="presOf" srcId="{95E29454-D516-4ED6-83C5-5979B5C6F5D4}" destId="{91254FA4-B756-4D94-9B89-BAB404B512FD}" srcOrd="1" destOrd="0" presId="urn:microsoft.com/office/officeart/2005/8/layout/list1"/>
    <dgm:cxn modelId="{C88A4083-2F46-4B98-A12C-FF1A2312E160}" type="presOf" srcId="{3E6A32EB-5618-45F6-BF87-65217870285F}" destId="{F1F0BBE6-4F84-4C84-86AA-91D914082863}" srcOrd="0" destOrd="0" presId="urn:microsoft.com/office/officeart/2005/8/layout/list1"/>
    <dgm:cxn modelId="{A024BA9F-4784-42BD-B579-E494B3609203}" type="presOf" srcId="{D3E0F4AE-26D3-43B2-984E-D43137B2408D}" destId="{DA645026-1A29-4241-8E92-C31943E75940}" srcOrd="0" destOrd="0" presId="urn:microsoft.com/office/officeart/2005/8/layout/list1"/>
    <dgm:cxn modelId="{50AA40A0-B878-4EA3-8491-DB4BD92727D3}" type="presOf" srcId="{50850241-33C6-4CCF-9661-6B95BA114758}" destId="{CA4AA9CA-C998-494D-A5D8-D84E03BE9D0A}" srcOrd="0" destOrd="0" presId="urn:microsoft.com/office/officeart/2005/8/layout/list1"/>
    <dgm:cxn modelId="{8F3368B1-0D3C-4468-AEC1-ADC4B63FE853}" srcId="{3E6A32EB-5618-45F6-BF87-65217870285F}" destId="{BD12EF96-36C6-47F5-B91A-9FB9482CD38E}" srcOrd="2" destOrd="0" parTransId="{CCC9FABD-AFDB-4099-8647-D60CEF3952CB}" sibTransId="{5EE98907-0C94-4B71-9D50-5AE7C6D9A739}"/>
    <dgm:cxn modelId="{40D4D4B1-D40E-488C-AC8D-8FBBD918F85C}" type="presOf" srcId="{0408DE41-89A3-41B3-882E-346C17D2EF92}" destId="{79E5920B-4CF5-4A0C-93B7-A5BBEA0888A6}" srcOrd="1" destOrd="0" presId="urn:microsoft.com/office/officeart/2005/8/layout/list1"/>
    <dgm:cxn modelId="{BC7832B4-F321-4344-93BD-F419EF7C8CA5}" type="presOf" srcId="{CB1CC3DE-B514-413C-B3D0-5E8CCBF4401A}" destId="{E4E3DCE7-E5D2-4FAA-906C-8DED64F13C6B}" srcOrd="0" destOrd="2" presId="urn:microsoft.com/office/officeart/2005/8/layout/list1"/>
    <dgm:cxn modelId="{B4A2ADC1-51E4-4B6B-9A20-32385F875A6B}" srcId="{96A77E6B-CA45-4622-882A-34F29C4061A1}" destId="{E5217DC7-6F0A-441D-B3AE-11DF4066F5FA}" srcOrd="2" destOrd="0" parTransId="{351D8C8A-3DD5-4738-AED5-22B05D90A36E}" sibTransId="{11C27042-30D5-47C9-B575-63DF585418F6}"/>
    <dgm:cxn modelId="{1B0989D1-43B8-4596-AC4F-B73ABF3460D5}" srcId="{96A77E6B-CA45-4622-882A-34F29C4061A1}" destId="{80DFA101-79CA-4942-8C81-2D5C5F80BDF6}" srcOrd="1" destOrd="0" parTransId="{6CA7786F-0247-4EEA-AA87-21B45A23187C}" sibTransId="{0FD3C488-3305-4050-9C7B-CB4E18FEDD4A}"/>
    <dgm:cxn modelId="{25B613EB-5625-416D-92E6-1900DB9C4AF0}" type="presOf" srcId="{1B13EDEA-1896-42F1-B381-7E3C909BAA23}" destId="{18A07EC3-23CA-47F1-96EB-9125AD808E77}" srcOrd="0" destOrd="0" presId="urn:microsoft.com/office/officeart/2005/8/layout/list1"/>
    <dgm:cxn modelId="{49D54EEB-F48D-4CB9-8EB1-4C437E7180A8}" srcId="{3E6A32EB-5618-45F6-BF87-65217870285F}" destId="{95E29454-D516-4ED6-83C5-5979B5C6F5D4}" srcOrd="0" destOrd="0" parTransId="{5F898770-4F8B-426B-8F71-B3A31576F771}" sibTransId="{60937F1C-8B49-4220-8BDD-BFF63DB25BAA}"/>
    <dgm:cxn modelId="{0B43E9EB-5B3A-4C91-AEC1-2EA55C17779E}" srcId="{50850241-33C6-4CCF-9661-6B95BA114758}" destId="{215D5774-7C09-4ED5-A77D-23472DA20B9F}" srcOrd="1" destOrd="0" parTransId="{94A3F922-F0F7-4B6D-BA05-AD097B7E6439}" sibTransId="{9AECD32B-3530-42CF-AF41-8161B178809E}"/>
    <dgm:cxn modelId="{F6AC27F2-2ED7-4629-8A1A-7120EAEF3D32}" type="presOf" srcId="{215D5774-7C09-4ED5-A77D-23472DA20B9F}" destId="{18A07EC3-23CA-47F1-96EB-9125AD808E77}" srcOrd="0" destOrd="1" presId="urn:microsoft.com/office/officeart/2005/8/layout/list1"/>
    <dgm:cxn modelId="{23CDD4F7-BA07-4ABE-B552-E2FE5A880E52}" srcId="{3E6A32EB-5618-45F6-BF87-65217870285F}" destId="{50850241-33C6-4CCF-9661-6B95BA114758}" srcOrd="1" destOrd="0" parTransId="{E02D4E9C-D70F-4002-A290-0ECDDB4243FA}" sibTransId="{8C9FFF59-04CA-4F57-AEF1-05F1CAA9FCB3}"/>
    <dgm:cxn modelId="{86CCD21B-E37C-40DD-A257-8DC969B0C670}" type="presParOf" srcId="{F1F0BBE6-4F84-4C84-86AA-91D914082863}" destId="{E4B75150-D948-4A50-95B6-F63C5BCFB778}" srcOrd="0" destOrd="0" presId="urn:microsoft.com/office/officeart/2005/8/layout/list1"/>
    <dgm:cxn modelId="{76E13262-8B63-4026-B4D5-B04CC391C4D5}" type="presParOf" srcId="{E4B75150-D948-4A50-95B6-F63C5BCFB778}" destId="{775E9114-1604-4326-9672-4BA6D828E2D6}" srcOrd="0" destOrd="0" presId="urn:microsoft.com/office/officeart/2005/8/layout/list1"/>
    <dgm:cxn modelId="{3EDB1428-B68E-490F-AB30-F7BBD257DC70}" type="presParOf" srcId="{E4B75150-D948-4A50-95B6-F63C5BCFB778}" destId="{91254FA4-B756-4D94-9B89-BAB404B512FD}" srcOrd="1" destOrd="0" presId="urn:microsoft.com/office/officeart/2005/8/layout/list1"/>
    <dgm:cxn modelId="{24075E6F-334A-40A0-AAF4-A3C58229C4EB}" type="presParOf" srcId="{F1F0BBE6-4F84-4C84-86AA-91D914082863}" destId="{D34A5AA4-0C6E-49F0-B4EF-57A834DF39A7}" srcOrd="1" destOrd="0" presId="urn:microsoft.com/office/officeart/2005/8/layout/list1"/>
    <dgm:cxn modelId="{401B60D1-7B97-43F3-88A4-F69BE0F6C374}" type="presParOf" srcId="{F1F0BBE6-4F84-4C84-86AA-91D914082863}" destId="{DA645026-1A29-4241-8E92-C31943E75940}" srcOrd="2" destOrd="0" presId="urn:microsoft.com/office/officeart/2005/8/layout/list1"/>
    <dgm:cxn modelId="{0D79789C-E343-446D-A59A-3695CDBFF409}" type="presParOf" srcId="{F1F0BBE6-4F84-4C84-86AA-91D914082863}" destId="{D6FE1F1A-E6BD-41F5-9454-028B7BF9571C}" srcOrd="3" destOrd="0" presId="urn:microsoft.com/office/officeart/2005/8/layout/list1"/>
    <dgm:cxn modelId="{7DBEA4F2-7E79-418B-A8F1-532B55CBF57D}" type="presParOf" srcId="{F1F0BBE6-4F84-4C84-86AA-91D914082863}" destId="{6A289503-EC63-46DA-AE62-700AFE489AA9}" srcOrd="4" destOrd="0" presId="urn:microsoft.com/office/officeart/2005/8/layout/list1"/>
    <dgm:cxn modelId="{41A5C718-ECA1-4370-97B9-3B542EAF29A9}" type="presParOf" srcId="{6A289503-EC63-46DA-AE62-700AFE489AA9}" destId="{CA4AA9CA-C998-494D-A5D8-D84E03BE9D0A}" srcOrd="0" destOrd="0" presId="urn:microsoft.com/office/officeart/2005/8/layout/list1"/>
    <dgm:cxn modelId="{92304D9F-1A1F-469C-8E15-230ED1E4C039}" type="presParOf" srcId="{6A289503-EC63-46DA-AE62-700AFE489AA9}" destId="{C98F5071-763E-47FC-83D3-29A47087407C}" srcOrd="1" destOrd="0" presId="urn:microsoft.com/office/officeart/2005/8/layout/list1"/>
    <dgm:cxn modelId="{C3B3540A-4478-4978-B779-351B582BAD7B}" type="presParOf" srcId="{F1F0BBE6-4F84-4C84-86AA-91D914082863}" destId="{B8D95B1F-9F8D-450F-893B-0097F7DD3B93}" srcOrd="5" destOrd="0" presId="urn:microsoft.com/office/officeart/2005/8/layout/list1"/>
    <dgm:cxn modelId="{4A349AC4-1C5D-44F0-A37D-0D2DAD9B2D37}" type="presParOf" srcId="{F1F0BBE6-4F84-4C84-86AA-91D914082863}" destId="{18A07EC3-23CA-47F1-96EB-9125AD808E77}" srcOrd="6" destOrd="0" presId="urn:microsoft.com/office/officeart/2005/8/layout/list1"/>
    <dgm:cxn modelId="{88817613-7ABE-4186-853D-2993C992FD97}" type="presParOf" srcId="{F1F0BBE6-4F84-4C84-86AA-91D914082863}" destId="{FB075E51-17E7-465E-A5CE-95E3E7D5ABD6}" srcOrd="7" destOrd="0" presId="urn:microsoft.com/office/officeart/2005/8/layout/list1"/>
    <dgm:cxn modelId="{30671892-C55D-4DB9-8B89-0E0321009FA7}" type="presParOf" srcId="{F1F0BBE6-4F84-4C84-86AA-91D914082863}" destId="{93FF424E-1972-436E-9523-E3F19C17EEA7}" srcOrd="8" destOrd="0" presId="urn:microsoft.com/office/officeart/2005/8/layout/list1"/>
    <dgm:cxn modelId="{406E90BF-15D5-47EF-A17A-006DB042E606}" type="presParOf" srcId="{93FF424E-1972-436E-9523-E3F19C17EEA7}" destId="{017D51BF-75C0-4C93-868F-64817198D054}" srcOrd="0" destOrd="0" presId="urn:microsoft.com/office/officeart/2005/8/layout/list1"/>
    <dgm:cxn modelId="{6A533D3E-B866-4ADD-B504-227776E48DFE}" type="presParOf" srcId="{93FF424E-1972-436E-9523-E3F19C17EEA7}" destId="{D871A991-3BD7-4A70-97FE-CB8CBB8DDB58}" srcOrd="1" destOrd="0" presId="urn:microsoft.com/office/officeart/2005/8/layout/list1"/>
    <dgm:cxn modelId="{AB358A09-2982-43D8-8A2A-C43EC289789B}" type="presParOf" srcId="{F1F0BBE6-4F84-4C84-86AA-91D914082863}" destId="{8396D521-A0F9-47ED-92F7-169D9EB9E828}" srcOrd="9" destOrd="0" presId="urn:microsoft.com/office/officeart/2005/8/layout/list1"/>
    <dgm:cxn modelId="{B48753C3-D191-4550-A8BC-4FD49ACD192D}" type="presParOf" srcId="{F1F0BBE6-4F84-4C84-86AA-91D914082863}" destId="{5AEB2CEF-0850-4B4D-B88A-C887D383618F}" srcOrd="10" destOrd="0" presId="urn:microsoft.com/office/officeart/2005/8/layout/list1"/>
    <dgm:cxn modelId="{19A07F0C-F16E-40CE-B68A-ABCAF835AC53}" type="presParOf" srcId="{F1F0BBE6-4F84-4C84-86AA-91D914082863}" destId="{47EBED8C-5FB0-4178-B199-985D8B95E8B5}" srcOrd="11" destOrd="0" presId="urn:microsoft.com/office/officeart/2005/8/layout/list1"/>
    <dgm:cxn modelId="{BF9B346F-BB88-40C1-910E-771029605332}" type="presParOf" srcId="{F1F0BBE6-4F84-4C84-86AA-91D914082863}" destId="{BC292700-ACE4-4D82-8AD1-2B7166C6E3F6}" srcOrd="12" destOrd="0" presId="urn:microsoft.com/office/officeart/2005/8/layout/list1"/>
    <dgm:cxn modelId="{0896CA7C-8BE9-45BD-8487-64626F5264AF}" type="presParOf" srcId="{BC292700-ACE4-4D82-8AD1-2B7166C6E3F6}" destId="{789A1336-95CB-47A1-B9D1-4F72B83FD000}" srcOrd="0" destOrd="0" presId="urn:microsoft.com/office/officeart/2005/8/layout/list1"/>
    <dgm:cxn modelId="{73E278FA-1265-4781-8A10-6026FC9A1192}" type="presParOf" srcId="{BC292700-ACE4-4D82-8AD1-2B7166C6E3F6}" destId="{79E5920B-4CF5-4A0C-93B7-A5BBEA0888A6}" srcOrd="1" destOrd="0" presId="urn:microsoft.com/office/officeart/2005/8/layout/list1"/>
    <dgm:cxn modelId="{06A11C6D-AE4C-4589-903D-A8860ABAC5D5}" type="presParOf" srcId="{F1F0BBE6-4F84-4C84-86AA-91D914082863}" destId="{8B7574D9-F794-48B7-AE71-4B58A844EDF0}" srcOrd="13" destOrd="0" presId="urn:microsoft.com/office/officeart/2005/8/layout/list1"/>
    <dgm:cxn modelId="{93C7415C-5744-40C5-B92A-07F89D1E751D}" type="presParOf" srcId="{F1F0BBE6-4F84-4C84-86AA-91D914082863}" destId="{E4E3DCE7-E5D2-4FAA-906C-8DED64F13C6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330312-B76F-452D-BC97-4D0870E9FBB8}" type="doc">
      <dgm:prSet loTypeId="urn:microsoft.com/office/officeart/2011/layout/TabList" loCatId="list" qsTypeId="urn:microsoft.com/office/officeart/2005/8/quickstyle/3d2" qsCatId="3D" csTypeId="urn:microsoft.com/office/officeart/2005/8/colors/accent1_2" csCatId="accent1" phldr="1"/>
      <dgm:spPr/>
      <dgm:t>
        <a:bodyPr/>
        <a:lstStyle/>
        <a:p>
          <a:endParaRPr lang="en-US"/>
        </a:p>
      </dgm:t>
    </dgm:pt>
    <dgm:pt modelId="{33C458B4-EA43-4219-888F-E23EFE890931}">
      <dgm:prSet phldrT="[Text]"/>
      <dgm:spPr/>
      <dgm:t>
        <a:bodyPr/>
        <a:lstStyle/>
        <a:p>
          <a:r>
            <a:rPr lang="en-US" dirty="0"/>
            <a:t>Composite 1	</a:t>
          </a:r>
        </a:p>
      </dgm:t>
    </dgm:pt>
    <dgm:pt modelId="{BBE477CA-3EC9-4869-9378-7E9430208663}" type="parTrans" cxnId="{EE91D7E0-F126-4327-B396-2E813A5F3B17}">
      <dgm:prSet/>
      <dgm:spPr/>
      <dgm:t>
        <a:bodyPr/>
        <a:lstStyle/>
        <a:p>
          <a:endParaRPr lang="en-US"/>
        </a:p>
      </dgm:t>
    </dgm:pt>
    <dgm:pt modelId="{2B57BE49-5465-4F7E-9476-519C09DA8090}" type="sibTrans" cxnId="{EE91D7E0-F126-4327-B396-2E813A5F3B17}">
      <dgm:prSet/>
      <dgm:spPr/>
      <dgm:t>
        <a:bodyPr/>
        <a:lstStyle/>
        <a:p>
          <a:endParaRPr lang="en-US"/>
        </a:p>
      </dgm:t>
    </dgm:pt>
    <dgm:pt modelId="{6589FFE8-A3FE-4357-98BF-B82C3CB0F1A1}">
      <dgm:prSet phldrT="[Text]"/>
      <dgm:spPr/>
      <dgm:t>
        <a:bodyPr/>
        <a:lstStyle/>
        <a:p>
          <a:endParaRPr lang="en-US" sz="1700" dirty="0"/>
        </a:p>
      </dgm:t>
    </dgm:pt>
    <dgm:pt modelId="{A53BD089-06FA-440A-B5A1-E5D111BC5C20}" type="parTrans" cxnId="{9CB08807-CCEF-42FA-A180-460A0BEF2163}">
      <dgm:prSet/>
      <dgm:spPr/>
      <dgm:t>
        <a:bodyPr/>
        <a:lstStyle/>
        <a:p>
          <a:endParaRPr lang="en-US"/>
        </a:p>
      </dgm:t>
    </dgm:pt>
    <dgm:pt modelId="{D56A3250-455E-4EAF-990C-0F48DB47B52B}" type="sibTrans" cxnId="{9CB08807-CCEF-42FA-A180-460A0BEF2163}">
      <dgm:prSet/>
      <dgm:spPr/>
      <dgm:t>
        <a:bodyPr/>
        <a:lstStyle/>
        <a:p>
          <a:endParaRPr lang="en-US"/>
        </a:p>
      </dgm:t>
    </dgm:pt>
    <dgm:pt modelId="{C4B03694-B928-4169-A540-05BEAF486AA9}">
      <dgm:prSet phldrT="[Text]" custT="1"/>
      <dgm:spPr/>
      <dgm:t>
        <a:bodyPr/>
        <a:lstStyle/>
        <a:p>
          <a:r>
            <a:rPr lang="en-US" sz="2000" dirty="0"/>
            <a:t>Top 10 - AL, TN, LA, MA, WV, KY, AK, MS, PA, SC (91% - 86%)</a:t>
          </a:r>
        </a:p>
      </dgm:t>
    </dgm:pt>
    <dgm:pt modelId="{C8317A12-88CB-420C-A7F0-2A62FBBCF2C6}" type="parTrans" cxnId="{4C70AE87-4000-4F97-864C-65046E6F73CB}">
      <dgm:prSet/>
      <dgm:spPr/>
      <dgm:t>
        <a:bodyPr/>
        <a:lstStyle/>
        <a:p>
          <a:endParaRPr lang="en-US"/>
        </a:p>
      </dgm:t>
    </dgm:pt>
    <dgm:pt modelId="{2EFD244A-98C1-440F-8803-D5E096ECE770}" type="sibTrans" cxnId="{4C70AE87-4000-4F97-864C-65046E6F73CB}">
      <dgm:prSet/>
      <dgm:spPr/>
      <dgm:t>
        <a:bodyPr/>
        <a:lstStyle/>
        <a:p>
          <a:endParaRPr lang="en-US"/>
        </a:p>
      </dgm:t>
    </dgm:pt>
    <dgm:pt modelId="{AA32776F-8BD5-4BA8-8EF9-4031F72E607A}">
      <dgm:prSet phldrT="[Text]" custT="1"/>
      <dgm:spPr/>
      <dgm:t>
        <a:bodyPr/>
        <a:lstStyle/>
        <a:p>
          <a:r>
            <a:rPr lang="en-US" sz="2000" dirty="0"/>
            <a:t>MI 26</a:t>
          </a:r>
          <a:r>
            <a:rPr lang="en-US" sz="2000" baseline="30000" dirty="0"/>
            <a:t>th</a:t>
          </a:r>
          <a:r>
            <a:rPr lang="en-US" sz="2000" dirty="0"/>
            <a:t> – 84%</a:t>
          </a:r>
        </a:p>
      </dgm:t>
    </dgm:pt>
    <dgm:pt modelId="{69723B12-4D9C-44D9-978F-11B80922CC6A}" type="parTrans" cxnId="{EB2B401C-BEAC-4D19-8F55-B38EE93A69FE}">
      <dgm:prSet/>
      <dgm:spPr/>
      <dgm:t>
        <a:bodyPr/>
        <a:lstStyle/>
        <a:p>
          <a:endParaRPr lang="en-US"/>
        </a:p>
      </dgm:t>
    </dgm:pt>
    <dgm:pt modelId="{66F42733-4C07-425D-BC28-A346F854F425}" type="sibTrans" cxnId="{EB2B401C-BEAC-4D19-8F55-B38EE93A69FE}">
      <dgm:prSet/>
      <dgm:spPr/>
      <dgm:t>
        <a:bodyPr/>
        <a:lstStyle/>
        <a:p>
          <a:endParaRPr lang="en-US"/>
        </a:p>
      </dgm:t>
    </dgm:pt>
    <dgm:pt modelId="{A4018424-4716-4B21-9B07-529BADF74B55}">
      <dgm:prSet phldrT="[Text]"/>
      <dgm:spPr/>
      <dgm:t>
        <a:bodyPr/>
        <a:lstStyle/>
        <a:p>
          <a:r>
            <a:rPr lang="en-US" dirty="0"/>
            <a:t>Composite 2</a:t>
          </a:r>
        </a:p>
      </dgm:t>
    </dgm:pt>
    <dgm:pt modelId="{93A29FBD-73CB-4EA9-B5FF-10D402C96098}" type="parTrans" cxnId="{814F68D0-DB24-4607-8C92-BDA352939AEE}">
      <dgm:prSet/>
      <dgm:spPr/>
      <dgm:t>
        <a:bodyPr/>
        <a:lstStyle/>
        <a:p>
          <a:endParaRPr lang="en-US"/>
        </a:p>
      </dgm:t>
    </dgm:pt>
    <dgm:pt modelId="{B3AEAE75-146E-4896-B5C4-8651CE642DCE}" type="sibTrans" cxnId="{814F68D0-DB24-4607-8C92-BDA352939AEE}">
      <dgm:prSet/>
      <dgm:spPr/>
      <dgm:t>
        <a:bodyPr/>
        <a:lstStyle/>
        <a:p>
          <a:endParaRPr lang="en-US"/>
        </a:p>
      </dgm:t>
    </dgm:pt>
    <dgm:pt modelId="{D60AAFD4-86C8-4F46-841A-BCAC08AA5E42}">
      <dgm:prSet phldrT="[Text]"/>
      <dgm:spPr/>
      <dgm:t>
        <a:bodyPr/>
        <a:lstStyle/>
        <a:p>
          <a:r>
            <a:rPr lang="en-US" dirty="0"/>
            <a:t>Doctor Communication </a:t>
          </a:r>
        </a:p>
      </dgm:t>
    </dgm:pt>
    <dgm:pt modelId="{85C81554-07DF-412F-A3B5-5602B926B81E}" type="parTrans" cxnId="{771D2630-30D4-4999-8AE7-ED0CE22A4763}">
      <dgm:prSet/>
      <dgm:spPr/>
      <dgm:t>
        <a:bodyPr/>
        <a:lstStyle/>
        <a:p>
          <a:endParaRPr lang="en-US"/>
        </a:p>
      </dgm:t>
    </dgm:pt>
    <dgm:pt modelId="{5D656F42-88DA-47E8-AB82-90BA8C2DEE1B}" type="sibTrans" cxnId="{771D2630-30D4-4999-8AE7-ED0CE22A4763}">
      <dgm:prSet/>
      <dgm:spPr/>
      <dgm:t>
        <a:bodyPr/>
        <a:lstStyle/>
        <a:p>
          <a:endParaRPr lang="en-US"/>
        </a:p>
      </dgm:t>
    </dgm:pt>
    <dgm:pt modelId="{C2F4C388-D733-40D8-85F0-F245926B4295}">
      <dgm:prSet phldrT="[Text]" custT="1"/>
      <dgm:spPr/>
      <dgm:t>
        <a:bodyPr/>
        <a:lstStyle/>
        <a:p>
          <a:r>
            <a:rPr lang="en-US" sz="2000" dirty="0"/>
            <a:t>Top 10 AL, SC, LA, MS, TN, TX, AK, KS, KY, MA (92% - 87%)</a:t>
          </a:r>
        </a:p>
      </dgm:t>
    </dgm:pt>
    <dgm:pt modelId="{5DBB614F-66ED-482F-92E4-1E7C73927062}" type="parTrans" cxnId="{5E0283C0-7483-436C-9B78-3A6ACBCA171E}">
      <dgm:prSet/>
      <dgm:spPr/>
      <dgm:t>
        <a:bodyPr/>
        <a:lstStyle/>
        <a:p>
          <a:endParaRPr lang="en-US"/>
        </a:p>
      </dgm:t>
    </dgm:pt>
    <dgm:pt modelId="{DCE046B7-DDA8-45DA-8085-DB75425AE7B8}" type="sibTrans" cxnId="{5E0283C0-7483-436C-9B78-3A6ACBCA171E}">
      <dgm:prSet/>
      <dgm:spPr/>
      <dgm:t>
        <a:bodyPr/>
        <a:lstStyle/>
        <a:p>
          <a:endParaRPr lang="en-US"/>
        </a:p>
      </dgm:t>
    </dgm:pt>
    <dgm:pt modelId="{14DEADC0-B1C8-4B1D-B588-F7DF05D978D4}">
      <dgm:prSet phldrT="[Text]" custT="1"/>
      <dgm:spPr/>
      <dgm:t>
        <a:bodyPr/>
        <a:lstStyle/>
        <a:p>
          <a:r>
            <a:rPr lang="en-US" sz="2000" dirty="0"/>
            <a:t>MI 36</a:t>
          </a:r>
          <a:r>
            <a:rPr lang="en-US" sz="2000" baseline="30000" dirty="0"/>
            <a:t>th</a:t>
          </a:r>
          <a:r>
            <a:rPr lang="en-US" sz="2000" dirty="0"/>
            <a:t> -82%</a:t>
          </a:r>
        </a:p>
      </dgm:t>
    </dgm:pt>
    <dgm:pt modelId="{7FC13677-3A60-4EAD-B695-C01FEFE6E901}" type="parTrans" cxnId="{6C63F85F-F0F4-4040-BC90-F9892F7271E1}">
      <dgm:prSet/>
      <dgm:spPr/>
      <dgm:t>
        <a:bodyPr/>
        <a:lstStyle/>
        <a:p>
          <a:endParaRPr lang="en-US"/>
        </a:p>
      </dgm:t>
    </dgm:pt>
    <dgm:pt modelId="{9CEA6B77-4204-4B0C-A104-4B44452A6215}" type="sibTrans" cxnId="{6C63F85F-F0F4-4040-BC90-F9892F7271E1}">
      <dgm:prSet/>
      <dgm:spPr/>
      <dgm:t>
        <a:bodyPr/>
        <a:lstStyle/>
        <a:p>
          <a:endParaRPr lang="en-US"/>
        </a:p>
      </dgm:t>
    </dgm:pt>
    <dgm:pt modelId="{4EE24E96-980C-4E3A-80C9-99F1AB6C8CA9}">
      <dgm:prSet phldrT="[Text]"/>
      <dgm:spPr/>
      <dgm:t>
        <a:bodyPr/>
        <a:lstStyle/>
        <a:p>
          <a:r>
            <a:rPr lang="en-US" dirty="0"/>
            <a:t>Nurse Communication </a:t>
          </a:r>
        </a:p>
      </dgm:t>
    </dgm:pt>
    <dgm:pt modelId="{7F98FAE7-25DE-4CB9-BB91-7490E224CF9F}" type="parTrans" cxnId="{E0CECFD0-88A2-40C5-93A9-CE68CC3F7743}">
      <dgm:prSet/>
      <dgm:spPr/>
      <dgm:t>
        <a:bodyPr/>
        <a:lstStyle/>
        <a:p>
          <a:endParaRPr lang="en-US"/>
        </a:p>
      </dgm:t>
    </dgm:pt>
    <dgm:pt modelId="{F68E27EF-F9CA-475F-B901-D0CCBAF56233}" type="sibTrans" cxnId="{E0CECFD0-88A2-40C5-93A9-CE68CC3F7743}">
      <dgm:prSet/>
      <dgm:spPr/>
      <dgm:t>
        <a:bodyPr/>
        <a:lstStyle/>
        <a:p>
          <a:endParaRPr lang="en-US"/>
        </a:p>
      </dgm:t>
    </dgm:pt>
    <dgm:pt modelId="{DFFA2200-E1E3-4113-9041-9046FFE7402F}" type="pres">
      <dgm:prSet presAssocID="{C4330312-B76F-452D-BC97-4D0870E9FBB8}" presName="Name0" presStyleCnt="0">
        <dgm:presLayoutVars>
          <dgm:chMax/>
          <dgm:chPref val="3"/>
          <dgm:dir/>
          <dgm:animOne val="branch"/>
          <dgm:animLvl val="lvl"/>
        </dgm:presLayoutVars>
      </dgm:prSet>
      <dgm:spPr/>
    </dgm:pt>
    <dgm:pt modelId="{3B480BB0-DC2F-4C59-AAF7-FCE61FDA10FA}" type="pres">
      <dgm:prSet presAssocID="{33C458B4-EA43-4219-888F-E23EFE890931}" presName="composite" presStyleCnt="0"/>
      <dgm:spPr/>
    </dgm:pt>
    <dgm:pt modelId="{E760218D-3C8C-4BBC-8580-BF9D17D2C7F4}" type="pres">
      <dgm:prSet presAssocID="{33C458B4-EA43-4219-888F-E23EFE890931}" presName="FirstChild" presStyleLbl="revTx" presStyleIdx="0" presStyleCnt="4">
        <dgm:presLayoutVars>
          <dgm:chMax val="0"/>
          <dgm:chPref val="0"/>
          <dgm:bulletEnabled val="1"/>
        </dgm:presLayoutVars>
      </dgm:prSet>
      <dgm:spPr/>
    </dgm:pt>
    <dgm:pt modelId="{7C1591F6-1875-4D74-941A-63B577DC7264}" type="pres">
      <dgm:prSet presAssocID="{33C458B4-EA43-4219-888F-E23EFE890931}" presName="Parent" presStyleLbl="alignNode1" presStyleIdx="0" presStyleCnt="2">
        <dgm:presLayoutVars>
          <dgm:chMax val="3"/>
          <dgm:chPref val="3"/>
          <dgm:bulletEnabled val="1"/>
        </dgm:presLayoutVars>
      </dgm:prSet>
      <dgm:spPr/>
    </dgm:pt>
    <dgm:pt modelId="{71C5BFBB-6800-4B11-BAE9-C9AF4CDA68C8}" type="pres">
      <dgm:prSet presAssocID="{33C458B4-EA43-4219-888F-E23EFE890931}" presName="Accent" presStyleLbl="parChTrans1D1" presStyleIdx="0" presStyleCnt="2"/>
      <dgm:spPr/>
    </dgm:pt>
    <dgm:pt modelId="{46638967-C71F-4FB7-BCD9-D8E2FD7F563C}" type="pres">
      <dgm:prSet presAssocID="{33C458B4-EA43-4219-888F-E23EFE890931}" presName="Child" presStyleLbl="revTx" presStyleIdx="1" presStyleCnt="4">
        <dgm:presLayoutVars>
          <dgm:chMax val="0"/>
          <dgm:chPref val="0"/>
          <dgm:bulletEnabled val="1"/>
        </dgm:presLayoutVars>
      </dgm:prSet>
      <dgm:spPr/>
    </dgm:pt>
    <dgm:pt modelId="{C6E2FBD7-1B67-43F4-B1F8-36FFC24ECAFD}" type="pres">
      <dgm:prSet presAssocID="{2B57BE49-5465-4F7E-9476-519C09DA8090}" presName="sibTrans" presStyleCnt="0"/>
      <dgm:spPr/>
    </dgm:pt>
    <dgm:pt modelId="{235ABB02-5A3F-43EA-8F94-B6978DC07389}" type="pres">
      <dgm:prSet presAssocID="{A4018424-4716-4B21-9B07-529BADF74B55}" presName="composite" presStyleCnt="0"/>
      <dgm:spPr/>
    </dgm:pt>
    <dgm:pt modelId="{D5667EF8-807C-4BD5-9544-10E5CF0E2E3B}" type="pres">
      <dgm:prSet presAssocID="{A4018424-4716-4B21-9B07-529BADF74B55}" presName="FirstChild" presStyleLbl="revTx" presStyleIdx="2" presStyleCnt="4">
        <dgm:presLayoutVars>
          <dgm:chMax val="0"/>
          <dgm:chPref val="0"/>
          <dgm:bulletEnabled val="1"/>
        </dgm:presLayoutVars>
      </dgm:prSet>
      <dgm:spPr/>
    </dgm:pt>
    <dgm:pt modelId="{B054801F-7A23-419A-A610-68D1006F5FF8}" type="pres">
      <dgm:prSet presAssocID="{A4018424-4716-4B21-9B07-529BADF74B55}" presName="Parent" presStyleLbl="alignNode1" presStyleIdx="1" presStyleCnt="2">
        <dgm:presLayoutVars>
          <dgm:chMax val="3"/>
          <dgm:chPref val="3"/>
          <dgm:bulletEnabled val="1"/>
        </dgm:presLayoutVars>
      </dgm:prSet>
      <dgm:spPr/>
    </dgm:pt>
    <dgm:pt modelId="{8D85CA77-0211-44A5-B0F2-E5A62B43B56B}" type="pres">
      <dgm:prSet presAssocID="{A4018424-4716-4B21-9B07-529BADF74B55}" presName="Accent" presStyleLbl="parChTrans1D1" presStyleIdx="1" presStyleCnt="2"/>
      <dgm:spPr/>
    </dgm:pt>
    <dgm:pt modelId="{3E12ECE1-06D2-4F7F-ADF4-87509525F6AE}" type="pres">
      <dgm:prSet presAssocID="{A4018424-4716-4B21-9B07-529BADF74B55}" presName="Child" presStyleLbl="revTx" presStyleIdx="3" presStyleCnt="4">
        <dgm:presLayoutVars>
          <dgm:chMax val="0"/>
          <dgm:chPref val="0"/>
          <dgm:bulletEnabled val="1"/>
        </dgm:presLayoutVars>
      </dgm:prSet>
      <dgm:spPr/>
    </dgm:pt>
  </dgm:ptLst>
  <dgm:cxnLst>
    <dgm:cxn modelId="{89247F02-B246-4222-860A-F47C040CD7A8}" type="presOf" srcId="{6589FFE8-A3FE-4357-98BF-B82C3CB0F1A1}" destId="{46638967-C71F-4FB7-BCD9-D8E2FD7F563C}" srcOrd="0" destOrd="0" presId="urn:microsoft.com/office/officeart/2011/layout/TabList"/>
    <dgm:cxn modelId="{9CB08807-CCEF-42FA-A180-460A0BEF2163}" srcId="{33C458B4-EA43-4219-888F-E23EFE890931}" destId="{6589FFE8-A3FE-4357-98BF-B82C3CB0F1A1}" srcOrd="1" destOrd="0" parTransId="{A53BD089-06FA-440A-B5A1-E5D111BC5C20}" sibTransId="{D56A3250-455E-4EAF-990C-0F48DB47B52B}"/>
    <dgm:cxn modelId="{AF11010F-E51C-4227-97FC-AEFD722B4B04}" type="presOf" srcId="{C2F4C388-D733-40D8-85F0-F245926B4295}" destId="{3E12ECE1-06D2-4F7F-ADF4-87509525F6AE}" srcOrd="0" destOrd="0" presId="urn:microsoft.com/office/officeart/2011/layout/TabList"/>
    <dgm:cxn modelId="{859EE910-7C7E-4700-900F-2E398AE8E5D4}" type="presOf" srcId="{33C458B4-EA43-4219-888F-E23EFE890931}" destId="{7C1591F6-1875-4D74-941A-63B577DC7264}" srcOrd="0" destOrd="0" presId="urn:microsoft.com/office/officeart/2011/layout/TabList"/>
    <dgm:cxn modelId="{71B12115-FCBA-44ED-B3F0-B659E4B93ABB}" type="presOf" srcId="{AA32776F-8BD5-4BA8-8EF9-4031F72E607A}" destId="{46638967-C71F-4FB7-BCD9-D8E2FD7F563C}" srcOrd="0" destOrd="2" presId="urn:microsoft.com/office/officeart/2011/layout/TabList"/>
    <dgm:cxn modelId="{EB2B401C-BEAC-4D19-8F55-B38EE93A69FE}" srcId="{33C458B4-EA43-4219-888F-E23EFE890931}" destId="{AA32776F-8BD5-4BA8-8EF9-4031F72E607A}" srcOrd="3" destOrd="0" parTransId="{69723B12-4D9C-44D9-978F-11B80922CC6A}" sibTransId="{66F42733-4C07-425D-BC28-A346F854F425}"/>
    <dgm:cxn modelId="{32D17D20-D970-4B49-BC47-A870B90900CA}" type="presOf" srcId="{14DEADC0-B1C8-4B1D-B588-F7DF05D978D4}" destId="{3E12ECE1-06D2-4F7F-ADF4-87509525F6AE}" srcOrd="0" destOrd="1" presId="urn:microsoft.com/office/officeart/2011/layout/TabList"/>
    <dgm:cxn modelId="{771D2630-30D4-4999-8AE7-ED0CE22A4763}" srcId="{A4018424-4716-4B21-9B07-529BADF74B55}" destId="{D60AAFD4-86C8-4F46-841A-BCAC08AA5E42}" srcOrd="0" destOrd="0" parTransId="{85C81554-07DF-412F-A3B5-5602B926B81E}" sibTransId="{5D656F42-88DA-47E8-AB82-90BA8C2DEE1B}"/>
    <dgm:cxn modelId="{CDE29031-DB13-4BB4-AA9C-5E4EFF71D79A}" type="presOf" srcId="{A4018424-4716-4B21-9B07-529BADF74B55}" destId="{B054801F-7A23-419A-A610-68D1006F5FF8}" srcOrd="0" destOrd="0" presId="urn:microsoft.com/office/officeart/2011/layout/TabList"/>
    <dgm:cxn modelId="{6C63F85F-F0F4-4040-BC90-F9892F7271E1}" srcId="{A4018424-4716-4B21-9B07-529BADF74B55}" destId="{14DEADC0-B1C8-4B1D-B588-F7DF05D978D4}" srcOrd="2" destOrd="0" parTransId="{7FC13677-3A60-4EAD-B695-C01FEFE6E901}" sibTransId="{9CEA6B77-4204-4B0C-A104-4B44452A6215}"/>
    <dgm:cxn modelId="{EE4D4D56-F2D1-456C-A11F-89796402B950}" type="presOf" srcId="{4EE24E96-980C-4E3A-80C9-99F1AB6C8CA9}" destId="{E760218D-3C8C-4BBC-8580-BF9D17D2C7F4}" srcOrd="0" destOrd="0" presId="urn:microsoft.com/office/officeart/2011/layout/TabList"/>
    <dgm:cxn modelId="{4C70AE87-4000-4F97-864C-65046E6F73CB}" srcId="{33C458B4-EA43-4219-888F-E23EFE890931}" destId="{C4B03694-B928-4169-A540-05BEAF486AA9}" srcOrd="2" destOrd="0" parTransId="{C8317A12-88CB-420C-A7F0-2A62FBBCF2C6}" sibTransId="{2EFD244A-98C1-440F-8803-D5E096ECE770}"/>
    <dgm:cxn modelId="{1B06B095-2A75-43E9-B574-C53B78993379}" type="presOf" srcId="{D60AAFD4-86C8-4F46-841A-BCAC08AA5E42}" destId="{D5667EF8-807C-4BD5-9544-10E5CF0E2E3B}" srcOrd="0" destOrd="0" presId="urn:microsoft.com/office/officeart/2011/layout/TabList"/>
    <dgm:cxn modelId="{2D585596-2463-47F0-82A9-E9424CDC941F}" type="presOf" srcId="{C4330312-B76F-452D-BC97-4D0870E9FBB8}" destId="{DFFA2200-E1E3-4113-9041-9046FFE7402F}" srcOrd="0" destOrd="0" presId="urn:microsoft.com/office/officeart/2011/layout/TabList"/>
    <dgm:cxn modelId="{A5F1B39A-D467-4235-873B-7FBBF7350556}" type="presOf" srcId="{C4B03694-B928-4169-A540-05BEAF486AA9}" destId="{46638967-C71F-4FB7-BCD9-D8E2FD7F563C}" srcOrd="0" destOrd="1" presId="urn:microsoft.com/office/officeart/2011/layout/TabList"/>
    <dgm:cxn modelId="{5E0283C0-7483-436C-9B78-3A6ACBCA171E}" srcId="{A4018424-4716-4B21-9B07-529BADF74B55}" destId="{C2F4C388-D733-40D8-85F0-F245926B4295}" srcOrd="1" destOrd="0" parTransId="{5DBB614F-66ED-482F-92E4-1E7C73927062}" sibTransId="{DCE046B7-DDA8-45DA-8085-DB75425AE7B8}"/>
    <dgm:cxn modelId="{814F68D0-DB24-4607-8C92-BDA352939AEE}" srcId="{C4330312-B76F-452D-BC97-4D0870E9FBB8}" destId="{A4018424-4716-4B21-9B07-529BADF74B55}" srcOrd="1" destOrd="0" parTransId="{93A29FBD-73CB-4EA9-B5FF-10D402C96098}" sibTransId="{B3AEAE75-146E-4896-B5C4-8651CE642DCE}"/>
    <dgm:cxn modelId="{E0CECFD0-88A2-40C5-93A9-CE68CC3F7743}" srcId="{33C458B4-EA43-4219-888F-E23EFE890931}" destId="{4EE24E96-980C-4E3A-80C9-99F1AB6C8CA9}" srcOrd="0" destOrd="0" parTransId="{7F98FAE7-25DE-4CB9-BB91-7490E224CF9F}" sibTransId="{F68E27EF-F9CA-475F-B901-D0CCBAF56233}"/>
    <dgm:cxn modelId="{EE91D7E0-F126-4327-B396-2E813A5F3B17}" srcId="{C4330312-B76F-452D-BC97-4D0870E9FBB8}" destId="{33C458B4-EA43-4219-888F-E23EFE890931}" srcOrd="0" destOrd="0" parTransId="{BBE477CA-3EC9-4869-9378-7E9430208663}" sibTransId="{2B57BE49-5465-4F7E-9476-519C09DA8090}"/>
    <dgm:cxn modelId="{470193C0-1F2F-49A4-B7FD-E07B1B2468B6}" type="presParOf" srcId="{DFFA2200-E1E3-4113-9041-9046FFE7402F}" destId="{3B480BB0-DC2F-4C59-AAF7-FCE61FDA10FA}" srcOrd="0" destOrd="0" presId="urn:microsoft.com/office/officeart/2011/layout/TabList"/>
    <dgm:cxn modelId="{1183A42B-CAAF-4ECD-8D28-37B13D597C6C}" type="presParOf" srcId="{3B480BB0-DC2F-4C59-AAF7-FCE61FDA10FA}" destId="{E760218D-3C8C-4BBC-8580-BF9D17D2C7F4}" srcOrd="0" destOrd="0" presId="urn:microsoft.com/office/officeart/2011/layout/TabList"/>
    <dgm:cxn modelId="{CDF61541-287E-4BF9-985B-A58E7EF1A753}" type="presParOf" srcId="{3B480BB0-DC2F-4C59-AAF7-FCE61FDA10FA}" destId="{7C1591F6-1875-4D74-941A-63B577DC7264}" srcOrd="1" destOrd="0" presId="urn:microsoft.com/office/officeart/2011/layout/TabList"/>
    <dgm:cxn modelId="{908C6D18-F3CE-4084-BBD4-A66313E5E5EC}" type="presParOf" srcId="{3B480BB0-DC2F-4C59-AAF7-FCE61FDA10FA}" destId="{71C5BFBB-6800-4B11-BAE9-C9AF4CDA68C8}" srcOrd="2" destOrd="0" presId="urn:microsoft.com/office/officeart/2011/layout/TabList"/>
    <dgm:cxn modelId="{57B83CB7-3421-4486-B52F-D4A604E2BAAE}" type="presParOf" srcId="{DFFA2200-E1E3-4113-9041-9046FFE7402F}" destId="{46638967-C71F-4FB7-BCD9-D8E2FD7F563C}" srcOrd="1" destOrd="0" presId="urn:microsoft.com/office/officeart/2011/layout/TabList"/>
    <dgm:cxn modelId="{72FD9414-CA6B-4959-B291-C2345E31E4EC}" type="presParOf" srcId="{DFFA2200-E1E3-4113-9041-9046FFE7402F}" destId="{C6E2FBD7-1B67-43F4-B1F8-36FFC24ECAFD}" srcOrd="2" destOrd="0" presId="urn:microsoft.com/office/officeart/2011/layout/TabList"/>
    <dgm:cxn modelId="{E0741A36-FAD3-4BDA-8D97-C8EF387B061A}" type="presParOf" srcId="{DFFA2200-E1E3-4113-9041-9046FFE7402F}" destId="{235ABB02-5A3F-43EA-8F94-B6978DC07389}" srcOrd="3" destOrd="0" presId="urn:microsoft.com/office/officeart/2011/layout/TabList"/>
    <dgm:cxn modelId="{7EC2A71B-8414-42F1-B589-FC5CE15D5EF3}" type="presParOf" srcId="{235ABB02-5A3F-43EA-8F94-B6978DC07389}" destId="{D5667EF8-807C-4BD5-9544-10E5CF0E2E3B}" srcOrd="0" destOrd="0" presId="urn:microsoft.com/office/officeart/2011/layout/TabList"/>
    <dgm:cxn modelId="{5D828184-7CAB-4E51-901E-08FDEB37BF1C}" type="presParOf" srcId="{235ABB02-5A3F-43EA-8F94-B6978DC07389}" destId="{B054801F-7A23-419A-A610-68D1006F5FF8}" srcOrd="1" destOrd="0" presId="urn:microsoft.com/office/officeart/2011/layout/TabList"/>
    <dgm:cxn modelId="{5C217813-0CE0-4BC4-960D-4DECC0BF2E4D}" type="presParOf" srcId="{235ABB02-5A3F-43EA-8F94-B6978DC07389}" destId="{8D85CA77-0211-44A5-B0F2-E5A62B43B56B}" srcOrd="2" destOrd="0" presId="urn:microsoft.com/office/officeart/2011/layout/TabList"/>
    <dgm:cxn modelId="{B218F20E-D621-467E-ADE2-501345D028C3}" type="presParOf" srcId="{DFFA2200-E1E3-4113-9041-9046FFE7402F}" destId="{3E12ECE1-06D2-4F7F-ADF4-87509525F6AE}" srcOrd="4"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330312-B76F-452D-BC97-4D0870E9FBB8}" type="doc">
      <dgm:prSet loTypeId="urn:microsoft.com/office/officeart/2011/layout/TabList" loCatId="list" qsTypeId="urn:microsoft.com/office/officeart/2005/8/quickstyle/simple2" qsCatId="simple" csTypeId="urn:microsoft.com/office/officeart/2005/8/colors/accent1_2" csCatId="accent1" phldr="1"/>
      <dgm:spPr/>
      <dgm:t>
        <a:bodyPr/>
        <a:lstStyle/>
        <a:p>
          <a:endParaRPr lang="en-US"/>
        </a:p>
      </dgm:t>
    </dgm:pt>
    <dgm:pt modelId="{33C458B4-EA43-4219-888F-E23EFE890931}">
      <dgm:prSet phldrT="[Text]"/>
      <dgm:spPr/>
      <dgm:t>
        <a:bodyPr/>
        <a:lstStyle/>
        <a:p>
          <a:r>
            <a:rPr lang="en-US" dirty="0"/>
            <a:t>Composite 5	</a:t>
          </a:r>
        </a:p>
      </dgm:t>
    </dgm:pt>
    <dgm:pt modelId="{BBE477CA-3EC9-4869-9378-7E9430208663}" type="parTrans" cxnId="{EE91D7E0-F126-4327-B396-2E813A5F3B17}">
      <dgm:prSet/>
      <dgm:spPr/>
      <dgm:t>
        <a:bodyPr/>
        <a:lstStyle/>
        <a:p>
          <a:endParaRPr lang="en-US"/>
        </a:p>
      </dgm:t>
    </dgm:pt>
    <dgm:pt modelId="{2B57BE49-5465-4F7E-9476-519C09DA8090}" type="sibTrans" cxnId="{EE91D7E0-F126-4327-B396-2E813A5F3B17}">
      <dgm:prSet/>
      <dgm:spPr/>
      <dgm:t>
        <a:bodyPr/>
        <a:lstStyle/>
        <a:p>
          <a:endParaRPr lang="en-US"/>
        </a:p>
      </dgm:t>
    </dgm:pt>
    <dgm:pt modelId="{6589FFE8-A3FE-4357-98BF-B82C3CB0F1A1}">
      <dgm:prSet phldrT="[Text]"/>
      <dgm:spPr/>
      <dgm:t>
        <a:bodyPr/>
        <a:lstStyle/>
        <a:p>
          <a:endParaRPr lang="en-US" sz="1700" dirty="0"/>
        </a:p>
      </dgm:t>
    </dgm:pt>
    <dgm:pt modelId="{A53BD089-06FA-440A-B5A1-E5D111BC5C20}" type="parTrans" cxnId="{9CB08807-CCEF-42FA-A180-460A0BEF2163}">
      <dgm:prSet/>
      <dgm:spPr/>
      <dgm:t>
        <a:bodyPr/>
        <a:lstStyle/>
        <a:p>
          <a:endParaRPr lang="en-US"/>
        </a:p>
      </dgm:t>
    </dgm:pt>
    <dgm:pt modelId="{D56A3250-455E-4EAF-990C-0F48DB47B52B}" type="sibTrans" cxnId="{9CB08807-CCEF-42FA-A180-460A0BEF2163}">
      <dgm:prSet/>
      <dgm:spPr/>
      <dgm:t>
        <a:bodyPr/>
        <a:lstStyle/>
        <a:p>
          <a:endParaRPr lang="en-US"/>
        </a:p>
      </dgm:t>
    </dgm:pt>
    <dgm:pt modelId="{C4B03694-B928-4169-A540-05BEAF486AA9}">
      <dgm:prSet phldrT="[Text]" custT="1"/>
      <dgm:spPr/>
      <dgm:t>
        <a:bodyPr/>
        <a:lstStyle/>
        <a:p>
          <a:r>
            <a:rPr lang="en-US" sz="2000" dirty="0"/>
            <a:t>Top 10 – MA, SC, AK, LA, AL, AR, MS, WV, FL, KY (74% - 69%)</a:t>
          </a:r>
        </a:p>
      </dgm:t>
    </dgm:pt>
    <dgm:pt modelId="{C8317A12-88CB-420C-A7F0-2A62FBBCF2C6}" type="parTrans" cxnId="{4C70AE87-4000-4F97-864C-65046E6F73CB}">
      <dgm:prSet/>
      <dgm:spPr/>
      <dgm:t>
        <a:bodyPr/>
        <a:lstStyle/>
        <a:p>
          <a:endParaRPr lang="en-US"/>
        </a:p>
      </dgm:t>
    </dgm:pt>
    <dgm:pt modelId="{2EFD244A-98C1-440F-8803-D5E096ECE770}" type="sibTrans" cxnId="{4C70AE87-4000-4F97-864C-65046E6F73CB}">
      <dgm:prSet/>
      <dgm:spPr/>
      <dgm:t>
        <a:bodyPr/>
        <a:lstStyle/>
        <a:p>
          <a:endParaRPr lang="en-US"/>
        </a:p>
      </dgm:t>
    </dgm:pt>
    <dgm:pt modelId="{AA32776F-8BD5-4BA8-8EF9-4031F72E607A}">
      <dgm:prSet phldrT="[Text]" custT="1"/>
      <dgm:spPr/>
      <dgm:t>
        <a:bodyPr/>
        <a:lstStyle/>
        <a:p>
          <a:r>
            <a:rPr lang="en-US" sz="2000" dirty="0"/>
            <a:t>MI 31</a:t>
          </a:r>
          <a:r>
            <a:rPr lang="en-US" sz="2000" baseline="30000" dirty="0"/>
            <a:t>st</a:t>
          </a:r>
          <a:r>
            <a:rPr lang="en-US" sz="2000" dirty="0"/>
            <a:t> – 66%</a:t>
          </a:r>
        </a:p>
      </dgm:t>
    </dgm:pt>
    <dgm:pt modelId="{69723B12-4D9C-44D9-978F-11B80922CC6A}" type="parTrans" cxnId="{EB2B401C-BEAC-4D19-8F55-B38EE93A69FE}">
      <dgm:prSet/>
      <dgm:spPr/>
      <dgm:t>
        <a:bodyPr/>
        <a:lstStyle/>
        <a:p>
          <a:endParaRPr lang="en-US"/>
        </a:p>
      </dgm:t>
    </dgm:pt>
    <dgm:pt modelId="{66F42733-4C07-425D-BC28-A346F854F425}" type="sibTrans" cxnId="{EB2B401C-BEAC-4D19-8F55-B38EE93A69FE}">
      <dgm:prSet/>
      <dgm:spPr/>
      <dgm:t>
        <a:bodyPr/>
        <a:lstStyle/>
        <a:p>
          <a:endParaRPr lang="en-US"/>
        </a:p>
      </dgm:t>
    </dgm:pt>
    <dgm:pt modelId="{A4018424-4716-4B21-9B07-529BADF74B55}">
      <dgm:prSet phldrT="[Text]"/>
      <dgm:spPr/>
      <dgm:t>
        <a:bodyPr/>
        <a:lstStyle/>
        <a:p>
          <a:r>
            <a:rPr lang="en-US" dirty="0"/>
            <a:t>Composite 6</a:t>
          </a:r>
        </a:p>
      </dgm:t>
    </dgm:pt>
    <dgm:pt modelId="{93A29FBD-73CB-4EA9-B5FF-10D402C96098}" type="parTrans" cxnId="{814F68D0-DB24-4607-8C92-BDA352939AEE}">
      <dgm:prSet/>
      <dgm:spPr/>
      <dgm:t>
        <a:bodyPr/>
        <a:lstStyle/>
        <a:p>
          <a:endParaRPr lang="en-US"/>
        </a:p>
      </dgm:t>
    </dgm:pt>
    <dgm:pt modelId="{B3AEAE75-146E-4896-B5C4-8651CE642DCE}" type="sibTrans" cxnId="{814F68D0-DB24-4607-8C92-BDA352939AEE}">
      <dgm:prSet/>
      <dgm:spPr/>
      <dgm:t>
        <a:bodyPr/>
        <a:lstStyle/>
        <a:p>
          <a:endParaRPr lang="en-US"/>
        </a:p>
      </dgm:t>
    </dgm:pt>
    <dgm:pt modelId="{D60AAFD4-86C8-4F46-841A-BCAC08AA5E42}">
      <dgm:prSet phldrT="[Text]"/>
      <dgm:spPr/>
      <dgm:t>
        <a:bodyPr/>
        <a:lstStyle/>
        <a:p>
          <a:r>
            <a:rPr lang="en-US" dirty="0"/>
            <a:t>Discharge Information </a:t>
          </a:r>
        </a:p>
      </dgm:t>
    </dgm:pt>
    <dgm:pt modelId="{85C81554-07DF-412F-A3B5-5602B926B81E}" type="parTrans" cxnId="{771D2630-30D4-4999-8AE7-ED0CE22A4763}">
      <dgm:prSet/>
      <dgm:spPr/>
      <dgm:t>
        <a:bodyPr/>
        <a:lstStyle/>
        <a:p>
          <a:endParaRPr lang="en-US"/>
        </a:p>
      </dgm:t>
    </dgm:pt>
    <dgm:pt modelId="{5D656F42-88DA-47E8-AB82-90BA8C2DEE1B}" type="sibTrans" cxnId="{771D2630-30D4-4999-8AE7-ED0CE22A4763}">
      <dgm:prSet/>
      <dgm:spPr/>
      <dgm:t>
        <a:bodyPr/>
        <a:lstStyle/>
        <a:p>
          <a:endParaRPr lang="en-US"/>
        </a:p>
      </dgm:t>
    </dgm:pt>
    <dgm:pt modelId="{C2F4C388-D733-40D8-85F0-F245926B4295}">
      <dgm:prSet phldrT="[Text]" custT="1"/>
      <dgm:spPr/>
      <dgm:t>
        <a:bodyPr/>
        <a:lstStyle/>
        <a:p>
          <a:r>
            <a:rPr lang="en-US" sz="2000" dirty="0"/>
            <a:t>Top 10 – MA, SC, AL, MI, TN, WV, IA, IL, IN, LA (92% - 90%)</a:t>
          </a:r>
        </a:p>
      </dgm:t>
    </dgm:pt>
    <dgm:pt modelId="{5DBB614F-66ED-482F-92E4-1E7C73927062}" type="parTrans" cxnId="{5E0283C0-7483-436C-9B78-3A6ACBCA171E}">
      <dgm:prSet/>
      <dgm:spPr/>
      <dgm:t>
        <a:bodyPr/>
        <a:lstStyle/>
        <a:p>
          <a:endParaRPr lang="en-US"/>
        </a:p>
      </dgm:t>
    </dgm:pt>
    <dgm:pt modelId="{DCE046B7-DDA8-45DA-8085-DB75425AE7B8}" type="sibTrans" cxnId="{5E0283C0-7483-436C-9B78-3A6ACBCA171E}">
      <dgm:prSet/>
      <dgm:spPr/>
      <dgm:t>
        <a:bodyPr/>
        <a:lstStyle/>
        <a:p>
          <a:endParaRPr lang="en-US"/>
        </a:p>
      </dgm:t>
    </dgm:pt>
    <dgm:pt modelId="{14DEADC0-B1C8-4B1D-B588-F7DF05D978D4}">
      <dgm:prSet phldrT="[Text]" custT="1"/>
      <dgm:spPr/>
      <dgm:t>
        <a:bodyPr/>
        <a:lstStyle/>
        <a:p>
          <a:r>
            <a:rPr lang="en-US" sz="2000" dirty="0"/>
            <a:t>MI 4</a:t>
          </a:r>
          <a:r>
            <a:rPr lang="en-US" sz="2000" baseline="30000" dirty="0"/>
            <a:t>TH</a:t>
          </a:r>
          <a:r>
            <a:rPr lang="en-US" sz="2000" dirty="0"/>
            <a:t>  – 91%</a:t>
          </a:r>
        </a:p>
      </dgm:t>
    </dgm:pt>
    <dgm:pt modelId="{7FC13677-3A60-4EAD-B695-C01FEFE6E901}" type="parTrans" cxnId="{6C63F85F-F0F4-4040-BC90-F9892F7271E1}">
      <dgm:prSet/>
      <dgm:spPr/>
      <dgm:t>
        <a:bodyPr/>
        <a:lstStyle/>
        <a:p>
          <a:endParaRPr lang="en-US"/>
        </a:p>
      </dgm:t>
    </dgm:pt>
    <dgm:pt modelId="{9CEA6B77-4204-4B0C-A104-4B44452A6215}" type="sibTrans" cxnId="{6C63F85F-F0F4-4040-BC90-F9892F7271E1}">
      <dgm:prSet/>
      <dgm:spPr/>
      <dgm:t>
        <a:bodyPr/>
        <a:lstStyle/>
        <a:p>
          <a:endParaRPr lang="en-US"/>
        </a:p>
      </dgm:t>
    </dgm:pt>
    <dgm:pt modelId="{4EE24E96-980C-4E3A-80C9-99F1AB6C8CA9}">
      <dgm:prSet phldrT="[Text]"/>
      <dgm:spPr/>
      <dgm:t>
        <a:bodyPr/>
        <a:lstStyle/>
        <a:p>
          <a:r>
            <a:rPr lang="en-US" dirty="0"/>
            <a:t>Communication about Medicine</a:t>
          </a:r>
        </a:p>
      </dgm:t>
    </dgm:pt>
    <dgm:pt modelId="{7F98FAE7-25DE-4CB9-BB91-7490E224CF9F}" type="parTrans" cxnId="{E0CECFD0-88A2-40C5-93A9-CE68CC3F7743}">
      <dgm:prSet/>
      <dgm:spPr/>
      <dgm:t>
        <a:bodyPr/>
        <a:lstStyle/>
        <a:p>
          <a:endParaRPr lang="en-US"/>
        </a:p>
      </dgm:t>
    </dgm:pt>
    <dgm:pt modelId="{F68E27EF-F9CA-475F-B901-D0CCBAF56233}" type="sibTrans" cxnId="{E0CECFD0-88A2-40C5-93A9-CE68CC3F7743}">
      <dgm:prSet/>
      <dgm:spPr/>
      <dgm:t>
        <a:bodyPr/>
        <a:lstStyle/>
        <a:p>
          <a:endParaRPr lang="en-US"/>
        </a:p>
      </dgm:t>
    </dgm:pt>
    <dgm:pt modelId="{F2578748-3487-446B-AC71-D2E8D2ED0E18}">
      <dgm:prSet phldrT="[Text]"/>
      <dgm:spPr/>
      <dgm:t>
        <a:bodyPr/>
        <a:lstStyle/>
        <a:p>
          <a:r>
            <a:rPr lang="en-US" dirty="0"/>
            <a:t>Question 8</a:t>
          </a:r>
        </a:p>
      </dgm:t>
    </dgm:pt>
    <dgm:pt modelId="{043CE505-BF0D-4978-8E13-BBD1D9A530AF}" type="parTrans" cxnId="{FDF43F18-B627-4189-A558-4CA6E10D0553}">
      <dgm:prSet/>
      <dgm:spPr/>
      <dgm:t>
        <a:bodyPr/>
        <a:lstStyle/>
        <a:p>
          <a:endParaRPr lang="en-US"/>
        </a:p>
      </dgm:t>
    </dgm:pt>
    <dgm:pt modelId="{C1A3713A-7112-41A0-9FE4-3317604626DC}" type="sibTrans" cxnId="{FDF43F18-B627-4189-A558-4CA6E10D0553}">
      <dgm:prSet/>
      <dgm:spPr/>
      <dgm:t>
        <a:bodyPr/>
        <a:lstStyle/>
        <a:p>
          <a:endParaRPr lang="en-US"/>
        </a:p>
      </dgm:t>
    </dgm:pt>
    <dgm:pt modelId="{C6D3F3EB-E97C-4D86-B58F-1F2780E0356F}">
      <dgm:prSet phldrT="[Text]"/>
      <dgm:spPr/>
      <dgm:t>
        <a:bodyPr/>
        <a:lstStyle/>
        <a:p>
          <a:r>
            <a:rPr lang="en-US" dirty="0"/>
            <a:t>Cleanliness of Hospital Environment</a:t>
          </a:r>
        </a:p>
      </dgm:t>
    </dgm:pt>
    <dgm:pt modelId="{96B74C7F-DE84-42EE-8644-62E5C620D27C}" type="parTrans" cxnId="{CEBA16B7-2C02-47F8-85F2-D930825A21DB}">
      <dgm:prSet/>
      <dgm:spPr/>
      <dgm:t>
        <a:bodyPr/>
        <a:lstStyle/>
        <a:p>
          <a:endParaRPr lang="en-US"/>
        </a:p>
      </dgm:t>
    </dgm:pt>
    <dgm:pt modelId="{F0EC802A-5A29-45B3-BDD6-020DA0F058B9}" type="sibTrans" cxnId="{CEBA16B7-2C02-47F8-85F2-D930825A21DB}">
      <dgm:prSet/>
      <dgm:spPr/>
      <dgm:t>
        <a:bodyPr/>
        <a:lstStyle/>
        <a:p>
          <a:endParaRPr lang="en-US"/>
        </a:p>
      </dgm:t>
    </dgm:pt>
    <dgm:pt modelId="{321547C3-3BF1-4C98-B8BC-D1C3EFF713E1}">
      <dgm:prSet phldrT="[Text]" custT="1"/>
      <dgm:spPr/>
      <dgm:t>
        <a:bodyPr/>
        <a:lstStyle/>
        <a:p>
          <a:r>
            <a:rPr lang="en-US" sz="2000" dirty="0"/>
            <a:t>Top 10 –AL, LA, WV, TX, AK, MS, NH, PA, IL, KS (91% - 82%)</a:t>
          </a:r>
        </a:p>
      </dgm:t>
    </dgm:pt>
    <dgm:pt modelId="{FBAF67E6-A277-4E44-A53F-DC5A632D878C}" type="parTrans" cxnId="{B0C20F76-75B9-4125-BAFB-CA2BAEAA852B}">
      <dgm:prSet/>
      <dgm:spPr/>
      <dgm:t>
        <a:bodyPr/>
        <a:lstStyle/>
        <a:p>
          <a:endParaRPr lang="en-US"/>
        </a:p>
      </dgm:t>
    </dgm:pt>
    <dgm:pt modelId="{7584443C-D7E1-4995-A669-DAF6E8D90597}" type="sibTrans" cxnId="{B0C20F76-75B9-4125-BAFB-CA2BAEAA852B}">
      <dgm:prSet/>
      <dgm:spPr/>
      <dgm:t>
        <a:bodyPr/>
        <a:lstStyle/>
        <a:p>
          <a:endParaRPr lang="en-US"/>
        </a:p>
      </dgm:t>
    </dgm:pt>
    <dgm:pt modelId="{CAE36348-A6DE-4955-A4E2-42D07708F16C}">
      <dgm:prSet phldrT="[Text]" custT="1"/>
      <dgm:spPr/>
      <dgm:t>
        <a:bodyPr/>
        <a:lstStyle/>
        <a:p>
          <a:r>
            <a:rPr lang="en-US" sz="2000" dirty="0"/>
            <a:t>MI 26</a:t>
          </a:r>
          <a:r>
            <a:rPr lang="en-US" sz="2000" baseline="30000" dirty="0"/>
            <a:t>th</a:t>
          </a:r>
          <a:r>
            <a:rPr lang="en-US" sz="2000" dirty="0"/>
            <a:t> – 80%</a:t>
          </a:r>
        </a:p>
      </dgm:t>
    </dgm:pt>
    <dgm:pt modelId="{502FD843-EF5C-4983-83CD-4C5900BBD70D}" type="parTrans" cxnId="{1A75C692-99AC-472A-8B95-7CBC78228A5C}">
      <dgm:prSet/>
      <dgm:spPr/>
      <dgm:t>
        <a:bodyPr/>
        <a:lstStyle/>
        <a:p>
          <a:endParaRPr lang="en-US"/>
        </a:p>
      </dgm:t>
    </dgm:pt>
    <dgm:pt modelId="{ABA6B856-FF75-4B3D-B814-F5CC28F4483C}" type="sibTrans" cxnId="{1A75C692-99AC-472A-8B95-7CBC78228A5C}">
      <dgm:prSet/>
      <dgm:spPr/>
      <dgm:t>
        <a:bodyPr/>
        <a:lstStyle/>
        <a:p>
          <a:endParaRPr lang="en-US"/>
        </a:p>
      </dgm:t>
    </dgm:pt>
    <dgm:pt modelId="{DFFA2200-E1E3-4113-9041-9046FFE7402F}" type="pres">
      <dgm:prSet presAssocID="{C4330312-B76F-452D-BC97-4D0870E9FBB8}" presName="Name0" presStyleCnt="0">
        <dgm:presLayoutVars>
          <dgm:chMax/>
          <dgm:chPref val="3"/>
          <dgm:dir/>
          <dgm:animOne val="branch"/>
          <dgm:animLvl val="lvl"/>
        </dgm:presLayoutVars>
      </dgm:prSet>
      <dgm:spPr/>
    </dgm:pt>
    <dgm:pt modelId="{3B480BB0-DC2F-4C59-AAF7-FCE61FDA10FA}" type="pres">
      <dgm:prSet presAssocID="{33C458B4-EA43-4219-888F-E23EFE890931}" presName="composite" presStyleCnt="0"/>
      <dgm:spPr/>
    </dgm:pt>
    <dgm:pt modelId="{E760218D-3C8C-4BBC-8580-BF9D17D2C7F4}" type="pres">
      <dgm:prSet presAssocID="{33C458B4-EA43-4219-888F-E23EFE890931}" presName="FirstChild" presStyleLbl="revTx" presStyleIdx="0" presStyleCnt="6">
        <dgm:presLayoutVars>
          <dgm:chMax val="0"/>
          <dgm:chPref val="0"/>
          <dgm:bulletEnabled val="1"/>
        </dgm:presLayoutVars>
      </dgm:prSet>
      <dgm:spPr/>
    </dgm:pt>
    <dgm:pt modelId="{7C1591F6-1875-4D74-941A-63B577DC7264}" type="pres">
      <dgm:prSet presAssocID="{33C458B4-EA43-4219-888F-E23EFE890931}" presName="Parent" presStyleLbl="alignNode1" presStyleIdx="0" presStyleCnt="3">
        <dgm:presLayoutVars>
          <dgm:chMax val="3"/>
          <dgm:chPref val="3"/>
          <dgm:bulletEnabled val="1"/>
        </dgm:presLayoutVars>
      </dgm:prSet>
      <dgm:spPr/>
    </dgm:pt>
    <dgm:pt modelId="{71C5BFBB-6800-4B11-BAE9-C9AF4CDA68C8}" type="pres">
      <dgm:prSet presAssocID="{33C458B4-EA43-4219-888F-E23EFE890931}" presName="Accent" presStyleLbl="parChTrans1D1" presStyleIdx="0" presStyleCnt="3"/>
      <dgm:spPr/>
    </dgm:pt>
    <dgm:pt modelId="{46638967-C71F-4FB7-BCD9-D8E2FD7F563C}" type="pres">
      <dgm:prSet presAssocID="{33C458B4-EA43-4219-888F-E23EFE890931}" presName="Child" presStyleLbl="revTx" presStyleIdx="1" presStyleCnt="6">
        <dgm:presLayoutVars>
          <dgm:chMax val="0"/>
          <dgm:chPref val="0"/>
          <dgm:bulletEnabled val="1"/>
        </dgm:presLayoutVars>
      </dgm:prSet>
      <dgm:spPr/>
    </dgm:pt>
    <dgm:pt modelId="{C6E2FBD7-1B67-43F4-B1F8-36FFC24ECAFD}" type="pres">
      <dgm:prSet presAssocID="{2B57BE49-5465-4F7E-9476-519C09DA8090}" presName="sibTrans" presStyleCnt="0"/>
      <dgm:spPr/>
    </dgm:pt>
    <dgm:pt modelId="{235ABB02-5A3F-43EA-8F94-B6978DC07389}" type="pres">
      <dgm:prSet presAssocID="{A4018424-4716-4B21-9B07-529BADF74B55}" presName="composite" presStyleCnt="0"/>
      <dgm:spPr/>
    </dgm:pt>
    <dgm:pt modelId="{D5667EF8-807C-4BD5-9544-10E5CF0E2E3B}" type="pres">
      <dgm:prSet presAssocID="{A4018424-4716-4B21-9B07-529BADF74B55}" presName="FirstChild" presStyleLbl="revTx" presStyleIdx="2" presStyleCnt="6">
        <dgm:presLayoutVars>
          <dgm:chMax val="0"/>
          <dgm:chPref val="0"/>
          <dgm:bulletEnabled val="1"/>
        </dgm:presLayoutVars>
      </dgm:prSet>
      <dgm:spPr/>
    </dgm:pt>
    <dgm:pt modelId="{B054801F-7A23-419A-A610-68D1006F5FF8}" type="pres">
      <dgm:prSet presAssocID="{A4018424-4716-4B21-9B07-529BADF74B55}" presName="Parent" presStyleLbl="alignNode1" presStyleIdx="1" presStyleCnt="3">
        <dgm:presLayoutVars>
          <dgm:chMax val="3"/>
          <dgm:chPref val="3"/>
          <dgm:bulletEnabled val="1"/>
        </dgm:presLayoutVars>
      </dgm:prSet>
      <dgm:spPr/>
    </dgm:pt>
    <dgm:pt modelId="{8D85CA77-0211-44A5-B0F2-E5A62B43B56B}" type="pres">
      <dgm:prSet presAssocID="{A4018424-4716-4B21-9B07-529BADF74B55}" presName="Accent" presStyleLbl="parChTrans1D1" presStyleIdx="1" presStyleCnt="3"/>
      <dgm:spPr/>
    </dgm:pt>
    <dgm:pt modelId="{3E12ECE1-06D2-4F7F-ADF4-87509525F6AE}" type="pres">
      <dgm:prSet presAssocID="{A4018424-4716-4B21-9B07-529BADF74B55}" presName="Child" presStyleLbl="revTx" presStyleIdx="3" presStyleCnt="6">
        <dgm:presLayoutVars>
          <dgm:chMax val="0"/>
          <dgm:chPref val="0"/>
          <dgm:bulletEnabled val="1"/>
        </dgm:presLayoutVars>
      </dgm:prSet>
      <dgm:spPr/>
    </dgm:pt>
    <dgm:pt modelId="{A3B37D9B-F60B-4C06-9FFD-DA31C7D7E4D6}" type="pres">
      <dgm:prSet presAssocID="{B3AEAE75-146E-4896-B5C4-8651CE642DCE}" presName="sibTrans" presStyleCnt="0"/>
      <dgm:spPr/>
    </dgm:pt>
    <dgm:pt modelId="{C22844DA-BF15-47D9-A3C9-B26627FD5D2D}" type="pres">
      <dgm:prSet presAssocID="{F2578748-3487-446B-AC71-D2E8D2ED0E18}" presName="composite" presStyleCnt="0"/>
      <dgm:spPr/>
    </dgm:pt>
    <dgm:pt modelId="{BBB2090B-F902-4157-8A2A-B4D31F60A33D}" type="pres">
      <dgm:prSet presAssocID="{F2578748-3487-446B-AC71-D2E8D2ED0E18}" presName="FirstChild" presStyleLbl="revTx" presStyleIdx="4" presStyleCnt="6">
        <dgm:presLayoutVars>
          <dgm:chMax val="0"/>
          <dgm:chPref val="0"/>
          <dgm:bulletEnabled val="1"/>
        </dgm:presLayoutVars>
      </dgm:prSet>
      <dgm:spPr/>
    </dgm:pt>
    <dgm:pt modelId="{EB5F7BED-A7F9-4878-87C0-CF58BF5D8908}" type="pres">
      <dgm:prSet presAssocID="{F2578748-3487-446B-AC71-D2E8D2ED0E18}" presName="Parent" presStyleLbl="alignNode1" presStyleIdx="2" presStyleCnt="3">
        <dgm:presLayoutVars>
          <dgm:chMax val="3"/>
          <dgm:chPref val="3"/>
          <dgm:bulletEnabled val="1"/>
        </dgm:presLayoutVars>
      </dgm:prSet>
      <dgm:spPr/>
    </dgm:pt>
    <dgm:pt modelId="{C86053DB-81A1-4D21-AFF4-6CEA0750F85C}" type="pres">
      <dgm:prSet presAssocID="{F2578748-3487-446B-AC71-D2E8D2ED0E18}" presName="Accent" presStyleLbl="parChTrans1D1" presStyleIdx="2" presStyleCnt="3"/>
      <dgm:spPr/>
    </dgm:pt>
    <dgm:pt modelId="{7AA7AFEC-BF4D-4A43-B94F-47939D93511E}" type="pres">
      <dgm:prSet presAssocID="{F2578748-3487-446B-AC71-D2E8D2ED0E18}" presName="Child" presStyleLbl="revTx" presStyleIdx="5" presStyleCnt="6">
        <dgm:presLayoutVars>
          <dgm:chMax val="0"/>
          <dgm:chPref val="0"/>
          <dgm:bulletEnabled val="1"/>
        </dgm:presLayoutVars>
      </dgm:prSet>
      <dgm:spPr/>
    </dgm:pt>
  </dgm:ptLst>
  <dgm:cxnLst>
    <dgm:cxn modelId="{89247F02-B246-4222-860A-F47C040CD7A8}" type="presOf" srcId="{6589FFE8-A3FE-4357-98BF-B82C3CB0F1A1}" destId="{46638967-C71F-4FB7-BCD9-D8E2FD7F563C}" srcOrd="0" destOrd="0" presId="urn:microsoft.com/office/officeart/2011/layout/TabList"/>
    <dgm:cxn modelId="{9CB08807-CCEF-42FA-A180-460A0BEF2163}" srcId="{33C458B4-EA43-4219-888F-E23EFE890931}" destId="{6589FFE8-A3FE-4357-98BF-B82C3CB0F1A1}" srcOrd="1" destOrd="0" parTransId="{A53BD089-06FA-440A-B5A1-E5D111BC5C20}" sibTransId="{D56A3250-455E-4EAF-990C-0F48DB47B52B}"/>
    <dgm:cxn modelId="{1B68B108-BEE6-417A-9906-FDD041B7FC26}" type="presOf" srcId="{F2578748-3487-446B-AC71-D2E8D2ED0E18}" destId="{EB5F7BED-A7F9-4878-87C0-CF58BF5D8908}" srcOrd="0" destOrd="0" presId="urn:microsoft.com/office/officeart/2011/layout/TabList"/>
    <dgm:cxn modelId="{AF11010F-E51C-4227-97FC-AEFD722B4B04}" type="presOf" srcId="{C2F4C388-D733-40D8-85F0-F245926B4295}" destId="{3E12ECE1-06D2-4F7F-ADF4-87509525F6AE}" srcOrd="0" destOrd="0" presId="urn:microsoft.com/office/officeart/2011/layout/TabList"/>
    <dgm:cxn modelId="{859EE910-7C7E-4700-900F-2E398AE8E5D4}" type="presOf" srcId="{33C458B4-EA43-4219-888F-E23EFE890931}" destId="{7C1591F6-1875-4D74-941A-63B577DC7264}" srcOrd="0" destOrd="0" presId="urn:microsoft.com/office/officeart/2011/layout/TabList"/>
    <dgm:cxn modelId="{71B12115-FCBA-44ED-B3F0-B659E4B93ABB}" type="presOf" srcId="{AA32776F-8BD5-4BA8-8EF9-4031F72E607A}" destId="{46638967-C71F-4FB7-BCD9-D8E2FD7F563C}" srcOrd="0" destOrd="2" presId="urn:microsoft.com/office/officeart/2011/layout/TabList"/>
    <dgm:cxn modelId="{FDF43F18-B627-4189-A558-4CA6E10D0553}" srcId="{C4330312-B76F-452D-BC97-4D0870E9FBB8}" destId="{F2578748-3487-446B-AC71-D2E8D2ED0E18}" srcOrd="2" destOrd="0" parTransId="{043CE505-BF0D-4978-8E13-BBD1D9A530AF}" sibTransId="{C1A3713A-7112-41A0-9FE4-3317604626DC}"/>
    <dgm:cxn modelId="{EB2B401C-BEAC-4D19-8F55-B38EE93A69FE}" srcId="{33C458B4-EA43-4219-888F-E23EFE890931}" destId="{AA32776F-8BD5-4BA8-8EF9-4031F72E607A}" srcOrd="3" destOrd="0" parTransId="{69723B12-4D9C-44D9-978F-11B80922CC6A}" sibTransId="{66F42733-4C07-425D-BC28-A346F854F425}"/>
    <dgm:cxn modelId="{9F80D81E-FEA7-4994-B0F4-5862BE8271F2}" type="presOf" srcId="{C6D3F3EB-E97C-4D86-B58F-1F2780E0356F}" destId="{BBB2090B-F902-4157-8A2A-B4D31F60A33D}" srcOrd="0" destOrd="0" presId="urn:microsoft.com/office/officeart/2011/layout/TabList"/>
    <dgm:cxn modelId="{32D17D20-D970-4B49-BC47-A870B90900CA}" type="presOf" srcId="{14DEADC0-B1C8-4B1D-B588-F7DF05D978D4}" destId="{3E12ECE1-06D2-4F7F-ADF4-87509525F6AE}" srcOrd="0" destOrd="1" presId="urn:microsoft.com/office/officeart/2011/layout/TabList"/>
    <dgm:cxn modelId="{771D2630-30D4-4999-8AE7-ED0CE22A4763}" srcId="{A4018424-4716-4B21-9B07-529BADF74B55}" destId="{D60AAFD4-86C8-4F46-841A-BCAC08AA5E42}" srcOrd="0" destOrd="0" parTransId="{85C81554-07DF-412F-A3B5-5602B926B81E}" sibTransId="{5D656F42-88DA-47E8-AB82-90BA8C2DEE1B}"/>
    <dgm:cxn modelId="{CDE29031-DB13-4BB4-AA9C-5E4EFF71D79A}" type="presOf" srcId="{A4018424-4716-4B21-9B07-529BADF74B55}" destId="{B054801F-7A23-419A-A610-68D1006F5FF8}" srcOrd="0" destOrd="0" presId="urn:microsoft.com/office/officeart/2011/layout/TabList"/>
    <dgm:cxn modelId="{6C63F85F-F0F4-4040-BC90-F9892F7271E1}" srcId="{A4018424-4716-4B21-9B07-529BADF74B55}" destId="{14DEADC0-B1C8-4B1D-B588-F7DF05D978D4}" srcOrd="2" destOrd="0" parTransId="{7FC13677-3A60-4EAD-B695-C01FEFE6E901}" sibTransId="{9CEA6B77-4204-4B0C-A104-4B44452A6215}"/>
    <dgm:cxn modelId="{5484B644-6AB2-4A26-AB32-F704672CA86C}" type="presOf" srcId="{CAE36348-A6DE-4955-A4E2-42D07708F16C}" destId="{7AA7AFEC-BF4D-4A43-B94F-47939D93511E}" srcOrd="0" destOrd="1" presId="urn:microsoft.com/office/officeart/2011/layout/TabList"/>
    <dgm:cxn modelId="{B0C20F76-75B9-4125-BAFB-CA2BAEAA852B}" srcId="{F2578748-3487-446B-AC71-D2E8D2ED0E18}" destId="{321547C3-3BF1-4C98-B8BC-D1C3EFF713E1}" srcOrd="1" destOrd="0" parTransId="{FBAF67E6-A277-4E44-A53F-DC5A632D878C}" sibTransId="{7584443C-D7E1-4995-A669-DAF6E8D90597}"/>
    <dgm:cxn modelId="{EE4D4D56-F2D1-456C-A11F-89796402B950}" type="presOf" srcId="{4EE24E96-980C-4E3A-80C9-99F1AB6C8CA9}" destId="{E760218D-3C8C-4BBC-8580-BF9D17D2C7F4}" srcOrd="0" destOrd="0" presId="urn:microsoft.com/office/officeart/2011/layout/TabList"/>
    <dgm:cxn modelId="{4C70AE87-4000-4F97-864C-65046E6F73CB}" srcId="{33C458B4-EA43-4219-888F-E23EFE890931}" destId="{C4B03694-B928-4169-A540-05BEAF486AA9}" srcOrd="2" destOrd="0" parTransId="{C8317A12-88CB-420C-A7F0-2A62FBBCF2C6}" sibTransId="{2EFD244A-98C1-440F-8803-D5E096ECE770}"/>
    <dgm:cxn modelId="{1A75C692-99AC-472A-8B95-7CBC78228A5C}" srcId="{F2578748-3487-446B-AC71-D2E8D2ED0E18}" destId="{CAE36348-A6DE-4955-A4E2-42D07708F16C}" srcOrd="2" destOrd="0" parTransId="{502FD843-EF5C-4983-83CD-4C5900BBD70D}" sibTransId="{ABA6B856-FF75-4B3D-B814-F5CC28F4483C}"/>
    <dgm:cxn modelId="{1B06B095-2A75-43E9-B574-C53B78993379}" type="presOf" srcId="{D60AAFD4-86C8-4F46-841A-BCAC08AA5E42}" destId="{D5667EF8-807C-4BD5-9544-10E5CF0E2E3B}" srcOrd="0" destOrd="0" presId="urn:microsoft.com/office/officeart/2011/layout/TabList"/>
    <dgm:cxn modelId="{2D585596-2463-47F0-82A9-E9424CDC941F}" type="presOf" srcId="{C4330312-B76F-452D-BC97-4D0870E9FBB8}" destId="{DFFA2200-E1E3-4113-9041-9046FFE7402F}" srcOrd="0" destOrd="0" presId="urn:microsoft.com/office/officeart/2011/layout/TabList"/>
    <dgm:cxn modelId="{7D139196-36C1-4F85-9917-87644FEA8045}" type="presOf" srcId="{321547C3-3BF1-4C98-B8BC-D1C3EFF713E1}" destId="{7AA7AFEC-BF4D-4A43-B94F-47939D93511E}" srcOrd="0" destOrd="0" presId="urn:microsoft.com/office/officeart/2011/layout/TabList"/>
    <dgm:cxn modelId="{A5F1B39A-D467-4235-873B-7FBBF7350556}" type="presOf" srcId="{C4B03694-B928-4169-A540-05BEAF486AA9}" destId="{46638967-C71F-4FB7-BCD9-D8E2FD7F563C}" srcOrd="0" destOrd="1" presId="urn:microsoft.com/office/officeart/2011/layout/TabList"/>
    <dgm:cxn modelId="{CEBA16B7-2C02-47F8-85F2-D930825A21DB}" srcId="{F2578748-3487-446B-AC71-D2E8D2ED0E18}" destId="{C6D3F3EB-E97C-4D86-B58F-1F2780E0356F}" srcOrd="0" destOrd="0" parTransId="{96B74C7F-DE84-42EE-8644-62E5C620D27C}" sibTransId="{F0EC802A-5A29-45B3-BDD6-020DA0F058B9}"/>
    <dgm:cxn modelId="{5E0283C0-7483-436C-9B78-3A6ACBCA171E}" srcId="{A4018424-4716-4B21-9B07-529BADF74B55}" destId="{C2F4C388-D733-40D8-85F0-F245926B4295}" srcOrd="1" destOrd="0" parTransId="{5DBB614F-66ED-482F-92E4-1E7C73927062}" sibTransId="{DCE046B7-DDA8-45DA-8085-DB75425AE7B8}"/>
    <dgm:cxn modelId="{814F68D0-DB24-4607-8C92-BDA352939AEE}" srcId="{C4330312-B76F-452D-BC97-4D0870E9FBB8}" destId="{A4018424-4716-4B21-9B07-529BADF74B55}" srcOrd="1" destOrd="0" parTransId="{93A29FBD-73CB-4EA9-B5FF-10D402C96098}" sibTransId="{B3AEAE75-146E-4896-B5C4-8651CE642DCE}"/>
    <dgm:cxn modelId="{E0CECFD0-88A2-40C5-93A9-CE68CC3F7743}" srcId="{33C458B4-EA43-4219-888F-E23EFE890931}" destId="{4EE24E96-980C-4E3A-80C9-99F1AB6C8CA9}" srcOrd="0" destOrd="0" parTransId="{7F98FAE7-25DE-4CB9-BB91-7490E224CF9F}" sibTransId="{F68E27EF-F9CA-475F-B901-D0CCBAF56233}"/>
    <dgm:cxn modelId="{EE91D7E0-F126-4327-B396-2E813A5F3B17}" srcId="{C4330312-B76F-452D-BC97-4D0870E9FBB8}" destId="{33C458B4-EA43-4219-888F-E23EFE890931}" srcOrd="0" destOrd="0" parTransId="{BBE477CA-3EC9-4869-9378-7E9430208663}" sibTransId="{2B57BE49-5465-4F7E-9476-519C09DA8090}"/>
    <dgm:cxn modelId="{470193C0-1F2F-49A4-B7FD-E07B1B2468B6}" type="presParOf" srcId="{DFFA2200-E1E3-4113-9041-9046FFE7402F}" destId="{3B480BB0-DC2F-4C59-AAF7-FCE61FDA10FA}" srcOrd="0" destOrd="0" presId="urn:microsoft.com/office/officeart/2011/layout/TabList"/>
    <dgm:cxn modelId="{1183A42B-CAAF-4ECD-8D28-37B13D597C6C}" type="presParOf" srcId="{3B480BB0-DC2F-4C59-AAF7-FCE61FDA10FA}" destId="{E760218D-3C8C-4BBC-8580-BF9D17D2C7F4}" srcOrd="0" destOrd="0" presId="urn:microsoft.com/office/officeart/2011/layout/TabList"/>
    <dgm:cxn modelId="{CDF61541-287E-4BF9-985B-A58E7EF1A753}" type="presParOf" srcId="{3B480BB0-DC2F-4C59-AAF7-FCE61FDA10FA}" destId="{7C1591F6-1875-4D74-941A-63B577DC7264}" srcOrd="1" destOrd="0" presId="urn:microsoft.com/office/officeart/2011/layout/TabList"/>
    <dgm:cxn modelId="{908C6D18-F3CE-4084-BBD4-A66313E5E5EC}" type="presParOf" srcId="{3B480BB0-DC2F-4C59-AAF7-FCE61FDA10FA}" destId="{71C5BFBB-6800-4B11-BAE9-C9AF4CDA68C8}" srcOrd="2" destOrd="0" presId="urn:microsoft.com/office/officeart/2011/layout/TabList"/>
    <dgm:cxn modelId="{57B83CB7-3421-4486-B52F-D4A604E2BAAE}" type="presParOf" srcId="{DFFA2200-E1E3-4113-9041-9046FFE7402F}" destId="{46638967-C71F-4FB7-BCD9-D8E2FD7F563C}" srcOrd="1" destOrd="0" presId="urn:microsoft.com/office/officeart/2011/layout/TabList"/>
    <dgm:cxn modelId="{72FD9414-CA6B-4959-B291-C2345E31E4EC}" type="presParOf" srcId="{DFFA2200-E1E3-4113-9041-9046FFE7402F}" destId="{C6E2FBD7-1B67-43F4-B1F8-36FFC24ECAFD}" srcOrd="2" destOrd="0" presId="urn:microsoft.com/office/officeart/2011/layout/TabList"/>
    <dgm:cxn modelId="{E0741A36-FAD3-4BDA-8D97-C8EF387B061A}" type="presParOf" srcId="{DFFA2200-E1E3-4113-9041-9046FFE7402F}" destId="{235ABB02-5A3F-43EA-8F94-B6978DC07389}" srcOrd="3" destOrd="0" presId="urn:microsoft.com/office/officeart/2011/layout/TabList"/>
    <dgm:cxn modelId="{7EC2A71B-8414-42F1-B589-FC5CE15D5EF3}" type="presParOf" srcId="{235ABB02-5A3F-43EA-8F94-B6978DC07389}" destId="{D5667EF8-807C-4BD5-9544-10E5CF0E2E3B}" srcOrd="0" destOrd="0" presId="urn:microsoft.com/office/officeart/2011/layout/TabList"/>
    <dgm:cxn modelId="{5D828184-7CAB-4E51-901E-08FDEB37BF1C}" type="presParOf" srcId="{235ABB02-5A3F-43EA-8F94-B6978DC07389}" destId="{B054801F-7A23-419A-A610-68D1006F5FF8}" srcOrd="1" destOrd="0" presId="urn:microsoft.com/office/officeart/2011/layout/TabList"/>
    <dgm:cxn modelId="{5C217813-0CE0-4BC4-960D-4DECC0BF2E4D}" type="presParOf" srcId="{235ABB02-5A3F-43EA-8F94-B6978DC07389}" destId="{8D85CA77-0211-44A5-B0F2-E5A62B43B56B}" srcOrd="2" destOrd="0" presId="urn:microsoft.com/office/officeart/2011/layout/TabList"/>
    <dgm:cxn modelId="{B218F20E-D621-467E-ADE2-501345D028C3}" type="presParOf" srcId="{DFFA2200-E1E3-4113-9041-9046FFE7402F}" destId="{3E12ECE1-06D2-4F7F-ADF4-87509525F6AE}" srcOrd="4" destOrd="0" presId="urn:microsoft.com/office/officeart/2011/layout/TabList"/>
    <dgm:cxn modelId="{F8A56277-88F1-4FED-B953-49D208EFA978}" type="presParOf" srcId="{DFFA2200-E1E3-4113-9041-9046FFE7402F}" destId="{A3B37D9B-F60B-4C06-9FFD-DA31C7D7E4D6}" srcOrd="5" destOrd="0" presId="urn:microsoft.com/office/officeart/2011/layout/TabList"/>
    <dgm:cxn modelId="{DFAD8AD7-E52B-48EC-9649-CED883D84EDC}" type="presParOf" srcId="{DFFA2200-E1E3-4113-9041-9046FFE7402F}" destId="{C22844DA-BF15-47D9-A3C9-B26627FD5D2D}" srcOrd="6" destOrd="0" presId="urn:microsoft.com/office/officeart/2011/layout/TabList"/>
    <dgm:cxn modelId="{593C4E86-DF65-4773-806B-792E4D072252}" type="presParOf" srcId="{C22844DA-BF15-47D9-A3C9-B26627FD5D2D}" destId="{BBB2090B-F902-4157-8A2A-B4D31F60A33D}" srcOrd="0" destOrd="0" presId="urn:microsoft.com/office/officeart/2011/layout/TabList"/>
    <dgm:cxn modelId="{44E2CD6E-B725-4840-88B3-E49B9309D258}" type="presParOf" srcId="{C22844DA-BF15-47D9-A3C9-B26627FD5D2D}" destId="{EB5F7BED-A7F9-4878-87C0-CF58BF5D8908}" srcOrd="1" destOrd="0" presId="urn:microsoft.com/office/officeart/2011/layout/TabList"/>
    <dgm:cxn modelId="{E6FDD64E-4FAC-4377-A254-5CDE37DBB96E}" type="presParOf" srcId="{C22844DA-BF15-47D9-A3C9-B26627FD5D2D}" destId="{C86053DB-81A1-4D21-AFF4-6CEA0750F85C}" srcOrd="2" destOrd="0" presId="urn:microsoft.com/office/officeart/2011/layout/TabList"/>
    <dgm:cxn modelId="{106FE89D-8DB8-44B9-90EE-0153255379A3}" type="presParOf" srcId="{DFFA2200-E1E3-4113-9041-9046FFE7402F}" destId="{7AA7AFEC-BF4D-4A43-B94F-47939D93511E}"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4330312-B76F-452D-BC97-4D0870E9FBB8}" type="doc">
      <dgm:prSet loTypeId="urn:microsoft.com/office/officeart/2011/layout/TabList" loCatId="list" qsTypeId="urn:microsoft.com/office/officeart/2005/8/quickstyle/simple2" qsCatId="simple" csTypeId="urn:microsoft.com/office/officeart/2005/8/colors/accent1_2" csCatId="accent1" phldr="1"/>
      <dgm:spPr/>
      <dgm:t>
        <a:bodyPr/>
        <a:lstStyle/>
        <a:p>
          <a:endParaRPr lang="en-US"/>
        </a:p>
      </dgm:t>
    </dgm:pt>
    <dgm:pt modelId="{33C458B4-EA43-4219-888F-E23EFE890931}">
      <dgm:prSet phldrT="[Text]"/>
      <dgm:spPr/>
      <dgm:t>
        <a:bodyPr/>
        <a:lstStyle/>
        <a:p>
          <a:r>
            <a:rPr lang="en-US" dirty="0"/>
            <a:t>Question 9	</a:t>
          </a:r>
        </a:p>
      </dgm:t>
    </dgm:pt>
    <dgm:pt modelId="{BBE477CA-3EC9-4869-9378-7E9430208663}" type="parTrans" cxnId="{EE91D7E0-F126-4327-B396-2E813A5F3B17}">
      <dgm:prSet/>
      <dgm:spPr/>
      <dgm:t>
        <a:bodyPr/>
        <a:lstStyle/>
        <a:p>
          <a:endParaRPr lang="en-US"/>
        </a:p>
      </dgm:t>
    </dgm:pt>
    <dgm:pt modelId="{2B57BE49-5465-4F7E-9476-519C09DA8090}" type="sibTrans" cxnId="{EE91D7E0-F126-4327-B396-2E813A5F3B17}">
      <dgm:prSet/>
      <dgm:spPr/>
      <dgm:t>
        <a:bodyPr/>
        <a:lstStyle/>
        <a:p>
          <a:endParaRPr lang="en-US"/>
        </a:p>
      </dgm:t>
    </dgm:pt>
    <dgm:pt modelId="{6589FFE8-A3FE-4357-98BF-B82C3CB0F1A1}">
      <dgm:prSet phldrT="[Text]"/>
      <dgm:spPr/>
      <dgm:t>
        <a:bodyPr/>
        <a:lstStyle/>
        <a:p>
          <a:endParaRPr lang="en-US" sz="1700" dirty="0"/>
        </a:p>
      </dgm:t>
    </dgm:pt>
    <dgm:pt modelId="{A53BD089-06FA-440A-B5A1-E5D111BC5C20}" type="parTrans" cxnId="{9CB08807-CCEF-42FA-A180-460A0BEF2163}">
      <dgm:prSet/>
      <dgm:spPr/>
      <dgm:t>
        <a:bodyPr/>
        <a:lstStyle/>
        <a:p>
          <a:endParaRPr lang="en-US"/>
        </a:p>
      </dgm:t>
    </dgm:pt>
    <dgm:pt modelId="{D56A3250-455E-4EAF-990C-0F48DB47B52B}" type="sibTrans" cxnId="{9CB08807-CCEF-42FA-A180-460A0BEF2163}">
      <dgm:prSet/>
      <dgm:spPr/>
      <dgm:t>
        <a:bodyPr/>
        <a:lstStyle/>
        <a:p>
          <a:endParaRPr lang="en-US"/>
        </a:p>
      </dgm:t>
    </dgm:pt>
    <dgm:pt modelId="{C4B03694-B928-4169-A540-05BEAF486AA9}">
      <dgm:prSet phldrT="[Text]" custT="1"/>
      <dgm:spPr/>
      <dgm:t>
        <a:bodyPr/>
        <a:lstStyle/>
        <a:p>
          <a:r>
            <a:rPr lang="en-US" sz="2000" dirty="0"/>
            <a:t>Top 10 - SC, AL, LA, MS, TN, GA, MN, ND, TX, NE (80% - 71%)</a:t>
          </a:r>
        </a:p>
      </dgm:t>
    </dgm:pt>
    <dgm:pt modelId="{C8317A12-88CB-420C-A7F0-2A62FBBCF2C6}" type="parTrans" cxnId="{4C70AE87-4000-4F97-864C-65046E6F73CB}">
      <dgm:prSet/>
      <dgm:spPr/>
      <dgm:t>
        <a:bodyPr/>
        <a:lstStyle/>
        <a:p>
          <a:endParaRPr lang="en-US"/>
        </a:p>
      </dgm:t>
    </dgm:pt>
    <dgm:pt modelId="{2EFD244A-98C1-440F-8803-D5E096ECE770}" type="sibTrans" cxnId="{4C70AE87-4000-4F97-864C-65046E6F73CB}">
      <dgm:prSet/>
      <dgm:spPr/>
      <dgm:t>
        <a:bodyPr/>
        <a:lstStyle/>
        <a:p>
          <a:endParaRPr lang="en-US"/>
        </a:p>
      </dgm:t>
    </dgm:pt>
    <dgm:pt modelId="{AA32776F-8BD5-4BA8-8EF9-4031F72E607A}">
      <dgm:prSet phldrT="[Text]" custT="1"/>
      <dgm:spPr/>
      <dgm:t>
        <a:bodyPr/>
        <a:lstStyle/>
        <a:p>
          <a:r>
            <a:rPr lang="en-US" sz="2000" dirty="0"/>
            <a:t>MI 28</a:t>
          </a:r>
          <a:r>
            <a:rPr lang="en-US" sz="2000" baseline="30000" dirty="0"/>
            <a:t>th</a:t>
          </a:r>
          <a:r>
            <a:rPr lang="en-US" sz="2000" dirty="0"/>
            <a:t> – 65%</a:t>
          </a:r>
        </a:p>
      </dgm:t>
    </dgm:pt>
    <dgm:pt modelId="{69723B12-4D9C-44D9-978F-11B80922CC6A}" type="parTrans" cxnId="{EB2B401C-BEAC-4D19-8F55-B38EE93A69FE}">
      <dgm:prSet/>
      <dgm:spPr/>
      <dgm:t>
        <a:bodyPr/>
        <a:lstStyle/>
        <a:p>
          <a:endParaRPr lang="en-US"/>
        </a:p>
      </dgm:t>
    </dgm:pt>
    <dgm:pt modelId="{66F42733-4C07-425D-BC28-A346F854F425}" type="sibTrans" cxnId="{EB2B401C-BEAC-4D19-8F55-B38EE93A69FE}">
      <dgm:prSet/>
      <dgm:spPr/>
      <dgm:t>
        <a:bodyPr/>
        <a:lstStyle/>
        <a:p>
          <a:endParaRPr lang="en-US"/>
        </a:p>
      </dgm:t>
    </dgm:pt>
    <dgm:pt modelId="{A4018424-4716-4B21-9B07-529BADF74B55}">
      <dgm:prSet phldrT="[Text]"/>
      <dgm:spPr/>
      <dgm:t>
        <a:bodyPr/>
        <a:lstStyle/>
        <a:p>
          <a:r>
            <a:rPr lang="en-US" dirty="0"/>
            <a:t>Question 18</a:t>
          </a:r>
        </a:p>
      </dgm:t>
    </dgm:pt>
    <dgm:pt modelId="{93A29FBD-73CB-4EA9-B5FF-10D402C96098}" type="parTrans" cxnId="{814F68D0-DB24-4607-8C92-BDA352939AEE}">
      <dgm:prSet/>
      <dgm:spPr/>
      <dgm:t>
        <a:bodyPr/>
        <a:lstStyle/>
        <a:p>
          <a:endParaRPr lang="en-US"/>
        </a:p>
      </dgm:t>
    </dgm:pt>
    <dgm:pt modelId="{B3AEAE75-146E-4896-B5C4-8651CE642DCE}" type="sibTrans" cxnId="{814F68D0-DB24-4607-8C92-BDA352939AEE}">
      <dgm:prSet/>
      <dgm:spPr/>
      <dgm:t>
        <a:bodyPr/>
        <a:lstStyle/>
        <a:p>
          <a:endParaRPr lang="en-US"/>
        </a:p>
      </dgm:t>
    </dgm:pt>
    <dgm:pt modelId="{D60AAFD4-86C8-4F46-841A-BCAC08AA5E42}">
      <dgm:prSet phldrT="[Text]"/>
      <dgm:spPr/>
      <dgm:t>
        <a:bodyPr/>
        <a:lstStyle/>
        <a:p>
          <a:r>
            <a:rPr lang="en-US" dirty="0"/>
            <a:t>Hospital Rating </a:t>
          </a:r>
        </a:p>
      </dgm:t>
    </dgm:pt>
    <dgm:pt modelId="{85C81554-07DF-412F-A3B5-5602B926B81E}" type="parTrans" cxnId="{771D2630-30D4-4999-8AE7-ED0CE22A4763}">
      <dgm:prSet/>
      <dgm:spPr/>
      <dgm:t>
        <a:bodyPr/>
        <a:lstStyle/>
        <a:p>
          <a:endParaRPr lang="en-US"/>
        </a:p>
      </dgm:t>
    </dgm:pt>
    <dgm:pt modelId="{5D656F42-88DA-47E8-AB82-90BA8C2DEE1B}" type="sibTrans" cxnId="{771D2630-30D4-4999-8AE7-ED0CE22A4763}">
      <dgm:prSet/>
      <dgm:spPr/>
      <dgm:t>
        <a:bodyPr/>
        <a:lstStyle/>
        <a:p>
          <a:endParaRPr lang="en-US"/>
        </a:p>
      </dgm:t>
    </dgm:pt>
    <dgm:pt modelId="{C2F4C388-D733-40D8-85F0-F245926B4295}">
      <dgm:prSet phldrT="[Text]" custT="1"/>
      <dgm:spPr/>
      <dgm:t>
        <a:bodyPr/>
        <a:lstStyle/>
        <a:p>
          <a:r>
            <a:rPr lang="en-US" sz="2000" dirty="0"/>
            <a:t>Top 10 – LA, TN, NE, SC, UT, IA, KS, MS, TX, AL (84% - 80%)</a:t>
          </a:r>
        </a:p>
      </dgm:t>
    </dgm:pt>
    <dgm:pt modelId="{5DBB614F-66ED-482F-92E4-1E7C73927062}" type="parTrans" cxnId="{5E0283C0-7483-436C-9B78-3A6ACBCA171E}">
      <dgm:prSet/>
      <dgm:spPr/>
      <dgm:t>
        <a:bodyPr/>
        <a:lstStyle/>
        <a:p>
          <a:endParaRPr lang="en-US"/>
        </a:p>
      </dgm:t>
    </dgm:pt>
    <dgm:pt modelId="{DCE046B7-DDA8-45DA-8085-DB75425AE7B8}" type="sibTrans" cxnId="{5E0283C0-7483-436C-9B78-3A6ACBCA171E}">
      <dgm:prSet/>
      <dgm:spPr/>
      <dgm:t>
        <a:bodyPr/>
        <a:lstStyle/>
        <a:p>
          <a:endParaRPr lang="en-US"/>
        </a:p>
      </dgm:t>
    </dgm:pt>
    <dgm:pt modelId="{14DEADC0-B1C8-4B1D-B588-F7DF05D978D4}">
      <dgm:prSet phldrT="[Text]" custT="1"/>
      <dgm:spPr/>
      <dgm:t>
        <a:bodyPr/>
        <a:lstStyle/>
        <a:p>
          <a:r>
            <a:rPr lang="en-US" sz="2000" dirty="0"/>
            <a:t>MI 26</a:t>
          </a:r>
          <a:r>
            <a:rPr lang="en-US" sz="2000" baseline="30000" dirty="0"/>
            <a:t>th</a:t>
          </a:r>
          <a:r>
            <a:rPr lang="en-US" sz="2000" dirty="0"/>
            <a:t> – 78%</a:t>
          </a:r>
        </a:p>
      </dgm:t>
    </dgm:pt>
    <dgm:pt modelId="{7FC13677-3A60-4EAD-B695-C01FEFE6E901}" type="parTrans" cxnId="{6C63F85F-F0F4-4040-BC90-F9892F7271E1}">
      <dgm:prSet/>
      <dgm:spPr/>
      <dgm:t>
        <a:bodyPr/>
        <a:lstStyle/>
        <a:p>
          <a:endParaRPr lang="en-US"/>
        </a:p>
      </dgm:t>
    </dgm:pt>
    <dgm:pt modelId="{9CEA6B77-4204-4B0C-A104-4B44452A6215}" type="sibTrans" cxnId="{6C63F85F-F0F4-4040-BC90-F9892F7271E1}">
      <dgm:prSet/>
      <dgm:spPr/>
      <dgm:t>
        <a:bodyPr/>
        <a:lstStyle/>
        <a:p>
          <a:endParaRPr lang="en-US"/>
        </a:p>
      </dgm:t>
    </dgm:pt>
    <dgm:pt modelId="{4EE24E96-980C-4E3A-80C9-99F1AB6C8CA9}">
      <dgm:prSet phldrT="[Text]"/>
      <dgm:spPr/>
      <dgm:t>
        <a:bodyPr/>
        <a:lstStyle/>
        <a:p>
          <a:r>
            <a:rPr lang="en-US" dirty="0"/>
            <a:t>Quietness of Hospital Environment</a:t>
          </a:r>
        </a:p>
      </dgm:t>
    </dgm:pt>
    <dgm:pt modelId="{7F98FAE7-25DE-4CB9-BB91-7490E224CF9F}" type="parTrans" cxnId="{E0CECFD0-88A2-40C5-93A9-CE68CC3F7743}">
      <dgm:prSet/>
      <dgm:spPr/>
      <dgm:t>
        <a:bodyPr/>
        <a:lstStyle/>
        <a:p>
          <a:endParaRPr lang="en-US"/>
        </a:p>
      </dgm:t>
    </dgm:pt>
    <dgm:pt modelId="{F68E27EF-F9CA-475F-B901-D0CCBAF56233}" type="sibTrans" cxnId="{E0CECFD0-88A2-40C5-93A9-CE68CC3F7743}">
      <dgm:prSet/>
      <dgm:spPr/>
      <dgm:t>
        <a:bodyPr/>
        <a:lstStyle/>
        <a:p>
          <a:endParaRPr lang="en-US"/>
        </a:p>
      </dgm:t>
    </dgm:pt>
    <dgm:pt modelId="{F2578748-3487-446B-AC71-D2E8D2ED0E18}">
      <dgm:prSet phldrT="[Text]"/>
      <dgm:spPr/>
      <dgm:t>
        <a:bodyPr/>
        <a:lstStyle/>
        <a:p>
          <a:r>
            <a:rPr lang="en-US" dirty="0"/>
            <a:t>Question 19</a:t>
          </a:r>
        </a:p>
      </dgm:t>
    </dgm:pt>
    <dgm:pt modelId="{043CE505-BF0D-4978-8E13-BBD1D9A530AF}" type="parTrans" cxnId="{FDF43F18-B627-4189-A558-4CA6E10D0553}">
      <dgm:prSet/>
      <dgm:spPr/>
      <dgm:t>
        <a:bodyPr/>
        <a:lstStyle/>
        <a:p>
          <a:endParaRPr lang="en-US"/>
        </a:p>
      </dgm:t>
    </dgm:pt>
    <dgm:pt modelId="{C1A3713A-7112-41A0-9FE4-3317604626DC}" type="sibTrans" cxnId="{FDF43F18-B627-4189-A558-4CA6E10D0553}">
      <dgm:prSet/>
      <dgm:spPr/>
      <dgm:t>
        <a:bodyPr/>
        <a:lstStyle/>
        <a:p>
          <a:endParaRPr lang="en-US"/>
        </a:p>
      </dgm:t>
    </dgm:pt>
    <dgm:pt modelId="{C6D3F3EB-E97C-4D86-B58F-1F2780E0356F}">
      <dgm:prSet phldrT="[Text]"/>
      <dgm:spPr/>
      <dgm:t>
        <a:bodyPr/>
        <a:lstStyle/>
        <a:p>
          <a:r>
            <a:rPr lang="en-US" dirty="0"/>
            <a:t>Willingness to Recommend Hospital </a:t>
          </a:r>
        </a:p>
      </dgm:t>
    </dgm:pt>
    <dgm:pt modelId="{96B74C7F-DE84-42EE-8644-62E5C620D27C}" type="parTrans" cxnId="{CEBA16B7-2C02-47F8-85F2-D930825A21DB}">
      <dgm:prSet/>
      <dgm:spPr/>
      <dgm:t>
        <a:bodyPr/>
        <a:lstStyle/>
        <a:p>
          <a:endParaRPr lang="en-US"/>
        </a:p>
      </dgm:t>
    </dgm:pt>
    <dgm:pt modelId="{F0EC802A-5A29-45B3-BDD6-020DA0F058B9}" type="sibTrans" cxnId="{CEBA16B7-2C02-47F8-85F2-D930825A21DB}">
      <dgm:prSet/>
      <dgm:spPr/>
      <dgm:t>
        <a:bodyPr/>
        <a:lstStyle/>
        <a:p>
          <a:endParaRPr lang="en-US"/>
        </a:p>
      </dgm:t>
    </dgm:pt>
    <dgm:pt modelId="{321547C3-3BF1-4C98-B8BC-D1C3EFF713E1}">
      <dgm:prSet phldrT="[Text]" custT="1"/>
      <dgm:spPr/>
      <dgm:t>
        <a:bodyPr/>
        <a:lstStyle/>
        <a:p>
          <a:r>
            <a:rPr lang="en-US" sz="2000" dirty="0"/>
            <a:t>Top 10 - MA, AL, LA, MA, SC, TN, UT, HI, KS, NE (86% - 79%)</a:t>
          </a:r>
        </a:p>
      </dgm:t>
    </dgm:pt>
    <dgm:pt modelId="{FBAF67E6-A277-4E44-A53F-DC5A632D878C}" type="parTrans" cxnId="{B0C20F76-75B9-4125-BAFB-CA2BAEAA852B}">
      <dgm:prSet/>
      <dgm:spPr/>
      <dgm:t>
        <a:bodyPr/>
        <a:lstStyle/>
        <a:p>
          <a:endParaRPr lang="en-US"/>
        </a:p>
      </dgm:t>
    </dgm:pt>
    <dgm:pt modelId="{7584443C-D7E1-4995-A669-DAF6E8D90597}" type="sibTrans" cxnId="{B0C20F76-75B9-4125-BAFB-CA2BAEAA852B}">
      <dgm:prSet/>
      <dgm:spPr/>
      <dgm:t>
        <a:bodyPr/>
        <a:lstStyle/>
        <a:p>
          <a:endParaRPr lang="en-US"/>
        </a:p>
      </dgm:t>
    </dgm:pt>
    <dgm:pt modelId="{27EC5BCE-B577-4752-912F-C51E72C6B69C}">
      <dgm:prSet phldrT="[Text]" custT="1"/>
      <dgm:spPr/>
      <dgm:t>
        <a:bodyPr/>
        <a:lstStyle/>
        <a:p>
          <a:r>
            <a:rPr lang="en-US" sz="2000" dirty="0"/>
            <a:t>MI 21</a:t>
          </a:r>
          <a:r>
            <a:rPr lang="en-US" sz="2000" baseline="30000" dirty="0"/>
            <a:t>nd</a:t>
          </a:r>
          <a:r>
            <a:rPr lang="en-US" sz="2000" dirty="0"/>
            <a:t> – 76%</a:t>
          </a:r>
        </a:p>
      </dgm:t>
    </dgm:pt>
    <dgm:pt modelId="{765F6788-D79D-442E-9D7D-85BB8D37A304}" type="parTrans" cxnId="{DE825BAF-E72A-40D5-A2DD-758D4CE7852F}">
      <dgm:prSet/>
      <dgm:spPr/>
      <dgm:t>
        <a:bodyPr/>
        <a:lstStyle/>
        <a:p>
          <a:endParaRPr lang="en-US"/>
        </a:p>
      </dgm:t>
    </dgm:pt>
    <dgm:pt modelId="{9E15D522-CF9D-41F3-B084-0BA517945FB4}" type="sibTrans" cxnId="{DE825BAF-E72A-40D5-A2DD-758D4CE7852F}">
      <dgm:prSet/>
      <dgm:spPr/>
      <dgm:t>
        <a:bodyPr/>
        <a:lstStyle/>
        <a:p>
          <a:endParaRPr lang="en-US"/>
        </a:p>
      </dgm:t>
    </dgm:pt>
    <dgm:pt modelId="{DFFA2200-E1E3-4113-9041-9046FFE7402F}" type="pres">
      <dgm:prSet presAssocID="{C4330312-B76F-452D-BC97-4D0870E9FBB8}" presName="Name0" presStyleCnt="0">
        <dgm:presLayoutVars>
          <dgm:chMax/>
          <dgm:chPref val="3"/>
          <dgm:dir/>
          <dgm:animOne val="branch"/>
          <dgm:animLvl val="lvl"/>
        </dgm:presLayoutVars>
      </dgm:prSet>
      <dgm:spPr/>
    </dgm:pt>
    <dgm:pt modelId="{3B480BB0-DC2F-4C59-AAF7-FCE61FDA10FA}" type="pres">
      <dgm:prSet presAssocID="{33C458B4-EA43-4219-888F-E23EFE890931}" presName="composite" presStyleCnt="0"/>
      <dgm:spPr/>
    </dgm:pt>
    <dgm:pt modelId="{E760218D-3C8C-4BBC-8580-BF9D17D2C7F4}" type="pres">
      <dgm:prSet presAssocID="{33C458B4-EA43-4219-888F-E23EFE890931}" presName="FirstChild" presStyleLbl="revTx" presStyleIdx="0" presStyleCnt="6">
        <dgm:presLayoutVars>
          <dgm:chMax val="0"/>
          <dgm:chPref val="0"/>
          <dgm:bulletEnabled val="1"/>
        </dgm:presLayoutVars>
      </dgm:prSet>
      <dgm:spPr/>
    </dgm:pt>
    <dgm:pt modelId="{7C1591F6-1875-4D74-941A-63B577DC7264}" type="pres">
      <dgm:prSet presAssocID="{33C458B4-EA43-4219-888F-E23EFE890931}" presName="Parent" presStyleLbl="alignNode1" presStyleIdx="0" presStyleCnt="3">
        <dgm:presLayoutVars>
          <dgm:chMax val="3"/>
          <dgm:chPref val="3"/>
          <dgm:bulletEnabled val="1"/>
        </dgm:presLayoutVars>
      </dgm:prSet>
      <dgm:spPr/>
    </dgm:pt>
    <dgm:pt modelId="{71C5BFBB-6800-4B11-BAE9-C9AF4CDA68C8}" type="pres">
      <dgm:prSet presAssocID="{33C458B4-EA43-4219-888F-E23EFE890931}" presName="Accent" presStyleLbl="parChTrans1D1" presStyleIdx="0" presStyleCnt="3"/>
      <dgm:spPr/>
    </dgm:pt>
    <dgm:pt modelId="{46638967-C71F-4FB7-BCD9-D8E2FD7F563C}" type="pres">
      <dgm:prSet presAssocID="{33C458B4-EA43-4219-888F-E23EFE890931}" presName="Child" presStyleLbl="revTx" presStyleIdx="1" presStyleCnt="6">
        <dgm:presLayoutVars>
          <dgm:chMax val="0"/>
          <dgm:chPref val="0"/>
          <dgm:bulletEnabled val="1"/>
        </dgm:presLayoutVars>
      </dgm:prSet>
      <dgm:spPr/>
    </dgm:pt>
    <dgm:pt modelId="{C6E2FBD7-1B67-43F4-B1F8-36FFC24ECAFD}" type="pres">
      <dgm:prSet presAssocID="{2B57BE49-5465-4F7E-9476-519C09DA8090}" presName="sibTrans" presStyleCnt="0"/>
      <dgm:spPr/>
    </dgm:pt>
    <dgm:pt modelId="{235ABB02-5A3F-43EA-8F94-B6978DC07389}" type="pres">
      <dgm:prSet presAssocID="{A4018424-4716-4B21-9B07-529BADF74B55}" presName="composite" presStyleCnt="0"/>
      <dgm:spPr/>
    </dgm:pt>
    <dgm:pt modelId="{D5667EF8-807C-4BD5-9544-10E5CF0E2E3B}" type="pres">
      <dgm:prSet presAssocID="{A4018424-4716-4B21-9B07-529BADF74B55}" presName="FirstChild" presStyleLbl="revTx" presStyleIdx="2" presStyleCnt="6">
        <dgm:presLayoutVars>
          <dgm:chMax val="0"/>
          <dgm:chPref val="0"/>
          <dgm:bulletEnabled val="1"/>
        </dgm:presLayoutVars>
      </dgm:prSet>
      <dgm:spPr/>
    </dgm:pt>
    <dgm:pt modelId="{B054801F-7A23-419A-A610-68D1006F5FF8}" type="pres">
      <dgm:prSet presAssocID="{A4018424-4716-4B21-9B07-529BADF74B55}" presName="Parent" presStyleLbl="alignNode1" presStyleIdx="1" presStyleCnt="3">
        <dgm:presLayoutVars>
          <dgm:chMax val="3"/>
          <dgm:chPref val="3"/>
          <dgm:bulletEnabled val="1"/>
        </dgm:presLayoutVars>
      </dgm:prSet>
      <dgm:spPr/>
    </dgm:pt>
    <dgm:pt modelId="{8D85CA77-0211-44A5-B0F2-E5A62B43B56B}" type="pres">
      <dgm:prSet presAssocID="{A4018424-4716-4B21-9B07-529BADF74B55}" presName="Accent" presStyleLbl="parChTrans1D1" presStyleIdx="1" presStyleCnt="3"/>
      <dgm:spPr/>
    </dgm:pt>
    <dgm:pt modelId="{3E12ECE1-06D2-4F7F-ADF4-87509525F6AE}" type="pres">
      <dgm:prSet presAssocID="{A4018424-4716-4B21-9B07-529BADF74B55}" presName="Child" presStyleLbl="revTx" presStyleIdx="3" presStyleCnt="6">
        <dgm:presLayoutVars>
          <dgm:chMax val="0"/>
          <dgm:chPref val="0"/>
          <dgm:bulletEnabled val="1"/>
        </dgm:presLayoutVars>
      </dgm:prSet>
      <dgm:spPr/>
    </dgm:pt>
    <dgm:pt modelId="{A3B37D9B-F60B-4C06-9FFD-DA31C7D7E4D6}" type="pres">
      <dgm:prSet presAssocID="{B3AEAE75-146E-4896-B5C4-8651CE642DCE}" presName="sibTrans" presStyleCnt="0"/>
      <dgm:spPr/>
    </dgm:pt>
    <dgm:pt modelId="{C22844DA-BF15-47D9-A3C9-B26627FD5D2D}" type="pres">
      <dgm:prSet presAssocID="{F2578748-3487-446B-AC71-D2E8D2ED0E18}" presName="composite" presStyleCnt="0"/>
      <dgm:spPr/>
    </dgm:pt>
    <dgm:pt modelId="{BBB2090B-F902-4157-8A2A-B4D31F60A33D}" type="pres">
      <dgm:prSet presAssocID="{F2578748-3487-446B-AC71-D2E8D2ED0E18}" presName="FirstChild" presStyleLbl="revTx" presStyleIdx="4" presStyleCnt="6">
        <dgm:presLayoutVars>
          <dgm:chMax val="0"/>
          <dgm:chPref val="0"/>
          <dgm:bulletEnabled val="1"/>
        </dgm:presLayoutVars>
      </dgm:prSet>
      <dgm:spPr/>
    </dgm:pt>
    <dgm:pt modelId="{EB5F7BED-A7F9-4878-87C0-CF58BF5D8908}" type="pres">
      <dgm:prSet presAssocID="{F2578748-3487-446B-AC71-D2E8D2ED0E18}" presName="Parent" presStyleLbl="alignNode1" presStyleIdx="2" presStyleCnt="3">
        <dgm:presLayoutVars>
          <dgm:chMax val="3"/>
          <dgm:chPref val="3"/>
          <dgm:bulletEnabled val="1"/>
        </dgm:presLayoutVars>
      </dgm:prSet>
      <dgm:spPr/>
    </dgm:pt>
    <dgm:pt modelId="{C86053DB-81A1-4D21-AFF4-6CEA0750F85C}" type="pres">
      <dgm:prSet presAssocID="{F2578748-3487-446B-AC71-D2E8D2ED0E18}" presName="Accent" presStyleLbl="parChTrans1D1" presStyleIdx="2" presStyleCnt="3"/>
      <dgm:spPr/>
    </dgm:pt>
    <dgm:pt modelId="{7AA7AFEC-BF4D-4A43-B94F-47939D93511E}" type="pres">
      <dgm:prSet presAssocID="{F2578748-3487-446B-AC71-D2E8D2ED0E18}" presName="Child" presStyleLbl="revTx" presStyleIdx="5" presStyleCnt="6">
        <dgm:presLayoutVars>
          <dgm:chMax val="0"/>
          <dgm:chPref val="0"/>
          <dgm:bulletEnabled val="1"/>
        </dgm:presLayoutVars>
      </dgm:prSet>
      <dgm:spPr/>
    </dgm:pt>
  </dgm:ptLst>
  <dgm:cxnLst>
    <dgm:cxn modelId="{89247F02-B246-4222-860A-F47C040CD7A8}" type="presOf" srcId="{6589FFE8-A3FE-4357-98BF-B82C3CB0F1A1}" destId="{46638967-C71F-4FB7-BCD9-D8E2FD7F563C}" srcOrd="0" destOrd="0" presId="urn:microsoft.com/office/officeart/2011/layout/TabList"/>
    <dgm:cxn modelId="{9CB08807-CCEF-42FA-A180-460A0BEF2163}" srcId="{33C458B4-EA43-4219-888F-E23EFE890931}" destId="{6589FFE8-A3FE-4357-98BF-B82C3CB0F1A1}" srcOrd="1" destOrd="0" parTransId="{A53BD089-06FA-440A-B5A1-E5D111BC5C20}" sibTransId="{D56A3250-455E-4EAF-990C-0F48DB47B52B}"/>
    <dgm:cxn modelId="{1B68B108-BEE6-417A-9906-FDD041B7FC26}" type="presOf" srcId="{F2578748-3487-446B-AC71-D2E8D2ED0E18}" destId="{EB5F7BED-A7F9-4878-87C0-CF58BF5D8908}" srcOrd="0" destOrd="0" presId="urn:microsoft.com/office/officeart/2011/layout/TabList"/>
    <dgm:cxn modelId="{AF11010F-E51C-4227-97FC-AEFD722B4B04}" type="presOf" srcId="{C2F4C388-D733-40D8-85F0-F245926B4295}" destId="{3E12ECE1-06D2-4F7F-ADF4-87509525F6AE}" srcOrd="0" destOrd="0" presId="urn:microsoft.com/office/officeart/2011/layout/TabList"/>
    <dgm:cxn modelId="{859EE910-7C7E-4700-900F-2E398AE8E5D4}" type="presOf" srcId="{33C458B4-EA43-4219-888F-E23EFE890931}" destId="{7C1591F6-1875-4D74-941A-63B577DC7264}" srcOrd="0" destOrd="0" presId="urn:microsoft.com/office/officeart/2011/layout/TabList"/>
    <dgm:cxn modelId="{71B12115-FCBA-44ED-B3F0-B659E4B93ABB}" type="presOf" srcId="{AA32776F-8BD5-4BA8-8EF9-4031F72E607A}" destId="{46638967-C71F-4FB7-BCD9-D8E2FD7F563C}" srcOrd="0" destOrd="2" presId="urn:microsoft.com/office/officeart/2011/layout/TabList"/>
    <dgm:cxn modelId="{FDF43F18-B627-4189-A558-4CA6E10D0553}" srcId="{C4330312-B76F-452D-BC97-4D0870E9FBB8}" destId="{F2578748-3487-446B-AC71-D2E8D2ED0E18}" srcOrd="2" destOrd="0" parTransId="{043CE505-BF0D-4978-8E13-BBD1D9A530AF}" sibTransId="{C1A3713A-7112-41A0-9FE4-3317604626DC}"/>
    <dgm:cxn modelId="{EB2B401C-BEAC-4D19-8F55-B38EE93A69FE}" srcId="{33C458B4-EA43-4219-888F-E23EFE890931}" destId="{AA32776F-8BD5-4BA8-8EF9-4031F72E607A}" srcOrd="3" destOrd="0" parTransId="{69723B12-4D9C-44D9-978F-11B80922CC6A}" sibTransId="{66F42733-4C07-425D-BC28-A346F854F425}"/>
    <dgm:cxn modelId="{9F80D81E-FEA7-4994-B0F4-5862BE8271F2}" type="presOf" srcId="{C6D3F3EB-E97C-4D86-B58F-1F2780E0356F}" destId="{BBB2090B-F902-4157-8A2A-B4D31F60A33D}" srcOrd="0" destOrd="0" presId="urn:microsoft.com/office/officeart/2011/layout/TabList"/>
    <dgm:cxn modelId="{32D17D20-D970-4B49-BC47-A870B90900CA}" type="presOf" srcId="{14DEADC0-B1C8-4B1D-B588-F7DF05D978D4}" destId="{3E12ECE1-06D2-4F7F-ADF4-87509525F6AE}" srcOrd="0" destOrd="1" presId="urn:microsoft.com/office/officeart/2011/layout/TabList"/>
    <dgm:cxn modelId="{771D2630-30D4-4999-8AE7-ED0CE22A4763}" srcId="{A4018424-4716-4B21-9B07-529BADF74B55}" destId="{D60AAFD4-86C8-4F46-841A-BCAC08AA5E42}" srcOrd="0" destOrd="0" parTransId="{85C81554-07DF-412F-A3B5-5602B926B81E}" sibTransId="{5D656F42-88DA-47E8-AB82-90BA8C2DEE1B}"/>
    <dgm:cxn modelId="{CDE29031-DB13-4BB4-AA9C-5E4EFF71D79A}" type="presOf" srcId="{A4018424-4716-4B21-9B07-529BADF74B55}" destId="{B054801F-7A23-419A-A610-68D1006F5FF8}" srcOrd="0" destOrd="0" presId="urn:microsoft.com/office/officeart/2011/layout/TabList"/>
    <dgm:cxn modelId="{CC78AB37-7D3B-4287-AB0D-54A90881D111}" type="presOf" srcId="{27EC5BCE-B577-4752-912F-C51E72C6B69C}" destId="{7AA7AFEC-BF4D-4A43-B94F-47939D93511E}" srcOrd="0" destOrd="1" presId="urn:microsoft.com/office/officeart/2011/layout/TabList"/>
    <dgm:cxn modelId="{6C63F85F-F0F4-4040-BC90-F9892F7271E1}" srcId="{A4018424-4716-4B21-9B07-529BADF74B55}" destId="{14DEADC0-B1C8-4B1D-B588-F7DF05D978D4}" srcOrd="2" destOrd="0" parTransId="{7FC13677-3A60-4EAD-B695-C01FEFE6E901}" sibTransId="{9CEA6B77-4204-4B0C-A104-4B44452A6215}"/>
    <dgm:cxn modelId="{B0C20F76-75B9-4125-BAFB-CA2BAEAA852B}" srcId="{F2578748-3487-446B-AC71-D2E8D2ED0E18}" destId="{321547C3-3BF1-4C98-B8BC-D1C3EFF713E1}" srcOrd="1" destOrd="0" parTransId="{FBAF67E6-A277-4E44-A53F-DC5A632D878C}" sibTransId="{7584443C-D7E1-4995-A669-DAF6E8D90597}"/>
    <dgm:cxn modelId="{EE4D4D56-F2D1-456C-A11F-89796402B950}" type="presOf" srcId="{4EE24E96-980C-4E3A-80C9-99F1AB6C8CA9}" destId="{E760218D-3C8C-4BBC-8580-BF9D17D2C7F4}" srcOrd="0" destOrd="0" presId="urn:microsoft.com/office/officeart/2011/layout/TabList"/>
    <dgm:cxn modelId="{4C70AE87-4000-4F97-864C-65046E6F73CB}" srcId="{33C458B4-EA43-4219-888F-E23EFE890931}" destId="{C4B03694-B928-4169-A540-05BEAF486AA9}" srcOrd="2" destOrd="0" parTransId="{C8317A12-88CB-420C-A7F0-2A62FBBCF2C6}" sibTransId="{2EFD244A-98C1-440F-8803-D5E096ECE770}"/>
    <dgm:cxn modelId="{1B06B095-2A75-43E9-B574-C53B78993379}" type="presOf" srcId="{D60AAFD4-86C8-4F46-841A-BCAC08AA5E42}" destId="{D5667EF8-807C-4BD5-9544-10E5CF0E2E3B}" srcOrd="0" destOrd="0" presId="urn:microsoft.com/office/officeart/2011/layout/TabList"/>
    <dgm:cxn modelId="{2D585596-2463-47F0-82A9-E9424CDC941F}" type="presOf" srcId="{C4330312-B76F-452D-BC97-4D0870E9FBB8}" destId="{DFFA2200-E1E3-4113-9041-9046FFE7402F}" srcOrd="0" destOrd="0" presId="urn:microsoft.com/office/officeart/2011/layout/TabList"/>
    <dgm:cxn modelId="{7D139196-36C1-4F85-9917-87644FEA8045}" type="presOf" srcId="{321547C3-3BF1-4C98-B8BC-D1C3EFF713E1}" destId="{7AA7AFEC-BF4D-4A43-B94F-47939D93511E}" srcOrd="0" destOrd="0" presId="urn:microsoft.com/office/officeart/2011/layout/TabList"/>
    <dgm:cxn modelId="{A5F1B39A-D467-4235-873B-7FBBF7350556}" type="presOf" srcId="{C4B03694-B928-4169-A540-05BEAF486AA9}" destId="{46638967-C71F-4FB7-BCD9-D8E2FD7F563C}" srcOrd="0" destOrd="1" presId="urn:microsoft.com/office/officeart/2011/layout/TabList"/>
    <dgm:cxn modelId="{DE825BAF-E72A-40D5-A2DD-758D4CE7852F}" srcId="{F2578748-3487-446B-AC71-D2E8D2ED0E18}" destId="{27EC5BCE-B577-4752-912F-C51E72C6B69C}" srcOrd="2" destOrd="0" parTransId="{765F6788-D79D-442E-9D7D-85BB8D37A304}" sibTransId="{9E15D522-CF9D-41F3-B084-0BA517945FB4}"/>
    <dgm:cxn modelId="{CEBA16B7-2C02-47F8-85F2-D930825A21DB}" srcId="{F2578748-3487-446B-AC71-D2E8D2ED0E18}" destId="{C6D3F3EB-E97C-4D86-B58F-1F2780E0356F}" srcOrd="0" destOrd="0" parTransId="{96B74C7F-DE84-42EE-8644-62E5C620D27C}" sibTransId="{F0EC802A-5A29-45B3-BDD6-020DA0F058B9}"/>
    <dgm:cxn modelId="{5E0283C0-7483-436C-9B78-3A6ACBCA171E}" srcId="{A4018424-4716-4B21-9B07-529BADF74B55}" destId="{C2F4C388-D733-40D8-85F0-F245926B4295}" srcOrd="1" destOrd="0" parTransId="{5DBB614F-66ED-482F-92E4-1E7C73927062}" sibTransId="{DCE046B7-DDA8-45DA-8085-DB75425AE7B8}"/>
    <dgm:cxn modelId="{814F68D0-DB24-4607-8C92-BDA352939AEE}" srcId="{C4330312-B76F-452D-BC97-4D0870E9FBB8}" destId="{A4018424-4716-4B21-9B07-529BADF74B55}" srcOrd="1" destOrd="0" parTransId="{93A29FBD-73CB-4EA9-B5FF-10D402C96098}" sibTransId="{B3AEAE75-146E-4896-B5C4-8651CE642DCE}"/>
    <dgm:cxn modelId="{E0CECFD0-88A2-40C5-93A9-CE68CC3F7743}" srcId="{33C458B4-EA43-4219-888F-E23EFE890931}" destId="{4EE24E96-980C-4E3A-80C9-99F1AB6C8CA9}" srcOrd="0" destOrd="0" parTransId="{7F98FAE7-25DE-4CB9-BB91-7490E224CF9F}" sibTransId="{F68E27EF-F9CA-475F-B901-D0CCBAF56233}"/>
    <dgm:cxn modelId="{EE91D7E0-F126-4327-B396-2E813A5F3B17}" srcId="{C4330312-B76F-452D-BC97-4D0870E9FBB8}" destId="{33C458B4-EA43-4219-888F-E23EFE890931}" srcOrd="0" destOrd="0" parTransId="{BBE477CA-3EC9-4869-9378-7E9430208663}" sibTransId="{2B57BE49-5465-4F7E-9476-519C09DA8090}"/>
    <dgm:cxn modelId="{470193C0-1F2F-49A4-B7FD-E07B1B2468B6}" type="presParOf" srcId="{DFFA2200-E1E3-4113-9041-9046FFE7402F}" destId="{3B480BB0-DC2F-4C59-AAF7-FCE61FDA10FA}" srcOrd="0" destOrd="0" presId="urn:microsoft.com/office/officeart/2011/layout/TabList"/>
    <dgm:cxn modelId="{1183A42B-CAAF-4ECD-8D28-37B13D597C6C}" type="presParOf" srcId="{3B480BB0-DC2F-4C59-AAF7-FCE61FDA10FA}" destId="{E760218D-3C8C-4BBC-8580-BF9D17D2C7F4}" srcOrd="0" destOrd="0" presId="urn:microsoft.com/office/officeart/2011/layout/TabList"/>
    <dgm:cxn modelId="{CDF61541-287E-4BF9-985B-A58E7EF1A753}" type="presParOf" srcId="{3B480BB0-DC2F-4C59-AAF7-FCE61FDA10FA}" destId="{7C1591F6-1875-4D74-941A-63B577DC7264}" srcOrd="1" destOrd="0" presId="urn:microsoft.com/office/officeart/2011/layout/TabList"/>
    <dgm:cxn modelId="{908C6D18-F3CE-4084-BBD4-A66313E5E5EC}" type="presParOf" srcId="{3B480BB0-DC2F-4C59-AAF7-FCE61FDA10FA}" destId="{71C5BFBB-6800-4B11-BAE9-C9AF4CDA68C8}" srcOrd="2" destOrd="0" presId="urn:microsoft.com/office/officeart/2011/layout/TabList"/>
    <dgm:cxn modelId="{57B83CB7-3421-4486-B52F-D4A604E2BAAE}" type="presParOf" srcId="{DFFA2200-E1E3-4113-9041-9046FFE7402F}" destId="{46638967-C71F-4FB7-BCD9-D8E2FD7F563C}" srcOrd="1" destOrd="0" presId="urn:microsoft.com/office/officeart/2011/layout/TabList"/>
    <dgm:cxn modelId="{72FD9414-CA6B-4959-B291-C2345E31E4EC}" type="presParOf" srcId="{DFFA2200-E1E3-4113-9041-9046FFE7402F}" destId="{C6E2FBD7-1B67-43F4-B1F8-36FFC24ECAFD}" srcOrd="2" destOrd="0" presId="urn:microsoft.com/office/officeart/2011/layout/TabList"/>
    <dgm:cxn modelId="{E0741A36-FAD3-4BDA-8D97-C8EF387B061A}" type="presParOf" srcId="{DFFA2200-E1E3-4113-9041-9046FFE7402F}" destId="{235ABB02-5A3F-43EA-8F94-B6978DC07389}" srcOrd="3" destOrd="0" presId="urn:microsoft.com/office/officeart/2011/layout/TabList"/>
    <dgm:cxn modelId="{7EC2A71B-8414-42F1-B589-FC5CE15D5EF3}" type="presParOf" srcId="{235ABB02-5A3F-43EA-8F94-B6978DC07389}" destId="{D5667EF8-807C-4BD5-9544-10E5CF0E2E3B}" srcOrd="0" destOrd="0" presId="urn:microsoft.com/office/officeart/2011/layout/TabList"/>
    <dgm:cxn modelId="{5D828184-7CAB-4E51-901E-08FDEB37BF1C}" type="presParOf" srcId="{235ABB02-5A3F-43EA-8F94-B6978DC07389}" destId="{B054801F-7A23-419A-A610-68D1006F5FF8}" srcOrd="1" destOrd="0" presId="urn:microsoft.com/office/officeart/2011/layout/TabList"/>
    <dgm:cxn modelId="{5C217813-0CE0-4BC4-960D-4DECC0BF2E4D}" type="presParOf" srcId="{235ABB02-5A3F-43EA-8F94-B6978DC07389}" destId="{8D85CA77-0211-44A5-B0F2-E5A62B43B56B}" srcOrd="2" destOrd="0" presId="urn:microsoft.com/office/officeart/2011/layout/TabList"/>
    <dgm:cxn modelId="{B218F20E-D621-467E-ADE2-501345D028C3}" type="presParOf" srcId="{DFFA2200-E1E3-4113-9041-9046FFE7402F}" destId="{3E12ECE1-06D2-4F7F-ADF4-87509525F6AE}" srcOrd="4" destOrd="0" presId="urn:microsoft.com/office/officeart/2011/layout/TabList"/>
    <dgm:cxn modelId="{F8A56277-88F1-4FED-B953-49D208EFA978}" type="presParOf" srcId="{DFFA2200-E1E3-4113-9041-9046FFE7402F}" destId="{A3B37D9B-F60B-4C06-9FFD-DA31C7D7E4D6}" srcOrd="5" destOrd="0" presId="urn:microsoft.com/office/officeart/2011/layout/TabList"/>
    <dgm:cxn modelId="{DFAD8AD7-E52B-48EC-9649-CED883D84EDC}" type="presParOf" srcId="{DFFA2200-E1E3-4113-9041-9046FFE7402F}" destId="{C22844DA-BF15-47D9-A3C9-B26627FD5D2D}" srcOrd="6" destOrd="0" presId="urn:microsoft.com/office/officeart/2011/layout/TabList"/>
    <dgm:cxn modelId="{593C4E86-DF65-4773-806B-792E4D072252}" type="presParOf" srcId="{C22844DA-BF15-47D9-A3C9-B26627FD5D2D}" destId="{BBB2090B-F902-4157-8A2A-B4D31F60A33D}" srcOrd="0" destOrd="0" presId="urn:microsoft.com/office/officeart/2011/layout/TabList"/>
    <dgm:cxn modelId="{44E2CD6E-B725-4840-88B3-E49B9309D258}" type="presParOf" srcId="{C22844DA-BF15-47D9-A3C9-B26627FD5D2D}" destId="{EB5F7BED-A7F9-4878-87C0-CF58BF5D8908}" srcOrd="1" destOrd="0" presId="urn:microsoft.com/office/officeart/2011/layout/TabList"/>
    <dgm:cxn modelId="{E6FDD64E-4FAC-4377-A254-5CDE37DBB96E}" type="presParOf" srcId="{C22844DA-BF15-47D9-A3C9-B26627FD5D2D}" destId="{C86053DB-81A1-4D21-AFF4-6CEA0750F85C}" srcOrd="2" destOrd="0" presId="urn:microsoft.com/office/officeart/2011/layout/TabList"/>
    <dgm:cxn modelId="{106FE89D-8DB8-44B9-90EE-0153255379A3}" type="presParOf" srcId="{DFFA2200-E1E3-4113-9041-9046FFE7402F}" destId="{7AA7AFEC-BF4D-4A43-B94F-47939D93511E}"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40A84-DECA-4900-BC59-4418C3053464}">
      <dsp:nvSpPr>
        <dsp:cNvPr id="0" name=""/>
        <dsp:cNvSpPr/>
      </dsp:nvSpPr>
      <dsp:spPr>
        <a:xfrm>
          <a:off x="0" y="169853"/>
          <a:ext cx="11113803"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MBQIP Focused Webinars</a:t>
          </a:r>
        </a:p>
      </dsp:txBody>
      <dsp:txXfrm>
        <a:off x="26930" y="196783"/>
        <a:ext cx="11059943" cy="497795"/>
      </dsp:txXfrm>
    </dsp:sp>
    <dsp:sp modelId="{A7174211-187D-4FFB-AE5C-DBA70153F3BE}">
      <dsp:nvSpPr>
        <dsp:cNvPr id="0" name=""/>
        <dsp:cNvSpPr/>
      </dsp:nvSpPr>
      <dsp:spPr>
        <a:xfrm>
          <a:off x="0" y="721508"/>
          <a:ext cx="11113803" cy="2475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86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October 2024 </a:t>
          </a:r>
        </a:p>
        <a:p>
          <a:pPr marL="342900" lvl="2" indent="-171450" algn="l" defTabSz="800100">
            <a:lnSpc>
              <a:spcPct val="90000"/>
            </a:lnSpc>
            <a:spcBef>
              <a:spcPct val="0"/>
            </a:spcBef>
            <a:spcAft>
              <a:spcPct val="20000"/>
            </a:spcAft>
            <a:buChar char="•"/>
          </a:pPr>
          <a:r>
            <a:rPr lang="en-US" sz="1800" kern="1200" dirty="0"/>
            <a:t>The Changing Landscape of Quality Measurement and Reporting</a:t>
          </a:r>
        </a:p>
        <a:p>
          <a:pPr marL="514350" lvl="3" indent="-171450" algn="l" defTabSz="800100">
            <a:lnSpc>
              <a:spcPct val="90000"/>
            </a:lnSpc>
            <a:spcBef>
              <a:spcPct val="0"/>
            </a:spcBef>
            <a:spcAft>
              <a:spcPct val="20000"/>
            </a:spcAft>
            <a:buChar char="•"/>
          </a:pPr>
          <a:r>
            <a:rPr lang="en-US" sz="1800" kern="1200" dirty="0"/>
            <a:t>16 participants (9 survey completions 100% satisfied), 40 website views. </a:t>
          </a:r>
        </a:p>
        <a:p>
          <a:pPr marL="171450" lvl="1" indent="-171450" algn="l" defTabSz="800100">
            <a:lnSpc>
              <a:spcPct val="90000"/>
            </a:lnSpc>
            <a:spcBef>
              <a:spcPct val="0"/>
            </a:spcBef>
            <a:spcAft>
              <a:spcPct val="20000"/>
            </a:spcAft>
            <a:buChar char="•"/>
          </a:pPr>
          <a:r>
            <a:rPr lang="en-US" sz="1800" kern="1200" dirty="0"/>
            <a:t>May 2025 </a:t>
          </a:r>
        </a:p>
        <a:p>
          <a:pPr marL="342900" lvl="2" indent="-171450" algn="l" defTabSz="800100">
            <a:lnSpc>
              <a:spcPct val="90000"/>
            </a:lnSpc>
            <a:spcBef>
              <a:spcPct val="0"/>
            </a:spcBef>
            <a:spcAft>
              <a:spcPct val="20000"/>
            </a:spcAft>
            <a:buChar char="•"/>
          </a:pPr>
          <a:r>
            <a:rPr lang="en-US" sz="1800" kern="1200" dirty="0"/>
            <a:t>Hybrid Hospital Wide Readmission </a:t>
          </a:r>
        </a:p>
        <a:p>
          <a:pPr marL="514350" lvl="3" indent="-171450" algn="l" defTabSz="800100">
            <a:lnSpc>
              <a:spcPct val="90000"/>
            </a:lnSpc>
            <a:spcBef>
              <a:spcPct val="0"/>
            </a:spcBef>
            <a:spcAft>
              <a:spcPct val="20000"/>
            </a:spcAft>
            <a:buChar char="•"/>
          </a:pPr>
          <a:r>
            <a:rPr lang="en-US" sz="1800" kern="1200" dirty="0"/>
            <a:t>29 participants (4 surveys complete @ 100% satisfied)  6 requests for recorded session and presentation. </a:t>
          </a:r>
        </a:p>
        <a:p>
          <a:pPr marL="171450" lvl="1" indent="-171450" algn="l" defTabSz="800100">
            <a:lnSpc>
              <a:spcPct val="90000"/>
            </a:lnSpc>
            <a:spcBef>
              <a:spcPct val="0"/>
            </a:spcBef>
            <a:spcAft>
              <a:spcPct val="20000"/>
            </a:spcAft>
            <a:buChar char="•"/>
          </a:pPr>
          <a:r>
            <a:rPr lang="en-US" sz="1800" kern="1200" dirty="0"/>
            <a:t>November 2025 coming 11/13</a:t>
          </a:r>
        </a:p>
        <a:p>
          <a:pPr marL="342900" lvl="2" indent="-171450" algn="l" defTabSz="800100">
            <a:lnSpc>
              <a:spcPct val="90000"/>
            </a:lnSpc>
            <a:spcBef>
              <a:spcPct val="0"/>
            </a:spcBef>
            <a:spcAft>
              <a:spcPct val="20000"/>
            </a:spcAft>
            <a:buChar char="•"/>
          </a:pPr>
          <a:r>
            <a:rPr lang="en-US" sz="1800" kern="1200" dirty="0" err="1"/>
            <a:t>eCQM</a:t>
          </a:r>
          <a:r>
            <a:rPr lang="en-US" sz="1800" kern="1200" dirty="0"/>
            <a:t> Update: The Future is Digital </a:t>
          </a:r>
        </a:p>
      </dsp:txBody>
      <dsp:txXfrm>
        <a:off x="0" y="721508"/>
        <a:ext cx="11113803" cy="2475720"/>
      </dsp:txXfrm>
    </dsp:sp>
    <dsp:sp modelId="{A6F67140-E5B2-45D9-860C-AE2353DE2D16}">
      <dsp:nvSpPr>
        <dsp:cNvPr id="0" name=""/>
        <dsp:cNvSpPr/>
      </dsp:nvSpPr>
      <dsp:spPr>
        <a:xfrm>
          <a:off x="0" y="3197228"/>
          <a:ext cx="11113803"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Education Hour Feedback</a:t>
          </a:r>
        </a:p>
      </dsp:txBody>
      <dsp:txXfrm>
        <a:off x="26930" y="3224158"/>
        <a:ext cx="11059943" cy="497795"/>
      </dsp:txXfrm>
    </dsp:sp>
    <dsp:sp modelId="{9A9D280C-85D1-4528-A4B6-F3B3A115325D}">
      <dsp:nvSpPr>
        <dsp:cNvPr id="0" name=""/>
        <dsp:cNvSpPr/>
      </dsp:nvSpPr>
      <dsp:spPr>
        <a:xfrm>
          <a:off x="0" y="3748883"/>
          <a:ext cx="11113803"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86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1 Educational Webinar - 2026</a:t>
          </a:r>
        </a:p>
        <a:p>
          <a:pPr marL="342900" lvl="2" indent="-171450" algn="l" defTabSz="800100">
            <a:lnSpc>
              <a:spcPct val="90000"/>
            </a:lnSpc>
            <a:spcBef>
              <a:spcPct val="0"/>
            </a:spcBef>
            <a:spcAft>
              <a:spcPct val="20000"/>
            </a:spcAft>
            <a:buChar char="•"/>
          </a:pPr>
          <a:r>
            <a:rPr lang="en-US" sz="1800" kern="1200" dirty="0"/>
            <a:t>26 Participants</a:t>
          </a:r>
        </a:p>
        <a:p>
          <a:pPr marL="342900" lvl="2" indent="-171450" algn="l" defTabSz="800100">
            <a:lnSpc>
              <a:spcPct val="90000"/>
            </a:lnSpc>
            <a:spcBef>
              <a:spcPct val="0"/>
            </a:spcBef>
            <a:spcAft>
              <a:spcPct val="20000"/>
            </a:spcAft>
            <a:buChar char="•"/>
          </a:pPr>
          <a:r>
            <a:rPr lang="en-US" sz="1800" kern="1200" dirty="0"/>
            <a:t>3 Survey Responses</a:t>
          </a:r>
        </a:p>
        <a:p>
          <a:pPr marL="342900" lvl="2" indent="-171450" algn="l" defTabSz="800100">
            <a:lnSpc>
              <a:spcPct val="90000"/>
            </a:lnSpc>
            <a:spcBef>
              <a:spcPct val="0"/>
            </a:spcBef>
            <a:spcAft>
              <a:spcPct val="20000"/>
            </a:spcAft>
            <a:buChar char="•"/>
          </a:pPr>
          <a:r>
            <a:rPr lang="en-US" sz="1800" kern="1200" dirty="0"/>
            <a:t>3 satisfied (100%)</a:t>
          </a:r>
        </a:p>
      </dsp:txBody>
      <dsp:txXfrm>
        <a:off x="0" y="3748883"/>
        <a:ext cx="11113803" cy="1237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40A84-DECA-4900-BC59-4418C3053464}">
      <dsp:nvSpPr>
        <dsp:cNvPr id="0" name=""/>
        <dsp:cNvSpPr/>
      </dsp:nvSpPr>
      <dsp:spPr>
        <a:xfrm>
          <a:off x="0" y="127357"/>
          <a:ext cx="11113803" cy="7255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MBQIP Focused Measures</a:t>
          </a:r>
        </a:p>
      </dsp:txBody>
      <dsp:txXfrm>
        <a:off x="35420" y="162777"/>
        <a:ext cx="11042963" cy="654750"/>
      </dsp:txXfrm>
    </dsp:sp>
    <dsp:sp modelId="{A7174211-187D-4FFB-AE5C-DBA70153F3BE}">
      <dsp:nvSpPr>
        <dsp:cNvPr id="0" name=""/>
        <dsp:cNvSpPr/>
      </dsp:nvSpPr>
      <dsp:spPr>
        <a:xfrm>
          <a:off x="0" y="850333"/>
          <a:ext cx="11113803" cy="248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86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Monitoring OP-22 (LWBS) CY 2024</a:t>
          </a:r>
        </a:p>
        <a:p>
          <a:pPr marL="342900" lvl="2" indent="-171450" algn="l" defTabSz="800100">
            <a:lnSpc>
              <a:spcPct val="90000"/>
            </a:lnSpc>
            <a:spcBef>
              <a:spcPct val="0"/>
            </a:spcBef>
            <a:spcAft>
              <a:spcPct val="20000"/>
            </a:spcAft>
            <a:buChar char="•"/>
          </a:pPr>
          <a:r>
            <a:rPr lang="en-US" sz="1800" kern="1200" dirty="0"/>
            <a:t>Increased reporting by 5% pts</a:t>
          </a:r>
        </a:p>
        <a:p>
          <a:pPr marL="342900" lvl="2" indent="-171450" algn="l" defTabSz="800100">
            <a:lnSpc>
              <a:spcPct val="90000"/>
            </a:lnSpc>
            <a:spcBef>
              <a:spcPct val="0"/>
            </a:spcBef>
            <a:spcAft>
              <a:spcPct val="20000"/>
            </a:spcAft>
            <a:buChar char="•"/>
          </a:pPr>
          <a:r>
            <a:rPr lang="en-US" sz="1800" kern="1200" dirty="0"/>
            <a:t>Increased CAH meeting National Benchmark by 12% pts</a:t>
          </a:r>
        </a:p>
        <a:p>
          <a:pPr marL="171450" lvl="1" indent="-171450" algn="l" defTabSz="800100">
            <a:lnSpc>
              <a:spcPct val="90000"/>
            </a:lnSpc>
            <a:spcBef>
              <a:spcPct val="0"/>
            </a:spcBef>
            <a:spcAft>
              <a:spcPct val="20000"/>
            </a:spcAft>
            <a:buChar char="•"/>
          </a:pPr>
          <a:r>
            <a:rPr lang="en-US" sz="1800" kern="1200" dirty="0"/>
            <a:t>Safe use of Opioids CY 2024</a:t>
          </a:r>
        </a:p>
        <a:p>
          <a:pPr marL="342900" lvl="2" indent="-171450" algn="l" defTabSz="800100">
            <a:lnSpc>
              <a:spcPct val="90000"/>
            </a:lnSpc>
            <a:spcBef>
              <a:spcPct val="0"/>
            </a:spcBef>
            <a:spcAft>
              <a:spcPct val="20000"/>
            </a:spcAft>
            <a:buChar char="•"/>
          </a:pPr>
          <a:r>
            <a:rPr lang="en-US" sz="1800" kern="1200" dirty="0"/>
            <a:t>Increased reporting by 12 % pts</a:t>
          </a:r>
        </a:p>
        <a:p>
          <a:pPr marL="342900" lvl="2" indent="-171450" algn="l" defTabSz="800100">
            <a:lnSpc>
              <a:spcPct val="90000"/>
            </a:lnSpc>
            <a:spcBef>
              <a:spcPct val="0"/>
            </a:spcBef>
            <a:spcAft>
              <a:spcPct val="20000"/>
            </a:spcAft>
            <a:buChar char="•"/>
          </a:pPr>
          <a:r>
            <a:rPr lang="en-US" sz="1800" kern="1200" dirty="0"/>
            <a:t>Increased performance by 1%</a:t>
          </a:r>
        </a:p>
        <a:p>
          <a:pPr marL="171450" lvl="1" indent="-171450" algn="l" defTabSz="800100">
            <a:lnSpc>
              <a:spcPct val="90000"/>
            </a:lnSpc>
            <a:spcBef>
              <a:spcPct val="0"/>
            </a:spcBef>
            <a:spcAft>
              <a:spcPct val="20000"/>
            </a:spcAft>
            <a:buChar char="•"/>
          </a:pPr>
          <a:r>
            <a:rPr lang="en-US" sz="1800" kern="1200" dirty="0"/>
            <a:t>CAH Infrastructure and Assessment CY 2024</a:t>
          </a:r>
        </a:p>
        <a:p>
          <a:pPr marL="342900" lvl="2" indent="-171450" algn="l" defTabSz="800100">
            <a:lnSpc>
              <a:spcPct val="90000"/>
            </a:lnSpc>
            <a:spcBef>
              <a:spcPct val="0"/>
            </a:spcBef>
            <a:spcAft>
              <a:spcPct val="20000"/>
            </a:spcAft>
            <a:buChar char="•"/>
          </a:pPr>
          <a:r>
            <a:rPr lang="en-US" sz="1800" kern="1200" dirty="0"/>
            <a:t>100% participation </a:t>
          </a:r>
        </a:p>
      </dsp:txBody>
      <dsp:txXfrm>
        <a:off x="0" y="850333"/>
        <a:ext cx="11113803" cy="2489175"/>
      </dsp:txXfrm>
    </dsp:sp>
    <dsp:sp modelId="{A6F67140-E5B2-45D9-860C-AE2353DE2D16}">
      <dsp:nvSpPr>
        <dsp:cNvPr id="0" name=""/>
        <dsp:cNvSpPr/>
      </dsp:nvSpPr>
      <dsp:spPr>
        <a:xfrm>
          <a:off x="0" y="3339508"/>
          <a:ext cx="11113803" cy="6159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Michigan CAH Quality Dashboard</a:t>
          </a:r>
        </a:p>
      </dsp:txBody>
      <dsp:txXfrm>
        <a:off x="30068" y="3369576"/>
        <a:ext cx="11053667" cy="555808"/>
      </dsp:txXfrm>
    </dsp:sp>
    <dsp:sp modelId="{9A9D280C-85D1-4528-A4B6-F3B3A115325D}">
      <dsp:nvSpPr>
        <dsp:cNvPr id="0" name=""/>
        <dsp:cNvSpPr/>
      </dsp:nvSpPr>
      <dsp:spPr>
        <a:xfrm>
          <a:off x="0" y="3955453"/>
          <a:ext cx="11113803"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86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Located on the MCRH Website - </a:t>
          </a:r>
          <a:r>
            <a:rPr lang="en-US" sz="1800" kern="1200" dirty="0">
              <a:hlinkClick xmlns:r="http://schemas.openxmlformats.org/officeDocument/2006/relationships" r:id="rId1" action="ppaction://hlinkpres?slideindex=1&amp;slidetitle="/>
            </a:rPr>
            <a:t>Michigan CAH Quality Dashboard </a:t>
          </a:r>
          <a:r>
            <a:rPr lang="en-US" sz="1800" kern="1200" dirty="0"/>
            <a:t> </a:t>
          </a:r>
        </a:p>
        <a:p>
          <a:pPr marL="171450" lvl="1" indent="-171450" algn="l" defTabSz="800100">
            <a:lnSpc>
              <a:spcPct val="90000"/>
            </a:lnSpc>
            <a:spcBef>
              <a:spcPct val="0"/>
            </a:spcBef>
            <a:spcAft>
              <a:spcPct val="20000"/>
            </a:spcAft>
            <a:buChar char="•"/>
          </a:pPr>
          <a:r>
            <a:rPr lang="en-US" sz="1800" kern="1200" dirty="0"/>
            <a:t>Updated Quarterly </a:t>
          </a:r>
        </a:p>
      </dsp:txBody>
      <dsp:txXfrm>
        <a:off x="0" y="3955453"/>
        <a:ext cx="11113803" cy="1076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289E7-5487-4B08-BFAC-DAC299112D94}">
      <dsp:nvSpPr>
        <dsp:cNvPr id="0" name=""/>
        <dsp:cNvSpPr/>
      </dsp:nvSpPr>
      <dsp:spPr>
        <a:xfrm>
          <a:off x="1128647" y="1171770"/>
          <a:ext cx="745664" cy="7456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0048E5E-041D-493B-B348-35F0AA61BEDB}">
      <dsp:nvSpPr>
        <dsp:cNvPr id="0" name=""/>
        <dsp:cNvSpPr/>
      </dsp:nvSpPr>
      <dsp:spPr>
        <a:xfrm>
          <a:off x="436245" y="2003113"/>
          <a:ext cx="2130468" cy="439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Increase peer sharing at each quarterly meeting</a:t>
          </a:r>
        </a:p>
      </dsp:txBody>
      <dsp:txXfrm>
        <a:off x="436245" y="2003113"/>
        <a:ext cx="2130468" cy="439409"/>
      </dsp:txXfrm>
    </dsp:sp>
    <dsp:sp modelId="{21E41D9B-6A0A-4EDA-BC6E-AFBEDBDA6E53}">
      <dsp:nvSpPr>
        <dsp:cNvPr id="0" name=""/>
        <dsp:cNvSpPr/>
      </dsp:nvSpPr>
      <dsp:spPr>
        <a:xfrm>
          <a:off x="2727" y="2467098"/>
          <a:ext cx="2997505" cy="71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Score cards/Stoplight reports/Dashboards</a:t>
          </a:r>
        </a:p>
        <a:p>
          <a:pPr marL="0" lvl="0" indent="0" algn="ctr" defTabSz="533400">
            <a:lnSpc>
              <a:spcPct val="100000"/>
            </a:lnSpc>
            <a:spcBef>
              <a:spcPct val="0"/>
            </a:spcBef>
            <a:spcAft>
              <a:spcPct val="35000"/>
            </a:spcAft>
            <a:buNone/>
          </a:pPr>
          <a:r>
            <a:rPr lang="en-US" sz="1200" kern="1200" dirty="0"/>
            <a:t>Performance Improvement Projects</a:t>
          </a:r>
        </a:p>
        <a:p>
          <a:pPr marL="0" lvl="0" indent="0" algn="ctr" defTabSz="533400">
            <a:lnSpc>
              <a:spcPct val="100000"/>
            </a:lnSpc>
            <a:spcBef>
              <a:spcPct val="0"/>
            </a:spcBef>
            <a:spcAft>
              <a:spcPct val="35000"/>
            </a:spcAft>
            <a:buNone/>
          </a:pPr>
          <a:r>
            <a:rPr lang="en-US" sz="1200" kern="1200" dirty="0"/>
            <a:t>Best Practices</a:t>
          </a:r>
        </a:p>
      </dsp:txBody>
      <dsp:txXfrm>
        <a:off x="2727" y="2467098"/>
        <a:ext cx="2997505" cy="712468"/>
      </dsp:txXfrm>
    </dsp:sp>
    <dsp:sp modelId="{115D61D7-CB7D-426B-B3B0-B6E948A8DEBF}">
      <dsp:nvSpPr>
        <dsp:cNvPr id="0" name=""/>
        <dsp:cNvSpPr/>
      </dsp:nvSpPr>
      <dsp:spPr>
        <a:xfrm>
          <a:off x="4065467" y="1179408"/>
          <a:ext cx="745664" cy="7456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E1C3D1B-18D2-4E74-A16D-C238323418FB}">
      <dsp:nvSpPr>
        <dsp:cNvPr id="0" name=""/>
        <dsp:cNvSpPr/>
      </dsp:nvSpPr>
      <dsp:spPr>
        <a:xfrm>
          <a:off x="3373064" y="2010750"/>
          <a:ext cx="2130468" cy="439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MBQIP Quarterly Calls</a:t>
          </a:r>
        </a:p>
      </dsp:txBody>
      <dsp:txXfrm>
        <a:off x="3373064" y="2010750"/>
        <a:ext cx="2130468" cy="439409"/>
      </dsp:txXfrm>
    </dsp:sp>
    <dsp:sp modelId="{931E948B-5D73-4560-87B4-59BEC92A23D2}">
      <dsp:nvSpPr>
        <dsp:cNvPr id="0" name=""/>
        <dsp:cNvSpPr/>
      </dsp:nvSpPr>
      <dsp:spPr>
        <a:xfrm>
          <a:off x="3373064" y="2490010"/>
          <a:ext cx="2130468" cy="681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Subject Matter Experts</a:t>
          </a:r>
        </a:p>
        <a:p>
          <a:pPr marL="0" lvl="0" indent="0" algn="ctr" defTabSz="533400">
            <a:lnSpc>
              <a:spcPct val="100000"/>
            </a:lnSpc>
            <a:spcBef>
              <a:spcPct val="0"/>
            </a:spcBef>
            <a:spcAft>
              <a:spcPct val="35000"/>
            </a:spcAft>
            <a:buNone/>
          </a:pPr>
          <a:r>
            <a:rPr lang="en-US" sz="1200" kern="1200" dirty="0"/>
            <a:t>Peer Led</a:t>
          </a:r>
        </a:p>
        <a:p>
          <a:pPr marL="0" lvl="0" indent="0" algn="ctr" defTabSz="533400">
            <a:lnSpc>
              <a:spcPct val="100000"/>
            </a:lnSpc>
            <a:spcBef>
              <a:spcPct val="0"/>
            </a:spcBef>
            <a:spcAft>
              <a:spcPct val="35000"/>
            </a:spcAft>
            <a:buNone/>
          </a:pPr>
          <a:endParaRPr lang="en-US" sz="1100" kern="1200" dirty="0"/>
        </a:p>
      </dsp:txBody>
      <dsp:txXfrm>
        <a:off x="3373064" y="2490010"/>
        <a:ext cx="2130468" cy="681919"/>
      </dsp:txXfrm>
    </dsp:sp>
    <dsp:sp modelId="{208B862B-4648-486F-BEF3-4E09FF7F6D13}">
      <dsp:nvSpPr>
        <dsp:cNvPr id="0" name=""/>
        <dsp:cNvSpPr/>
      </dsp:nvSpPr>
      <dsp:spPr>
        <a:xfrm>
          <a:off x="6568767" y="1179408"/>
          <a:ext cx="745664" cy="7456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C564CB5-49BF-4FC5-B00C-165235B552C3}">
      <dsp:nvSpPr>
        <dsp:cNvPr id="0" name=""/>
        <dsp:cNvSpPr/>
      </dsp:nvSpPr>
      <dsp:spPr>
        <a:xfrm>
          <a:off x="5876365" y="2010750"/>
          <a:ext cx="2130468" cy="439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Educational Webinars</a:t>
          </a:r>
        </a:p>
      </dsp:txBody>
      <dsp:txXfrm>
        <a:off x="5876365" y="2010750"/>
        <a:ext cx="2130468" cy="439409"/>
      </dsp:txXfrm>
    </dsp:sp>
    <dsp:sp modelId="{8D635FC3-C2D3-42F9-88C3-CEECC09B6269}">
      <dsp:nvSpPr>
        <dsp:cNvPr id="0" name=""/>
        <dsp:cNvSpPr/>
      </dsp:nvSpPr>
      <dsp:spPr>
        <a:xfrm>
          <a:off x="5876365" y="2490010"/>
          <a:ext cx="2130468" cy="681919"/>
        </a:xfrm>
        <a:prstGeom prst="rect">
          <a:avLst/>
        </a:prstGeom>
        <a:noFill/>
        <a:ln>
          <a:noFill/>
        </a:ln>
        <a:effectLst/>
      </dsp:spPr>
      <dsp:style>
        <a:lnRef idx="0">
          <a:scrgbClr r="0" g="0" b="0"/>
        </a:lnRef>
        <a:fillRef idx="0">
          <a:scrgbClr r="0" g="0" b="0"/>
        </a:fillRef>
        <a:effectRef idx="0">
          <a:scrgbClr r="0" g="0" b="0"/>
        </a:effectRef>
        <a:fontRef idx="minor"/>
      </dsp:style>
    </dsp:sp>
    <dsp:sp modelId="{71A573DA-A37A-4FD3-8525-930C8B188693}">
      <dsp:nvSpPr>
        <dsp:cNvPr id="0" name=""/>
        <dsp:cNvSpPr/>
      </dsp:nvSpPr>
      <dsp:spPr>
        <a:xfrm>
          <a:off x="9072068" y="1179408"/>
          <a:ext cx="745664" cy="7456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AFFDCB8-9672-483D-8363-087A4108D182}">
      <dsp:nvSpPr>
        <dsp:cNvPr id="0" name=""/>
        <dsp:cNvSpPr/>
      </dsp:nvSpPr>
      <dsp:spPr>
        <a:xfrm>
          <a:off x="8379666" y="2010750"/>
          <a:ext cx="2130468" cy="439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NHSN</a:t>
          </a:r>
        </a:p>
      </dsp:txBody>
      <dsp:txXfrm>
        <a:off x="8379666" y="2010750"/>
        <a:ext cx="2130468" cy="439409"/>
      </dsp:txXfrm>
    </dsp:sp>
    <dsp:sp modelId="{694F822D-164E-471F-BCCB-D6B4EA282453}">
      <dsp:nvSpPr>
        <dsp:cNvPr id="0" name=""/>
        <dsp:cNvSpPr/>
      </dsp:nvSpPr>
      <dsp:spPr>
        <a:xfrm>
          <a:off x="8379666" y="2490010"/>
          <a:ext cx="2130468" cy="68191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45026-1A29-4241-8E92-C31943E75940}">
      <dsp:nvSpPr>
        <dsp:cNvPr id="0" name=""/>
        <dsp:cNvSpPr/>
      </dsp:nvSpPr>
      <dsp:spPr>
        <a:xfrm>
          <a:off x="0" y="314088"/>
          <a:ext cx="11961813" cy="595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8370" tIns="291592" rIns="92837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CAH Quality Infrastructure Assessment  Annual</a:t>
          </a:r>
        </a:p>
      </dsp:txBody>
      <dsp:txXfrm>
        <a:off x="0" y="314088"/>
        <a:ext cx="11961813" cy="595350"/>
      </dsp:txXfrm>
    </dsp:sp>
    <dsp:sp modelId="{91254FA4-B756-4D94-9B89-BAB404B512FD}">
      <dsp:nvSpPr>
        <dsp:cNvPr id="0" name=""/>
        <dsp:cNvSpPr/>
      </dsp:nvSpPr>
      <dsp:spPr>
        <a:xfrm>
          <a:off x="598090" y="107448"/>
          <a:ext cx="8373269"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6490" tIns="0" rIns="316490" bIns="0" numCol="1" spcCol="1270" anchor="ctr" anchorCtr="0">
          <a:noAutofit/>
        </a:bodyPr>
        <a:lstStyle/>
        <a:p>
          <a:pPr marL="0" lvl="0" indent="0" algn="l" defTabSz="622300">
            <a:lnSpc>
              <a:spcPct val="90000"/>
            </a:lnSpc>
            <a:spcBef>
              <a:spcPct val="0"/>
            </a:spcBef>
            <a:spcAft>
              <a:spcPct val="35000"/>
            </a:spcAft>
            <a:buNone/>
          </a:pPr>
          <a:r>
            <a:rPr lang="en-US" sz="1400" b="1" kern="1200"/>
            <a:t>Global Measures:</a:t>
          </a:r>
          <a:endParaRPr lang="en-US" sz="1400" kern="1200"/>
        </a:p>
      </dsp:txBody>
      <dsp:txXfrm>
        <a:off x="618265" y="127623"/>
        <a:ext cx="8332919" cy="372930"/>
      </dsp:txXfrm>
    </dsp:sp>
    <dsp:sp modelId="{18A07EC3-23CA-47F1-96EB-9125AD808E77}">
      <dsp:nvSpPr>
        <dsp:cNvPr id="0" name=""/>
        <dsp:cNvSpPr/>
      </dsp:nvSpPr>
      <dsp:spPr>
        <a:xfrm>
          <a:off x="0" y="1191678"/>
          <a:ext cx="11961813" cy="105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8370" tIns="291592" rIns="92837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Healthcare Personnel Influenza Immunization Annual</a:t>
          </a:r>
        </a:p>
        <a:p>
          <a:pPr marL="114300" lvl="1" indent="-114300" algn="l" defTabSz="622300">
            <a:lnSpc>
              <a:spcPct val="90000"/>
            </a:lnSpc>
            <a:spcBef>
              <a:spcPct val="0"/>
            </a:spcBef>
            <a:spcAft>
              <a:spcPct val="15000"/>
            </a:spcAft>
            <a:buChar char="•"/>
          </a:pPr>
          <a:r>
            <a:rPr lang="en-US" sz="1400" kern="1200"/>
            <a:t>Antibiotic Stewardship Annual</a:t>
          </a:r>
        </a:p>
        <a:p>
          <a:pPr marL="114300" lvl="1" indent="-114300" algn="l" defTabSz="622300">
            <a:lnSpc>
              <a:spcPct val="90000"/>
            </a:lnSpc>
            <a:spcBef>
              <a:spcPct val="0"/>
            </a:spcBef>
            <a:spcAft>
              <a:spcPct val="15000"/>
            </a:spcAft>
            <a:buChar char="•"/>
          </a:pPr>
          <a:r>
            <a:rPr lang="en-US" sz="1400" kern="1200"/>
            <a:t>Safe Use of Opioids (required eCQM measure) Annual</a:t>
          </a:r>
        </a:p>
      </dsp:txBody>
      <dsp:txXfrm>
        <a:off x="0" y="1191678"/>
        <a:ext cx="11961813" cy="1058400"/>
      </dsp:txXfrm>
    </dsp:sp>
    <dsp:sp modelId="{C98F5071-763E-47FC-83D3-29A47087407C}">
      <dsp:nvSpPr>
        <dsp:cNvPr id="0" name=""/>
        <dsp:cNvSpPr/>
      </dsp:nvSpPr>
      <dsp:spPr>
        <a:xfrm>
          <a:off x="598090" y="985038"/>
          <a:ext cx="8373269"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6490" tIns="0" rIns="316490" bIns="0" numCol="1" spcCol="1270" anchor="ctr" anchorCtr="0">
          <a:noAutofit/>
        </a:bodyPr>
        <a:lstStyle/>
        <a:p>
          <a:pPr marL="0" lvl="0" indent="0" algn="l" defTabSz="622300">
            <a:lnSpc>
              <a:spcPct val="90000"/>
            </a:lnSpc>
            <a:spcBef>
              <a:spcPct val="0"/>
            </a:spcBef>
            <a:spcAft>
              <a:spcPct val="35000"/>
            </a:spcAft>
            <a:buNone/>
          </a:pPr>
          <a:r>
            <a:rPr lang="en-US" sz="1400" b="1" kern="1200"/>
            <a:t>Patient Safety</a:t>
          </a:r>
          <a:endParaRPr lang="en-US" sz="1400" kern="1200"/>
        </a:p>
      </dsp:txBody>
      <dsp:txXfrm>
        <a:off x="618265" y="1005213"/>
        <a:ext cx="8332919" cy="372930"/>
      </dsp:txXfrm>
    </dsp:sp>
    <dsp:sp modelId="{5AEB2CEF-0850-4B4D-B88A-C887D383618F}">
      <dsp:nvSpPr>
        <dsp:cNvPr id="0" name=""/>
        <dsp:cNvSpPr/>
      </dsp:nvSpPr>
      <dsp:spPr>
        <a:xfrm>
          <a:off x="0" y="2532318"/>
          <a:ext cx="11961813" cy="595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8370" tIns="291592" rIns="92837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HCAHPS </a:t>
          </a:r>
          <a:r>
            <a:rPr lang="en-US" sz="1400" b="1" kern="1200"/>
            <a:t>Quarterly</a:t>
          </a:r>
          <a:endParaRPr lang="en-US" sz="1400" kern="1200"/>
        </a:p>
      </dsp:txBody>
      <dsp:txXfrm>
        <a:off x="0" y="2532318"/>
        <a:ext cx="11961813" cy="595350"/>
      </dsp:txXfrm>
    </dsp:sp>
    <dsp:sp modelId="{D871A991-3BD7-4A70-97FE-CB8CBB8DDB58}">
      <dsp:nvSpPr>
        <dsp:cNvPr id="0" name=""/>
        <dsp:cNvSpPr/>
      </dsp:nvSpPr>
      <dsp:spPr>
        <a:xfrm>
          <a:off x="598090" y="2325678"/>
          <a:ext cx="8373269"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6490" tIns="0" rIns="316490" bIns="0" numCol="1" spcCol="1270" anchor="ctr" anchorCtr="0">
          <a:noAutofit/>
        </a:bodyPr>
        <a:lstStyle/>
        <a:p>
          <a:pPr marL="0" lvl="0" indent="0" algn="l" defTabSz="622300">
            <a:lnSpc>
              <a:spcPct val="90000"/>
            </a:lnSpc>
            <a:spcBef>
              <a:spcPct val="0"/>
            </a:spcBef>
            <a:spcAft>
              <a:spcPct val="35000"/>
            </a:spcAft>
            <a:buNone/>
          </a:pPr>
          <a:r>
            <a:rPr lang="en-US" sz="1400" b="1" kern="1200"/>
            <a:t>Patient Experience</a:t>
          </a:r>
          <a:endParaRPr lang="en-US" sz="1400" kern="1200"/>
        </a:p>
      </dsp:txBody>
      <dsp:txXfrm>
        <a:off x="618265" y="2345853"/>
        <a:ext cx="8332919" cy="372930"/>
      </dsp:txXfrm>
    </dsp:sp>
    <dsp:sp modelId="{E4E3DCE7-E5D2-4FAA-906C-8DED64F13C6B}">
      <dsp:nvSpPr>
        <dsp:cNvPr id="0" name=""/>
        <dsp:cNvSpPr/>
      </dsp:nvSpPr>
      <dsp:spPr>
        <a:xfrm>
          <a:off x="0" y="3409909"/>
          <a:ext cx="11961813" cy="1499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8370" tIns="291592" rIns="92837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Hybrid All Cause Readmissions Annual </a:t>
          </a:r>
        </a:p>
        <a:p>
          <a:pPr marL="228600" lvl="2" indent="-114300" algn="l" defTabSz="622300">
            <a:lnSpc>
              <a:spcPct val="90000"/>
            </a:lnSpc>
            <a:spcBef>
              <a:spcPct val="0"/>
            </a:spcBef>
            <a:spcAft>
              <a:spcPct val="15000"/>
            </a:spcAft>
            <a:buChar char="•"/>
          </a:pPr>
          <a:r>
            <a:rPr lang="en-US" sz="1400" b="1" kern="1200"/>
            <a:t>Emergency Department </a:t>
          </a:r>
          <a:endParaRPr lang="en-US" sz="1400" kern="1200"/>
        </a:p>
        <a:p>
          <a:pPr marL="342900" lvl="3" indent="-114300" algn="l" defTabSz="622300">
            <a:lnSpc>
              <a:spcPct val="90000"/>
            </a:lnSpc>
            <a:spcBef>
              <a:spcPct val="0"/>
            </a:spcBef>
            <a:spcAft>
              <a:spcPct val="15000"/>
            </a:spcAft>
            <a:buChar char="•"/>
          </a:pPr>
          <a:r>
            <a:rPr lang="en-US" sz="1400" kern="1200"/>
            <a:t>Emergency Department Transfer Communication (EDTC) </a:t>
          </a:r>
          <a:r>
            <a:rPr lang="en-US" sz="1400" b="1" kern="1200"/>
            <a:t>Quarterly</a:t>
          </a:r>
          <a:endParaRPr lang="en-US" sz="1400" kern="1200"/>
        </a:p>
        <a:p>
          <a:pPr marL="342900" lvl="3" indent="-114300" algn="l" defTabSz="622300">
            <a:lnSpc>
              <a:spcPct val="90000"/>
            </a:lnSpc>
            <a:spcBef>
              <a:spcPct val="0"/>
            </a:spcBef>
            <a:spcAft>
              <a:spcPct val="15000"/>
            </a:spcAft>
            <a:buChar char="•"/>
          </a:pPr>
          <a:r>
            <a:rPr lang="en-US" sz="1400" kern="1200"/>
            <a:t>OP-18 Time from Arrival to Departure </a:t>
          </a:r>
          <a:r>
            <a:rPr lang="en-US" sz="1400" b="1" kern="1200"/>
            <a:t>Quarterly</a:t>
          </a:r>
          <a:endParaRPr lang="en-US" sz="1400" kern="1200"/>
        </a:p>
        <a:p>
          <a:pPr marL="342900" lvl="3" indent="-114300" algn="l" defTabSz="622300">
            <a:lnSpc>
              <a:spcPct val="90000"/>
            </a:lnSpc>
            <a:spcBef>
              <a:spcPct val="0"/>
            </a:spcBef>
            <a:spcAft>
              <a:spcPct val="15000"/>
            </a:spcAft>
            <a:buChar char="•"/>
          </a:pPr>
          <a:r>
            <a:rPr lang="en-US" sz="1400" kern="1200"/>
            <a:t>OP-22 Left without Being Seen Annual</a:t>
          </a:r>
        </a:p>
      </dsp:txBody>
      <dsp:txXfrm>
        <a:off x="0" y="3409909"/>
        <a:ext cx="11961813" cy="1499400"/>
      </dsp:txXfrm>
    </dsp:sp>
    <dsp:sp modelId="{79E5920B-4CF5-4A0C-93B7-A5BBEA0888A6}">
      <dsp:nvSpPr>
        <dsp:cNvPr id="0" name=""/>
        <dsp:cNvSpPr/>
      </dsp:nvSpPr>
      <dsp:spPr>
        <a:xfrm>
          <a:off x="598090" y="3203268"/>
          <a:ext cx="8373269"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6490" tIns="0" rIns="316490" bIns="0" numCol="1" spcCol="1270" anchor="ctr" anchorCtr="0">
          <a:noAutofit/>
        </a:bodyPr>
        <a:lstStyle/>
        <a:p>
          <a:pPr marL="0" lvl="0" indent="0" algn="l" defTabSz="622300">
            <a:lnSpc>
              <a:spcPct val="90000"/>
            </a:lnSpc>
            <a:spcBef>
              <a:spcPct val="0"/>
            </a:spcBef>
            <a:spcAft>
              <a:spcPct val="35000"/>
            </a:spcAft>
            <a:buNone/>
          </a:pPr>
          <a:r>
            <a:rPr lang="en-US" sz="1400" b="1" kern="1200"/>
            <a:t>Care Coordination </a:t>
          </a:r>
          <a:endParaRPr lang="en-US" sz="1400" kern="1200"/>
        </a:p>
      </dsp:txBody>
      <dsp:txXfrm>
        <a:off x="618265" y="3223443"/>
        <a:ext cx="8332919"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5CA77-0211-44A5-B0F2-E5A62B43B56B}">
      <dsp:nvSpPr>
        <dsp:cNvPr id="0" name=""/>
        <dsp:cNvSpPr/>
      </dsp:nvSpPr>
      <dsp:spPr>
        <a:xfrm>
          <a:off x="0" y="3175647"/>
          <a:ext cx="8125883" cy="0"/>
        </a:xfrm>
        <a:prstGeom prst="line">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1C5BFBB-6800-4B11-BAE9-C9AF4CDA68C8}">
      <dsp:nvSpPr>
        <dsp:cNvPr id="0" name=""/>
        <dsp:cNvSpPr/>
      </dsp:nvSpPr>
      <dsp:spPr>
        <a:xfrm>
          <a:off x="0" y="784998"/>
          <a:ext cx="8125883" cy="0"/>
        </a:xfrm>
        <a:prstGeom prst="line">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760218D-3C8C-4BBC-8580-BF9D17D2C7F4}">
      <dsp:nvSpPr>
        <dsp:cNvPr id="0" name=""/>
        <dsp:cNvSpPr/>
      </dsp:nvSpPr>
      <dsp:spPr>
        <a:xfrm>
          <a:off x="2112729" y="1256"/>
          <a:ext cx="6013153" cy="78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lvl="0" indent="0" algn="l" defTabSz="1022350">
            <a:lnSpc>
              <a:spcPct val="90000"/>
            </a:lnSpc>
            <a:spcBef>
              <a:spcPct val="0"/>
            </a:spcBef>
            <a:spcAft>
              <a:spcPct val="35000"/>
            </a:spcAft>
            <a:buNone/>
          </a:pPr>
          <a:r>
            <a:rPr lang="en-US" sz="2300" kern="1200" dirty="0"/>
            <a:t>Nurse Communication </a:t>
          </a:r>
        </a:p>
      </dsp:txBody>
      <dsp:txXfrm>
        <a:off x="2112729" y="1256"/>
        <a:ext cx="6013153" cy="783741"/>
      </dsp:txXfrm>
    </dsp:sp>
    <dsp:sp modelId="{7C1591F6-1875-4D74-941A-63B577DC7264}">
      <dsp:nvSpPr>
        <dsp:cNvPr id="0" name=""/>
        <dsp:cNvSpPr/>
      </dsp:nvSpPr>
      <dsp:spPr>
        <a:xfrm>
          <a:off x="0" y="1256"/>
          <a:ext cx="2112729" cy="783741"/>
        </a:xfrm>
        <a:prstGeom prst="round2SameRect">
          <a:avLst>
            <a:gd name="adj1" fmla="val 1667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Composite 1	</a:t>
          </a:r>
        </a:p>
      </dsp:txBody>
      <dsp:txXfrm>
        <a:off x="38266" y="39522"/>
        <a:ext cx="2036197" cy="745475"/>
      </dsp:txXfrm>
    </dsp:sp>
    <dsp:sp modelId="{46638967-C71F-4FB7-BCD9-D8E2FD7F563C}">
      <dsp:nvSpPr>
        <dsp:cNvPr id="0" name=""/>
        <dsp:cNvSpPr/>
      </dsp:nvSpPr>
      <dsp:spPr>
        <a:xfrm>
          <a:off x="0" y="784998"/>
          <a:ext cx="8125883" cy="1567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171450" lvl="1" indent="-171450" algn="l" defTabSz="755650">
            <a:lnSpc>
              <a:spcPct val="90000"/>
            </a:lnSpc>
            <a:spcBef>
              <a:spcPct val="0"/>
            </a:spcBef>
            <a:spcAft>
              <a:spcPct val="15000"/>
            </a:spcAft>
            <a:buChar char="•"/>
          </a:pPr>
          <a:endParaRPr lang="en-US" sz="1700" kern="1200" dirty="0"/>
        </a:p>
        <a:p>
          <a:pPr marL="228600" lvl="1" indent="-228600" algn="l" defTabSz="889000">
            <a:lnSpc>
              <a:spcPct val="90000"/>
            </a:lnSpc>
            <a:spcBef>
              <a:spcPct val="0"/>
            </a:spcBef>
            <a:spcAft>
              <a:spcPct val="15000"/>
            </a:spcAft>
            <a:buChar char="•"/>
          </a:pPr>
          <a:r>
            <a:rPr lang="en-US" sz="2000" kern="1200" dirty="0"/>
            <a:t>Top 10 - AL, TN, LA, MA, WV, KY, AK, MS, PA, SC (91% - 86%)</a:t>
          </a:r>
        </a:p>
        <a:p>
          <a:pPr marL="228600" lvl="1" indent="-228600" algn="l" defTabSz="889000">
            <a:lnSpc>
              <a:spcPct val="90000"/>
            </a:lnSpc>
            <a:spcBef>
              <a:spcPct val="0"/>
            </a:spcBef>
            <a:spcAft>
              <a:spcPct val="15000"/>
            </a:spcAft>
            <a:buChar char="•"/>
          </a:pPr>
          <a:r>
            <a:rPr lang="en-US" sz="2000" kern="1200" dirty="0"/>
            <a:t>MI 26</a:t>
          </a:r>
          <a:r>
            <a:rPr lang="en-US" sz="2000" kern="1200" baseline="30000" dirty="0"/>
            <a:t>th</a:t>
          </a:r>
          <a:r>
            <a:rPr lang="en-US" sz="2000" kern="1200" dirty="0"/>
            <a:t> – 84%</a:t>
          </a:r>
        </a:p>
      </dsp:txBody>
      <dsp:txXfrm>
        <a:off x="0" y="784998"/>
        <a:ext cx="8125883" cy="1567719"/>
      </dsp:txXfrm>
    </dsp:sp>
    <dsp:sp modelId="{D5667EF8-807C-4BD5-9544-10E5CF0E2E3B}">
      <dsp:nvSpPr>
        <dsp:cNvPr id="0" name=""/>
        <dsp:cNvSpPr/>
      </dsp:nvSpPr>
      <dsp:spPr>
        <a:xfrm>
          <a:off x="2112729" y="2391905"/>
          <a:ext cx="6013153" cy="78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lvl="0" indent="0" algn="l" defTabSz="1022350">
            <a:lnSpc>
              <a:spcPct val="90000"/>
            </a:lnSpc>
            <a:spcBef>
              <a:spcPct val="0"/>
            </a:spcBef>
            <a:spcAft>
              <a:spcPct val="35000"/>
            </a:spcAft>
            <a:buNone/>
          </a:pPr>
          <a:r>
            <a:rPr lang="en-US" sz="2300" kern="1200" dirty="0"/>
            <a:t>Doctor Communication </a:t>
          </a:r>
        </a:p>
      </dsp:txBody>
      <dsp:txXfrm>
        <a:off x="2112729" y="2391905"/>
        <a:ext cx="6013153" cy="783741"/>
      </dsp:txXfrm>
    </dsp:sp>
    <dsp:sp modelId="{B054801F-7A23-419A-A610-68D1006F5FF8}">
      <dsp:nvSpPr>
        <dsp:cNvPr id="0" name=""/>
        <dsp:cNvSpPr/>
      </dsp:nvSpPr>
      <dsp:spPr>
        <a:xfrm>
          <a:off x="0" y="2391905"/>
          <a:ext cx="2112729" cy="783741"/>
        </a:xfrm>
        <a:prstGeom prst="round2SameRect">
          <a:avLst>
            <a:gd name="adj1" fmla="val 1667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Composite 2</a:t>
          </a:r>
        </a:p>
      </dsp:txBody>
      <dsp:txXfrm>
        <a:off x="38266" y="2430171"/>
        <a:ext cx="2036197" cy="745475"/>
      </dsp:txXfrm>
    </dsp:sp>
    <dsp:sp modelId="{3E12ECE1-06D2-4F7F-ADF4-87509525F6AE}">
      <dsp:nvSpPr>
        <dsp:cNvPr id="0" name=""/>
        <dsp:cNvSpPr/>
      </dsp:nvSpPr>
      <dsp:spPr>
        <a:xfrm>
          <a:off x="0" y="3175647"/>
          <a:ext cx="8125883" cy="1567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Top 10 AL, SC, LA, MS, TN, TX, AK, KS, KY, MA (92% - 87%)</a:t>
          </a:r>
        </a:p>
        <a:p>
          <a:pPr marL="228600" lvl="1" indent="-228600" algn="l" defTabSz="889000">
            <a:lnSpc>
              <a:spcPct val="90000"/>
            </a:lnSpc>
            <a:spcBef>
              <a:spcPct val="0"/>
            </a:spcBef>
            <a:spcAft>
              <a:spcPct val="15000"/>
            </a:spcAft>
            <a:buChar char="•"/>
          </a:pPr>
          <a:r>
            <a:rPr lang="en-US" sz="2000" kern="1200" dirty="0"/>
            <a:t>MI 36</a:t>
          </a:r>
          <a:r>
            <a:rPr lang="en-US" sz="2000" kern="1200" baseline="30000" dirty="0"/>
            <a:t>th</a:t>
          </a:r>
          <a:r>
            <a:rPr lang="en-US" sz="2000" kern="1200" dirty="0"/>
            <a:t> -82%</a:t>
          </a:r>
        </a:p>
      </dsp:txBody>
      <dsp:txXfrm>
        <a:off x="0" y="3175647"/>
        <a:ext cx="8125883" cy="15677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053DB-81A1-4D21-AFF4-6CEA0750F85C}">
      <dsp:nvSpPr>
        <dsp:cNvPr id="0" name=""/>
        <dsp:cNvSpPr/>
      </dsp:nvSpPr>
      <dsp:spPr>
        <a:xfrm>
          <a:off x="0" y="4226217"/>
          <a:ext cx="812588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85CA77-0211-44A5-B0F2-E5A62B43B56B}">
      <dsp:nvSpPr>
        <dsp:cNvPr id="0" name=""/>
        <dsp:cNvSpPr/>
      </dsp:nvSpPr>
      <dsp:spPr>
        <a:xfrm>
          <a:off x="0" y="2410989"/>
          <a:ext cx="812588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C5BFBB-6800-4B11-BAE9-C9AF4CDA68C8}">
      <dsp:nvSpPr>
        <dsp:cNvPr id="0" name=""/>
        <dsp:cNvSpPr/>
      </dsp:nvSpPr>
      <dsp:spPr>
        <a:xfrm>
          <a:off x="0" y="595762"/>
          <a:ext cx="812588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60218D-3C8C-4BBC-8580-BF9D17D2C7F4}">
      <dsp:nvSpPr>
        <dsp:cNvPr id="0" name=""/>
        <dsp:cNvSpPr/>
      </dsp:nvSpPr>
      <dsp:spPr>
        <a:xfrm>
          <a:off x="2112729" y="664"/>
          <a:ext cx="6013153" cy="595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t>Communication about Medicine</a:t>
          </a:r>
        </a:p>
      </dsp:txBody>
      <dsp:txXfrm>
        <a:off x="2112729" y="664"/>
        <a:ext cx="6013153" cy="595098"/>
      </dsp:txXfrm>
    </dsp:sp>
    <dsp:sp modelId="{7C1591F6-1875-4D74-941A-63B577DC7264}">
      <dsp:nvSpPr>
        <dsp:cNvPr id="0" name=""/>
        <dsp:cNvSpPr/>
      </dsp:nvSpPr>
      <dsp:spPr>
        <a:xfrm>
          <a:off x="0" y="664"/>
          <a:ext cx="2112729" cy="59509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Composite 5	</a:t>
          </a:r>
        </a:p>
      </dsp:txBody>
      <dsp:txXfrm>
        <a:off x="29056" y="29720"/>
        <a:ext cx="2054617" cy="566042"/>
      </dsp:txXfrm>
    </dsp:sp>
    <dsp:sp modelId="{46638967-C71F-4FB7-BCD9-D8E2FD7F563C}">
      <dsp:nvSpPr>
        <dsp:cNvPr id="0" name=""/>
        <dsp:cNvSpPr/>
      </dsp:nvSpPr>
      <dsp:spPr>
        <a:xfrm>
          <a:off x="0" y="595762"/>
          <a:ext cx="8125883" cy="1190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171450" lvl="1" indent="-171450" algn="l" defTabSz="755650">
            <a:lnSpc>
              <a:spcPct val="90000"/>
            </a:lnSpc>
            <a:spcBef>
              <a:spcPct val="0"/>
            </a:spcBef>
            <a:spcAft>
              <a:spcPct val="15000"/>
            </a:spcAft>
            <a:buChar char="•"/>
          </a:pPr>
          <a:endParaRPr lang="en-US" sz="1700" kern="1200" dirty="0"/>
        </a:p>
        <a:p>
          <a:pPr marL="228600" lvl="1" indent="-228600" algn="l" defTabSz="889000">
            <a:lnSpc>
              <a:spcPct val="90000"/>
            </a:lnSpc>
            <a:spcBef>
              <a:spcPct val="0"/>
            </a:spcBef>
            <a:spcAft>
              <a:spcPct val="15000"/>
            </a:spcAft>
            <a:buChar char="•"/>
          </a:pPr>
          <a:r>
            <a:rPr lang="en-US" sz="2000" kern="1200" dirty="0"/>
            <a:t>Top 10 – MA, SC, AK, LA, AL, AR, MS, WV, FL, KY (74% - 69%)</a:t>
          </a:r>
        </a:p>
        <a:p>
          <a:pPr marL="228600" lvl="1" indent="-228600" algn="l" defTabSz="889000">
            <a:lnSpc>
              <a:spcPct val="90000"/>
            </a:lnSpc>
            <a:spcBef>
              <a:spcPct val="0"/>
            </a:spcBef>
            <a:spcAft>
              <a:spcPct val="15000"/>
            </a:spcAft>
            <a:buChar char="•"/>
          </a:pPr>
          <a:r>
            <a:rPr lang="en-US" sz="2000" kern="1200" dirty="0"/>
            <a:t>MI 31</a:t>
          </a:r>
          <a:r>
            <a:rPr lang="en-US" sz="2000" kern="1200" baseline="30000" dirty="0"/>
            <a:t>st</a:t>
          </a:r>
          <a:r>
            <a:rPr lang="en-US" sz="2000" kern="1200" dirty="0"/>
            <a:t> – 66%</a:t>
          </a:r>
        </a:p>
      </dsp:txBody>
      <dsp:txXfrm>
        <a:off x="0" y="595762"/>
        <a:ext cx="8125883" cy="1190374"/>
      </dsp:txXfrm>
    </dsp:sp>
    <dsp:sp modelId="{D5667EF8-807C-4BD5-9544-10E5CF0E2E3B}">
      <dsp:nvSpPr>
        <dsp:cNvPr id="0" name=""/>
        <dsp:cNvSpPr/>
      </dsp:nvSpPr>
      <dsp:spPr>
        <a:xfrm>
          <a:off x="2112729" y="1815891"/>
          <a:ext cx="6013153" cy="595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t>Discharge Information </a:t>
          </a:r>
        </a:p>
      </dsp:txBody>
      <dsp:txXfrm>
        <a:off x="2112729" y="1815891"/>
        <a:ext cx="6013153" cy="595098"/>
      </dsp:txXfrm>
    </dsp:sp>
    <dsp:sp modelId="{B054801F-7A23-419A-A610-68D1006F5FF8}">
      <dsp:nvSpPr>
        <dsp:cNvPr id="0" name=""/>
        <dsp:cNvSpPr/>
      </dsp:nvSpPr>
      <dsp:spPr>
        <a:xfrm>
          <a:off x="0" y="1815891"/>
          <a:ext cx="2112729" cy="59509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Composite 6</a:t>
          </a:r>
        </a:p>
      </dsp:txBody>
      <dsp:txXfrm>
        <a:off x="29056" y="1844947"/>
        <a:ext cx="2054617" cy="566042"/>
      </dsp:txXfrm>
    </dsp:sp>
    <dsp:sp modelId="{3E12ECE1-06D2-4F7F-ADF4-87509525F6AE}">
      <dsp:nvSpPr>
        <dsp:cNvPr id="0" name=""/>
        <dsp:cNvSpPr/>
      </dsp:nvSpPr>
      <dsp:spPr>
        <a:xfrm>
          <a:off x="0" y="2410989"/>
          <a:ext cx="8125883" cy="1190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Top 10 – MA, SC, AL, MI, TN, WV, IA, IL, IN, LA (92% - 90%)</a:t>
          </a:r>
        </a:p>
        <a:p>
          <a:pPr marL="228600" lvl="1" indent="-228600" algn="l" defTabSz="889000">
            <a:lnSpc>
              <a:spcPct val="90000"/>
            </a:lnSpc>
            <a:spcBef>
              <a:spcPct val="0"/>
            </a:spcBef>
            <a:spcAft>
              <a:spcPct val="15000"/>
            </a:spcAft>
            <a:buChar char="•"/>
          </a:pPr>
          <a:r>
            <a:rPr lang="en-US" sz="2000" kern="1200" dirty="0"/>
            <a:t>MI 4</a:t>
          </a:r>
          <a:r>
            <a:rPr lang="en-US" sz="2000" kern="1200" baseline="30000" dirty="0"/>
            <a:t>TH</a:t>
          </a:r>
          <a:r>
            <a:rPr lang="en-US" sz="2000" kern="1200" dirty="0"/>
            <a:t>  – 91%</a:t>
          </a:r>
        </a:p>
      </dsp:txBody>
      <dsp:txXfrm>
        <a:off x="0" y="2410989"/>
        <a:ext cx="8125883" cy="1190374"/>
      </dsp:txXfrm>
    </dsp:sp>
    <dsp:sp modelId="{BBB2090B-F902-4157-8A2A-B4D31F60A33D}">
      <dsp:nvSpPr>
        <dsp:cNvPr id="0" name=""/>
        <dsp:cNvSpPr/>
      </dsp:nvSpPr>
      <dsp:spPr>
        <a:xfrm>
          <a:off x="2112729" y="3631119"/>
          <a:ext cx="6013153" cy="595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t>Cleanliness of Hospital Environment</a:t>
          </a:r>
        </a:p>
      </dsp:txBody>
      <dsp:txXfrm>
        <a:off x="2112729" y="3631119"/>
        <a:ext cx="6013153" cy="595098"/>
      </dsp:txXfrm>
    </dsp:sp>
    <dsp:sp modelId="{EB5F7BED-A7F9-4878-87C0-CF58BF5D8908}">
      <dsp:nvSpPr>
        <dsp:cNvPr id="0" name=""/>
        <dsp:cNvSpPr/>
      </dsp:nvSpPr>
      <dsp:spPr>
        <a:xfrm>
          <a:off x="0" y="3631119"/>
          <a:ext cx="2112729" cy="59509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Question 8</a:t>
          </a:r>
        </a:p>
      </dsp:txBody>
      <dsp:txXfrm>
        <a:off x="29056" y="3660175"/>
        <a:ext cx="2054617" cy="566042"/>
      </dsp:txXfrm>
    </dsp:sp>
    <dsp:sp modelId="{7AA7AFEC-BF4D-4A43-B94F-47939D93511E}">
      <dsp:nvSpPr>
        <dsp:cNvPr id="0" name=""/>
        <dsp:cNvSpPr/>
      </dsp:nvSpPr>
      <dsp:spPr>
        <a:xfrm>
          <a:off x="0" y="4226217"/>
          <a:ext cx="8125883" cy="1190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Top 10 –AL, LA, WV, TX, AK, MS, NH, PA, IL, KS (91% - 82%)</a:t>
          </a:r>
        </a:p>
        <a:p>
          <a:pPr marL="228600" lvl="1" indent="-228600" algn="l" defTabSz="889000">
            <a:lnSpc>
              <a:spcPct val="90000"/>
            </a:lnSpc>
            <a:spcBef>
              <a:spcPct val="0"/>
            </a:spcBef>
            <a:spcAft>
              <a:spcPct val="15000"/>
            </a:spcAft>
            <a:buChar char="•"/>
          </a:pPr>
          <a:r>
            <a:rPr lang="en-US" sz="2000" kern="1200" dirty="0"/>
            <a:t>MI 26</a:t>
          </a:r>
          <a:r>
            <a:rPr lang="en-US" sz="2000" kern="1200" baseline="30000" dirty="0"/>
            <a:t>th</a:t>
          </a:r>
          <a:r>
            <a:rPr lang="en-US" sz="2000" kern="1200" dirty="0"/>
            <a:t> – 80%</a:t>
          </a:r>
        </a:p>
      </dsp:txBody>
      <dsp:txXfrm>
        <a:off x="0" y="4226217"/>
        <a:ext cx="8125883" cy="11903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053DB-81A1-4D21-AFF4-6CEA0750F85C}">
      <dsp:nvSpPr>
        <dsp:cNvPr id="0" name=""/>
        <dsp:cNvSpPr/>
      </dsp:nvSpPr>
      <dsp:spPr>
        <a:xfrm>
          <a:off x="0" y="4226217"/>
          <a:ext cx="812588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85CA77-0211-44A5-B0F2-E5A62B43B56B}">
      <dsp:nvSpPr>
        <dsp:cNvPr id="0" name=""/>
        <dsp:cNvSpPr/>
      </dsp:nvSpPr>
      <dsp:spPr>
        <a:xfrm>
          <a:off x="0" y="2410989"/>
          <a:ext cx="812588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C5BFBB-6800-4B11-BAE9-C9AF4CDA68C8}">
      <dsp:nvSpPr>
        <dsp:cNvPr id="0" name=""/>
        <dsp:cNvSpPr/>
      </dsp:nvSpPr>
      <dsp:spPr>
        <a:xfrm>
          <a:off x="0" y="595762"/>
          <a:ext cx="812588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60218D-3C8C-4BBC-8580-BF9D17D2C7F4}">
      <dsp:nvSpPr>
        <dsp:cNvPr id="0" name=""/>
        <dsp:cNvSpPr/>
      </dsp:nvSpPr>
      <dsp:spPr>
        <a:xfrm>
          <a:off x="2112729" y="664"/>
          <a:ext cx="6013153" cy="595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t>Quietness of Hospital Environment</a:t>
          </a:r>
        </a:p>
      </dsp:txBody>
      <dsp:txXfrm>
        <a:off x="2112729" y="664"/>
        <a:ext cx="6013153" cy="595098"/>
      </dsp:txXfrm>
    </dsp:sp>
    <dsp:sp modelId="{7C1591F6-1875-4D74-941A-63B577DC7264}">
      <dsp:nvSpPr>
        <dsp:cNvPr id="0" name=""/>
        <dsp:cNvSpPr/>
      </dsp:nvSpPr>
      <dsp:spPr>
        <a:xfrm>
          <a:off x="0" y="664"/>
          <a:ext cx="2112729" cy="59509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Question 9	</a:t>
          </a:r>
        </a:p>
      </dsp:txBody>
      <dsp:txXfrm>
        <a:off x="29056" y="29720"/>
        <a:ext cx="2054617" cy="566042"/>
      </dsp:txXfrm>
    </dsp:sp>
    <dsp:sp modelId="{46638967-C71F-4FB7-BCD9-D8E2FD7F563C}">
      <dsp:nvSpPr>
        <dsp:cNvPr id="0" name=""/>
        <dsp:cNvSpPr/>
      </dsp:nvSpPr>
      <dsp:spPr>
        <a:xfrm>
          <a:off x="0" y="595762"/>
          <a:ext cx="8125883" cy="1190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171450" lvl="1" indent="-171450" algn="l" defTabSz="755650">
            <a:lnSpc>
              <a:spcPct val="90000"/>
            </a:lnSpc>
            <a:spcBef>
              <a:spcPct val="0"/>
            </a:spcBef>
            <a:spcAft>
              <a:spcPct val="15000"/>
            </a:spcAft>
            <a:buChar char="•"/>
          </a:pPr>
          <a:endParaRPr lang="en-US" sz="1700" kern="1200" dirty="0"/>
        </a:p>
        <a:p>
          <a:pPr marL="228600" lvl="1" indent="-228600" algn="l" defTabSz="889000">
            <a:lnSpc>
              <a:spcPct val="90000"/>
            </a:lnSpc>
            <a:spcBef>
              <a:spcPct val="0"/>
            </a:spcBef>
            <a:spcAft>
              <a:spcPct val="15000"/>
            </a:spcAft>
            <a:buChar char="•"/>
          </a:pPr>
          <a:r>
            <a:rPr lang="en-US" sz="2000" kern="1200" dirty="0"/>
            <a:t>Top 10 - SC, AL, LA, MS, TN, GA, MN, ND, TX, NE (80% - 71%)</a:t>
          </a:r>
        </a:p>
        <a:p>
          <a:pPr marL="228600" lvl="1" indent="-228600" algn="l" defTabSz="889000">
            <a:lnSpc>
              <a:spcPct val="90000"/>
            </a:lnSpc>
            <a:spcBef>
              <a:spcPct val="0"/>
            </a:spcBef>
            <a:spcAft>
              <a:spcPct val="15000"/>
            </a:spcAft>
            <a:buChar char="•"/>
          </a:pPr>
          <a:r>
            <a:rPr lang="en-US" sz="2000" kern="1200" dirty="0"/>
            <a:t>MI 28</a:t>
          </a:r>
          <a:r>
            <a:rPr lang="en-US" sz="2000" kern="1200" baseline="30000" dirty="0"/>
            <a:t>th</a:t>
          </a:r>
          <a:r>
            <a:rPr lang="en-US" sz="2000" kern="1200" dirty="0"/>
            <a:t> – 65%</a:t>
          </a:r>
        </a:p>
      </dsp:txBody>
      <dsp:txXfrm>
        <a:off x="0" y="595762"/>
        <a:ext cx="8125883" cy="1190374"/>
      </dsp:txXfrm>
    </dsp:sp>
    <dsp:sp modelId="{D5667EF8-807C-4BD5-9544-10E5CF0E2E3B}">
      <dsp:nvSpPr>
        <dsp:cNvPr id="0" name=""/>
        <dsp:cNvSpPr/>
      </dsp:nvSpPr>
      <dsp:spPr>
        <a:xfrm>
          <a:off x="2112729" y="1815891"/>
          <a:ext cx="6013153" cy="595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t>Hospital Rating </a:t>
          </a:r>
        </a:p>
      </dsp:txBody>
      <dsp:txXfrm>
        <a:off x="2112729" y="1815891"/>
        <a:ext cx="6013153" cy="595098"/>
      </dsp:txXfrm>
    </dsp:sp>
    <dsp:sp modelId="{B054801F-7A23-419A-A610-68D1006F5FF8}">
      <dsp:nvSpPr>
        <dsp:cNvPr id="0" name=""/>
        <dsp:cNvSpPr/>
      </dsp:nvSpPr>
      <dsp:spPr>
        <a:xfrm>
          <a:off x="0" y="1815891"/>
          <a:ext cx="2112729" cy="59509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Question 18</a:t>
          </a:r>
        </a:p>
      </dsp:txBody>
      <dsp:txXfrm>
        <a:off x="29056" y="1844947"/>
        <a:ext cx="2054617" cy="566042"/>
      </dsp:txXfrm>
    </dsp:sp>
    <dsp:sp modelId="{3E12ECE1-06D2-4F7F-ADF4-87509525F6AE}">
      <dsp:nvSpPr>
        <dsp:cNvPr id="0" name=""/>
        <dsp:cNvSpPr/>
      </dsp:nvSpPr>
      <dsp:spPr>
        <a:xfrm>
          <a:off x="0" y="2410989"/>
          <a:ext cx="8125883" cy="1190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Top 10 – LA, TN, NE, SC, UT, IA, KS, MS, TX, AL (84% - 80%)</a:t>
          </a:r>
        </a:p>
        <a:p>
          <a:pPr marL="228600" lvl="1" indent="-228600" algn="l" defTabSz="889000">
            <a:lnSpc>
              <a:spcPct val="90000"/>
            </a:lnSpc>
            <a:spcBef>
              <a:spcPct val="0"/>
            </a:spcBef>
            <a:spcAft>
              <a:spcPct val="15000"/>
            </a:spcAft>
            <a:buChar char="•"/>
          </a:pPr>
          <a:r>
            <a:rPr lang="en-US" sz="2000" kern="1200" dirty="0"/>
            <a:t>MI 26</a:t>
          </a:r>
          <a:r>
            <a:rPr lang="en-US" sz="2000" kern="1200" baseline="30000" dirty="0"/>
            <a:t>th</a:t>
          </a:r>
          <a:r>
            <a:rPr lang="en-US" sz="2000" kern="1200" dirty="0"/>
            <a:t> – 78%</a:t>
          </a:r>
        </a:p>
      </dsp:txBody>
      <dsp:txXfrm>
        <a:off x="0" y="2410989"/>
        <a:ext cx="8125883" cy="1190374"/>
      </dsp:txXfrm>
    </dsp:sp>
    <dsp:sp modelId="{BBB2090B-F902-4157-8A2A-B4D31F60A33D}">
      <dsp:nvSpPr>
        <dsp:cNvPr id="0" name=""/>
        <dsp:cNvSpPr/>
      </dsp:nvSpPr>
      <dsp:spPr>
        <a:xfrm>
          <a:off x="2112729" y="3631119"/>
          <a:ext cx="6013153" cy="595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t>Willingness to Recommend Hospital </a:t>
          </a:r>
        </a:p>
      </dsp:txBody>
      <dsp:txXfrm>
        <a:off x="2112729" y="3631119"/>
        <a:ext cx="6013153" cy="595098"/>
      </dsp:txXfrm>
    </dsp:sp>
    <dsp:sp modelId="{EB5F7BED-A7F9-4878-87C0-CF58BF5D8908}">
      <dsp:nvSpPr>
        <dsp:cNvPr id="0" name=""/>
        <dsp:cNvSpPr/>
      </dsp:nvSpPr>
      <dsp:spPr>
        <a:xfrm>
          <a:off x="0" y="3631119"/>
          <a:ext cx="2112729" cy="59509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Question 19</a:t>
          </a:r>
        </a:p>
      </dsp:txBody>
      <dsp:txXfrm>
        <a:off x="29056" y="3660175"/>
        <a:ext cx="2054617" cy="566042"/>
      </dsp:txXfrm>
    </dsp:sp>
    <dsp:sp modelId="{7AA7AFEC-BF4D-4A43-B94F-47939D93511E}">
      <dsp:nvSpPr>
        <dsp:cNvPr id="0" name=""/>
        <dsp:cNvSpPr/>
      </dsp:nvSpPr>
      <dsp:spPr>
        <a:xfrm>
          <a:off x="0" y="4226217"/>
          <a:ext cx="8125883" cy="1190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Top 10 - MA, AL, LA, MA, SC, TN, UT, HI, KS, NE (86% - 79%)</a:t>
          </a:r>
        </a:p>
        <a:p>
          <a:pPr marL="228600" lvl="1" indent="-228600" algn="l" defTabSz="889000">
            <a:lnSpc>
              <a:spcPct val="90000"/>
            </a:lnSpc>
            <a:spcBef>
              <a:spcPct val="0"/>
            </a:spcBef>
            <a:spcAft>
              <a:spcPct val="15000"/>
            </a:spcAft>
            <a:buChar char="•"/>
          </a:pPr>
          <a:r>
            <a:rPr lang="en-US" sz="2000" kern="1200" dirty="0"/>
            <a:t>MI 21</a:t>
          </a:r>
          <a:r>
            <a:rPr lang="en-US" sz="2000" kern="1200" baseline="30000" dirty="0"/>
            <a:t>nd</a:t>
          </a:r>
          <a:r>
            <a:rPr lang="en-US" sz="2000" kern="1200" dirty="0"/>
            <a:t> – 76%</a:t>
          </a:r>
        </a:p>
      </dsp:txBody>
      <dsp:txXfrm>
        <a:off x="0" y="4226217"/>
        <a:ext cx="8125883" cy="11903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4.xml.rels><?xml version="1.0" encoding="UTF-8" standalone="yes"?>
<Relationships xmlns="http://schemas.openxmlformats.org/package/2006/relationships"><Relationship Id="rId1" Type="http://schemas.openxmlformats.org/officeDocument/2006/relationships/image" Target="../media/image22.png"/></Relationships>
</file>

<file path=ppt/drawings/_rels/drawing5.xml.rels><?xml version="1.0" encoding="UTF-8" standalone="yes"?>
<Relationships xmlns="http://schemas.openxmlformats.org/package/2006/relationships"><Relationship Id="rId1" Type="http://schemas.openxmlformats.org/officeDocument/2006/relationships/image" Target="../media/image22.png"/></Relationships>
</file>

<file path=ppt/drawings/drawing1.xml><?xml version="1.0" encoding="utf-8"?>
<c:userShapes xmlns:c="http://schemas.openxmlformats.org/drawingml/2006/chart">
  <cdr:relSizeAnchor xmlns:cdr="http://schemas.openxmlformats.org/drawingml/2006/chartDrawing">
    <cdr:from>
      <cdr:x>0.29932</cdr:x>
      <cdr:y>0.87979</cdr:y>
    </cdr:from>
    <cdr:to>
      <cdr:x>0.43537</cdr:x>
      <cdr:y>0.99368</cdr:y>
    </cdr:to>
    <cdr:sp macro="" textlink="">
      <cdr:nvSpPr>
        <cdr:cNvPr id="2" name="Rectangle 1">
          <a:extLst xmlns:a="http://schemas.openxmlformats.org/drawingml/2006/main">
            <a:ext uri="{FF2B5EF4-FFF2-40B4-BE49-F238E27FC236}">
              <a16:creationId xmlns:a16="http://schemas.microsoft.com/office/drawing/2014/main" id="{7CFBFA53-46E3-56F8-85B8-81751C02DE6E}"/>
            </a:ext>
          </a:extLst>
        </cdr:cNvPr>
        <cdr:cNvSpPr/>
      </cdr:nvSpPr>
      <cdr:spPr>
        <a:xfrm xmlns:a="http://schemas.openxmlformats.org/drawingml/2006/main">
          <a:off x="3352800" y="4360377"/>
          <a:ext cx="1524000" cy="564453"/>
        </a:xfrm>
        <a:prstGeom xmlns:a="http://schemas.openxmlformats.org/drawingml/2006/main" prst="rect">
          <a:avLst/>
        </a:prstGeom>
        <a:noFill xmlns:a="http://schemas.openxmlformats.org/drawingml/2006/main"/>
        <a:ln xmlns:a="http://schemas.openxmlformats.org/drawingml/2006/main" w="28575">
          <a:solidFill>
            <a:srgbClr val="00B05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drawings/drawing2.xml><?xml version="1.0" encoding="utf-8"?>
<c:userShapes xmlns:c="http://schemas.openxmlformats.org/drawingml/2006/chart">
  <cdr:relSizeAnchor xmlns:cdr="http://schemas.openxmlformats.org/drawingml/2006/chartDrawing">
    <cdr:from>
      <cdr:x>0.46789</cdr:x>
      <cdr:y>0.8223</cdr:y>
    </cdr:from>
    <cdr:to>
      <cdr:x>0.57504</cdr:x>
      <cdr:y>0.91584</cdr:y>
    </cdr:to>
    <cdr:sp macro="" textlink="">
      <cdr:nvSpPr>
        <cdr:cNvPr id="3" name="Rectangle 2">
          <a:extLst xmlns:a="http://schemas.openxmlformats.org/drawingml/2006/main">
            <a:ext uri="{FF2B5EF4-FFF2-40B4-BE49-F238E27FC236}">
              <a16:creationId xmlns:a16="http://schemas.microsoft.com/office/drawing/2014/main" id="{916AC13D-B1AA-3AC6-119A-A9464F672D54}"/>
            </a:ext>
          </a:extLst>
        </cdr:cNvPr>
        <cdr:cNvSpPr/>
      </cdr:nvSpPr>
      <cdr:spPr>
        <a:xfrm xmlns:a="http://schemas.openxmlformats.org/drawingml/2006/main">
          <a:off x="4325951" y="4140840"/>
          <a:ext cx="990600" cy="471034"/>
        </a:xfrm>
        <a:prstGeom xmlns:a="http://schemas.openxmlformats.org/drawingml/2006/main" prst="rect">
          <a:avLst/>
        </a:prstGeom>
        <a:noFill xmlns:a="http://schemas.openxmlformats.org/drawingml/2006/main"/>
        <a:ln xmlns:a="http://schemas.openxmlformats.org/drawingml/2006/main" w="28575">
          <a:solidFill>
            <a:srgbClr val="00B05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0.10061</cdr:x>
      <cdr:y>0</cdr:y>
    </cdr:from>
    <cdr:to>
      <cdr:x>0.79445</cdr:x>
      <cdr:y>0.07722</cdr:y>
    </cdr:to>
    <cdr:sp macro="" textlink="">
      <cdr:nvSpPr>
        <cdr:cNvPr id="3" name="TextBox 3">
          <a:extLst xmlns:a="http://schemas.openxmlformats.org/drawingml/2006/main">
            <a:ext uri="{FF2B5EF4-FFF2-40B4-BE49-F238E27FC236}">
              <a16:creationId xmlns:a16="http://schemas.microsoft.com/office/drawing/2014/main" id="{C16B0A07-B2CB-CA06-4A49-5C8511E9298B}"/>
            </a:ext>
          </a:extLst>
        </cdr:cNvPr>
        <cdr:cNvSpPr txBox="1"/>
      </cdr:nvSpPr>
      <cdr:spPr>
        <a:xfrm xmlns:a="http://schemas.openxmlformats.org/drawingml/2006/main">
          <a:off x="1104900" y="-1981200"/>
          <a:ext cx="7619976" cy="28023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aseline="0" dirty="0">
              <a:solidFill>
                <a:schemeClr val="accent2">
                  <a:lumMod val="75000"/>
                </a:schemeClr>
              </a:solidFill>
            </a:rPr>
            <a:t>                                          </a:t>
          </a:r>
          <a:r>
            <a:rPr lang="en-US" sz="1200" baseline="0" dirty="0">
              <a:solidFill>
                <a:srgbClr val="0070C0"/>
              </a:solidFill>
            </a:rPr>
            <a:t>Above</a:t>
          </a:r>
          <a:r>
            <a:rPr lang="en-US" sz="1200" dirty="0">
              <a:solidFill>
                <a:srgbClr val="0070C0"/>
              </a:solidFill>
            </a:rPr>
            <a:t> State Rate</a:t>
          </a:r>
          <a:r>
            <a:rPr lang="en-US" sz="1200" baseline="0" dirty="0">
              <a:solidFill>
                <a:srgbClr val="0070C0"/>
              </a:solidFill>
            </a:rPr>
            <a:t>    </a:t>
          </a:r>
          <a:r>
            <a:rPr lang="en-US" sz="1200" dirty="0">
              <a:solidFill>
                <a:schemeClr val="accent2">
                  <a:lumMod val="75000"/>
                </a:schemeClr>
              </a:solidFill>
            </a:rPr>
            <a:t>State Rate 1%             </a:t>
          </a:r>
          <a:r>
            <a:rPr lang="en-US" sz="1200" dirty="0">
              <a:solidFill>
                <a:schemeClr val="accent4">
                  <a:lumMod val="75000"/>
                </a:schemeClr>
              </a:solidFill>
            </a:rPr>
            <a:t>National Rate 1%              </a:t>
          </a:r>
          <a:r>
            <a:rPr lang="en-US" sz="1200" dirty="0">
              <a:solidFill>
                <a:schemeClr val="accent6">
                  <a:lumMod val="75000"/>
                </a:schemeClr>
              </a:solidFill>
            </a:rPr>
            <a:t>Benchmark 0%  </a:t>
          </a:r>
        </a:p>
      </cdr:txBody>
    </cdr:sp>
  </cdr:relSizeAnchor>
</c:userShapes>
</file>

<file path=ppt/drawings/drawing4.xml><?xml version="1.0" encoding="utf-8"?>
<c:userShapes xmlns:c="http://schemas.openxmlformats.org/drawingml/2006/chart">
  <cdr:relSizeAnchor xmlns:cdr="http://schemas.openxmlformats.org/drawingml/2006/chartDrawing">
    <cdr:from>
      <cdr:x>0.34504</cdr:x>
      <cdr:y>0.06052</cdr:y>
    </cdr:from>
    <cdr:to>
      <cdr:x>0.71752</cdr:x>
      <cdr:y>0.13027</cdr:y>
    </cdr:to>
    <cdr:sp macro="" textlink="">
      <cdr:nvSpPr>
        <cdr:cNvPr id="2" name="TextBox 1">
          <a:extLst xmlns:a="http://schemas.openxmlformats.org/drawingml/2006/main">
            <a:ext uri="{FF2B5EF4-FFF2-40B4-BE49-F238E27FC236}">
              <a16:creationId xmlns:a16="http://schemas.microsoft.com/office/drawing/2014/main" id="{35D26A65-D489-7DBB-4478-357A694564F9}"/>
            </a:ext>
          </a:extLst>
        </cdr:cNvPr>
        <cdr:cNvSpPr txBox="1"/>
      </cdr:nvSpPr>
      <cdr:spPr>
        <a:xfrm xmlns:a="http://schemas.openxmlformats.org/drawingml/2006/main">
          <a:off x="4094043" y="282100"/>
          <a:ext cx="4419600" cy="3251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solidFill>
                <a:schemeClr val="accent2">
                  <a:lumMod val="75000"/>
                </a:schemeClr>
              </a:solidFill>
            </a:rPr>
            <a:t>State Performance 17%         </a:t>
          </a:r>
          <a:r>
            <a:rPr lang="en-US" sz="1200" dirty="0">
              <a:solidFill>
                <a:schemeClr val="accent4">
                  <a:lumMod val="75000"/>
                </a:schemeClr>
              </a:solidFill>
            </a:rPr>
            <a:t>National Performance 17% </a:t>
          </a:r>
        </a:p>
        <a:p xmlns:a="http://schemas.openxmlformats.org/drawingml/2006/main">
          <a:endParaRPr lang="en-US" sz="1100" dirty="0">
            <a:solidFill>
              <a:schemeClr val="accent2"/>
            </a:solidFill>
          </a:endParaRPr>
        </a:p>
      </cdr:txBody>
    </cdr:sp>
  </cdr:relSizeAnchor>
  <cdr:relSizeAnchor xmlns:cdr="http://schemas.openxmlformats.org/drawingml/2006/chartDrawing">
    <cdr:from>
      <cdr:x>0.35138</cdr:x>
      <cdr:y>0.86922</cdr:y>
    </cdr:from>
    <cdr:to>
      <cdr:x>0.3745</cdr:x>
      <cdr:y>0.90191</cdr:y>
    </cdr:to>
    <cdr:sp macro="" textlink="">
      <cdr:nvSpPr>
        <cdr:cNvPr id="4" name="TextBox 3">
          <a:extLst xmlns:a="http://schemas.openxmlformats.org/drawingml/2006/main">
            <a:ext uri="{FF2B5EF4-FFF2-40B4-BE49-F238E27FC236}">
              <a16:creationId xmlns:a16="http://schemas.microsoft.com/office/drawing/2014/main" id="{A67B160A-AB38-F840-1765-B08169946881}"/>
            </a:ext>
          </a:extLst>
        </cdr:cNvPr>
        <cdr:cNvSpPr txBox="1"/>
      </cdr:nvSpPr>
      <cdr:spPr>
        <a:xfrm xmlns:a="http://schemas.openxmlformats.org/drawingml/2006/main">
          <a:off x="4169230" y="4051630"/>
          <a:ext cx="274319" cy="1523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a:t>
          </a:r>
        </a:p>
      </cdr:txBody>
    </cdr:sp>
  </cdr:relSizeAnchor>
  <cdr:relSizeAnchor xmlns:cdr="http://schemas.openxmlformats.org/drawingml/2006/chartDrawing">
    <cdr:from>
      <cdr:x>0</cdr:x>
      <cdr:y>0.88557</cdr:y>
    </cdr:from>
    <cdr:to>
      <cdr:x>0.02599</cdr:x>
      <cdr:y>0.95096</cdr:y>
    </cdr:to>
    <cdr:sp macro="" textlink="">
      <cdr:nvSpPr>
        <cdr:cNvPr id="6" name="TextBox 5">
          <a:extLst xmlns:a="http://schemas.openxmlformats.org/drawingml/2006/main">
            <a:ext uri="{FF2B5EF4-FFF2-40B4-BE49-F238E27FC236}">
              <a16:creationId xmlns:a16="http://schemas.microsoft.com/office/drawing/2014/main" id="{DFC7F7EA-5EE4-8C3B-FB2E-217C1E4B8A4D}"/>
            </a:ext>
          </a:extLst>
        </cdr:cNvPr>
        <cdr:cNvSpPr txBox="1"/>
      </cdr:nvSpPr>
      <cdr:spPr>
        <a:xfrm xmlns:a="http://schemas.openxmlformats.org/drawingml/2006/main">
          <a:off x="-20182" y="4127830"/>
          <a:ext cx="308418"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a:t>
          </a:r>
        </a:p>
      </cdr:txBody>
    </cdr:sp>
  </cdr:relSizeAnchor>
  <cdr:relSizeAnchor xmlns:cdr="http://schemas.openxmlformats.org/drawingml/2006/chartDrawing">
    <cdr:from>
      <cdr:x>0.037</cdr:x>
      <cdr:y>0.85287</cdr:y>
    </cdr:from>
    <cdr:to>
      <cdr:x>0.05704</cdr:x>
      <cdr:y>0.91696</cdr:y>
    </cdr:to>
    <cdr:pic>
      <cdr:nvPicPr>
        <cdr:cNvPr id="7" name="chart">
          <a:extLst xmlns:a="http://schemas.openxmlformats.org/drawingml/2006/main">
            <a:ext uri="{FF2B5EF4-FFF2-40B4-BE49-F238E27FC236}">
              <a16:creationId xmlns:a16="http://schemas.microsoft.com/office/drawing/2014/main" id="{DD449DA3-4850-78EB-9A2E-300698A41C4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39048" y="3975430"/>
          <a:ext cx="237765" cy="298730"/>
        </a:xfrm>
        <a:prstGeom xmlns:a="http://schemas.openxmlformats.org/drawingml/2006/main" prst="rect">
          <a:avLst/>
        </a:prstGeom>
      </cdr:spPr>
    </cdr:pic>
  </cdr:relSizeAnchor>
  <cdr:relSizeAnchor xmlns:cdr="http://schemas.openxmlformats.org/drawingml/2006/chartDrawing">
    <cdr:from>
      <cdr:x>0.30642</cdr:x>
      <cdr:y>0.85287</cdr:y>
    </cdr:from>
    <cdr:to>
      <cdr:x>0.32646</cdr:x>
      <cdr:y>0.91696</cdr:y>
    </cdr:to>
    <cdr:pic>
      <cdr:nvPicPr>
        <cdr:cNvPr id="8" name="chart">
          <a:extLst xmlns:a="http://schemas.openxmlformats.org/drawingml/2006/main">
            <a:ext uri="{FF2B5EF4-FFF2-40B4-BE49-F238E27FC236}">
              <a16:creationId xmlns:a16="http://schemas.microsoft.com/office/drawing/2014/main" id="{9D128A17-486A-27A3-4797-47223246A59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635830" y="3975430"/>
          <a:ext cx="237765" cy="298730"/>
        </a:xfrm>
        <a:prstGeom xmlns:a="http://schemas.openxmlformats.org/drawingml/2006/main" prst="rect">
          <a:avLst/>
        </a:prstGeom>
      </cdr:spPr>
    </cdr:pic>
  </cdr:relSizeAnchor>
  <cdr:relSizeAnchor xmlns:cdr="http://schemas.openxmlformats.org/drawingml/2006/chartDrawing">
    <cdr:from>
      <cdr:x>0.76881</cdr:x>
      <cdr:y>0.83652</cdr:y>
    </cdr:from>
    <cdr:to>
      <cdr:x>0.78885</cdr:x>
      <cdr:y>0.90061</cdr:y>
    </cdr:to>
    <cdr:pic>
      <cdr:nvPicPr>
        <cdr:cNvPr id="9" name="chart">
          <a:extLst xmlns:a="http://schemas.openxmlformats.org/drawingml/2006/main">
            <a:ext uri="{FF2B5EF4-FFF2-40B4-BE49-F238E27FC236}">
              <a16:creationId xmlns:a16="http://schemas.microsoft.com/office/drawing/2014/main" id="{B15EAA8D-60B2-CA64-39A3-DBBFF1CCD24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122230" y="3899230"/>
          <a:ext cx="237765" cy="298730"/>
        </a:xfrm>
        <a:prstGeom xmlns:a="http://schemas.openxmlformats.org/drawingml/2006/main" prst="rect">
          <a:avLst/>
        </a:prstGeom>
      </cdr:spPr>
    </cdr:pic>
  </cdr:relSizeAnchor>
  <cdr:relSizeAnchor xmlns:cdr="http://schemas.openxmlformats.org/drawingml/2006/chartDrawing">
    <cdr:from>
      <cdr:x>0.4156</cdr:x>
      <cdr:y>0.93591</cdr:y>
    </cdr:from>
    <cdr:to>
      <cdr:x>0.43563</cdr:x>
      <cdr:y>1</cdr:y>
    </cdr:to>
    <cdr:pic>
      <cdr:nvPicPr>
        <cdr:cNvPr id="10" name="chart">
          <a:extLst xmlns:a="http://schemas.openxmlformats.org/drawingml/2006/main">
            <a:ext uri="{FF2B5EF4-FFF2-40B4-BE49-F238E27FC236}">
              <a16:creationId xmlns:a16="http://schemas.microsoft.com/office/drawing/2014/main" id="{B15EAA8D-60B2-CA64-39A3-DBBFF1CCD24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931230" y="4362500"/>
          <a:ext cx="237765" cy="298730"/>
        </a:xfrm>
        <a:prstGeom xmlns:a="http://schemas.openxmlformats.org/drawingml/2006/main" prst="rect">
          <a:avLst/>
        </a:prstGeom>
      </cdr:spPr>
    </cdr:pic>
  </cdr:relSizeAnchor>
  <cdr:relSizeAnchor xmlns:cdr="http://schemas.openxmlformats.org/drawingml/2006/chartDrawing">
    <cdr:from>
      <cdr:x>0.66203</cdr:x>
      <cdr:y>0.83652</cdr:y>
    </cdr:from>
    <cdr:to>
      <cdr:x>0.68207</cdr:x>
      <cdr:y>0.90061</cdr:y>
    </cdr:to>
    <cdr:pic>
      <cdr:nvPicPr>
        <cdr:cNvPr id="11" name="chart">
          <a:extLst xmlns:a="http://schemas.openxmlformats.org/drawingml/2006/main">
            <a:ext uri="{FF2B5EF4-FFF2-40B4-BE49-F238E27FC236}">
              <a16:creationId xmlns:a16="http://schemas.microsoft.com/office/drawing/2014/main" id="{1A1FCFB6-9405-007F-C98E-8E24ADFC8A8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855238" y="3899230"/>
          <a:ext cx="237765" cy="298730"/>
        </a:xfrm>
        <a:prstGeom xmlns:a="http://schemas.openxmlformats.org/drawingml/2006/main" prst="rect">
          <a:avLst/>
        </a:prstGeom>
      </cdr:spPr>
    </cdr:pic>
  </cdr:relSizeAnchor>
  <cdr:relSizeAnchor xmlns:cdr="http://schemas.openxmlformats.org/drawingml/2006/chartDrawing">
    <cdr:from>
      <cdr:x>0.65321</cdr:x>
      <cdr:y>0.93073</cdr:y>
    </cdr:from>
    <cdr:to>
      <cdr:x>0.67325</cdr:x>
      <cdr:y>0.99481</cdr:y>
    </cdr:to>
    <cdr:pic>
      <cdr:nvPicPr>
        <cdr:cNvPr id="12" name="chart">
          <a:extLst xmlns:a="http://schemas.openxmlformats.org/drawingml/2006/main">
            <a:ext uri="{FF2B5EF4-FFF2-40B4-BE49-F238E27FC236}">
              <a16:creationId xmlns:a16="http://schemas.microsoft.com/office/drawing/2014/main" id="{E21C0339-2C2C-A2F9-24A5-44302DF0CB2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750630" y="4338329"/>
          <a:ext cx="237765" cy="298730"/>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0.19884</cdr:x>
      <cdr:y>0.8603</cdr:y>
    </cdr:from>
    <cdr:to>
      <cdr:x>0.22183</cdr:x>
      <cdr:y>0.92878</cdr:y>
    </cdr:to>
    <cdr:pic>
      <cdr:nvPicPr>
        <cdr:cNvPr id="2" name="chart">
          <a:extLst xmlns:a="http://schemas.openxmlformats.org/drawingml/2006/main">
            <a:ext uri="{FF2B5EF4-FFF2-40B4-BE49-F238E27FC236}">
              <a16:creationId xmlns:a16="http://schemas.microsoft.com/office/drawing/2014/main" id="{627DF863-9796-B9C9-4F01-E3512EDF7F1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057400" y="3753004"/>
          <a:ext cx="237783" cy="298738"/>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2/20/2026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2/20/2026</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medicare.gov/care-compare/?providerType=Hospita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a:t>
            </a:fld>
            <a:endParaRPr lang="en-US"/>
          </a:p>
        </p:txBody>
      </p:sp>
    </p:spTree>
    <p:extLst>
      <p:ext uri="{BB962C8B-B14F-4D97-AF65-F5344CB8AC3E}">
        <p14:creationId xmlns:p14="http://schemas.microsoft.com/office/powerpoint/2010/main" val="2847437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MBQIP participation supports a patient-centered approach by using data to drive improvement and enhance outcomes for patients. Through these measures, hospitals can evaluate their own data and compare performance with other CAHs, identifying opportunities for improvement. It also fosters collaboration across Michigan’s CAHs through the MICAH Quality Network encouraging hospitals to partner on quality initiatives, share best practices, and implement proven strategies. Aligned with CMS priorities, this work enables CAHs to meet quality benchmarks, strengthens care delivery. The goal is to increase quality reporting and drive meaningful improvements in patient care.</a:t>
            </a:r>
          </a:p>
        </p:txBody>
      </p:sp>
      <p:sp>
        <p:nvSpPr>
          <p:cNvPr id="4" name="Slide Number Placeholder 3"/>
          <p:cNvSpPr>
            <a:spLocks noGrp="1"/>
          </p:cNvSpPr>
          <p:nvPr>
            <p:ph type="sldNum" sz="quarter" idx="5"/>
          </p:nvPr>
        </p:nvSpPr>
        <p:spPr/>
        <p:txBody>
          <a:bodyPr/>
          <a:lstStyle/>
          <a:p>
            <a:fld id="{F6976CC2-2DAD-4D4C-AEE7-7AF1A47BE153}" type="slidenum">
              <a:rPr lang="en-US" smtClean="0"/>
              <a:t>10</a:t>
            </a:fld>
            <a:endParaRPr lang="en-US"/>
          </a:p>
        </p:txBody>
      </p:sp>
    </p:spTree>
    <p:extLst>
      <p:ext uri="{BB962C8B-B14F-4D97-AF65-F5344CB8AC3E}">
        <p14:creationId xmlns:p14="http://schemas.microsoft.com/office/powerpoint/2010/main" val="1016956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BCA3DE-6192-4BC5-B6E9-1EDF90772277}" type="slidenum">
              <a:rPr lang="en-US" smtClean="0"/>
              <a:t>11</a:t>
            </a:fld>
            <a:endParaRPr lang="en-US"/>
          </a:p>
        </p:txBody>
      </p:sp>
    </p:spTree>
    <p:extLst>
      <p:ext uri="{BB962C8B-B14F-4D97-AF65-F5344CB8AC3E}">
        <p14:creationId xmlns:p14="http://schemas.microsoft.com/office/powerpoint/2010/main" val="322071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submission deadlines posted here are a reminder of the dates the measures are due and where they are reported to.</a:t>
            </a:r>
          </a:p>
        </p:txBody>
      </p:sp>
      <p:sp>
        <p:nvSpPr>
          <p:cNvPr id="4" name="Slide Number Placeholder 3"/>
          <p:cNvSpPr>
            <a:spLocks noGrp="1"/>
          </p:cNvSpPr>
          <p:nvPr>
            <p:ph type="sldNum" sz="quarter" idx="5"/>
          </p:nvPr>
        </p:nvSpPr>
        <p:spPr/>
        <p:txBody>
          <a:bodyPr/>
          <a:lstStyle/>
          <a:p>
            <a:fld id="{F93199CD-3E1B-4AE6-990F-76F925F5EA9F}" type="slidenum">
              <a:rPr lang="en-US" smtClean="0"/>
              <a:t>12</a:t>
            </a:fld>
            <a:endParaRPr lang="en-US"/>
          </a:p>
        </p:txBody>
      </p:sp>
    </p:spTree>
    <p:extLst>
      <p:ext uri="{BB962C8B-B14F-4D97-AF65-F5344CB8AC3E}">
        <p14:creationId xmlns:p14="http://schemas.microsoft.com/office/powerpoint/2010/main" val="673958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13</a:t>
            </a:fld>
            <a:endParaRPr lang="en-US"/>
          </a:p>
        </p:txBody>
      </p:sp>
    </p:spTree>
    <p:extLst>
      <p:ext uri="{BB962C8B-B14F-4D97-AF65-F5344CB8AC3E}">
        <p14:creationId xmlns:p14="http://schemas.microsoft.com/office/powerpoint/2010/main" val="3811762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14B84-32F7-EEE3-F7E9-451353C84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BF280-0F68-CF90-0C20-A527079B0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D573F-1E8C-D47D-E8DA-38C1EFEA31F5}"/>
              </a:ext>
            </a:extLst>
          </p:cNvPr>
          <p:cNvSpPr>
            <a:spLocks noGrp="1"/>
          </p:cNvSpPr>
          <p:nvPr>
            <p:ph type="body" idx="1"/>
          </p:nvPr>
        </p:nvSpPr>
        <p:spPr/>
        <p:txBody>
          <a:bodyPr/>
          <a:lstStyle/>
          <a:p>
            <a:r>
              <a:rPr lang="en-US" dirty="0"/>
              <a:t>The slide show all of the states and the number of CAH hospitals and how many times they have been listed in the top 10 for their 2025 data.  This looks specifically at HCAHPS measures and OP 18b for Q1 reporting.   I will go back and include EDTC</a:t>
            </a:r>
          </a:p>
        </p:txBody>
      </p:sp>
      <p:sp>
        <p:nvSpPr>
          <p:cNvPr id="4" name="Slide Number Placeholder 3">
            <a:extLst>
              <a:ext uri="{FF2B5EF4-FFF2-40B4-BE49-F238E27FC236}">
                <a16:creationId xmlns:a16="http://schemas.microsoft.com/office/drawing/2014/main" id="{4A4B6167-3065-7775-F585-660FB9C7BD96}"/>
              </a:ext>
            </a:extLst>
          </p:cNvPr>
          <p:cNvSpPr>
            <a:spLocks noGrp="1"/>
          </p:cNvSpPr>
          <p:nvPr>
            <p:ph type="sldNum" sz="quarter" idx="5"/>
          </p:nvPr>
        </p:nvSpPr>
        <p:spPr/>
        <p:txBody>
          <a:bodyPr/>
          <a:lstStyle/>
          <a:p>
            <a:fld id="{F93199CD-3E1B-4AE6-990F-76F925F5EA9F}" type="slidenum">
              <a:rPr lang="en-US" smtClean="0"/>
              <a:t>14</a:t>
            </a:fld>
            <a:endParaRPr lang="en-US"/>
          </a:p>
        </p:txBody>
      </p:sp>
    </p:spTree>
    <p:extLst>
      <p:ext uri="{BB962C8B-B14F-4D97-AF65-F5344CB8AC3E}">
        <p14:creationId xmlns:p14="http://schemas.microsoft.com/office/powerpoint/2010/main" val="2023004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go over the most currently quality data</a:t>
            </a:r>
          </a:p>
        </p:txBody>
      </p:sp>
      <p:sp>
        <p:nvSpPr>
          <p:cNvPr id="4" name="Slide Number Placeholder 3"/>
          <p:cNvSpPr>
            <a:spLocks noGrp="1"/>
          </p:cNvSpPr>
          <p:nvPr>
            <p:ph type="sldNum" sz="quarter" idx="5"/>
          </p:nvPr>
        </p:nvSpPr>
        <p:spPr/>
        <p:txBody>
          <a:bodyPr/>
          <a:lstStyle/>
          <a:p>
            <a:fld id="{CCBCA3DE-6192-4BC5-B6E9-1EDF90772277}" type="slidenum">
              <a:rPr lang="en-US" smtClean="0"/>
              <a:t>15</a:t>
            </a:fld>
            <a:endParaRPr lang="en-US"/>
          </a:p>
        </p:txBody>
      </p:sp>
    </p:spTree>
    <p:extLst>
      <p:ext uri="{BB962C8B-B14F-4D97-AF65-F5344CB8AC3E}">
        <p14:creationId xmlns:p14="http://schemas.microsoft.com/office/powerpoint/2010/main" val="3689441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MRoman12-Regular"/>
              </a:rPr>
              <a:t>The value for OP-18b is median time – the median number of minutes from ED arrival to departure among discharged ED patients who meet</a:t>
            </a:r>
          </a:p>
          <a:p>
            <a:pPr algn="l"/>
            <a:r>
              <a:rPr lang="en-US" sz="1800" b="0" i="0" u="none" strike="noStrike" baseline="0" dirty="0">
                <a:latin typeface="LMRoman12-Regular"/>
              </a:rPr>
              <a:t>certain criteria (a lower value indicates better performance). OP-18b is reported quarterly. The benchmark for OP-18b is set at the national</a:t>
            </a:r>
          </a:p>
          <a:p>
            <a:pPr algn="l"/>
            <a:r>
              <a:rPr lang="en-US" sz="1800" b="0" i="0" u="none" strike="noStrike" baseline="0" dirty="0">
                <a:latin typeface="LMRoman12-Regular"/>
              </a:rPr>
              <a:t>90th percentile of CAHs with MOUs during 2023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Submission Performance remained at 100% participation.  We had 19 critical access hospitals below the state mean of 113 minutes and 3 meeting the national benchmark (90%) of 85 minutes or less.</a:t>
            </a: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17</a:t>
            </a:fld>
            <a:endParaRPr lang="en-US"/>
          </a:p>
        </p:txBody>
      </p:sp>
    </p:spTree>
    <p:extLst>
      <p:ext uri="{BB962C8B-B14F-4D97-AF65-F5344CB8AC3E}">
        <p14:creationId xmlns:p14="http://schemas.microsoft.com/office/powerpoint/2010/main" val="1598988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and National Median are the same and are reflected by the orange line</a:t>
            </a:r>
          </a:p>
        </p:txBody>
      </p:sp>
      <p:sp>
        <p:nvSpPr>
          <p:cNvPr id="4" name="Slide Number Placeholder 3"/>
          <p:cNvSpPr>
            <a:spLocks noGrp="1"/>
          </p:cNvSpPr>
          <p:nvPr>
            <p:ph type="sldNum" sz="quarter" idx="5"/>
          </p:nvPr>
        </p:nvSpPr>
        <p:spPr/>
        <p:txBody>
          <a:bodyPr/>
          <a:lstStyle/>
          <a:p>
            <a:fld id="{F93199CD-3E1B-4AE6-990F-76F925F5EA9F}" type="slidenum">
              <a:rPr lang="en-US" smtClean="0"/>
              <a:t>18</a:t>
            </a:fld>
            <a:endParaRPr lang="en-US"/>
          </a:p>
        </p:txBody>
      </p:sp>
    </p:spTree>
    <p:extLst>
      <p:ext uri="{BB962C8B-B14F-4D97-AF65-F5344CB8AC3E}">
        <p14:creationId xmlns:p14="http://schemas.microsoft.com/office/powerpoint/2010/main" val="2336353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Take Aways:19 States Preformed better on OP18B for Q2 2025 placing MI at the 20th spot over all.</a:t>
            </a:r>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19</a:t>
            </a:fld>
            <a:endParaRPr lang="en-US"/>
          </a:p>
        </p:txBody>
      </p:sp>
    </p:spTree>
    <p:extLst>
      <p:ext uri="{BB962C8B-B14F-4D97-AF65-F5344CB8AC3E}">
        <p14:creationId xmlns:p14="http://schemas.microsoft.com/office/powerpoint/2010/main" val="2608860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comparing the rolling data for calendar year </a:t>
            </a:r>
          </a:p>
        </p:txBody>
      </p:sp>
      <p:sp>
        <p:nvSpPr>
          <p:cNvPr id="4" name="Slide Number Placeholder 3"/>
          <p:cNvSpPr>
            <a:spLocks noGrp="1"/>
          </p:cNvSpPr>
          <p:nvPr>
            <p:ph type="sldNum" sz="quarter" idx="5"/>
          </p:nvPr>
        </p:nvSpPr>
        <p:spPr/>
        <p:txBody>
          <a:bodyPr/>
          <a:lstStyle/>
          <a:p>
            <a:fld id="{CCBCA3DE-6192-4BC5-B6E9-1EDF90772277}" type="slidenum">
              <a:rPr lang="en-US" smtClean="0"/>
              <a:t>21</a:t>
            </a:fld>
            <a:endParaRPr lang="en-US"/>
          </a:p>
        </p:txBody>
      </p:sp>
    </p:spTree>
    <p:extLst>
      <p:ext uri="{BB962C8B-B14F-4D97-AF65-F5344CB8AC3E}">
        <p14:creationId xmlns:p14="http://schemas.microsoft.com/office/powerpoint/2010/main" val="1927703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start off by recognizing the members of Strategy Group 2.</a:t>
            </a:r>
          </a:p>
        </p:txBody>
      </p:sp>
      <p:sp>
        <p:nvSpPr>
          <p:cNvPr id="4" name="Slide Number Placeholder 3"/>
          <p:cNvSpPr>
            <a:spLocks noGrp="1"/>
          </p:cNvSpPr>
          <p:nvPr>
            <p:ph type="sldNum" sz="quarter" idx="5"/>
          </p:nvPr>
        </p:nvSpPr>
        <p:spPr/>
        <p:txBody>
          <a:bodyPr/>
          <a:lstStyle/>
          <a:p>
            <a:fld id="{F93199CD-3E1B-4AE6-990F-76F925F5EA9F}" type="slidenum">
              <a:rPr lang="en-US" smtClean="0"/>
              <a:t>2</a:t>
            </a:fld>
            <a:endParaRPr lang="en-US"/>
          </a:p>
        </p:txBody>
      </p:sp>
    </p:spTree>
    <p:extLst>
      <p:ext uri="{BB962C8B-B14F-4D97-AF65-F5344CB8AC3E}">
        <p14:creationId xmlns:p14="http://schemas.microsoft.com/office/powerpoint/2010/main" val="3599837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24</a:t>
            </a:fld>
            <a:endParaRPr lang="en-US"/>
          </a:p>
        </p:txBody>
      </p:sp>
    </p:spTree>
    <p:extLst>
      <p:ext uri="{BB962C8B-B14F-4D97-AF65-F5344CB8AC3E}">
        <p14:creationId xmlns:p14="http://schemas.microsoft.com/office/powerpoint/2010/main" val="1099998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HCAHPS scores provide direct feedback from patients about their experiences with care. By reviewing quarterly rolling data, you can identify trends, gaps, or declines in service quality, allowing them to make targeted improvements to enhance patient experience and care delivery.</a:t>
            </a:r>
          </a:p>
        </p:txBody>
      </p:sp>
      <p:sp>
        <p:nvSpPr>
          <p:cNvPr id="4" name="Slide Number Placeholder 3"/>
          <p:cNvSpPr>
            <a:spLocks noGrp="1"/>
          </p:cNvSpPr>
          <p:nvPr>
            <p:ph type="sldNum" sz="quarter" idx="5"/>
          </p:nvPr>
        </p:nvSpPr>
        <p:spPr/>
        <p:txBody>
          <a:bodyPr/>
          <a:lstStyle/>
          <a:p>
            <a:fld id="{CCBCA3DE-6192-4BC5-B6E9-1EDF90772277}" type="slidenum">
              <a:rPr lang="en-US" smtClean="0"/>
              <a:t>25</a:t>
            </a:fld>
            <a:endParaRPr lang="en-US"/>
          </a:p>
        </p:txBody>
      </p:sp>
    </p:spTree>
    <p:extLst>
      <p:ext uri="{BB962C8B-B14F-4D97-AF65-F5344CB8AC3E}">
        <p14:creationId xmlns:p14="http://schemas.microsoft.com/office/powerpoint/2010/main" val="2942835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Average Mixed Mode response rate is 32% with the 90</a:t>
            </a:r>
            <a:r>
              <a:rPr lang="en-US" baseline="30000" dirty="0"/>
              <a:t>th</a:t>
            </a:r>
            <a:r>
              <a:rPr lang="en-US" dirty="0"/>
              <a:t> percentile at 43%</a:t>
            </a:r>
          </a:p>
          <a:p>
            <a:endParaRPr lang="en-US" dirty="0"/>
          </a:p>
          <a:p>
            <a:r>
              <a:rPr lang="en-US" dirty="0"/>
              <a:t>National response rate in 25%</a:t>
            </a:r>
          </a:p>
          <a:p>
            <a:endParaRPr lang="en-US" dirty="0"/>
          </a:p>
          <a:p>
            <a:r>
              <a:rPr lang="en-US" dirty="0"/>
              <a:t>MI ranks 6</a:t>
            </a:r>
            <a:r>
              <a:rPr lang="en-US" baseline="30000" dirty="0"/>
              <a:t>th</a:t>
            </a:r>
            <a:r>
              <a:rPr lang="en-US" dirty="0"/>
              <a:t> in the Nation.</a:t>
            </a:r>
          </a:p>
        </p:txBody>
      </p:sp>
      <p:sp>
        <p:nvSpPr>
          <p:cNvPr id="4" name="Slide Number Placeholder 3"/>
          <p:cNvSpPr>
            <a:spLocks noGrp="1"/>
          </p:cNvSpPr>
          <p:nvPr>
            <p:ph type="sldNum" sz="quarter" idx="5"/>
          </p:nvPr>
        </p:nvSpPr>
        <p:spPr/>
        <p:txBody>
          <a:bodyPr/>
          <a:lstStyle/>
          <a:p>
            <a:fld id="{CCBCA3DE-6192-4BC5-B6E9-1EDF90772277}" type="slidenum">
              <a:rPr lang="en-US" smtClean="0"/>
              <a:t>26</a:t>
            </a:fld>
            <a:endParaRPr lang="en-US"/>
          </a:p>
        </p:txBody>
      </p:sp>
    </p:spTree>
    <p:extLst>
      <p:ext uri="{BB962C8B-B14F-4D97-AF65-F5344CB8AC3E}">
        <p14:creationId xmlns:p14="http://schemas.microsoft.com/office/powerpoint/2010/main" val="1285735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reminder these are the composites and the questions that correlate with them.  </a:t>
            </a:r>
          </a:p>
        </p:txBody>
      </p:sp>
      <p:sp>
        <p:nvSpPr>
          <p:cNvPr id="4" name="Slide Number Placeholder 3"/>
          <p:cNvSpPr>
            <a:spLocks noGrp="1"/>
          </p:cNvSpPr>
          <p:nvPr>
            <p:ph type="sldNum" sz="quarter" idx="5"/>
          </p:nvPr>
        </p:nvSpPr>
        <p:spPr/>
        <p:txBody>
          <a:bodyPr/>
          <a:lstStyle/>
          <a:p>
            <a:fld id="{F93199CD-3E1B-4AE6-990F-76F925F5EA9F}" type="slidenum">
              <a:rPr lang="en-US" smtClean="0"/>
              <a:t>27</a:t>
            </a:fld>
            <a:endParaRPr lang="en-US"/>
          </a:p>
        </p:txBody>
      </p:sp>
    </p:spTree>
    <p:extLst>
      <p:ext uri="{BB962C8B-B14F-4D97-AF65-F5344CB8AC3E}">
        <p14:creationId xmlns:p14="http://schemas.microsoft.com/office/powerpoint/2010/main" val="345039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results indicate an area where the MI CAHs are above the National Average for Composite 6 – Discharge Information </a:t>
            </a:r>
          </a:p>
          <a:p>
            <a:r>
              <a:rPr lang="en-US" dirty="0"/>
              <a:t>The next slide is a deeper dive into each individual composite and allows us to look at the percentages of who is meeting the national averages and benchmarks.</a:t>
            </a:r>
          </a:p>
        </p:txBody>
      </p:sp>
      <p:sp>
        <p:nvSpPr>
          <p:cNvPr id="4" name="Slide Number Placeholder 3"/>
          <p:cNvSpPr>
            <a:spLocks noGrp="1"/>
          </p:cNvSpPr>
          <p:nvPr>
            <p:ph type="sldNum" sz="quarter" idx="5"/>
          </p:nvPr>
        </p:nvSpPr>
        <p:spPr/>
        <p:txBody>
          <a:bodyPr/>
          <a:lstStyle/>
          <a:p>
            <a:fld id="{CCBCA3DE-6192-4BC5-B6E9-1EDF90772277}" type="slidenum">
              <a:rPr lang="en-US" smtClean="0"/>
              <a:t>28</a:t>
            </a:fld>
            <a:endParaRPr lang="en-US"/>
          </a:p>
        </p:txBody>
      </p:sp>
    </p:spTree>
    <p:extLst>
      <p:ext uri="{BB962C8B-B14F-4D97-AF65-F5344CB8AC3E}">
        <p14:creationId xmlns:p14="http://schemas.microsoft.com/office/powerpoint/2010/main" val="3383186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an assessment of the composites and how we are doing on each one.  I took each score and determined who was and was not meeting the national average as well and the benchmark.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Area of Opportunity for individual CAH’s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Improvement - Composite 2 (Doctor Communication) where 54% of MI CAH do not meet the National Average of 82%. Compared to 46% last rolling quarter.</a:t>
            </a:r>
          </a:p>
          <a:p>
            <a:endParaRPr lang="en-US" dirty="0"/>
          </a:p>
          <a:p>
            <a:r>
              <a:rPr lang="en-US" dirty="0"/>
              <a:t>Of note we took a small sampling from SG2 2025 survey results to see if any of the new questions stood out as opportunities.  </a:t>
            </a:r>
          </a:p>
          <a:p>
            <a:endParaRPr lang="en-US" dirty="0"/>
          </a:p>
          <a:p>
            <a:pPr lvl="0"/>
            <a:r>
              <a:rPr lang="en-US" sz="1200" kern="1200" dirty="0">
                <a:solidFill>
                  <a:schemeClr val="tx1"/>
                </a:solidFill>
                <a:effectLst/>
                <a:latin typeface="+mn-lt"/>
                <a:ea typeface="+mn-ea"/>
                <a:cs typeface="+mn-cs"/>
              </a:rPr>
              <a:t>New Question: During this hospital stay, how often were you able to get the rest you needed? </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Average Score – 51%</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Old Question: During this hospital stay, how often was the area around your room quiet at night?  </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Average Score – 64%</a:t>
            </a:r>
            <a:endParaRPr lang="en-US" sz="1400" kern="1200" dirty="0">
              <a:solidFill>
                <a:schemeClr val="tx1"/>
              </a:solidFill>
              <a:effectLst/>
              <a:latin typeface="+mn-lt"/>
              <a:ea typeface="+mn-ea"/>
              <a:cs typeface="+mn-cs"/>
            </a:endParaRPr>
          </a:p>
          <a:p>
            <a:endParaRPr lang="en-US" dirty="0"/>
          </a:p>
          <a:p>
            <a:r>
              <a:rPr lang="en-US" dirty="0"/>
              <a:t>I will keep these two questions top of mind when I receive reports from FTM at the beginning of the year.</a:t>
            </a:r>
          </a:p>
        </p:txBody>
      </p:sp>
      <p:sp>
        <p:nvSpPr>
          <p:cNvPr id="4" name="Slide Number Placeholder 3"/>
          <p:cNvSpPr>
            <a:spLocks noGrp="1"/>
          </p:cNvSpPr>
          <p:nvPr>
            <p:ph type="sldNum" sz="quarter" idx="5"/>
          </p:nvPr>
        </p:nvSpPr>
        <p:spPr/>
        <p:txBody>
          <a:bodyPr/>
          <a:lstStyle/>
          <a:p>
            <a:fld id="{CCBCA3DE-6192-4BC5-B6E9-1EDF90772277}" type="slidenum">
              <a:rPr lang="en-US" smtClean="0"/>
              <a:t>29</a:t>
            </a:fld>
            <a:endParaRPr lang="en-US"/>
          </a:p>
        </p:txBody>
      </p:sp>
    </p:spTree>
    <p:extLst>
      <p:ext uri="{BB962C8B-B14F-4D97-AF65-F5344CB8AC3E}">
        <p14:creationId xmlns:p14="http://schemas.microsoft.com/office/powerpoint/2010/main" val="2105612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50BFE-C369-6D80-AEDC-1B8C43488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EFFE6-D4E7-EF2D-7175-98E969C5C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F5D68C-41F1-8D83-5867-DF630F6880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E0EAC2D-3A3B-776F-2CE4-13E33A842E27}"/>
              </a:ext>
            </a:extLst>
          </p:cNvPr>
          <p:cNvSpPr>
            <a:spLocks noGrp="1"/>
          </p:cNvSpPr>
          <p:nvPr>
            <p:ph type="sldNum" sz="quarter" idx="5"/>
          </p:nvPr>
        </p:nvSpPr>
        <p:spPr/>
        <p:txBody>
          <a:bodyPr/>
          <a:lstStyle/>
          <a:p>
            <a:fld id="{F93199CD-3E1B-4AE6-990F-76F925F5EA9F}" type="slidenum">
              <a:rPr lang="en-US" smtClean="0"/>
              <a:t>30</a:t>
            </a:fld>
            <a:endParaRPr lang="en-US"/>
          </a:p>
        </p:txBody>
      </p:sp>
    </p:spTree>
    <p:extLst>
      <p:ext uri="{BB962C8B-B14F-4D97-AF65-F5344CB8AC3E}">
        <p14:creationId xmlns:p14="http://schemas.microsoft.com/office/powerpoint/2010/main" val="2586054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C833E-6B09-FE7A-3194-A22E35C54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6685E-A8E6-21A9-FCDC-261D56618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2EE74-C4F1-6765-F34E-014777D60C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2AD6E63-3BD4-B2AB-ADAB-CA40726120CC}"/>
              </a:ext>
            </a:extLst>
          </p:cNvPr>
          <p:cNvSpPr>
            <a:spLocks noGrp="1"/>
          </p:cNvSpPr>
          <p:nvPr>
            <p:ph type="sldNum" sz="quarter" idx="5"/>
          </p:nvPr>
        </p:nvSpPr>
        <p:spPr/>
        <p:txBody>
          <a:bodyPr/>
          <a:lstStyle/>
          <a:p>
            <a:fld id="{F93199CD-3E1B-4AE6-990F-76F925F5EA9F}" type="slidenum">
              <a:rPr lang="en-US" smtClean="0"/>
              <a:t>31</a:t>
            </a:fld>
            <a:endParaRPr lang="en-US"/>
          </a:p>
        </p:txBody>
      </p:sp>
    </p:spTree>
    <p:extLst>
      <p:ext uri="{BB962C8B-B14F-4D97-AF65-F5344CB8AC3E}">
        <p14:creationId xmlns:p14="http://schemas.microsoft.com/office/powerpoint/2010/main" val="3514158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85646-55A3-B71D-2766-29DEDD529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D864D-E1EC-6514-3672-E06ED41AF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6F2F6-5328-9EE4-7E86-DA1818E9CC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4D5EE6E-DA14-4034-66C1-17B93B7A3C2F}"/>
              </a:ext>
            </a:extLst>
          </p:cNvPr>
          <p:cNvSpPr>
            <a:spLocks noGrp="1"/>
          </p:cNvSpPr>
          <p:nvPr>
            <p:ph type="sldNum" sz="quarter" idx="5"/>
          </p:nvPr>
        </p:nvSpPr>
        <p:spPr/>
        <p:txBody>
          <a:bodyPr/>
          <a:lstStyle/>
          <a:p>
            <a:fld id="{F93199CD-3E1B-4AE6-990F-76F925F5EA9F}" type="slidenum">
              <a:rPr lang="en-US" smtClean="0"/>
              <a:t>32</a:t>
            </a:fld>
            <a:endParaRPr lang="en-US"/>
          </a:p>
        </p:txBody>
      </p:sp>
    </p:spTree>
    <p:extLst>
      <p:ext uri="{BB962C8B-B14F-4D97-AF65-F5344CB8AC3E}">
        <p14:creationId xmlns:p14="http://schemas.microsoft.com/office/powerpoint/2010/main" val="2210042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34</a:t>
            </a:fld>
            <a:endParaRPr lang="en-US"/>
          </a:p>
        </p:txBody>
      </p:sp>
    </p:spTree>
    <p:extLst>
      <p:ext uri="{BB962C8B-B14F-4D97-AF65-F5344CB8AC3E}">
        <p14:creationId xmlns:p14="http://schemas.microsoft.com/office/powerpoint/2010/main" val="6775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0F996-D16C-3809-407F-EC6D7542D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407AA-31E2-E5D8-20CB-6468D6CBC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1C61A-9DCB-15D9-93AB-22BA75FC5B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931ABA-9F50-0F44-FC5E-D2467BC5B396}"/>
              </a:ext>
            </a:extLst>
          </p:cNvPr>
          <p:cNvSpPr>
            <a:spLocks noGrp="1"/>
          </p:cNvSpPr>
          <p:nvPr>
            <p:ph type="sldNum" sz="quarter" idx="5"/>
          </p:nvPr>
        </p:nvSpPr>
        <p:spPr/>
        <p:txBody>
          <a:bodyPr/>
          <a:lstStyle/>
          <a:p>
            <a:fld id="{F93199CD-3E1B-4AE6-990F-76F925F5EA9F}" type="slidenum">
              <a:rPr lang="en-US" smtClean="0"/>
              <a:t>3</a:t>
            </a:fld>
            <a:endParaRPr lang="en-US"/>
          </a:p>
        </p:txBody>
      </p:sp>
    </p:spTree>
    <p:extLst>
      <p:ext uri="{BB962C8B-B14F-4D97-AF65-F5344CB8AC3E}">
        <p14:creationId xmlns:p14="http://schemas.microsoft.com/office/powerpoint/2010/main" val="940591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36</a:t>
            </a:fld>
            <a:endParaRPr lang="en-US"/>
          </a:p>
        </p:txBody>
      </p:sp>
    </p:spTree>
    <p:extLst>
      <p:ext uri="{BB962C8B-B14F-4D97-AF65-F5344CB8AC3E}">
        <p14:creationId xmlns:p14="http://schemas.microsoft.com/office/powerpoint/2010/main" val="2493088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37</a:t>
            </a:fld>
            <a:endParaRPr lang="en-US"/>
          </a:p>
        </p:txBody>
      </p:sp>
    </p:spTree>
    <p:extLst>
      <p:ext uri="{BB962C8B-B14F-4D97-AF65-F5344CB8AC3E}">
        <p14:creationId xmlns:p14="http://schemas.microsoft.com/office/powerpoint/2010/main" val="1145204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48A6D-BF9E-ACD4-34E5-AFC696145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054FC-CBA8-7F8C-5780-9F107137E2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F3C6E-39DF-C3E0-F9EA-BB8414A3F4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40BC9F-1CE4-E123-9D98-2BE298D48948}"/>
              </a:ext>
            </a:extLst>
          </p:cNvPr>
          <p:cNvSpPr>
            <a:spLocks noGrp="1"/>
          </p:cNvSpPr>
          <p:nvPr>
            <p:ph type="sldNum" sz="quarter" idx="5"/>
          </p:nvPr>
        </p:nvSpPr>
        <p:spPr/>
        <p:txBody>
          <a:bodyPr/>
          <a:lstStyle/>
          <a:p>
            <a:fld id="{F93199CD-3E1B-4AE6-990F-76F925F5EA9F}" type="slidenum">
              <a:rPr lang="en-US" smtClean="0"/>
              <a:t>38</a:t>
            </a:fld>
            <a:endParaRPr lang="en-US"/>
          </a:p>
        </p:txBody>
      </p:sp>
    </p:spTree>
    <p:extLst>
      <p:ext uri="{BB962C8B-B14F-4D97-AF65-F5344CB8AC3E}">
        <p14:creationId xmlns:p14="http://schemas.microsoft.com/office/powerpoint/2010/main" val="584890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0BB57-7F9A-636E-2295-2AEE71447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62337-7F15-F3A4-EF21-5C2724635F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AE760-3D08-7CA3-B0EA-2209FEE84C7C}"/>
              </a:ext>
            </a:extLst>
          </p:cNvPr>
          <p:cNvSpPr>
            <a:spLocks noGrp="1"/>
          </p:cNvSpPr>
          <p:nvPr>
            <p:ph type="body" idx="1"/>
          </p:nvPr>
        </p:nvSpPr>
        <p:spPr/>
        <p:txBody>
          <a:bodyPr/>
          <a:lstStyle/>
          <a:p>
            <a:r>
              <a:rPr lang="en-US" dirty="0"/>
              <a:t>2024 reporting was still an optional/practice year.  This measure will be a required measure during the next reporting cycle.  Great improvement year over year. </a:t>
            </a:r>
          </a:p>
        </p:txBody>
      </p:sp>
      <p:sp>
        <p:nvSpPr>
          <p:cNvPr id="4" name="Slide Number Placeholder 3">
            <a:extLst>
              <a:ext uri="{FF2B5EF4-FFF2-40B4-BE49-F238E27FC236}">
                <a16:creationId xmlns:a16="http://schemas.microsoft.com/office/drawing/2014/main" id="{67926CBE-B97D-CFFE-D25B-99A8D744D7C0}"/>
              </a:ext>
            </a:extLst>
          </p:cNvPr>
          <p:cNvSpPr>
            <a:spLocks noGrp="1"/>
          </p:cNvSpPr>
          <p:nvPr>
            <p:ph type="sldNum" sz="quarter" idx="5"/>
          </p:nvPr>
        </p:nvSpPr>
        <p:spPr/>
        <p:txBody>
          <a:bodyPr/>
          <a:lstStyle/>
          <a:p>
            <a:fld id="{F93199CD-3E1B-4AE6-990F-76F925F5EA9F}" type="slidenum">
              <a:rPr lang="en-US" smtClean="0"/>
              <a:t>41</a:t>
            </a:fld>
            <a:endParaRPr lang="en-US"/>
          </a:p>
        </p:txBody>
      </p:sp>
    </p:spTree>
    <p:extLst>
      <p:ext uri="{BB962C8B-B14F-4D97-AF65-F5344CB8AC3E}">
        <p14:creationId xmlns:p14="http://schemas.microsoft.com/office/powerpoint/2010/main" val="4147955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AD8ED-125F-1E19-EEA4-22381FAFF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4717F-8B3A-D8F1-2158-52EA8E1E0B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F03C4-5A2A-A1AF-8E78-59F5AB5F9BA0}"/>
              </a:ext>
            </a:extLst>
          </p:cNvPr>
          <p:cNvSpPr>
            <a:spLocks noGrp="1"/>
          </p:cNvSpPr>
          <p:nvPr>
            <p:ph type="body" idx="1"/>
          </p:nvPr>
        </p:nvSpPr>
        <p:spPr/>
        <p:txBody>
          <a:bodyPr/>
          <a:lstStyle/>
          <a:p>
            <a:r>
              <a:rPr lang="en-US" dirty="0"/>
              <a:t>State and National Median are the same and are reflected by the orange line</a:t>
            </a:r>
          </a:p>
        </p:txBody>
      </p:sp>
      <p:sp>
        <p:nvSpPr>
          <p:cNvPr id="4" name="Slide Number Placeholder 3">
            <a:extLst>
              <a:ext uri="{FF2B5EF4-FFF2-40B4-BE49-F238E27FC236}">
                <a16:creationId xmlns:a16="http://schemas.microsoft.com/office/drawing/2014/main" id="{AE3E27F1-F753-6AAE-6EBA-68A28DAB1823}"/>
              </a:ext>
            </a:extLst>
          </p:cNvPr>
          <p:cNvSpPr>
            <a:spLocks noGrp="1"/>
          </p:cNvSpPr>
          <p:nvPr>
            <p:ph type="sldNum" sz="quarter" idx="5"/>
          </p:nvPr>
        </p:nvSpPr>
        <p:spPr/>
        <p:txBody>
          <a:bodyPr/>
          <a:lstStyle/>
          <a:p>
            <a:fld id="{F93199CD-3E1B-4AE6-990F-76F925F5EA9F}" type="slidenum">
              <a:rPr lang="en-US" smtClean="0"/>
              <a:t>42</a:t>
            </a:fld>
            <a:endParaRPr lang="en-US"/>
          </a:p>
        </p:txBody>
      </p:sp>
    </p:spTree>
    <p:extLst>
      <p:ext uri="{BB962C8B-B14F-4D97-AF65-F5344CB8AC3E}">
        <p14:creationId xmlns:p14="http://schemas.microsoft.com/office/powerpoint/2010/main" val="141558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C8577-7973-CA91-59D8-32A638790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75A64-4545-B16B-998A-527CD44FD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C073D-B3D3-81FD-6AED-91F0B69383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Take Aways:31 States Preformed better on HWR for Q1 2025 placing MI at the 32nd spot overall.  This measure will not be taken into consideration when reviewing the Top in for MBQIP reporting and performance in 2026</a:t>
            </a:r>
            <a:endParaRPr lang="en-US" dirty="0"/>
          </a:p>
        </p:txBody>
      </p:sp>
      <p:sp>
        <p:nvSpPr>
          <p:cNvPr id="4" name="Slide Number Placeholder 3">
            <a:extLst>
              <a:ext uri="{FF2B5EF4-FFF2-40B4-BE49-F238E27FC236}">
                <a16:creationId xmlns:a16="http://schemas.microsoft.com/office/drawing/2014/main" id="{BBDE3644-6669-8D1D-BCE0-B623C1412860}"/>
              </a:ext>
            </a:extLst>
          </p:cNvPr>
          <p:cNvSpPr>
            <a:spLocks noGrp="1"/>
          </p:cNvSpPr>
          <p:nvPr>
            <p:ph type="sldNum" sz="quarter" idx="5"/>
          </p:nvPr>
        </p:nvSpPr>
        <p:spPr/>
        <p:txBody>
          <a:bodyPr/>
          <a:lstStyle/>
          <a:p>
            <a:fld id="{F93199CD-3E1B-4AE6-990F-76F925F5EA9F}" type="slidenum">
              <a:rPr lang="en-US" smtClean="0"/>
              <a:t>43</a:t>
            </a:fld>
            <a:endParaRPr lang="en-US"/>
          </a:p>
        </p:txBody>
      </p:sp>
    </p:spTree>
    <p:extLst>
      <p:ext uri="{BB962C8B-B14F-4D97-AF65-F5344CB8AC3E}">
        <p14:creationId xmlns:p14="http://schemas.microsoft.com/office/powerpoint/2010/main" val="529664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7802D-4FE4-74E2-B226-7E53C87F5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2D4B33-1C9F-9F29-FEA0-D1C870845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6ADE06-2AF9-9207-5921-6965558D97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Submission Performance increased to 86% participation.  We had 18 critical access hospitals below the state performance of 1% or below and 10 meeting the national benchmark (90%) 0%</a:t>
            </a:r>
          </a:p>
          <a:p>
            <a:endParaRPr lang="en-US" dirty="0"/>
          </a:p>
        </p:txBody>
      </p:sp>
      <p:sp>
        <p:nvSpPr>
          <p:cNvPr id="4" name="Slide Number Placeholder 3">
            <a:extLst>
              <a:ext uri="{FF2B5EF4-FFF2-40B4-BE49-F238E27FC236}">
                <a16:creationId xmlns:a16="http://schemas.microsoft.com/office/drawing/2014/main" id="{4AC7E82D-BB8C-C0A6-E628-4DB0810F37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3551195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6C901-4E7B-ED8F-74BD-8505B6683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A9759-A2B3-639F-2B68-C15F1D50A1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F6784-E9A5-F99D-913E-1D54B689D3C6}"/>
              </a:ext>
            </a:extLst>
          </p:cNvPr>
          <p:cNvSpPr>
            <a:spLocks noGrp="1"/>
          </p:cNvSpPr>
          <p:nvPr>
            <p:ph type="body" idx="1"/>
          </p:nvPr>
        </p:nvSpPr>
        <p:spPr/>
        <p:txBody>
          <a:bodyPr/>
          <a:lstStyle/>
          <a:p>
            <a:r>
              <a:rPr lang="en-US" dirty="0"/>
              <a:t>Percentage are based are rounded to the nearest number and will reflect the score on your individual reports. </a:t>
            </a:r>
          </a:p>
        </p:txBody>
      </p:sp>
      <p:sp>
        <p:nvSpPr>
          <p:cNvPr id="4" name="Slide Number Placeholder 3">
            <a:extLst>
              <a:ext uri="{FF2B5EF4-FFF2-40B4-BE49-F238E27FC236}">
                <a16:creationId xmlns:a16="http://schemas.microsoft.com/office/drawing/2014/main" id="{D32539AE-D55B-4E33-3933-31557F09DB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1643574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54063-723A-5DFD-0FF0-6536BE074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A44EC-5B11-82BD-04F1-49BA7DD5E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0A2373-CE35-C1CC-4658-448799C292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Take Aways: 27 States Preformed better on OP22 for CY 2024 with Arizona, Indiana, Mass, Missouri, Nevada and New York</a:t>
            </a:r>
          </a:p>
          <a:p>
            <a:endParaRPr lang="en-US" dirty="0"/>
          </a:p>
        </p:txBody>
      </p:sp>
      <p:sp>
        <p:nvSpPr>
          <p:cNvPr id="4" name="Slide Number Placeholder 3">
            <a:extLst>
              <a:ext uri="{FF2B5EF4-FFF2-40B4-BE49-F238E27FC236}">
                <a16:creationId xmlns:a16="http://schemas.microsoft.com/office/drawing/2014/main" id="{717CC32A-5BA1-01A3-3E04-032EDE9B29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2084297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7BE80-9F88-E1A4-627A-04D2E7D35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277F04-2849-3A79-FA69-1E6EAFC2F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1E9E86-3A77-BF75-78D5-AF504BEAC1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Submission Performance increased to 100% participation.  We had 16 critical access hospitals above the state performance of 71% and 0 meeting the national benchmark (90%) 100%</a:t>
            </a:r>
          </a:p>
          <a:p>
            <a:endParaRPr lang="en-US" dirty="0"/>
          </a:p>
        </p:txBody>
      </p:sp>
      <p:sp>
        <p:nvSpPr>
          <p:cNvPr id="4" name="Slide Number Placeholder 3">
            <a:extLst>
              <a:ext uri="{FF2B5EF4-FFF2-40B4-BE49-F238E27FC236}">
                <a16:creationId xmlns:a16="http://schemas.microsoft.com/office/drawing/2014/main" id="{5A2DCDD6-766B-701C-268D-1577AD120F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127684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7DDD3-DE7F-2264-5049-7CDDC175F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FAB83-391B-7081-E76A-04C76AF9A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ACC082-ACDE-0280-35A2-6CB82AB3A0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3A6A08-20FB-E090-8B17-B3CBD991E5EF}"/>
              </a:ext>
            </a:extLst>
          </p:cNvPr>
          <p:cNvSpPr>
            <a:spLocks noGrp="1"/>
          </p:cNvSpPr>
          <p:nvPr>
            <p:ph type="sldNum" sz="quarter" idx="5"/>
          </p:nvPr>
        </p:nvSpPr>
        <p:spPr/>
        <p:txBody>
          <a:bodyPr/>
          <a:lstStyle/>
          <a:p>
            <a:fld id="{F93199CD-3E1B-4AE6-990F-76F925F5EA9F}" type="slidenum">
              <a:rPr lang="en-US" smtClean="0"/>
              <a:t>4</a:t>
            </a:fld>
            <a:endParaRPr lang="en-US"/>
          </a:p>
        </p:txBody>
      </p:sp>
    </p:spTree>
    <p:extLst>
      <p:ext uri="{BB962C8B-B14F-4D97-AF65-F5344CB8AC3E}">
        <p14:creationId xmlns:p14="http://schemas.microsoft.com/office/powerpoint/2010/main" val="1555646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DB181-BF24-E51E-BDD7-BC62688F2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197BD-EA0B-62DA-9819-7EDCA232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77BFE-A023-608D-D097-2118BD2C9E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D451C4-F4C0-AF3D-08DB-2630065454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18695117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51892-FCC8-6FAA-86CE-30FA2404D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B1E27-128E-BA62-192C-1FAE38B18D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71740-5ED2-D33D-7D91-8A53E08F67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Take Aways: 30 States Preformed better on IMM-3 for CY 2024 New York, Ohio and Washington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6EC37C0-B59E-45FD-E51C-017DB32A13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1205235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MRoman12-Regular"/>
              </a:rPr>
              <a:t>Safe use of Opioids is a new annual MBQIP measure that is also a required </a:t>
            </a:r>
            <a:r>
              <a:rPr lang="en-US" sz="1800" b="0" i="0" u="none" strike="noStrike" baseline="0" dirty="0" err="1">
                <a:latin typeface="LMRoman12-Regular"/>
              </a:rPr>
              <a:t>eCQM</a:t>
            </a:r>
            <a:r>
              <a:rPr lang="en-US" sz="1800" b="0" i="0" u="none" strike="noStrike" baseline="0" dirty="0">
                <a:latin typeface="LMRoman12-Regular"/>
              </a:rPr>
              <a:t> measure.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State Submission Performance increased to 83% participation.  We had 13 critical access hospitals above the state performance of 17%</a:t>
            </a:r>
            <a:endParaRPr lang="en-US" sz="1800" b="0" i="0" u="none" strike="noStrike" baseline="0" dirty="0">
              <a:latin typeface="LMRoman12-Regula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2383704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and National Current year are both 17%</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3652991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Take Aways: 22 States Preformed better on Safe Use of Opioids for CY 2024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3325110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BDC74-D2C2-64D0-100B-FD67D2244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F7E38-3CF4-F827-F2B3-396AE8543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AEBCC-E0EE-AF37-D546-52F7BE5A6B1B}"/>
              </a:ext>
            </a:extLst>
          </p:cNvPr>
          <p:cNvSpPr>
            <a:spLocks noGrp="1"/>
          </p:cNvSpPr>
          <p:nvPr>
            <p:ph type="body" idx="1"/>
          </p:nvPr>
        </p:nvSpPr>
        <p:spPr/>
        <p:txBody>
          <a:bodyPr/>
          <a:lstStyle/>
          <a:p>
            <a:pPr algn="l"/>
            <a:r>
              <a:rPr lang="en-US" dirty="0"/>
              <a:t>Increase with Leadership, Accountability, Drug Expertise, </a:t>
            </a:r>
          </a:p>
          <a:p>
            <a:pPr algn="l"/>
            <a:r>
              <a:rPr lang="en-US" dirty="0"/>
              <a:t>Decrease with Reporting</a:t>
            </a:r>
          </a:p>
        </p:txBody>
      </p:sp>
      <p:sp>
        <p:nvSpPr>
          <p:cNvPr id="4" name="Slide Number Placeholder 3">
            <a:extLst>
              <a:ext uri="{FF2B5EF4-FFF2-40B4-BE49-F238E27FC236}">
                <a16:creationId xmlns:a16="http://schemas.microsoft.com/office/drawing/2014/main" id="{FC566BA3-FF59-6F8F-A4FA-46A11AE440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73746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72DA8-E677-F7AC-204F-D0FE65CCC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3F1448-598A-CB11-480E-7559E014A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E7C5E-EF0C-62C1-A976-451D2A99EFDF}"/>
              </a:ext>
            </a:extLst>
          </p:cNvPr>
          <p:cNvSpPr>
            <a:spLocks noGrp="1"/>
          </p:cNvSpPr>
          <p:nvPr>
            <p:ph type="body" idx="1"/>
          </p:nvPr>
        </p:nvSpPr>
        <p:spPr/>
        <p:txBody>
          <a:bodyPr/>
          <a:lstStyle/>
          <a:p>
            <a:endParaRPr lang="en-US" dirty="0"/>
          </a:p>
          <a:p>
            <a:r>
              <a:rPr lang="en-US" dirty="0"/>
              <a:t>State and National are the same percentage </a:t>
            </a:r>
          </a:p>
        </p:txBody>
      </p:sp>
      <p:sp>
        <p:nvSpPr>
          <p:cNvPr id="4" name="Slide Number Placeholder 3">
            <a:extLst>
              <a:ext uri="{FF2B5EF4-FFF2-40B4-BE49-F238E27FC236}">
                <a16:creationId xmlns:a16="http://schemas.microsoft.com/office/drawing/2014/main" id="{D33A55E7-9927-A4A7-0998-BD61C35534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1627692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0ED37-1658-7BBD-A9E8-EA9DC3789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22237-B5A9-33CF-A3BD-F4CF82A09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58DEC-99BA-4E23-7E22-562E0223F4E2}"/>
              </a:ext>
            </a:extLst>
          </p:cNvPr>
          <p:cNvSpPr>
            <a:spLocks noGrp="1"/>
          </p:cNvSpPr>
          <p:nvPr>
            <p:ph type="body" idx="1"/>
          </p:nvPr>
        </p:nvSpPr>
        <p:spPr/>
        <p:txBody>
          <a:bodyPr/>
          <a:lstStyle/>
          <a:p>
            <a:r>
              <a:rPr lang="en-US" dirty="0"/>
              <a:t>26 States preformed better with meeting all 7 elements</a:t>
            </a:r>
          </a:p>
        </p:txBody>
      </p:sp>
      <p:sp>
        <p:nvSpPr>
          <p:cNvPr id="4" name="Slide Number Placeholder 3">
            <a:extLst>
              <a:ext uri="{FF2B5EF4-FFF2-40B4-BE49-F238E27FC236}">
                <a16:creationId xmlns:a16="http://schemas.microsoft.com/office/drawing/2014/main" id="{F73F5674-426B-D194-46D8-0F7A9550D3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8593974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61</a:t>
            </a:fld>
            <a:endParaRPr lang="en-US"/>
          </a:p>
        </p:txBody>
      </p:sp>
    </p:spTree>
    <p:extLst>
      <p:ext uri="{BB962C8B-B14F-4D97-AF65-F5344CB8AC3E}">
        <p14:creationId xmlns:p14="http://schemas.microsoft.com/office/powerpoint/2010/main" val="15424774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3BA90-22FF-C254-93CC-24E02CB6E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C16C9-62C9-779B-A385-7B7624E5DF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B775E-7DE0-8B09-970C-E6F67F6E9D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MBQIP Navigator is a powerful guide designed to streamline the MBQIP reporting process for hospitals.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guide is intended to help Flex Coordinators, CAH staff and others involved with the MBQIP program understand the measure reporting process. For each reporting channel, information is included on how to register for the site, which measures are reported to the site and how to submit those measures to the site.</a:t>
            </a:r>
          </a:p>
          <a:p>
            <a:endParaRPr lang="en-US" dirty="0"/>
          </a:p>
        </p:txBody>
      </p:sp>
      <p:sp>
        <p:nvSpPr>
          <p:cNvPr id="4" name="Slide Number Placeholder 3">
            <a:extLst>
              <a:ext uri="{FF2B5EF4-FFF2-40B4-BE49-F238E27FC236}">
                <a16:creationId xmlns:a16="http://schemas.microsoft.com/office/drawing/2014/main" id="{89BECA5A-1D22-6DB9-E8D1-3FC153175539}"/>
              </a:ext>
            </a:extLst>
          </p:cNvPr>
          <p:cNvSpPr>
            <a:spLocks noGrp="1"/>
          </p:cNvSpPr>
          <p:nvPr>
            <p:ph type="sldNum" sz="quarter" idx="5"/>
          </p:nvPr>
        </p:nvSpPr>
        <p:spPr/>
        <p:txBody>
          <a:bodyPr/>
          <a:lstStyle/>
          <a:p>
            <a:fld id="{F93199CD-3E1B-4AE6-990F-76F925F5EA9F}" type="slidenum">
              <a:rPr lang="en-US" smtClean="0"/>
              <a:t>62</a:t>
            </a:fld>
            <a:endParaRPr lang="en-US"/>
          </a:p>
        </p:txBody>
      </p:sp>
    </p:spTree>
    <p:extLst>
      <p:ext uri="{BB962C8B-B14F-4D97-AF65-F5344CB8AC3E}">
        <p14:creationId xmlns:p14="http://schemas.microsoft.com/office/powerpoint/2010/main" val="2994073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73C16-2DE9-872F-5DE2-E83A00796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84619-B5C4-AC57-E47C-6A07C93C5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63CB7-BF9D-B06D-6FEC-34BC5FB82C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F5D9E9-0506-EEEA-E009-6A6D91FAFD47}"/>
              </a:ext>
            </a:extLst>
          </p:cNvPr>
          <p:cNvSpPr>
            <a:spLocks noGrp="1"/>
          </p:cNvSpPr>
          <p:nvPr>
            <p:ph type="sldNum" sz="quarter" idx="5"/>
          </p:nvPr>
        </p:nvSpPr>
        <p:spPr/>
        <p:txBody>
          <a:bodyPr/>
          <a:lstStyle/>
          <a:p>
            <a:fld id="{F93199CD-3E1B-4AE6-990F-76F925F5EA9F}" type="slidenum">
              <a:rPr lang="en-US" smtClean="0"/>
              <a:t>5</a:t>
            </a:fld>
            <a:endParaRPr lang="en-US"/>
          </a:p>
        </p:txBody>
      </p:sp>
    </p:spTree>
    <p:extLst>
      <p:ext uri="{BB962C8B-B14F-4D97-AF65-F5344CB8AC3E}">
        <p14:creationId xmlns:p14="http://schemas.microsoft.com/office/powerpoint/2010/main" val="365635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MBQIP Measure Reports from the Flex Monitoring Team are released quarterly.  The summary table shows the release timing as well as which MBQIP measures will be updated in the first, second, third and fourth MBQIP Measure reports each year. </a:t>
            </a:r>
          </a:p>
        </p:txBody>
      </p:sp>
      <p:sp>
        <p:nvSpPr>
          <p:cNvPr id="4" name="Slide Number Placeholder 3"/>
          <p:cNvSpPr>
            <a:spLocks noGrp="1"/>
          </p:cNvSpPr>
          <p:nvPr>
            <p:ph type="sldNum" sz="quarter" idx="5"/>
          </p:nvPr>
        </p:nvSpPr>
        <p:spPr/>
        <p:txBody>
          <a:bodyPr/>
          <a:lstStyle/>
          <a:p>
            <a:fld id="{CCBCA3DE-6192-4BC5-B6E9-1EDF90772277}" type="slidenum">
              <a:rPr lang="en-US" smtClean="0"/>
              <a:t>63</a:t>
            </a:fld>
            <a:endParaRPr lang="en-US"/>
          </a:p>
        </p:txBody>
      </p:sp>
    </p:spTree>
    <p:extLst>
      <p:ext uri="{BB962C8B-B14F-4D97-AF65-F5344CB8AC3E}">
        <p14:creationId xmlns:p14="http://schemas.microsoft.com/office/powerpoint/2010/main" val="34880024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64</a:t>
            </a:fld>
            <a:endParaRPr lang="en-US"/>
          </a:p>
        </p:txBody>
      </p:sp>
    </p:spTree>
    <p:extLst>
      <p:ext uri="{BB962C8B-B14F-4D97-AF65-F5344CB8AC3E}">
        <p14:creationId xmlns:p14="http://schemas.microsoft.com/office/powerpoint/2010/main" val="8261642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333333"/>
                </a:solidFill>
                <a:effectLst/>
                <a:latin typeface="arial" panose="020B0604020202020204" pitchFamily="34" charset="0"/>
              </a:rPr>
              <a:t>These percentiles allow a hospital to compare its own response rate, which can be found on the Care Compare Web site (</a:t>
            </a:r>
            <a:r>
              <a:rPr lang="en-US" sz="1200" b="0" i="0" u="sng" dirty="0">
                <a:solidFill>
                  <a:srgbClr val="0000FF"/>
                </a:solidFill>
                <a:effectLst/>
                <a:latin typeface="arial" panose="020B0604020202020204" pitchFamily="34" charset="0"/>
                <a:hlinkClick r:id="rId3"/>
              </a:rPr>
              <a:t>https://www.medicare.gov/care-compare/?providerType=Hospital</a:t>
            </a:r>
            <a:r>
              <a:rPr lang="en-US" sz="1200" b="0" i="0" dirty="0">
                <a:solidFill>
                  <a:srgbClr val="333333"/>
                </a:solidFill>
                <a:effectLst/>
                <a:latin typeface="arial" panose="020B0604020202020204" pitchFamily="34" charset="0"/>
              </a:rPr>
              <a:t>) under “Patient Survey Rating,” to other hospitals that employ the same mode. </a:t>
            </a:r>
            <a:endParaRPr lang="en-US" b="0" i="0" dirty="0">
              <a:solidFill>
                <a:srgbClr val="333333"/>
              </a:solidFill>
              <a:effectLst/>
              <a:latin typeface="Calibri" panose="020F0502020204030204" pitchFamily="34" charset="0"/>
            </a:endParaRPr>
          </a:p>
          <a:p>
            <a:pPr algn="l"/>
            <a:r>
              <a:rPr lang="en-US" sz="1200" b="0" i="0" dirty="0">
                <a:solidFill>
                  <a:srgbClr val="000000"/>
                </a:solidFill>
                <a:effectLst/>
                <a:latin typeface="arial" panose="020B0604020202020204" pitchFamily="34" charset="0"/>
              </a:rPr>
              <a:t>Hospitals whose response rate falls below the 50</a:t>
            </a:r>
            <a:r>
              <a:rPr lang="en-US" sz="1200" b="0" i="0" baseline="30000" dirty="0">
                <a:solidFill>
                  <a:srgbClr val="000000"/>
                </a:solidFill>
                <a:effectLst/>
                <a:latin typeface="arial" panose="020B0604020202020204" pitchFamily="34" charset="0"/>
              </a:rPr>
              <a:t>th</a:t>
            </a:r>
            <a:r>
              <a:rPr lang="en-US" sz="1200" b="0" i="0" dirty="0">
                <a:solidFill>
                  <a:srgbClr val="000000"/>
                </a:solidFill>
                <a:effectLst/>
                <a:latin typeface="arial" panose="020B0604020202020204" pitchFamily="34" charset="0"/>
              </a:rPr>
              <a:t> percentile should consider taking steps to improve</a:t>
            </a:r>
            <a:endParaRPr lang="en-US" b="0" i="0" dirty="0">
              <a:solidFill>
                <a:srgbClr val="333333"/>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65</a:t>
            </a:fld>
            <a:endParaRPr lang="en-US"/>
          </a:p>
        </p:txBody>
      </p:sp>
    </p:spTree>
    <p:extLst>
      <p:ext uri="{BB962C8B-B14F-4D97-AF65-F5344CB8AC3E}">
        <p14:creationId xmlns:p14="http://schemas.microsoft.com/office/powerpoint/2010/main" val="2854883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will continue to reflect retired measures until they fall off the FMT reports received by MCRH </a:t>
            </a:r>
          </a:p>
        </p:txBody>
      </p:sp>
      <p:sp>
        <p:nvSpPr>
          <p:cNvPr id="4" name="Slide Number Placeholder 3"/>
          <p:cNvSpPr>
            <a:spLocks noGrp="1"/>
          </p:cNvSpPr>
          <p:nvPr>
            <p:ph type="sldNum" sz="quarter" idx="5"/>
          </p:nvPr>
        </p:nvSpPr>
        <p:spPr/>
        <p:txBody>
          <a:bodyPr/>
          <a:lstStyle/>
          <a:p>
            <a:fld id="{F93199CD-3E1B-4AE6-990F-76F925F5EA9F}" type="slidenum">
              <a:rPr lang="en-US" smtClean="0"/>
              <a:t>6</a:t>
            </a:fld>
            <a:endParaRPr lang="en-US"/>
          </a:p>
        </p:txBody>
      </p:sp>
    </p:spTree>
    <p:extLst>
      <p:ext uri="{BB962C8B-B14F-4D97-AF65-F5344CB8AC3E}">
        <p14:creationId xmlns:p14="http://schemas.microsoft.com/office/powerpoint/2010/main" val="385020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C613A-BED9-5BEB-7E13-57F474F8B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D7D2C-9413-22DD-6CE9-A3671A5C83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B89FD-63E6-A0C7-7D6F-4674EA498A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01C084-5C9E-E621-0AB9-D02B1F621291}"/>
              </a:ext>
            </a:extLst>
          </p:cNvPr>
          <p:cNvSpPr>
            <a:spLocks noGrp="1"/>
          </p:cNvSpPr>
          <p:nvPr>
            <p:ph type="sldNum" sz="quarter" idx="5"/>
          </p:nvPr>
        </p:nvSpPr>
        <p:spPr/>
        <p:txBody>
          <a:bodyPr/>
          <a:lstStyle/>
          <a:p>
            <a:fld id="{F93199CD-3E1B-4AE6-990F-76F925F5EA9F}" type="slidenum">
              <a:rPr lang="en-US" smtClean="0"/>
              <a:t>7</a:t>
            </a:fld>
            <a:endParaRPr lang="en-US"/>
          </a:p>
        </p:txBody>
      </p:sp>
    </p:spTree>
    <p:extLst>
      <p:ext uri="{BB962C8B-B14F-4D97-AF65-F5344CB8AC3E}">
        <p14:creationId xmlns:p14="http://schemas.microsoft.com/office/powerpoint/2010/main" val="382246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8</a:t>
            </a:fld>
            <a:endParaRPr lang="en-US"/>
          </a:p>
        </p:txBody>
      </p:sp>
    </p:spTree>
    <p:extLst>
      <p:ext uri="{BB962C8B-B14F-4D97-AF65-F5344CB8AC3E}">
        <p14:creationId xmlns:p14="http://schemas.microsoft.com/office/powerpoint/2010/main" val="3142141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67D0B-EA43-2201-1031-1AD56AE74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5E4BB-77D3-4272-5173-0258479B5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3889E-4B76-E00F-D6F6-85F7A18DAC50}"/>
              </a:ext>
            </a:extLst>
          </p:cNvPr>
          <p:cNvSpPr>
            <a:spLocks noGrp="1"/>
          </p:cNvSpPr>
          <p:nvPr>
            <p:ph type="body" idx="1"/>
          </p:nvPr>
        </p:nvSpPr>
        <p:spPr/>
        <p:txBody>
          <a:bodyPr/>
          <a:lstStyle/>
          <a:p>
            <a:r>
              <a:rPr lang="en-US" dirty="0"/>
              <a:t>This data presented today will allow us to compare quality standards and identify gaps and opportunities for change that lead to continued improvement.  </a:t>
            </a:r>
          </a:p>
        </p:txBody>
      </p:sp>
      <p:sp>
        <p:nvSpPr>
          <p:cNvPr id="4" name="Slide Number Placeholder 3">
            <a:extLst>
              <a:ext uri="{FF2B5EF4-FFF2-40B4-BE49-F238E27FC236}">
                <a16:creationId xmlns:a16="http://schemas.microsoft.com/office/drawing/2014/main" id="{5DDF777E-671B-3ACF-0178-FA0C51EB3BC9}"/>
              </a:ext>
            </a:extLst>
          </p:cNvPr>
          <p:cNvSpPr>
            <a:spLocks noGrp="1"/>
          </p:cNvSpPr>
          <p:nvPr>
            <p:ph type="sldNum" sz="quarter" idx="5"/>
          </p:nvPr>
        </p:nvSpPr>
        <p:spPr/>
        <p:txBody>
          <a:bodyPr/>
          <a:lstStyle/>
          <a:p>
            <a:fld id="{F93199CD-3E1B-4AE6-990F-76F925F5EA9F}" type="slidenum">
              <a:rPr lang="en-US" smtClean="0"/>
              <a:t>9</a:t>
            </a:fld>
            <a:endParaRPr lang="en-US"/>
          </a:p>
        </p:txBody>
      </p:sp>
    </p:spTree>
    <p:extLst>
      <p:ext uri="{BB962C8B-B14F-4D97-AF65-F5344CB8AC3E}">
        <p14:creationId xmlns:p14="http://schemas.microsoft.com/office/powerpoint/2010/main" val="3615921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47997-305B-DD4B-136B-750C0AF18AB3}"/>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72CBA83E-EE07-7B3F-CA00-A0FA36DB8221}"/>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430F56-0142-26B8-FB65-8790D9604135}"/>
              </a:ext>
            </a:extLst>
          </p:cNvPr>
          <p:cNvSpPr>
            <a:spLocks noGrp="1"/>
          </p:cNvSpPr>
          <p:nvPr>
            <p:ph type="dt" sz="half" idx="10"/>
          </p:nvPr>
        </p:nvSpPr>
        <p:spPr/>
        <p:txBody>
          <a:bodyPr/>
          <a:lstStyle/>
          <a:p>
            <a:fld id="{4BDF68E2-58F2-4D09-BE8B-E3BD06533059}" type="datetimeFigureOut">
              <a:rPr lang="en-US" smtClean="0"/>
              <a:t>2/20/2026</a:t>
            </a:fld>
            <a:endParaRPr lang="en-US" dirty="0"/>
          </a:p>
        </p:txBody>
      </p:sp>
      <p:sp>
        <p:nvSpPr>
          <p:cNvPr id="5" name="Footer Placeholder 4">
            <a:extLst>
              <a:ext uri="{FF2B5EF4-FFF2-40B4-BE49-F238E27FC236}">
                <a16:creationId xmlns:a16="http://schemas.microsoft.com/office/drawing/2014/main" id="{38F0C9BB-5FFF-8587-13B4-9281A90446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170D14-F3A3-BD06-CAEE-2B9C4AE6C58D}"/>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562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91C1D-284C-EC04-C7CF-879B3AA6DA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DF40C7-1514-8CD1-10FF-DBF7F8B234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57C96-8E9E-6C0B-BA8A-991A24D79F47}"/>
              </a:ext>
            </a:extLst>
          </p:cNvPr>
          <p:cNvSpPr>
            <a:spLocks noGrp="1"/>
          </p:cNvSpPr>
          <p:nvPr>
            <p:ph type="dt" sz="half" idx="10"/>
          </p:nvPr>
        </p:nvSpPr>
        <p:spPr/>
        <p:txBody>
          <a:bodyPr/>
          <a:lstStyle/>
          <a:p>
            <a:fld id="{03F41C87-7AD9-4845-A077-840E4A0F3F06}" type="datetimeFigureOut">
              <a:rPr lang="en-US" smtClean="0"/>
              <a:t>2/20/2026</a:t>
            </a:fld>
            <a:endParaRPr lang="en-US"/>
          </a:p>
        </p:txBody>
      </p:sp>
      <p:sp>
        <p:nvSpPr>
          <p:cNvPr id="5" name="Footer Placeholder 4">
            <a:extLst>
              <a:ext uri="{FF2B5EF4-FFF2-40B4-BE49-F238E27FC236}">
                <a16:creationId xmlns:a16="http://schemas.microsoft.com/office/drawing/2014/main" id="{49FC81DA-60AF-98DF-69DD-CBE2DE2DEF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E4319-CF29-F9D1-FAEF-A2C0F0D216F4}"/>
              </a:ext>
            </a:extLst>
          </p:cNvPr>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328966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A5DAF3-C75D-E4E2-62EF-53B0B740365C}"/>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5634B8-7647-219F-5760-B747DE344106}"/>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EF497-E6C7-E52C-E398-F630F4481B04}"/>
              </a:ext>
            </a:extLst>
          </p:cNvPr>
          <p:cNvSpPr>
            <a:spLocks noGrp="1"/>
          </p:cNvSpPr>
          <p:nvPr>
            <p:ph type="dt" sz="half" idx="10"/>
          </p:nvPr>
        </p:nvSpPr>
        <p:spPr/>
        <p:txBody>
          <a:bodyPr/>
          <a:lstStyle/>
          <a:p>
            <a:fld id="{03F41C87-7AD9-4845-A077-840E4A0F3F06}" type="datetimeFigureOut">
              <a:rPr lang="en-US" smtClean="0"/>
              <a:t>2/20/2026</a:t>
            </a:fld>
            <a:endParaRPr lang="en-US"/>
          </a:p>
        </p:txBody>
      </p:sp>
      <p:sp>
        <p:nvSpPr>
          <p:cNvPr id="5" name="Footer Placeholder 4">
            <a:extLst>
              <a:ext uri="{FF2B5EF4-FFF2-40B4-BE49-F238E27FC236}">
                <a16:creationId xmlns:a16="http://schemas.microsoft.com/office/drawing/2014/main" id="{DAF41D11-4D4F-6FCD-55C4-F57AC2567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E24C6-3036-2EF0-5285-CD1BFD36B1E0}"/>
              </a:ext>
            </a:extLst>
          </p:cNvPr>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6174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FDAE9-DE48-399F-291F-A7F5BCBDFC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A03D4C-1090-E46A-F073-36807758FD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D22741-0D4E-33DD-28C7-31D5A55C5BA0}"/>
              </a:ext>
            </a:extLst>
          </p:cNvPr>
          <p:cNvSpPr>
            <a:spLocks noGrp="1"/>
          </p:cNvSpPr>
          <p:nvPr>
            <p:ph type="dt" sz="half" idx="10"/>
          </p:nvPr>
        </p:nvSpPr>
        <p:spPr/>
        <p:txBody>
          <a:bodyPr/>
          <a:lstStyle/>
          <a:p>
            <a:fld id="{03F41C87-7AD9-4845-A077-840E4A0F3F06}" type="datetimeFigureOut">
              <a:rPr lang="en-US" smtClean="0"/>
              <a:t>2/20/2026</a:t>
            </a:fld>
            <a:endParaRPr lang="en-US"/>
          </a:p>
        </p:txBody>
      </p:sp>
      <p:sp>
        <p:nvSpPr>
          <p:cNvPr id="5" name="Footer Placeholder 4">
            <a:extLst>
              <a:ext uri="{FF2B5EF4-FFF2-40B4-BE49-F238E27FC236}">
                <a16:creationId xmlns:a16="http://schemas.microsoft.com/office/drawing/2014/main" id="{1105E4B9-9E30-4C7D-EC5B-E996DD4E76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0C2024-A773-281D-5D90-60555C44B08D}"/>
              </a:ext>
            </a:extLst>
          </p:cNvPr>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35927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4715-50F5-2D1D-15FC-964219DECA3F}"/>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42B3104F-B328-5AEB-B3E7-95C8F186ABC6}"/>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E9C59C-D804-846D-0A93-FDD75156F03B}"/>
              </a:ext>
            </a:extLst>
          </p:cNvPr>
          <p:cNvSpPr>
            <a:spLocks noGrp="1"/>
          </p:cNvSpPr>
          <p:nvPr>
            <p:ph type="dt" sz="half" idx="10"/>
          </p:nvPr>
        </p:nvSpPr>
        <p:spPr/>
        <p:txBody>
          <a:bodyPr/>
          <a:lstStyle/>
          <a:p>
            <a:fld id="{03F41C87-7AD9-4845-A077-840E4A0F3F06}" type="datetimeFigureOut">
              <a:rPr lang="en-US" smtClean="0"/>
              <a:t>2/20/2026</a:t>
            </a:fld>
            <a:endParaRPr lang="en-US"/>
          </a:p>
        </p:txBody>
      </p:sp>
      <p:sp>
        <p:nvSpPr>
          <p:cNvPr id="5" name="Footer Placeholder 4">
            <a:extLst>
              <a:ext uri="{FF2B5EF4-FFF2-40B4-BE49-F238E27FC236}">
                <a16:creationId xmlns:a16="http://schemas.microsoft.com/office/drawing/2014/main" id="{B1FFBA65-C504-B8BA-D5C2-542C4D15E9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B588C8-D619-5728-8CF0-2937B51B25E1}"/>
              </a:ext>
            </a:extLst>
          </p:cNvPr>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225135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FAB4-5F19-3A11-83CC-4CE5496141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01988-8970-0227-D7B9-4CEA4C886F81}"/>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1B537E-159D-A57C-5B31-05C8F35CB932}"/>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ADDD65-EFA8-8B18-C4DF-6AD2E541CBD3}"/>
              </a:ext>
            </a:extLst>
          </p:cNvPr>
          <p:cNvSpPr>
            <a:spLocks noGrp="1"/>
          </p:cNvSpPr>
          <p:nvPr>
            <p:ph type="dt" sz="half" idx="10"/>
          </p:nvPr>
        </p:nvSpPr>
        <p:spPr/>
        <p:txBody>
          <a:bodyPr/>
          <a:lstStyle/>
          <a:p>
            <a:fld id="{03F41C87-7AD9-4845-A077-840E4A0F3F06}" type="datetimeFigureOut">
              <a:rPr lang="en-US" smtClean="0"/>
              <a:t>2/20/2026</a:t>
            </a:fld>
            <a:endParaRPr lang="en-US"/>
          </a:p>
        </p:txBody>
      </p:sp>
      <p:sp>
        <p:nvSpPr>
          <p:cNvPr id="6" name="Footer Placeholder 5">
            <a:extLst>
              <a:ext uri="{FF2B5EF4-FFF2-40B4-BE49-F238E27FC236}">
                <a16:creationId xmlns:a16="http://schemas.microsoft.com/office/drawing/2014/main" id="{D86AA5C1-D8CA-2666-A32B-E3A7AD6ED0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62AB64-8175-4C35-FCE4-22DDCCE77931}"/>
              </a:ext>
            </a:extLst>
          </p:cNvPr>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413646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39855-46FE-476A-7586-593BF5F95AA0}"/>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808F39-5454-4EBF-CF7B-F810DD0F7A46}"/>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3527AB-557D-6B7C-12CA-4ACDED100110}"/>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D92ED1-0167-4226-2E18-B74C4AA7CFDF}"/>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A3C8EE-59A5-DA8E-5043-1013AA709C83}"/>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6FF79E-7089-F7DC-85BD-478F42D33808}"/>
              </a:ext>
            </a:extLst>
          </p:cNvPr>
          <p:cNvSpPr>
            <a:spLocks noGrp="1"/>
          </p:cNvSpPr>
          <p:nvPr>
            <p:ph type="dt" sz="half" idx="10"/>
          </p:nvPr>
        </p:nvSpPr>
        <p:spPr/>
        <p:txBody>
          <a:bodyPr/>
          <a:lstStyle/>
          <a:p>
            <a:fld id="{03F41C87-7AD9-4845-A077-840E4A0F3F06}" type="datetimeFigureOut">
              <a:rPr lang="en-US" smtClean="0"/>
              <a:t>2/20/2026</a:t>
            </a:fld>
            <a:endParaRPr lang="en-US"/>
          </a:p>
        </p:txBody>
      </p:sp>
      <p:sp>
        <p:nvSpPr>
          <p:cNvPr id="8" name="Footer Placeholder 7">
            <a:extLst>
              <a:ext uri="{FF2B5EF4-FFF2-40B4-BE49-F238E27FC236}">
                <a16:creationId xmlns:a16="http://schemas.microsoft.com/office/drawing/2014/main" id="{ABAFD0E2-3975-B005-0369-F02A62204A1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E694540-BC86-0DCE-E426-77942E7C8FD8}"/>
              </a:ext>
            </a:extLst>
          </p:cNvPr>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361772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8C27F-6D26-3BB8-233F-C3F6FB39E7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627E07-8B74-460F-2416-D6C14BF89B1C}"/>
              </a:ext>
            </a:extLst>
          </p:cNvPr>
          <p:cNvSpPr>
            <a:spLocks noGrp="1"/>
          </p:cNvSpPr>
          <p:nvPr>
            <p:ph type="dt" sz="half" idx="10"/>
          </p:nvPr>
        </p:nvSpPr>
        <p:spPr/>
        <p:txBody>
          <a:bodyPr/>
          <a:lstStyle/>
          <a:p>
            <a:fld id="{03F41C87-7AD9-4845-A077-840E4A0F3F06}" type="datetimeFigureOut">
              <a:rPr lang="en-US" smtClean="0"/>
              <a:t>2/20/2026</a:t>
            </a:fld>
            <a:endParaRPr lang="en-US"/>
          </a:p>
        </p:txBody>
      </p:sp>
      <p:sp>
        <p:nvSpPr>
          <p:cNvPr id="4" name="Footer Placeholder 3">
            <a:extLst>
              <a:ext uri="{FF2B5EF4-FFF2-40B4-BE49-F238E27FC236}">
                <a16:creationId xmlns:a16="http://schemas.microsoft.com/office/drawing/2014/main" id="{E0A525A1-9E1A-D7DF-C503-03D6FFB03C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9C44E8-F698-3478-77CC-64B81FA14136}"/>
              </a:ext>
            </a:extLst>
          </p:cNvPr>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73397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C8BD95-C5FC-2463-05B4-F09831B2AE29}"/>
              </a:ext>
            </a:extLst>
          </p:cNvPr>
          <p:cNvSpPr>
            <a:spLocks noGrp="1"/>
          </p:cNvSpPr>
          <p:nvPr>
            <p:ph type="dt" sz="half" idx="10"/>
          </p:nvPr>
        </p:nvSpPr>
        <p:spPr/>
        <p:txBody>
          <a:bodyPr/>
          <a:lstStyle/>
          <a:p>
            <a:fld id="{03F41C87-7AD9-4845-A077-840E4A0F3F06}" type="datetimeFigureOut">
              <a:rPr lang="en-US" smtClean="0"/>
              <a:t>2/20/2026</a:t>
            </a:fld>
            <a:endParaRPr lang="en-US"/>
          </a:p>
        </p:txBody>
      </p:sp>
      <p:sp>
        <p:nvSpPr>
          <p:cNvPr id="3" name="Footer Placeholder 2">
            <a:extLst>
              <a:ext uri="{FF2B5EF4-FFF2-40B4-BE49-F238E27FC236}">
                <a16:creationId xmlns:a16="http://schemas.microsoft.com/office/drawing/2014/main" id="{A64E102C-429B-73C6-795C-4D6E16B82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41E49E-8FF8-8ADD-1B37-BAFC618ABF8F}"/>
              </a:ext>
            </a:extLst>
          </p:cNvPr>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219763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7D49-63CC-004D-B563-C1FD9F8D8165}"/>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841F9C82-8CF5-88C1-7CE7-188EA815060D}"/>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1845AC-16A2-0BAF-9A19-7D52175D8AD7}"/>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01FA5C-C502-5295-0FEA-FAD475DD6545}"/>
              </a:ext>
            </a:extLst>
          </p:cNvPr>
          <p:cNvSpPr>
            <a:spLocks noGrp="1"/>
          </p:cNvSpPr>
          <p:nvPr>
            <p:ph type="dt" sz="half" idx="10"/>
          </p:nvPr>
        </p:nvSpPr>
        <p:spPr/>
        <p:txBody>
          <a:bodyPr/>
          <a:lstStyle/>
          <a:p>
            <a:fld id="{03F41C87-7AD9-4845-A077-840E4A0F3F06}" type="datetimeFigureOut">
              <a:rPr lang="en-US" smtClean="0"/>
              <a:t>2/20/2026</a:t>
            </a:fld>
            <a:endParaRPr lang="en-US"/>
          </a:p>
        </p:txBody>
      </p:sp>
      <p:sp>
        <p:nvSpPr>
          <p:cNvPr id="6" name="Footer Placeholder 5">
            <a:extLst>
              <a:ext uri="{FF2B5EF4-FFF2-40B4-BE49-F238E27FC236}">
                <a16:creationId xmlns:a16="http://schemas.microsoft.com/office/drawing/2014/main" id="{AA6B93B1-5EA6-DBC8-D25B-87501D95F4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AD871-5570-5B48-9E7B-C9473A5BAEB8}"/>
              </a:ext>
            </a:extLst>
          </p:cNvPr>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405566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7862-6E6F-6898-BA50-84E7056457E3}"/>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DFA5BA74-16C8-5D04-817E-D7EABFB4F2EC}"/>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E286526B-E7D1-4F41-77F1-B7FB3C1199D3}"/>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4D98ED-BBD1-066B-97D2-AD8F4547F108}"/>
              </a:ext>
            </a:extLst>
          </p:cNvPr>
          <p:cNvSpPr>
            <a:spLocks noGrp="1"/>
          </p:cNvSpPr>
          <p:nvPr>
            <p:ph type="dt" sz="half" idx="10"/>
          </p:nvPr>
        </p:nvSpPr>
        <p:spPr/>
        <p:txBody>
          <a:bodyPr/>
          <a:lstStyle/>
          <a:p>
            <a:fld id="{03F41C87-7AD9-4845-A077-840E4A0F3F06}" type="datetimeFigureOut">
              <a:rPr lang="en-US" smtClean="0"/>
              <a:pPr/>
              <a:t>2/20/2026</a:t>
            </a:fld>
            <a:endParaRPr lang="en-US"/>
          </a:p>
        </p:txBody>
      </p:sp>
      <p:sp>
        <p:nvSpPr>
          <p:cNvPr id="6" name="Footer Placeholder 5">
            <a:extLst>
              <a:ext uri="{FF2B5EF4-FFF2-40B4-BE49-F238E27FC236}">
                <a16:creationId xmlns:a16="http://schemas.microsoft.com/office/drawing/2014/main" id="{9B7106B7-C53B-5606-C89D-A9A253D73B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6832E1-F90B-4590-3711-6195BF9F4DAA}"/>
              </a:ext>
            </a:extLst>
          </p:cNvPr>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8535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E4366-12FD-7DD4-56F9-0924DDD328D7}"/>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26D44D-EB44-FF9D-6CAA-E4DB085EDFB7}"/>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2A94C-3422-4BB1-CCBF-9D70DB0117B6}"/>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41C87-7AD9-4845-A077-840E4A0F3F06}" type="datetimeFigureOut">
              <a:rPr lang="en-US" smtClean="0"/>
              <a:pPr/>
              <a:t>2/20/2026</a:t>
            </a:fld>
            <a:endParaRPr lang="en-US"/>
          </a:p>
        </p:txBody>
      </p:sp>
      <p:sp>
        <p:nvSpPr>
          <p:cNvPr id="5" name="Footer Placeholder 4">
            <a:extLst>
              <a:ext uri="{FF2B5EF4-FFF2-40B4-BE49-F238E27FC236}">
                <a16:creationId xmlns:a16="http://schemas.microsoft.com/office/drawing/2014/main" id="{55C7BAD5-C325-3B96-280C-211734B3F9E5}"/>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4CC8349-A430-5E8B-27BA-30A57D808347}"/>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25482987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mailto:barthcry@msu.edu" TargetMode="External"/><Relationship Id="rId3" Type="http://schemas.openxmlformats.org/officeDocument/2006/relationships/image" Target="../media/image19.png"/><Relationship Id="rId7" Type="http://schemas.openxmlformats.org/officeDocument/2006/relationships/hyperlink" Target="https://urldefense.com/v3/__https:/hcahpsonline.org/en/quality-assurance/__;!!HXCxUKc!waB5SbDn2FK8Wu-A8cK3C8Gp02bj2r6M-_3xpz41qmxPNv0vHRVP9qdPX-c2SuDy_vwwXzf0HOwwdDHdrjMG2cDmBxaZi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urldefense.com/v3/__https:/ecqi.healthit.gov/ecqm/eh/2024/cms0506v6?qt-tabs_measure=measure-information__;!!HXCxUKc!waB5SbDn2FK8Wu-A8cK3C8Gp02bj2r6M-_3xpz41qmxPNv0vHRVP9qdPX-c2SuDy_vwwXzf0HOwwdDHdrjMG2cDztAJnLA$" TargetMode="External"/><Relationship Id="rId5" Type="http://schemas.openxmlformats.org/officeDocument/2006/relationships/hyperlink" Target="https://www.telligen.com/rqita/antibiotic-stewardship/" TargetMode="Externa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5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tratishealth.org/toolkit/emergency-department-transfer-communication/" TargetMode="External"/><Relationship Id="rId13" Type="http://schemas.openxmlformats.org/officeDocument/2006/relationships/slide" Target="slide65.xml"/><Relationship Id="rId18" Type="http://schemas.openxmlformats.org/officeDocument/2006/relationships/hyperlink" Target="https://youtu.be/q86E15HYaiM" TargetMode="External"/><Relationship Id="rId3" Type="http://schemas.openxmlformats.org/officeDocument/2006/relationships/hyperlink" Target="https://www.ruralcenter.org/sites/default/files/2023-12/MBQIP%202025%20Information%20Guide_v2.0_508_1.pdf" TargetMode="External"/><Relationship Id="rId7" Type="http://schemas.openxmlformats.org/officeDocument/2006/relationships/hyperlink" Target="http://www.ruralcenter.org/programs/tasc/mbqip/data-reporting-and-use" TargetMode="External"/><Relationship Id="rId12" Type="http://schemas.openxmlformats.org/officeDocument/2006/relationships/hyperlink" Target="https://mcrh.msu.edu/-/media/assets/mcrh/docs/programs/cah-quality-infrastructure.pdf?rev=d4f0938532ac476784457eac1314cc7e&amp;hash=523DD3AD9E6510C2F2AC18BC75CF66B0" TargetMode="External"/><Relationship Id="rId17" Type="http://schemas.openxmlformats.org/officeDocument/2006/relationships/hyperlink" Target="https://mcrh.msu.edu/-/media/assets/mcrh/docs/programs/hospital/michigan-office-hours_3212024.pdf?rev=d5e7884534854e8dbc69462d1361e576&amp;hash=578C821472D405ACF84C25AC647E1963" TargetMode="External"/><Relationship Id="rId2" Type="http://schemas.openxmlformats.org/officeDocument/2006/relationships/notesSlide" Target="../notesSlides/notesSlide48.xml"/><Relationship Id="rId16" Type="http://schemas.openxmlformats.org/officeDocument/2006/relationships/hyperlink" Target="https://www.youtube.com/watch?v=-7d27c8r1DU" TargetMode="External"/><Relationship Id="rId20" Type="http://schemas.openxmlformats.org/officeDocument/2006/relationships/hyperlink" Target="mailto:amanda.saintmartin@affiliate.msu.edu" TargetMode="External"/><Relationship Id="rId1" Type="http://schemas.openxmlformats.org/officeDocument/2006/relationships/slideLayout" Target="../slideLayouts/slideLayout2.xml"/><Relationship Id="rId6" Type="http://schemas.openxmlformats.org/officeDocument/2006/relationships/hyperlink" Target="https://www.ruralcenter.org/sites/default/files/2023-12/MBQIP_Measures122023_508.pdf" TargetMode="External"/><Relationship Id="rId11" Type="http://schemas.openxmlformats.org/officeDocument/2006/relationships/hyperlink" Target="https://www.youtube.com/watch?v=11oMYT_VZWA&amp;list=PLaV7m2-zFKpjctAKzszs_jNbXmhvADgcy&amp;index=40&amp;pp=iAQB" TargetMode="External"/><Relationship Id="rId5" Type="http://schemas.openxmlformats.org/officeDocument/2006/relationships/hyperlink" Target="https://www.ruralcenter.org/sites/default/files/2023-12/MBQIP%202025%20Submission%20Deadlines_508.pdf" TargetMode="External"/><Relationship Id="rId15" Type="http://schemas.openxmlformats.org/officeDocument/2006/relationships/hyperlink" Target="https://mcrh.msu.edu/-/media/assets/mcrh/docs/programs/hospital/mi-cah_changing-landscape_2024-10-22.pdf?rev=fba2a34bd13c472eaca1fad9d3d05ff9&amp;hash=B15C57C3476564DD39F34962FFA3AD02" TargetMode="External"/><Relationship Id="rId10" Type="http://schemas.openxmlformats.org/officeDocument/2006/relationships/hyperlink" Target="https://www.youtube.com/watch?v=My9ard_pVcE&amp;list=PLaV7m2-zFKpjctAKzszs_jNbXmhvADgcy&amp;index=39&amp;pp=iAQB" TargetMode="External"/><Relationship Id="rId19" Type="http://schemas.openxmlformats.org/officeDocument/2006/relationships/hyperlink" Target="https://mcrh.msu.edu/-/media/assets/mcrh/docs/programs/hospital/mbqip_michigan-office-hours_new-measures.pdf?rev=650297fbed8041e4919b8ce80410fb0b&amp;hash=0CBFC5FC0D751B4188948F6F0BF45929" TargetMode="External"/><Relationship Id="rId4" Type="http://schemas.openxmlformats.org/officeDocument/2006/relationships/hyperlink" Target="https://www.ruralcenter.org/sites/default/files/2022-11/MBQIP-Quality-Reporting-Guide42022.pdf" TargetMode="External"/><Relationship Id="rId9" Type="http://schemas.openxmlformats.org/officeDocument/2006/relationships/hyperlink" Target="https://www.youtube.com/watch?v=jAocvcxtp44&amp;list=PLaV7m2-zFKpjctAKzszs_jNbXmhvADgcy&amp;index=38&amp;pp=iAQB" TargetMode="External"/><Relationship Id="rId14" Type="http://schemas.openxmlformats.org/officeDocument/2006/relationships/hyperlink" Target="https://www.telligen.com/wp-content/uploads/2025/06/MBQIPNAVIGATOR_FINALEDIT_508.pdf"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telligen.com/wp-content/uploads/2025/06/MBQIPNAVIGATOR_FINALEDIT_508.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583632-1AF7-632B-1B36-46A7336A75F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F85DCC-F45D-16B7-92E0-47E3C188E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EE211837-0B7B-1AA4-6FAD-B8FB3EECC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500"/>
            <a:ext cx="12188824"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67FB81-3459-27E4-5BF7-7FCE17393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3" y="-1500"/>
            <a:ext cx="8117817"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2A61BD-6520-CA6F-3D6A-26ECC7D15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3000"/>
            <a:ext cx="12198087"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2DDA72-D8C9-7C48-3028-1DC10AE01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411" y="0"/>
            <a:ext cx="11715046"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8D53718-64E8-313D-5FB7-8517DB24F2EA}"/>
              </a:ext>
            </a:extLst>
          </p:cNvPr>
          <p:cNvPicPr>
            <a:picLocks noChangeAspect="1"/>
          </p:cNvPicPr>
          <p:nvPr/>
        </p:nvPicPr>
        <p:blipFill>
          <a:blip r:embed="rId3"/>
          <a:stretch>
            <a:fillRect/>
          </a:stretch>
        </p:blipFill>
        <p:spPr>
          <a:xfrm>
            <a:off x="9265417" y="152400"/>
            <a:ext cx="2774562" cy="1489469"/>
          </a:xfrm>
          <a:prstGeom prst="rect">
            <a:avLst/>
          </a:prstGeom>
        </p:spPr>
      </p:pic>
      <p:sp>
        <p:nvSpPr>
          <p:cNvPr id="20" name="Rectangle 19">
            <a:extLst>
              <a:ext uri="{FF2B5EF4-FFF2-40B4-BE49-F238E27FC236}">
                <a16:creationId xmlns:a16="http://schemas.microsoft.com/office/drawing/2014/main" id="{96223643-7DCA-EF88-1058-D84AD396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2888341"/>
            <a:ext cx="1220063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of a state&#10;&#10;Description automatically generated">
            <a:extLst>
              <a:ext uri="{FF2B5EF4-FFF2-40B4-BE49-F238E27FC236}">
                <a16:creationId xmlns:a16="http://schemas.microsoft.com/office/drawing/2014/main" id="{109F7F2C-04B0-E419-761A-E693A19D11B1}"/>
              </a:ext>
            </a:extLst>
          </p:cNvPr>
          <p:cNvPicPr>
            <a:picLocks noChangeAspect="1"/>
          </p:cNvPicPr>
          <p:nvPr/>
        </p:nvPicPr>
        <p:blipFill>
          <a:blip r:embed="rId4"/>
          <a:srcRect t="674"/>
          <a:stretch/>
        </p:blipFill>
        <p:spPr>
          <a:xfrm>
            <a:off x="183834" y="277879"/>
            <a:ext cx="1881775" cy="1691928"/>
          </a:xfrm>
          <a:prstGeom prst="rect">
            <a:avLst/>
          </a:prstGeom>
        </p:spPr>
      </p:pic>
      <p:sp>
        <p:nvSpPr>
          <p:cNvPr id="8" name="Title 7">
            <a:extLst>
              <a:ext uri="{FF2B5EF4-FFF2-40B4-BE49-F238E27FC236}">
                <a16:creationId xmlns:a16="http://schemas.microsoft.com/office/drawing/2014/main" id="{CA8AE584-89CF-9B8E-23C0-1A4CD644EFBF}"/>
              </a:ext>
            </a:extLst>
          </p:cNvPr>
          <p:cNvSpPr>
            <a:spLocks noGrp="1"/>
          </p:cNvSpPr>
          <p:nvPr>
            <p:ph type="ctrTitle"/>
          </p:nvPr>
        </p:nvSpPr>
        <p:spPr>
          <a:xfrm>
            <a:off x="1370012" y="2247686"/>
            <a:ext cx="9141619" cy="2387600"/>
          </a:xfrm>
        </p:spPr>
        <p:txBody>
          <a:bodyPr>
            <a:normAutofit fontScale="90000"/>
          </a:bodyPr>
          <a:lstStyle/>
          <a:p>
            <a:r>
              <a:rPr lang="en-US" sz="6000" dirty="0">
                <a:solidFill>
                  <a:srgbClr val="FFFFFF"/>
                </a:solidFill>
              </a:rPr>
              <a:t>MICAH QN </a:t>
            </a:r>
            <a:br>
              <a:rPr lang="en-US" sz="6000" dirty="0">
                <a:solidFill>
                  <a:srgbClr val="FFFFFF"/>
                </a:solidFill>
              </a:rPr>
            </a:br>
            <a:r>
              <a:rPr lang="en-US" sz="6000" dirty="0">
                <a:solidFill>
                  <a:srgbClr val="FFFFFF"/>
                </a:solidFill>
              </a:rPr>
              <a:t>Strategy Group #2</a:t>
            </a:r>
            <a:br>
              <a:rPr lang="en-US" sz="6000" dirty="0">
                <a:solidFill>
                  <a:srgbClr val="FFFFFF"/>
                </a:solidFill>
              </a:rPr>
            </a:br>
            <a:r>
              <a:rPr lang="en-US" sz="6000" dirty="0">
                <a:solidFill>
                  <a:srgbClr val="FFFFFF"/>
                </a:solidFill>
              </a:rPr>
              <a:t>February 2026</a:t>
            </a:r>
            <a:br>
              <a:rPr lang="en-US" sz="6000" dirty="0">
                <a:solidFill>
                  <a:srgbClr val="FFFFFF"/>
                </a:solidFill>
              </a:rPr>
            </a:br>
            <a:endParaRPr lang="en-US" sz="3600" dirty="0"/>
          </a:p>
        </p:txBody>
      </p:sp>
    </p:spTree>
    <p:extLst>
      <p:ext uri="{BB962C8B-B14F-4D97-AF65-F5344CB8AC3E}">
        <p14:creationId xmlns:p14="http://schemas.microsoft.com/office/powerpoint/2010/main" val="89826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DDBD9D-23E3-C070-EF03-280A23638995}"/>
              </a:ext>
            </a:extLst>
          </p:cNvPr>
          <p:cNvSpPr>
            <a:spLocks noGrp="1"/>
          </p:cNvSpPr>
          <p:nvPr>
            <p:ph type="title"/>
          </p:nvPr>
        </p:nvSpPr>
        <p:spPr>
          <a:xfrm>
            <a:off x="760413" y="294538"/>
            <a:ext cx="10504202" cy="1033669"/>
          </a:xfrm>
        </p:spPr>
        <p:txBody>
          <a:bodyPr>
            <a:normAutofit/>
          </a:bodyPr>
          <a:lstStyle/>
          <a:p>
            <a:r>
              <a:rPr lang="en-US" sz="4000" dirty="0">
                <a:solidFill>
                  <a:srgbClr val="FFFFFF"/>
                </a:solidFill>
              </a:rPr>
              <a:t>Why Participate in MBQIP?</a:t>
            </a:r>
          </a:p>
        </p:txBody>
      </p:sp>
      <p:sp>
        <p:nvSpPr>
          <p:cNvPr id="3" name="Content Placeholder 2">
            <a:extLst>
              <a:ext uri="{FF2B5EF4-FFF2-40B4-BE49-F238E27FC236}">
                <a16:creationId xmlns:a16="http://schemas.microsoft.com/office/drawing/2014/main" id="{2BAA5045-7B9D-4D21-0416-B1D2C29CFDDA}"/>
              </a:ext>
            </a:extLst>
          </p:cNvPr>
          <p:cNvSpPr>
            <a:spLocks noGrp="1"/>
          </p:cNvSpPr>
          <p:nvPr>
            <p:ph idx="1"/>
          </p:nvPr>
        </p:nvSpPr>
        <p:spPr>
          <a:xfrm>
            <a:off x="760413" y="1622744"/>
            <a:ext cx="10332328" cy="4778055"/>
          </a:xfrm>
        </p:spPr>
        <p:txBody>
          <a:bodyPr anchor="ctr">
            <a:normAutofit fontScale="92500" lnSpcReduction="10000"/>
          </a:bodyPr>
          <a:lstStyle/>
          <a:p>
            <a:pPr>
              <a:lnSpc>
                <a:spcPct val="120000"/>
              </a:lnSpc>
              <a:spcBef>
                <a:spcPts val="0"/>
              </a:spcBef>
            </a:pPr>
            <a:r>
              <a:rPr lang="en-US" sz="1700" kern="100" dirty="0">
                <a:ea typeface="Calibri" panose="020F0502020204030204" pitchFamily="34" charset="0"/>
                <a:cs typeface="Calibri" panose="020F0502020204030204" pitchFamily="34" charset="0"/>
              </a:rPr>
              <a:t>Reflects a commitment to patient-centered care by using validated data to improve patient outcomes.</a:t>
            </a:r>
          </a:p>
          <a:p>
            <a:pPr>
              <a:lnSpc>
                <a:spcPct val="120000"/>
              </a:lnSpc>
              <a:spcBef>
                <a:spcPts val="0"/>
              </a:spcBef>
            </a:pPr>
            <a:r>
              <a:rPr lang="en-US" sz="1700" kern="100" dirty="0">
                <a:ea typeface="Calibri" panose="020F0502020204030204" pitchFamily="34" charset="0"/>
                <a:cs typeface="Calibri" panose="020F0502020204030204" pitchFamily="34" charset="0"/>
              </a:rPr>
              <a:t>Assists in identifying trends and provides an opportunity that directly benefits rural patients with safer and more effective care.</a:t>
            </a:r>
          </a:p>
          <a:p>
            <a:pPr>
              <a:lnSpc>
                <a:spcPct val="120000"/>
              </a:lnSpc>
              <a:spcBef>
                <a:spcPts val="0"/>
              </a:spcBef>
            </a:pPr>
            <a:r>
              <a:rPr lang="en-US" sz="1700" kern="100" dirty="0">
                <a:ea typeface="Calibri" panose="020F0502020204030204" pitchFamily="34" charset="0"/>
                <a:cs typeface="Calibri" panose="020F0502020204030204" pitchFamily="34" charset="0"/>
              </a:rPr>
              <a:t>Allows CAHs to meet quality benchmarks through best practices and resources.</a:t>
            </a:r>
          </a:p>
          <a:p>
            <a:pPr>
              <a:lnSpc>
                <a:spcPct val="120000"/>
              </a:lnSpc>
              <a:spcBef>
                <a:spcPts val="0"/>
              </a:spcBef>
            </a:pPr>
            <a:r>
              <a:rPr lang="en-US" sz="1700" kern="100" dirty="0">
                <a:ea typeface="Calibri" panose="020F0502020204030204" pitchFamily="34" charset="0"/>
                <a:cs typeface="Calibri" panose="020F0502020204030204" pitchFamily="34" charset="0"/>
              </a:rPr>
              <a:t>Aligns priorities with peer sharing and subject matter experts from the MICAH QN.  </a:t>
            </a:r>
          </a:p>
          <a:p>
            <a:pPr>
              <a:lnSpc>
                <a:spcPct val="120000"/>
              </a:lnSpc>
              <a:spcBef>
                <a:spcPts val="0"/>
              </a:spcBef>
            </a:pPr>
            <a:r>
              <a:rPr lang="en-US" sz="1700" kern="100" dirty="0">
                <a:ea typeface="Calibri" panose="020F0502020204030204" pitchFamily="34" charset="0"/>
                <a:cs typeface="Calibri" panose="020F0502020204030204" pitchFamily="34" charset="0"/>
              </a:rPr>
              <a:t>Reaffirms commitment to providing a sustainable, high-quality healthcare model that prioritizes Michigan’s rural communities using rural-relevant measures. </a:t>
            </a:r>
          </a:p>
          <a:p>
            <a:pPr>
              <a:lnSpc>
                <a:spcPct val="120000"/>
              </a:lnSpc>
              <a:spcBef>
                <a:spcPts val="0"/>
              </a:spcBef>
            </a:pPr>
            <a:r>
              <a:rPr lang="en-US" sz="1700" kern="100" dirty="0">
                <a:ea typeface="Calibri" panose="020F0502020204030204" pitchFamily="34" charset="0"/>
                <a:cs typeface="Calibri" panose="020F0502020204030204" pitchFamily="34" charset="0"/>
              </a:rPr>
              <a:t>Aligns with CMS Priorities. </a:t>
            </a:r>
          </a:p>
          <a:p>
            <a:pPr>
              <a:lnSpc>
                <a:spcPct val="120000"/>
              </a:lnSpc>
              <a:spcBef>
                <a:spcPts val="0"/>
              </a:spcBef>
            </a:pPr>
            <a:endParaRPr lang="en-US" sz="1700" kern="100" dirty="0">
              <a:ea typeface="Calibri" panose="020F0502020204030204" pitchFamily="34" charset="0"/>
              <a:cs typeface="Times New Roman" panose="02020603050405020304" pitchFamily="18" charset="0"/>
            </a:endParaRPr>
          </a:p>
          <a:p>
            <a:pPr marL="0" indent="0">
              <a:lnSpc>
                <a:spcPct val="120000"/>
              </a:lnSpc>
              <a:spcBef>
                <a:spcPts val="0"/>
              </a:spcBef>
              <a:buNone/>
            </a:pPr>
            <a:r>
              <a:rPr lang="en-US" sz="1700" b="1" u="sng" kern="100" dirty="0">
                <a:ea typeface="Calibri" panose="020F0502020204030204" pitchFamily="34" charset="0"/>
                <a:cs typeface="Times New Roman" panose="02020603050405020304" pitchFamily="18" charset="0"/>
              </a:rPr>
              <a:t>Goals</a:t>
            </a:r>
          </a:p>
          <a:p>
            <a:pPr>
              <a:lnSpc>
                <a:spcPct val="120000"/>
              </a:lnSpc>
              <a:spcBef>
                <a:spcPts val="0"/>
              </a:spcBef>
            </a:pPr>
            <a:r>
              <a:rPr lang="en-US" sz="1700" dirty="0">
                <a:cs typeface="Calibri" panose="020F0502020204030204" pitchFamily="34" charset="0"/>
              </a:rPr>
              <a:t>Improve the quality of care provided in CAHs by increasing quality data reporting by CAHs and driving quality improvement activities based on the data.</a:t>
            </a:r>
          </a:p>
          <a:p>
            <a:pPr marL="0" indent="0">
              <a:lnSpc>
                <a:spcPct val="120000"/>
              </a:lnSpc>
              <a:spcBef>
                <a:spcPts val="0"/>
              </a:spcBef>
              <a:buNone/>
            </a:pPr>
            <a:endParaRPr lang="en-US" sz="1700" kern="100" dirty="0">
              <a:ea typeface="Calibri" panose="020F0502020204030204" pitchFamily="34" charset="0"/>
              <a:cs typeface="Calibri" panose="020F0502020204030204" pitchFamily="34" charset="0"/>
            </a:endParaRPr>
          </a:p>
          <a:p>
            <a:pPr marL="0" indent="0">
              <a:lnSpc>
                <a:spcPct val="120000"/>
              </a:lnSpc>
              <a:spcBef>
                <a:spcPts val="0"/>
              </a:spcBef>
              <a:buNone/>
            </a:pPr>
            <a:r>
              <a:rPr lang="en-US" sz="1700" b="1" u="sng" kern="100" dirty="0">
                <a:ea typeface="Calibri" panose="020F0502020204030204" pitchFamily="34" charset="0"/>
                <a:cs typeface="Calibri" panose="020F0502020204030204" pitchFamily="34" charset="0"/>
              </a:rPr>
              <a:t>MICAH QN and MBQIP Alignment</a:t>
            </a:r>
          </a:p>
          <a:p>
            <a:pPr>
              <a:lnSpc>
                <a:spcPct val="120000"/>
              </a:lnSpc>
              <a:spcBef>
                <a:spcPts val="0"/>
              </a:spcBef>
            </a:pPr>
            <a:r>
              <a:rPr lang="en-US" sz="1700" kern="100" dirty="0">
                <a:ea typeface="Calibri" panose="020F0502020204030204" pitchFamily="34" charset="0"/>
                <a:cs typeface="Calibri" panose="020F0502020204030204" pitchFamily="34" charset="0"/>
              </a:rPr>
              <a:t>The MICAH QN supports and recommends full participation in the MBQIP Program. </a:t>
            </a:r>
          </a:p>
          <a:p>
            <a:pPr>
              <a:lnSpc>
                <a:spcPct val="120000"/>
              </a:lnSpc>
              <a:spcBef>
                <a:spcPts val="0"/>
              </a:spcBef>
            </a:pPr>
            <a:r>
              <a:rPr lang="en-US" sz="1700" kern="100" dirty="0">
                <a:ea typeface="Calibri" panose="020F0502020204030204" pitchFamily="34" charset="0"/>
                <a:cs typeface="Calibri" panose="020F0502020204030204" pitchFamily="34" charset="0"/>
              </a:rPr>
              <a:t>Vision Statement - </a:t>
            </a:r>
            <a:r>
              <a:rPr lang="en-US" sz="1700" dirty="0">
                <a:cs typeface="Calibri" panose="020F0502020204030204" pitchFamily="34" charset="0"/>
              </a:rPr>
              <a:t>MICAH QN will be known as the statewide and national leader in the measurement of healthcare quality for Critical Access Hospitals (CAHs).</a:t>
            </a:r>
          </a:p>
          <a:p>
            <a:pPr>
              <a:spcBef>
                <a:spcPts val="0"/>
              </a:spcBef>
              <a:spcAft>
                <a:spcPts val="800"/>
              </a:spcAft>
            </a:pPr>
            <a:endParaRPr lang="en-US" sz="1100" kern="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400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88824"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6739"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2188826"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E69318-4B23-C3CE-F754-59061CB7D585}"/>
              </a:ext>
            </a:extLst>
          </p:cNvPr>
          <p:cNvSpPr>
            <a:spLocks noGrp="1"/>
          </p:cNvSpPr>
          <p:nvPr>
            <p:ph type="title"/>
          </p:nvPr>
        </p:nvSpPr>
        <p:spPr>
          <a:xfrm>
            <a:off x="699530" y="248038"/>
            <a:ext cx="11109882" cy="1159200"/>
          </a:xfrm>
        </p:spPr>
        <p:txBody>
          <a:bodyPr vert="horz" lIns="91440" tIns="45720" rIns="91440" bIns="45720" rtlCol="0" anchor="ctr">
            <a:normAutofit/>
          </a:bodyPr>
          <a:lstStyle/>
          <a:p>
            <a:pPr defTabSz="914400"/>
            <a:r>
              <a:rPr lang="en-US" sz="3700" kern="1200" dirty="0">
                <a:solidFill>
                  <a:srgbClr val="FFFFFF"/>
                </a:solidFill>
                <a:latin typeface="+mj-lt"/>
                <a:ea typeface="+mj-ea"/>
                <a:cs typeface="+mj-cs"/>
              </a:rPr>
              <a:t>MBQIP Quality Reporting 2026</a:t>
            </a:r>
            <a:br>
              <a:rPr lang="en-US" sz="3700" kern="1200" dirty="0">
                <a:solidFill>
                  <a:srgbClr val="FFFFFF"/>
                </a:solidFill>
                <a:latin typeface="+mj-lt"/>
                <a:ea typeface="+mj-ea"/>
                <a:cs typeface="+mj-cs"/>
              </a:rPr>
            </a:br>
            <a:r>
              <a:rPr lang="en-US" sz="3700" kern="1200" dirty="0">
                <a:solidFill>
                  <a:srgbClr val="FFFFFF"/>
                </a:solidFill>
                <a:latin typeface="+mj-lt"/>
                <a:ea typeface="+mj-ea"/>
                <a:cs typeface="+mj-cs"/>
              </a:rPr>
              <a:t>(</a:t>
            </a:r>
            <a:r>
              <a:rPr lang="en-US" sz="3700" dirty="0">
                <a:solidFill>
                  <a:srgbClr val="FFFFFF"/>
                </a:solidFill>
              </a:rPr>
              <a:t>9</a:t>
            </a:r>
            <a:r>
              <a:rPr lang="en-US" sz="3700" kern="1200" dirty="0">
                <a:solidFill>
                  <a:srgbClr val="FFFFFF"/>
                </a:solidFill>
                <a:latin typeface="+mj-lt"/>
                <a:ea typeface="+mj-ea"/>
                <a:cs typeface="+mj-cs"/>
              </a:rPr>
              <a:t> Measures)</a:t>
            </a:r>
          </a:p>
        </p:txBody>
      </p:sp>
      <p:graphicFrame>
        <p:nvGraphicFramePr>
          <p:cNvPr id="18" name="TextBox 4">
            <a:extLst>
              <a:ext uri="{FF2B5EF4-FFF2-40B4-BE49-F238E27FC236}">
                <a16:creationId xmlns:a16="http://schemas.microsoft.com/office/drawing/2014/main" id="{4B510C2E-DF92-A241-D42B-01FECDB1D3B5}"/>
              </a:ext>
            </a:extLst>
          </p:cNvPr>
          <p:cNvGraphicFramePr/>
          <p:nvPr/>
        </p:nvGraphicFramePr>
        <p:xfrm>
          <a:off x="113504" y="1574310"/>
          <a:ext cx="11961813"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0823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1371241" y="294538"/>
            <a:ext cx="9893374" cy="1033669"/>
          </a:xfrm>
        </p:spPr>
        <p:txBody>
          <a:bodyPr>
            <a:normAutofit/>
          </a:bodyPr>
          <a:lstStyle/>
          <a:p>
            <a:r>
              <a:rPr lang="en-US" sz="4000" dirty="0">
                <a:solidFill>
                  <a:srgbClr val="FFFFFF"/>
                </a:solidFill>
                <a:latin typeface="+mn-lt"/>
              </a:rPr>
              <a:t>MBQIP Submission Deadlines</a:t>
            </a:r>
            <a:endParaRPr lang="en-US" sz="4000" dirty="0">
              <a:solidFill>
                <a:srgbClr val="FF0000"/>
              </a:solidFill>
              <a:latin typeface="+mn-lt"/>
            </a:endParaRPr>
          </a:p>
        </p:txBody>
      </p:sp>
      <p:sp>
        <p:nvSpPr>
          <p:cNvPr id="14" name="Content Placeholder 13"/>
          <p:cNvSpPr>
            <a:spLocks noGrp="1"/>
          </p:cNvSpPr>
          <p:nvPr>
            <p:ph idx="1"/>
          </p:nvPr>
        </p:nvSpPr>
        <p:spPr>
          <a:xfrm>
            <a:off x="1371241" y="2362199"/>
            <a:ext cx="9721499" cy="3639355"/>
          </a:xfrm>
        </p:spPr>
        <p:txBody>
          <a:bodyPr anchor="ctr">
            <a:normAutofit/>
          </a:bodyPr>
          <a:lstStyle/>
          <a:p>
            <a:pPr>
              <a:buFont typeface="Arial" panose="020B0604020202020204" pitchFamily="34" charset="0"/>
              <a:buChar char="•"/>
            </a:pPr>
            <a:endParaRPr lang="en-US" sz="2000" dirty="0"/>
          </a:p>
          <a:p>
            <a:pPr>
              <a:buFont typeface="Arial" panose="020B0604020202020204" pitchFamily="34" charset="0"/>
              <a:buChar char="•"/>
            </a:pPr>
            <a:endParaRPr lang="en-US" sz="2000" dirty="0"/>
          </a:p>
          <a:p>
            <a:pPr marL="0" indent="0">
              <a:buNone/>
            </a:pPr>
            <a:endParaRPr lang="en-US" sz="2000" dirty="0"/>
          </a:p>
          <a:p>
            <a:pPr lvl="1"/>
            <a:endParaRPr lang="en-US" sz="2000" dirty="0"/>
          </a:p>
        </p:txBody>
      </p:sp>
      <p:pic>
        <p:nvPicPr>
          <p:cNvPr id="3" name="Picture 2">
            <a:extLst>
              <a:ext uri="{FF2B5EF4-FFF2-40B4-BE49-F238E27FC236}">
                <a16:creationId xmlns:a16="http://schemas.microsoft.com/office/drawing/2014/main" id="{DB56D008-B433-DFFB-0407-1180D2CCAEA4}"/>
              </a:ext>
            </a:extLst>
          </p:cNvPr>
          <p:cNvPicPr>
            <a:picLocks noChangeAspect="1"/>
          </p:cNvPicPr>
          <p:nvPr/>
        </p:nvPicPr>
        <p:blipFill>
          <a:blip r:embed="rId3"/>
          <a:stretch>
            <a:fillRect/>
          </a:stretch>
        </p:blipFill>
        <p:spPr>
          <a:xfrm>
            <a:off x="912812" y="1697374"/>
            <a:ext cx="9601199" cy="5009001"/>
          </a:xfrm>
          <a:prstGeom prst="rect">
            <a:avLst/>
          </a:prstGeom>
        </p:spPr>
      </p:pic>
      <p:sp>
        <p:nvSpPr>
          <p:cNvPr id="4" name="Rectangle 3">
            <a:extLst>
              <a:ext uri="{FF2B5EF4-FFF2-40B4-BE49-F238E27FC236}">
                <a16:creationId xmlns:a16="http://schemas.microsoft.com/office/drawing/2014/main" id="{24E58B16-2AA3-A2E8-3223-5FB9633EF58A}"/>
              </a:ext>
            </a:extLst>
          </p:cNvPr>
          <p:cNvSpPr/>
          <p:nvPr/>
        </p:nvSpPr>
        <p:spPr>
          <a:xfrm>
            <a:off x="989012" y="3657600"/>
            <a:ext cx="8458200" cy="1752600"/>
          </a:xfrm>
          <a:prstGeom prst="rect">
            <a:avLst/>
          </a:prstGeom>
          <a:no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Oval 4">
            <a:extLst>
              <a:ext uri="{FF2B5EF4-FFF2-40B4-BE49-F238E27FC236}">
                <a16:creationId xmlns:a16="http://schemas.microsoft.com/office/drawing/2014/main" id="{30A41136-780B-CEEE-D78D-7463FA0FF968}"/>
              </a:ext>
            </a:extLst>
          </p:cNvPr>
          <p:cNvSpPr/>
          <p:nvPr/>
        </p:nvSpPr>
        <p:spPr>
          <a:xfrm>
            <a:off x="10056812" y="3124199"/>
            <a:ext cx="1828799" cy="1597433"/>
          </a:xfrm>
          <a:prstGeom prst="wedgeEllipseCallout">
            <a:avLst>
              <a:gd name="adj1" fmla="val -75134"/>
              <a:gd name="adj2" fmla="val 3759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Quarterly Measures</a:t>
            </a:r>
          </a:p>
        </p:txBody>
      </p:sp>
    </p:spTree>
    <p:extLst>
      <p:ext uri="{BB962C8B-B14F-4D97-AF65-F5344CB8AC3E}">
        <p14:creationId xmlns:p14="http://schemas.microsoft.com/office/powerpoint/2010/main" val="2139132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1371239" y="348865"/>
            <a:ext cx="10041408" cy="877729"/>
          </a:xfrm>
        </p:spPr>
        <p:txBody>
          <a:bodyPr anchor="ctr">
            <a:normAutofit/>
          </a:bodyPr>
          <a:lstStyle/>
          <a:p>
            <a:r>
              <a:rPr lang="en-US" sz="4000" dirty="0">
                <a:solidFill>
                  <a:srgbClr val="FFFFFF"/>
                </a:solidFill>
              </a:rPr>
              <a:t>MBQIP Submission Deadlines</a:t>
            </a:r>
            <a:endParaRPr lang="en-US" sz="4000" dirty="0">
              <a:solidFill>
                <a:srgbClr val="FF0000"/>
              </a:solidFill>
            </a:endParaRPr>
          </a:p>
        </p:txBody>
      </p:sp>
      <p:pic>
        <p:nvPicPr>
          <p:cNvPr id="8" name="Content Placeholder 7">
            <a:extLst>
              <a:ext uri="{FF2B5EF4-FFF2-40B4-BE49-F238E27FC236}">
                <a16:creationId xmlns:a16="http://schemas.microsoft.com/office/drawing/2014/main" id="{A9755B32-B497-500B-7BCD-7C2248FF131A}"/>
              </a:ext>
            </a:extLst>
          </p:cNvPr>
          <p:cNvPicPr>
            <a:picLocks noGrp="1" noChangeAspect="1"/>
          </p:cNvPicPr>
          <p:nvPr>
            <p:ph idx="1"/>
          </p:nvPr>
        </p:nvPicPr>
        <p:blipFill>
          <a:blip r:embed="rId3"/>
          <a:stretch>
            <a:fillRect/>
          </a:stretch>
        </p:blipFill>
        <p:spPr>
          <a:xfrm>
            <a:off x="1293812" y="1752601"/>
            <a:ext cx="9372600" cy="4756534"/>
          </a:xfrm>
        </p:spPr>
      </p:pic>
    </p:spTree>
    <p:extLst>
      <p:ext uri="{BB962C8B-B14F-4D97-AF65-F5344CB8AC3E}">
        <p14:creationId xmlns:p14="http://schemas.microsoft.com/office/powerpoint/2010/main" val="3106206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9B2F02-CC5A-638D-9B2E-BC79BF5B6D99}"/>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2A48938-A081-9DA1-9041-A4CE5B125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0A5B0EE-AECA-D1BD-7C3F-C30AF0721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4DCC381-EDF6-D260-B4A6-F486205C7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89CD9FE-3641-6E79-FE1E-F0D623980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4F830373-BC72-64C2-2822-782A0E277920}"/>
              </a:ext>
            </a:extLst>
          </p:cNvPr>
          <p:cNvSpPr>
            <a:spLocks noGrp="1"/>
          </p:cNvSpPr>
          <p:nvPr>
            <p:ph type="title"/>
          </p:nvPr>
        </p:nvSpPr>
        <p:spPr>
          <a:xfrm>
            <a:off x="1371239" y="348865"/>
            <a:ext cx="10041408" cy="877729"/>
          </a:xfrm>
        </p:spPr>
        <p:txBody>
          <a:bodyPr anchor="ctr">
            <a:normAutofit/>
          </a:bodyPr>
          <a:lstStyle/>
          <a:p>
            <a:r>
              <a:rPr lang="en-US" sz="4000" dirty="0">
                <a:solidFill>
                  <a:srgbClr val="FFFFFF"/>
                </a:solidFill>
              </a:rPr>
              <a:t>Critical Access Hospital by State</a:t>
            </a:r>
            <a:endParaRPr lang="en-US" sz="4000" dirty="0">
              <a:solidFill>
                <a:srgbClr val="FF0000"/>
              </a:solidFill>
            </a:endParaRPr>
          </a:p>
        </p:txBody>
      </p:sp>
      <p:graphicFrame>
        <p:nvGraphicFramePr>
          <p:cNvPr id="19" name="Content Placeholder 18">
            <a:extLst>
              <a:ext uri="{FF2B5EF4-FFF2-40B4-BE49-F238E27FC236}">
                <a16:creationId xmlns:a16="http://schemas.microsoft.com/office/drawing/2014/main" id="{BEE0FB43-7553-A30E-639E-4E8F87E14833}"/>
              </a:ext>
            </a:extLst>
          </p:cNvPr>
          <p:cNvGraphicFramePr>
            <a:graphicFrameLocks noGrp="1"/>
          </p:cNvGraphicFramePr>
          <p:nvPr>
            <p:ph idx="1"/>
            <p:extLst>
              <p:ext uri="{D42A27DB-BD31-4B8C-83A1-F6EECF244321}">
                <p14:modId xmlns:p14="http://schemas.microsoft.com/office/powerpoint/2010/main" val="3802115425"/>
              </p:ext>
            </p:extLst>
          </p:nvPr>
        </p:nvGraphicFramePr>
        <p:xfrm>
          <a:off x="608012" y="1825624"/>
          <a:ext cx="11201400" cy="4956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446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88824"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6739"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2188826"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496556-9327-9AE0-BF82-8B5BD8016B54}"/>
              </a:ext>
            </a:extLst>
          </p:cNvPr>
          <p:cNvSpPr>
            <a:spLocks noGrp="1"/>
          </p:cNvSpPr>
          <p:nvPr>
            <p:ph type="title"/>
          </p:nvPr>
        </p:nvSpPr>
        <p:spPr>
          <a:xfrm>
            <a:off x="2298570" y="331122"/>
            <a:ext cx="7061882" cy="1159200"/>
          </a:xfrm>
        </p:spPr>
        <p:txBody>
          <a:bodyPr vert="horz" lIns="91440" tIns="45720" rIns="91440" bIns="45720" rtlCol="0" anchor="ctr">
            <a:normAutofit/>
          </a:bodyPr>
          <a:lstStyle/>
          <a:p>
            <a:pPr algn="ctr" defTabSz="914400"/>
            <a:r>
              <a:rPr lang="en-US" sz="4000" kern="1200" dirty="0">
                <a:solidFill>
                  <a:srgbClr val="FFFFFF"/>
                </a:solidFill>
                <a:latin typeface="+mj-lt"/>
                <a:ea typeface="+mj-ea"/>
                <a:cs typeface="+mj-cs"/>
              </a:rPr>
              <a:t>MBQIP Data Report </a:t>
            </a: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D74D10E0-BF84-A4FD-6E7D-490417390782}"/>
              </a:ext>
            </a:extLst>
          </p:cNvPr>
          <p:cNvPicPr>
            <a:picLocks noChangeAspect="1"/>
          </p:cNvPicPr>
          <p:nvPr/>
        </p:nvPicPr>
        <p:blipFill>
          <a:blip r:embed="rId3"/>
          <a:stretch>
            <a:fillRect/>
          </a:stretch>
        </p:blipFill>
        <p:spPr>
          <a:xfrm>
            <a:off x="8075612" y="4631836"/>
            <a:ext cx="3760541" cy="2021292"/>
          </a:xfrm>
          <a:prstGeom prst="rect">
            <a:avLst/>
          </a:prstGeom>
        </p:spPr>
      </p:pic>
      <p:sp>
        <p:nvSpPr>
          <p:cNvPr id="4" name="Title 1">
            <a:extLst>
              <a:ext uri="{FF2B5EF4-FFF2-40B4-BE49-F238E27FC236}">
                <a16:creationId xmlns:a16="http://schemas.microsoft.com/office/drawing/2014/main" id="{BDADB6D8-18CB-E662-5741-ADB09D5A62C0}"/>
              </a:ext>
            </a:extLst>
          </p:cNvPr>
          <p:cNvSpPr txBox="1">
            <a:spLocks/>
          </p:cNvSpPr>
          <p:nvPr/>
        </p:nvSpPr>
        <p:spPr>
          <a:xfrm>
            <a:off x="455612" y="1676400"/>
            <a:ext cx="11049000" cy="3808354"/>
          </a:xfrm>
          <a:prstGeom prst="rect">
            <a:avLst/>
          </a:prstGeom>
        </p:spPr>
        <p:txBody>
          <a:bodyPr vert="horz" lIns="91440" tIns="45720" rIns="91440" bIns="45720" rtlCol="0" anchor="b">
            <a:normAutofit fontScale="97500"/>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sz="6700" b="1" dirty="0"/>
              <a:t>Updates</a:t>
            </a:r>
            <a:endParaRPr lang="en-US" sz="4100" b="1" dirty="0"/>
          </a:p>
          <a:p>
            <a:pPr algn="ctr">
              <a:lnSpc>
                <a:spcPct val="120000"/>
              </a:lnSpc>
            </a:pPr>
            <a:r>
              <a:rPr lang="en-US" sz="3700" dirty="0"/>
              <a:t>OP18b – Q2 2025</a:t>
            </a:r>
            <a:br>
              <a:rPr lang="en-US" sz="3700" dirty="0"/>
            </a:br>
            <a:r>
              <a:rPr lang="en-US" sz="3700" dirty="0"/>
              <a:t>HCAHPS – Q1-Q4 2024</a:t>
            </a:r>
          </a:p>
          <a:p>
            <a:pPr algn="ctr">
              <a:lnSpc>
                <a:spcPct val="120000"/>
              </a:lnSpc>
            </a:pPr>
            <a:r>
              <a:rPr lang="en-US" sz="3700" dirty="0"/>
              <a:t>EDTC – Q3 2025 &amp; Q4 2025</a:t>
            </a:r>
            <a:br>
              <a:rPr lang="en-US" sz="3300" dirty="0"/>
            </a:br>
            <a:endParaRPr lang="en-US" sz="3200" dirty="0"/>
          </a:p>
        </p:txBody>
      </p:sp>
      <p:pic>
        <p:nvPicPr>
          <p:cNvPr id="5" name="Picture 4" descr="A sun shining through trees&#10;&#10;Description automatically generated">
            <a:extLst>
              <a:ext uri="{FF2B5EF4-FFF2-40B4-BE49-F238E27FC236}">
                <a16:creationId xmlns:a16="http://schemas.microsoft.com/office/drawing/2014/main" id="{5A69F7A2-7B83-00EA-0CA2-6F0C413647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35" y="5486400"/>
            <a:ext cx="1284209" cy="1166728"/>
          </a:xfrm>
          <a:prstGeom prst="rect">
            <a:avLst/>
          </a:prstGeom>
        </p:spPr>
      </p:pic>
    </p:spTree>
    <p:extLst>
      <p:ext uri="{BB962C8B-B14F-4D97-AF65-F5344CB8AC3E}">
        <p14:creationId xmlns:p14="http://schemas.microsoft.com/office/powerpoint/2010/main" val="365841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99DABD4-1D5E-5502-CAED-EB366114E972}"/>
              </a:ext>
            </a:extLst>
          </p:cNvPr>
          <p:cNvPicPr>
            <a:picLocks noChangeAspect="1"/>
          </p:cNvPicPr>
          <p:nvPr/>
        </p:nvPicPr>
        <p:blipFill>
          <a:blip r:embed="rId2"/>
          <a:stretch>
            <a:fillRect/>
          </a:stretch>
        </p:blipFill>
        <p:spPr>
          <a:xfrm>
            <a:off x="3122612" y="2209800"/>
            <a:ext cx="5638800" cy="3200171"/>
          </a:xfrm>
          <a:prstGeom prst="rect">
            <a:avLst/>
          </a:prstGeom>
        </p:spPr>
      </p:pic>
      <p:sp>
        <p:nvSpPr>
          <p:cNvPr id="3" name="Title 1">
            <a:extLst>
              <a:ext uri="{FF2B5EF4-FFF2-40B4-BE49-F238E27FC236}">
                <a16:creationId xmlns:a16="http://schemas.microsoft.com/office/drawing/2014/main" id="{D1DDDF11-9193-C288-DE01-D0D2C0A6A6FC}"/>
              </a:ext>
            </a:extLst>
          </p:cNvPr>
          <p:cNvSpPr>
            <a:spLocks noGrp="1"/>
          </p:cNvSpPr>
          <p:nvPr>
            <p:ph type="title"/>
          </p:nvPr>
        </p:nvSpPr>
        <p:spPr>
          <a:xfrm>
            <a:off x="150812" y="277204"/>
            <a:ext cx="11658600" cy="1159200"/>
          </a:xfrm>
        </p:spPr>
        <p:txBody>
          <a:bodyPr vert="horz" lIns="91440" tIns="45720" rIns="91440" bIns="45720" rtlCol="0" anchor="ctr">
            <a:normAutofit/>
          </a:bodyPr>
          <a:lstStyle/>
          <a:p>
            <a:pPr algn="ctr" defTabSz="914400"/>
            <a:r>
              <a:rPr lang="en-US" sz="4000" b="1" kern="1200" dirty="0">
                <a:solidFill>
                  <a:srgbClr val="FFFFFF"/>
                </a:solidFill>
                <a:latin typeface="+mj-lt"/>
                <a:ea typeface="+mj-ea"/>
                <a:cs typeface="+mj-cs"/>
              </a:rPr>
              <a:t>OP 18B</a:t>
            </a:r>
            <a:br>
              <a:rPr lang="en-US" sz="1000" b="1" kern="1200" dirty="0">
                <a:solidFill>
                  <a:srgbClr val="FFFFFF"/>
                </a:solidFill>
                <a:latin typeface="+mj-lt"/>
                <a:ea typeface="+mj-ea"/>
                <a:cs typeface="+mj-cs"/>
              </a:rPr>
            </a:br>
            <a:br>
              <a:rPr lang="en-US" sz="1000" b="1" kern="1200" dirty="0">
                <a:solidFill>
                  <a:srgbClr val="FFFFFF"/>
                </a:solidFill>
                <a:latin typeface="+mj-lt"/>
                <a:ea typeface="+mj-ea"/>
                <a:cs typeface="+mj-cs"/>
              </a:rPr>
            </a:br>
            <a:endParaRPr lang="en-US" sz="1000" b="1" kern="1200" dirty="0">
              <a:solidFill>
                <a:srgbClr val="FFFFFF"/>
              </a:solidFill>
              <a:latin typeface="+mj-lt"/>
              <a:ea typeface="+mj-ea"/>
              <a:cs typeface="+mj-cs"/>
            </a:endParaRPr>
          </a:p>
        </p:txBody>
      </p:sp>
      <p:pic>
        <p:nvPicPr>
          <p:cNvPr id="4" name="Picture 3" descr="A sun shining through trees&#10;&#10;Description automatically generated">
            <a:extLst>
              <a:ext uri="{FF2B5EF4-FFF2-40B4-BE49-F238E27FC236}">
                <a16:creationId xmlns:a16="http://schemas.microsoft.com/office/drawing/2014/main" id="{AFC8636C-F8B6-7C82-EB41-32EE0CC85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212" y="4953000"/>
            <a:ext cx="1752600" cy="1776328"/>
          </a:xfrm>
          <a:prstGeom prst="rect">
            <a:avLst/>
          </a:prstGeom>
        </p:spPr>
      </p:pic>
    </p:spTree>
    <p:extLst>
      <p:ext uri="{BB962C8B-B14F-4D97-AF65-F5344CB8AC3E}">
        <p14:creationId xmlns:p14="http://schemas.microsoft.com/office/powerpoint/2010/main" val="268422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1DDDF11-9193-C288-DE01-D0D2C0A6A6FC}"/>
              </a:ext>
            </a:extLst>
          </p:cNvPr>
          <p:cNvSpPr>
            <a:spLocks noGrp="1"/>
          </p:cNvSpPr>
          <p:nvPr>
            <p:ph type="title"/>
          </p:nvPr>
        </p:nvSpPr>
        <p:spPr>
          <a:xfrm>
            <a:off x="150812" y="277204"/>
            <a:ext cx="11811000" cy="1159200"/>
          </a:xfrm>
        </p:spPr>
        <p:txBody>
          <a:bodyPr vert="horz" lIns="91440" tIns="45720" rIns="91440" bIns="45720" rtlCol="0" anchor="ctr">
            <a:normAutofit/>
          </a:bodyPr>
          <a:lstStyle/>
          <a:p>
            <a:pPr algn="ctr" defTabSz="914400"/>
            <a:r>
              <a:rPr lang="en-US" sz="4000" kern="1200" dirty="0">
                <a:solidFill>
                  <a:srgbClr val="FFFFFF"/>
                </a:solidFill>
                <a:latin typeface="+mj-lt"/>
                <a:ea typeface="+mj-ea"/>
                <a:cs typeface="+mj-cs"/>
              </a:rPr>
              <a:t>OP 18B- Q</a:t>
            </a:r>
            <a:r>
              <a:rPr lang="en-US" sz="4000" dirty="0">
                <a:solidFill>
                  <a:srgbClr val="FFFFFF"/>
                </a:solidFill>
              </a:rPr>
              <a:t>2</a:t>
            </a:r>
            <a:r>
              <a:rPr lang="en-US" sz="4000" kern="1200" dirty="0">
                <a:solidFill>
                  <a:srgbClr val="FFFFFF"/>
                </a:solidFill>
                <a:latin typeface="+mj-lt"/>
                <a:ea typeface="+mj-ea"/>
                <a:cs typeface="+mj-cs"/>
              </a:rPr>
              <a:t> 2025</a:t>
            </a: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graphicFrame>
        <p:nvGraphicFramePr>
          <p:cNvPr id="5" name="Table 4">
            <a:extLst>
              <a:ext uri="{FF2B5EF4-FFF2-40B4-BE49-F238E27FC236}">
                <a16:creationId xmlns:a16="http://schemas.microsoft.com/office/drawing/2014/main" id="{7396D20C-EF87-4812-9126-B6967DF0035F}"/>
              </a:ext>
            </a:extLst>
          </p:cNvPr>
          <p:cNvGraphicFramePr>
            <a:graphicFrameLocks noGrp="1"/>
          </p:cNvGraphicFramePr>
          <p:nvPr>
            <p:extLst>
              <p:ext uri="{D42A27DB-BD31-4B8C-83A1-F6EECF244321}">
                <p14:modId xmlns:p14="http://schemas.microsoft.com/office/powerpoint/2010/main" val="607861069"/>
              </p:ext>
            </p:extLst>
          </p:nvPr>
        </p:nvGraphicFramePr>
        <p:xfrm>
          <a:off x="608012" y="2057400"/>
          <a:ext cx="10742611" cy="3733800"/>
        </p:xfrm>
        <a:graphic>
          <a:graphicData uri="http://schemas.openxmlformats.org/drawingml/2006/table">
            <a:tbl>
              <a:tblPr/>
              <a:tblGrid>
                <a:gridCol w="1741729">
                  <a:extLst>
                    <a:ext uri="{9D8B030D-6E8A-4147-A177-3AD203B41FA5}">
                      <a16:colId xmlns:a16="http://schemas.microsoft.com/office/drawing/2014/main" val="3364382405"/>
                    </a:ext>
                  </a:extLst>
                </a:gridCol>
                <a:gridCol w="561094">
                  <a:extLst>
                    <a:ext uri="{9D8B030D-6E8A-4147-A177-3AD203B41FA5}">
                      <a16:colId xmlns:a16="http://schemas.microsoft.com/office/drawing/2014/main" val="3391334758"/>
                    </a:ext>
                  </a:extLst>
                </a:gridCol>
                <a:gridCol w="561094">
                  <a:extLst>
                    <a:ext uri="{9D8B030D-6E8A-4147-A177-3AD203B41FA5}">
                      <a16:colId xmlns:a16="http://schemas.microsoft.com/office/drawing/2014/main" val="2795906187"/>
                    </a:ext>
                  </a:extLst>
                </a:gridCol>
                <a:gridCol w="561094">
                  <a:extLst>
                    <a:ext uri="{9D8B030D-6E8A-4147-A177-3AD203B41FA5}">
                      <a16:colId xmlns:a16="http://schemas.microsoft.com/office/drawing/2014/main" val="2781869390"/>
                    </a:ext>
                  </a:extLst>
                </a:gridCol>
                <a:gridCol w="561094">
                  <a:extLst>
                    <a:ext uri="{9D8B030D-6E8A-4147-A177-3AD203B41FA5}">
                      <a16:colId xmlns:a16="http://schemas.microsoft.com/office/drawing/2014/main" val="2113557453"/>
                    </a:ext>
                  </a:extLst>
                </a:gridCol>
                <a:gridCol w="642920">
                  <a:extLst>
                    <a:ext uri="{9D8B030D-6E8A-4147-A177-3AD203B41FA5}">
                      <a16:colId xmlns:a16="http://schemas.microsoft.com/office/drawing/2014/main" val="814899057"/>
                    </a:ext>
                  </a:extLst>
                </a:gridCol>
                <a:gridCol w="642920">
                  <a:extLst>
                    <a:ext uri="{9D8B030D-6E8A-4147-A177-3AD203B41FA5}">
                      <a16:colId xmlns:a16="http://schemas.microsoft.com/office/drawing/2014/main" val="2965042610"/>
                    </a:ext>
                  </a:extLst>
                </a:gridCol>
                <a:gridCol w="689678">
                  <a:extLst>
                    <a:ext uri="{9D8B030D-6E8A-4147-A177-3AD203B41FA5}">
                      <a16:colId xmlns:a16="http://schemas.microsoft.com/office/drawing/2014/main" val="502699352"/>
                    </a:ext>
                  </a:extLst>
                </a:gridCol>
                <a:gridCol w="689678">
                  <a:extLst>
                    <a:ext uri="{9D8B030D-6E8A-4147-A177-3AD203B41FA5}">
                      <a16:colId xmlns:a16="http://schemas.microsoft.com/office/drawing/2014/main" val="655031981"/>
                    </a:ext>
                  </a:extLst>
                </a:gridCol>
                <a:gridCol w="677988">
                  <a:extLst>
                    <a:ext uri="{9D8B030D-6E8A-4147-A177-3AD203B41FA5}">
                      <a16:colId xmlns:a16="http://schemas.microsoft.com/office/drawing/2014/main" val="2560415404"/>
                    </a:ext>
                  </a:extLst>
                </a:gridCol>
                <a:gridCol w="876709">
                  <a:extLst>
                    <a:ext uri="{9D8B030D-6E8A-4147-A177-3AD203B41FA5}">
                      <a16:colId xmlns:a16="http://schemas.microsoft.com/office/drawing/2014/main" val="4226203111"/>
                    </a:ext>
                  </a:extLst>
                </a:gridCol>
                <a:gridCol w="876709">
                  <a:extLst>
                    <a:ext uri="{9D8B030D-6E8A-4147-A177-3AD203B41FA5}">
                      <a16:colId xmlns:a16="http://schemas.microsoft.com/office/drawing/2014/main" val="3243603969"/>
                    </a:ext>
                  </a:extLst>
                </a:gridCol>
                <a:gridCol w="829952">
                  <a:extLst>
                    <a:ext uri="{9D8B030D-6E8A-4147-A177-3AD203B41FA5}">
                      <a16:colId xmlns:a16="http://schemas.microsoft.com/office/drawing/2014/main" val="305075201"/>
                    </a:ext>
                  </a:extLst>
                </a:gridCol>
                <a:gridCol w="829952">
                  <a:extLst>
                    <a:ext uri="{9D8B030D-6E8A-4147-A177-3AD203B41FA5}">
                      <a16:colId xmlns:a16="http://schemas.microsoft.com/office/drawing/2014/main" val="2615542083"/>
                    </a:ext>
                  </a:extLst>
                </a:gridCol>
              </a:tblGrid>
              <a:tr h="341874">
                <a:tc>
                  <a:txBody>
                    <a:bodyPr/>
                    <a:lstStyle/>
                    <a:p>
                      <a:pPr algn="l" rtl="0" fontAlgn="b"/>
                      <a:r>
                        <a:rPr lang="en-US" sz="1600" b="1" i="0" u="none" strike="noStrike">
                          <a:solidFill>
                            <a:srgbClr val="000000"/>
                          </a:solidFill>
                          <a:effectLst/>
                          <a:latin typeface="Calibri" panose="020F0502020204030204" pitchFamily="34" charset="0"/>
                        </a:rPr>
                        <a:t>OP - 18B</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rtl="0" fontAlgn="ctr"/>
                      <a:r>
                        <a:rPr lang="en-US" sz="1100" b="1" i="0" u="none" strike="noStrike">
                          <a:solidFill>
                            <a:srgbClr val="000000"/>
                          </a:solidFill>
                          <a:effectLst/>
                          <a:latin typeface="Calibri" panose="020F0502020204030204" pitchFamily="34" charset="0"/>
                        </a:rPr>
                        <a:t>State by Performance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rtl="0" fontAlgn="ctr"/>
                      <a:r>
                        <a:rPr lang="en-US" sz="1100" b="1" i="0" u="none" strike="noStrike">
                          <a:solidFill>
                            <a:srgbClr val="000000"/>
                          </a:solidFill>
                          <a:effectLst/>
                          <a:latin typeface="Calibri" panose="020F0502020204030204" pitchFamily="34" charset="0"/>
                        </a:rPr>
                        <a:t>State Current Quarter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rtl="0" fontAlgn="ctr"/>
                      <a:r>
                        <a:rPr lang="en-US" sz="1100" b="1" i="0" u="none" strike="noStrike">
                          <a:solidFill>
                            <a:srgbClr val="000000"/>
                          </a:solidFill>
                          <a:effectLst/>
                          <a:latin typeface="Calibri" panose="020F0502020204030204" pitchFamily="34" charset="0"/>
                        </a:rPr>
                        <a:t>National Current Quarter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Benchmark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085927078"/>
                  </a:ext>
                </a:extLst>
              </a:tr>
              <a:tr h="518707">
                <a:tc>
                  <a:txBody>
                    <a:bodyPr/>
                    <a:lstStyle/>
                    <a:p>
                      <a:pPr algn="l" rtl="0" fontAlgn="b"/>
                      <a:r>
                        <a:rPr lang="en-US" sz="1100" b="1" i="0" u="none" strike="noStrike">
                          <a:solidFill>
                            <a:srgbClr val="000000"/>
                          </a:solidFill>
                          <a:effectLst/>
                          <a:latin typeface="Calibri" panose="020F0502020204030204" pitchFamily="34" charset="0"/>
                        </a:rPr>
                        <a:t>Emergency Department – Quarterly Measure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rtl="0" fontAlgn="b"/>
                      <a:r>
                        <a:rPr lang="en-US" sz="1100" b="0" i="0" u="none" strike="noStrike" dirty="0">
                          <a:solidFill>
                            <a:srgbClr val="000000"/>
                          </a:solidFill>
                          <a:effectLst/>
                          <a:latin typeface="Calibri" panose="020F0502020204030204" pitchFamily="34" charset="0"/>
                        </a:rPr>
                        <a:t>Q3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rtl="0" fontAlgn="b"/>
                      <a:r>
                        <a:rPr lang="en-US" sz="1100" b="1" i="0" u="none" strike="noStrike" dirty="0">
                          <a:solidFill>
                            <a:srgbClr val="000000"/>
                          </a:solidFill>
                          <a:effectLst/>
                          <a:latin typeface="Calibri" panose="020F0502020204030204" pitchFamily="34" charset="0"/>
                        </a:rPr>
                        <a:t>Q4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b"/>
                      <a:r>
                        <a:rPr lang="en-US" sz="1100" b="1" i="0" u="none" strike="noStrike" dirty="0">
                          <a:solidFill>
                            <a:srgbClr val="000000"/>
                          </a:solidFill>
                          <a:effectLst/>
                          <a:latin typeface="Calibri" panose="020F0502020204030204" pitchFamily="34" charset="0"/>
                        </a:rPr>
                        <a:t>Q1 2025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b"/>
                      <a:r>
                        <a:rPr lang="en-US" sz="1100" b="1" i="0" u="none" strike="noStrike" dirty="0">
                          <a:solidFill>
                            <a:srgbClr val="000000"/>
                          </a:solidFill>
                          <a:effectLst/>
                          <a:latin typeface="Calibri" panose="020F0502020204030204" pitchFamily="34" charset="0"/>
                        </a:rPr>
                        <a:t>Q2 2025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 CAH Reporting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Median Time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90th percentile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#CAH Reporting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8CBAD"/>
                    </a:solidFill>
                  </a:tcPr>
                </a:tc>
                <a:tc>
                  <a:txBody>
                    <a:bodyPr/>
                    <a:lstStyle/>
                    <a:p>
                      <a:pPr algn="ctr" rtl="0" fontAlgn="b"/>
                      <a:r>
                        <a:rPr lang="en-US" sz="1100" b="0" i="0" u="none" strike="noStrike">
                          <a:solidFill>
                            <a:srgbClr val="000000"/>
                          </a:solidFill>
                          <a:effectLst/>
                          <a:latin typeface="Calibri" panose="020F0502020204030204" pitchFamily="34" charset="0"/>
                        </a:rPr>
                        <a:t>Median Time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8CBAD"/>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dirty="0">
                          <a:solidFill>
                            <a:srgbClr val="000000"/>
                          </a:solidFill>
                          <a:effectLst/>
                          <a:latin typeface="Calibri" panose="020F0502020204030204" pitchFamily="34" charset="0"/>
                        </a:rPr>
                        <a:t>Median Time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340483422"/>
                  </a:ext>
                </a:extLst>
              </a:tr>
              <a:tr h="247564">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9D9D9"/>
                    </a:solidFill>
                  </a:tcPr>
                </a:tc>
                <a:tc>
                  <a:txBody>
                    <a:bodyPr/>
                    <a:lstStyle/>
                    <a:p>
                      <a:pPr algn="l" rtl="0" fontAlgn="b"/>
                      <a:r>
                        <a:rPr lang="en-US" sz="11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0CECE"/>
                    </a:solidFill>
                  </a:tcPr>
                </a:tc>
                <a:tc>
                  <a:txBody>
                    <a:bodyPr/>
                    <a:lstStyle/>
                    <a:p>
                      <a:pPr algn="l" rtl="0" fontAlgn="b"/>
                      <a:r>
                        <a:rPr lang="en-US" sz="1100" b="1"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0CECE"/>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8CBAD"/>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8CBAD"/>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2528404298"/>
                  </a:ext>
                </a:extLst>
              </a:tr>
              <a:tr h="235775">
                <a:tc rowSpan="2">
                  <a:txBody>
                    <a:bodyPr/>
                    <a:lstStyle/>
                    <a:p>
                      <a:pPr algn="l" rtl="0" fontAlgn="ctr"/>
                      <a:r>
                        <a:rPr lang="en-US" sz="1100" b="0" i="0" u="none" strike="noStrike">
                          <a:solidFill>
                            <a:srgbClr val="000000"/>
                          </a:solidFill>
                          <a:effectLst/>
                          <a:latin typeface="Calibri" panose="020F0502020204030204" pitchFamily="34" charset="0"/>
                        </a:rPr>
                        <a:t>Median Time from ED Arrival to ED Departure for Discharged ED Patients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noFill/>
                  </a:tcPr>
                </a:tc>
                <a:tc>
                  <a:txBody>
                    <a:bodyPr/>
                    <a:lstStyle/>
                    <a:p>
                      <a:pPr algn="ctr" rtl="0" fontAlgn="ctr"/>
                      <a:r>
                        <a:rPr lang="en-US" sz="1100" b="0" i="0" u="none" strike="noStrike" dirty="0">
                          <a:solidFill>
                            <a:srgbClr val="000000"/>
                          </a:solidFill>
                          <a:effectLst/>
                          <a:latin typeface="Calibri" panose="020F0502020204030204" pitchFamily="34" charset="0"/>
                        </a:rPr>
                        <a:t>123 min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rtl="0" fontAlgn="ctr"/>
                      <a:r>
                        <a:rPr lang="en-US" sz="1100" b="1" i="0" u="none" strike="noStrike" dirty="0">
                          <a:solidFill>
                            <a:srgbClr val="000000"/>
                          </a:solidFill>
                          <a:effectLst/>
                          <a:latin typeface="Calibri" panose="020F0502020204030204" pitchFamily="34" charset="0"/>
                        </a:rPr>
                        <a:t>114 min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algn="ctr" rtl="0" fontAlgn="ctr"/>
                      <a:r>
                        <a:rPr lang="en-US" sz="1100" b="1" i="0" u="none" strike="noStrike" dirty="0">
                          <a:solidFill>
                            <a:srgbClr val="000000"/>
                          </a:solidFill>
                          <a:effectLst/>
                          <a:latin typeface="Calibri" panose="020F0502020204030204" pitchFamily="34" charset="0"/>
                        </a:rPr>
                        <a:t>117 min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algn="ctr" rtl="0" fontAlgn="ctr"/>
                      <a:r>
                        <a:rPr lang="en-US" sz="1100" b="1" i="0" u="none" strike="noStrike" dirty="0">
                          <a:solidFill>
                            <a:srgbClr val="000000"/>
                          </a:solidFill>
                          <a:effectLst/>
                          <a:latin typeface="Calibri" panose="020F0502020204030204" pitchFamily="34" charset="0"/>
                        </a:rPr>
                        <a:t>113 min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35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dirty="0">
                          <a:solidFill>
                            <a:srgbClr val="000000"/>
                          </a:solidFill>
                          <a:effectLst/>
                          <a:latin typeface="Calibri" panose="020F0502020204030204" pitchFamily="34" charset="0"/>
                        </a:rPr>
                        <a:t>113 min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dirty="0">
                          <a:solidFill>
                            <a:srgbClr val="000000"/>
                          </a:solidFill>
                          <a:effectLst/>
                          <a:latin typeface="Calibri" panose="020F0502020204030204" pitchFamily="34" charset="0"/>
                        </a:rPr>
                        <a:t>89 min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dirty="0">
                          <a:solidFill>
                            <a:srgbClr val="000000"/>
                          </a:solidFill>
                          <a:effectLst/>
                          <a:latin typeface="Calibri" panose="020F0502020204030204" pitchFamily="34" charset="0"/>
                        </a:rPr>
                        <a:t>1217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ctr"/>
                      <a:r>
                        <a:rPr lang="en-US" sz="1100" b="1" i="0" u="none" strike="noStrike" dirty="0">
                          <a:solidFill>
                            <a:srgbClr val="000000"/>
                          </a:solidFill>
                          <a:effectLst/>
                          <a:latin typeface="Calibri" panose="020F0502020204030204" pitchFamily="34" charset="0"/>
                        </a:rPr>
                        <a:t>113 min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85 min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3346728865"/>
                  </a:ext>
                </a:extLst>
              </a:tr>
              <a:tr h="518707">
                <a:tc v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9D9D9"/>
                    </a:solidFill>
                  </a:tcPr>
                </a:tc>
                <a:tc>
                  <a:txBody>
                    <a:bodyPr/>
                    <a:lstStyle/>
                    <a:p>
                      <a:pPr algn="l" rtl="0" fontAlgn="ctr"/>
                      <a:r>
                        <a:rPr lang="en-US" sz="1100" b="1"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ctr"/>
                      <a:r>
                        <a:rPr lang="en-US" sz="1100" b="1"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607507469"/>
                  </a:ext>
                </a:extLst>
              </a:tr>
              <a:tr h="259354">
                <a:tc>
                  <a:txBody>
                    <a:bodyPr/>
                    <a:lstStyle/>
                    <a:p>
                      <a:pPr algn="l" rtl="0" fontAlgn="b"/>
                      <a:r>
                        <a:rPr lang="en-US" sz="1100" b="0" i="0" u="none" strike="noStrike">
                          <a:solidFill>
                            <a:srgbClr val="000000"/>
                          </a:solidFill>
                          <a:effectLst/>
                          <a:latin typeface="Calibri" panose="020F0502020204030204" pitchFamily="34" charset="0"/>
                        </a:rPr>
                        <a:t>Number of Patients (N)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2947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100" b="1" i="0" u="none" strike="noStrike" dirty="0">
                          <a:solidFill>
                            <a:srgbClr val="000000"/>
                          </a:solidFill>
                          <a:effectLst/>
                          <a:latin typeface="Calibri" panose="020F0502020204030204" pitchFamily="34" charset="0"/>
                        </a:rPr>
                        <a:t>3179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rtl="0" fontAlgn="b"/>
                      <a:r>
                        <a:rPr lang="en-US" sz="1100" b="1" i="0" u="none" strike="noStrike" dirty="0">
                          <a:solidFill>
                            <a:srgbClr val="000000"/>
                          </a:solidFill>
                          <a:effectLst/>
                          <a:latin typeface="Calibri" panose="020F0502020204030204" pitchFamily="34" charset="0"/>
                        </a:rPr>
                        <a:t>3197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rtl="0" fontAlgn="b"/>
                      <a:r>
                        <a:rPr lang="en-US" sz="1100" b="1" i="0" u="none" strike="noStrike" dirty="0">
                          <a:solidFill>
                            <a:srgbClr val="000000"/>
                          </a:solidFill>
                          <a:effectLst/>
                          <a:latin typeface="Calibri" panose="020F0502020204030204" pitchFamily="34" charset="0"/>
                        </a:rPr>
                        <a:t>3161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410754632"/>
                  </a:ext>
                </a:extLst>
              </a:tr>
              <a:tr h="247564">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55173250"/>
                  </a:ext>
                </a:extLst>
              </a:tr>
              <a:tr h="235775">
                <a:tc>
                  <a:txBody>
                    <a:bodyPr/>
                    <a:lstStyle/>
                    <a:p>
                      <a:pPr algn="l" rtl="0" fontAlgn="b"/>
                      <a:r>
                        <a:rPr lang="en-US" sz="1100" b="0" i="0" u="none" strike="noStrike">
                          <a:solidFill>
                            <a:srgbClr val="000000"/>
                          </a:solidFill>
                          <a:effectLst/>
                          <a:latin typeface="Calibri" panose="020F0502020204030204" pitchFamily="34" charset="0"/>
                        </a:rPr>
                        <a:t>Number CAH Reporting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32/35</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1" i="0" u="none" strike="noStrike">
                          <a:solidFill>
                            <a:srgbClr val="000000"/>
                          </a:solidFill>
                          <a:effectLst/>
                          <a:latin typeface="Calibri" panose="020F0502020204030204" pitchFamily="34" charset="0"/>
                        </a:rPr>
                        <a:t>32/35</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1" i="0" u="none" strike="noStrike">
                          <a:solidFill>
                            <a:srgbClr val="000000"/>
                          </a:solidFill>
                          <a:effectLst/>
                          <a:latin typeface="Calibri" panose="020F0502020204030204" pitchFamily="34" charset="0"/>
                        </a:rPr>
                        <a:t>35/35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1" i="0" u="none" strike="noStrike">
                          <a:solidFill>
                            <a:srgbClr val="000000"/>
                          </a:solidFill>
                          <a:effectLst/>
                          <a:latin typeface="Calibri" panose="020F0502020204030204" pitchFamily="34" charset="0"/>
                        </a:rPr>
                        <a:t>35/35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65927405"/>
                  </a:ext>
                </a:extLst>
              </a:tr>
              <a:tr h="247564">
                <a:tc>
                  <a:txBody>
                    <a:bodyPr/>
                    <a:lstStyle/>
                    <a:p>
                      <a:pPr algn="l" rtl="0" fontAlgn="b"/>
                      <a:r>
                        <a:rPr lang="en-US" sz="1100" b="0" i="0" u="none" strike="noStrike">
                          <a:solidFill>
                            <a:srgbClr val="000000"/>
                          </a:solidFill>
                          <a:effectLst/>
                          <a:latin typeface="Calibri" panose="020F0502020204030204" pitchFamily="34" charset="0"/>
                        </a:rPr>
                        <a:t>Reporting Percentage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91%</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1" i="0" u="none" strike="noStrike">
                          <a:solidFill>
                            <a:srgbClr val="000000"/>
                          </a:solidFill>
                          <a:effectLst/>
                          <a:latin typeface="Calibri" panose="020F0502020204030204" pitchFamily="34" charset="0"/>
                        </a:rPr>
                        <a:t>91%</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1" i="0" u="none" strike="noStrike">
                          <a:solidFill>
                            <a:srgbClr val="000000"/>
                          </a:solidFill>
                          <a:effectLst/>
                          <a:latin typeface="Calibri" panose="020F0502020204030204" pitchFamily="34" charset="0"/>
                        </a:rPr>
                        <a:t>100%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1" i="0" u="none" strike="noStrike">
                          <a:solidFill>
                            <a:srgbClr val="000000"/>
                          </a:solidFill>
                          <a:effectLst/>
                          <a:latin typeface="Calibri" panose="020F0502020204030204" pitchFamily="34" charset="0"/>
                        </a:rPr>
                        <a:t>100%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025230572"/>
                  </a:ext>
                </a:extLst>
              </a:tr>
              <a:tr h="235775">
                <a:tc>
                  <a:txBody>
                    <a:bodyPr/>
                    <a:lstStyle/>
                    <a:p>
                      <a:pPr algn="l" rtl="0" fontAlgn="b"/>
                      <a:r>
                        <a:rPr lang="en-US" sz="1100" b="0" i="0" u="none" strike="noStrike">
                          <a:solidFill>
                            <a:srgbClr val="000000"/>
                          </a:solidFill>
                          <a:effectLst/>
                          <a:latin typeface="Calibri" panose="020F0502020204030204" pitchFamily="34" charset="0"/>
                        </a:rPr>
                        <a:t>CAH Above State Median</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dirty="0">
                          <a:solidFill>
                            <a:srgbClr val="000000"/>
                          </a:solidFill>
                          <a:effectLst/>
                          <a:latin typeface="Calibri" panose="020F0502020204030204" pitchFamily="34" charset="0"/>
                        </a:rPr>
                        <a:t>47%</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dirty="0">
                          <a:solidFill>
                            <a:srgbClr val="000000"/>
                          </a:solidFill>
                          <a:effectLst/>
                          <a:latin typeface="Calibri" panose="020F0502020204030204" pitchFamily="34" charset="0"/>
                        </a:rPr>
                        <a:t>49%</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dirty="0">
                          <a:solidFill>
                            <a:srgbClr val="000000"/>
                          </a:solidFill>
                          <a:effectLst/>
                          <a:latin typeface="Calibri" panose="020F0502020204030204" pitchFamily="34" charset="0"/>
                        </a:rPr>
                        <a:t>54%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dirty="0">
                          <a:solidFill>
                            <a:srgbClr val="000000"/>
                          </a:solidFill>
                          <a:effectLst/>
                          <a:latin typeface="Calibri" panose="020F0502020204030204" pitchFamily="34" charset="0"/>
                        </a:rPr>
                        <a:t>46%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628554650"/>
                  </a:ext>
                </a:extLst>
              </a:tr>
              <a:tr h="426621">
                <a:tc>
                  <a:txBody>
                    <a:bodyPr/>
                    <a:lstStyle/>
                    <a:p>
                      <a:pPr algn="l" rtl="0" fontAlgn="b"/>
                      <a:r>
                        <a:rPr lang="en-US" sz="1100" b="0" i="0" u="none" strike="noStrike">
                          <a:solidFill>
                            <a:srgbClr val="000000"/>
                          </a:solidFill>
                          <a:effectLst/>
                          <a:latin typeface="Calibri" panose="020F0502020204030204" pitchFamily="34" charset="0"/>
                        </a:rPr>
                        <a:t>CAH Lower than State Median</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ctr" rtl="0" fontAlgn="b"/>
                      <a:r>
                        <a:rPr lang="en-US" sz="1100" b="0" i="0" u="none" strike="noStrike" dirty="0">
                          <a:solidFill>
                            <a:srgbClr val="000000"/>
                          </a:solidFill>
                          <a:effectLst/>
                          <a:latin typeface="Calibri" panose="020F0502020204030204" pitchFamily="34" charset="0"/>
                        </a:rPr>
                        <a:t>50%</a:t>
                      </a:r>
                    </a:p>
                  </a:txBody>
                  <a:tcPr marL="0" marR="0" marT="0" marB="0" anchor="b">
                    <a:lnL>
                      <a:noFill/>
                    </a:lnL>
                    <a:lnR>
                      <a:noFill/>
                    </a:lnR>
                    <a:lnT>
                      <a:noFill/>
                    </a:lnT>
                    <a:lnB>
                      <a:noFill/>
                    </a:lnB>
                    <a:solidFill>
                      <a:srgbClr val="C6E0B4"/>
                    </a:solidFill>
                  </a:tcPr>
                </a:tc>
                <a:tc>
                  <a:txBody>
                    <a:bodyPr/>
                    <a:lstStyle/>
                    <a:p>
                      <a:pPr algn="ctr" rtl="0" fontAlgn="b"/>
                      <a:r>
                        <a:rPr lang="en-US" sz="1100" b="0" i="0" u="none" strike="noStrike" dirty="0">
                          <a:solidFill>
                            <a:srgbClr val="000000"/>
                          </a:solidFill>
                          <a:effectLst/>
                          <a:latin typeface="Calibri" panose="020F0502020204030204" pitchFamily="34" charset="0"/>
                        </a:rPr>
                        <a:t>51%</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ctr" rtl="0" fontAlgn="b"/>
                      <a:r>
                        <a:rPr lang="en-US" sz="1100" b="0" i="0" u="none" strike="noStrike" dirty="0">
                          <a:solidFill>
                            <a:srgbClr val="000000"/>
                          </a:solidFill>
                          <a:effectLst/>
                          <a:latin typeface="Calibri" panose="020F0502020204030204" pitchFamily="34" charset="0"/>
                        </a:rPr>
                        <a:t>45%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ctr" rtl="0" fontAlgn="b"/>
                      <a:r>
                        <a:rPr lang="en-US" sz="1100" b="0" i="0" u="none" strike="noStrike" dirty="0">
                          <a:solidFill>
                            <a:srgbClr val="000000"/>
                          </a:solidFill>
                          <a:effectLst/>
                          <a:latin typeface="Calibri" panose="020F0502020204030204" pitchFamily="34" charset="0"/>
                        </a:rPr>
                        <a:t>54%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650128032"/>
                  </a:ext>
                </a:extLst>
              </a:tr>
              <a:tr h="218520">
                <a:tc>
                  <a:txBody>
                    <a:bodyPr/>
                    <a:lstStyle/>
                    <a:p>
                      <a:pPr algn="l" rtl="0" fontAlgn="b"/>
                      <a:r>
                        <a:rPr lang="en-US" sz="1100" b="0" i="0" u="none" strike="noStrike">
                          <a:solidFill>
                            <a:srgbClr val="000000"/>
                          </a:solidFill>
                          <a:effectLst/>
                          <a:latin typeface="Calibri" panose="020F0502020204030204" pitchFamily="34" charset="0"/>
                        </a:rPr>
                        <a:t>National Benchmark</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dirty="0">
                          <a:solidFill>
                            <a:srgbClr val="000000"/>
                          </a:solidFill>
                          <a:effectLst/>
                          <a:latin typeface="Calibri" panose="020F0502020204030204" pitchFamily="34" charset="0"/>
                        </a:rPr>
                        <a:t>3%</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dirty="0">
                          <a:solidFill>
                            <a:srgbClr val="000000"/>
                          </a:solidFill>
                          <a:effectLst/>
                          <a:latin typeface="Calibri" panose="020F0502020204030204" pitchFamily="34" charset="0"/>
                        </a:rPr>
                        <a:t>14%</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dirty="0">
                          <a:solidFill>
                            <a:srgbClr val="000000"/>
                          </a:solidFill>
                          <a:effectLst/>
                          <a:latin typeface="Calibri" panose="020F0502020204030204" pitchFamily="34" charset="0"/>
                        </a:rPr>
                        <a:t>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dirty="0">
                          <a:solidFill>
                            <a:srgbClr val="000000"/>
                          </a:solidFill>
                          <a:effectLst/>
                          <a:latin typeface="Calibri" panose="020F0502020204030204" pitchFamily="34" charset="0"/>
                        </a:rPr>
                        <a:t>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dirty="0">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7379010"/>
                  </a:ext>
                </a:extLst>
              </a:tr>
            </a:tbl>
          </a:graphicData>
        </a:graphic>
      </p:graphicFrame>
      <p:sp>
        <p:nvSpPr>
          <p:cNvPr id="6" name="TextBox 1">
            <a:extLst>
              <a:ext uri="{FF2B5EF4-FFF2-40B4-BE49-F238E27FC236}">
                <a16:creationId xmlns:a16="http://schemas.microsoft.com/office/drawing/2014/main" id="{9B0E3866-696E-46F5-80CF-B9B21F4AE535}"/>
              </a:ext>
            </a:extLst>
          </p:cNvPr>
          <p:cNvSpPr txBox="1"/>
          <p:nvPr/>
        </p:nvSpPr>
        <p:spPr>
          <a:xfrm>
            <a:off x="4799012" y="4419600"/>
            <a:ext cx="6492290" cy="1369551"/>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Take</a:t>
            </a:r>
            <a:r>
              <a:rPr lang="en-US" sz="1100" baseline="0" dirty="0"/>
              <a:t> aways. </a:t>
            </a:r>
          </a:p>
          <a:p>
            <a:r>
              <a:rPr lang="en-US" sz="1100" dirty="0"/>
              <a:t>* State Median</a:t>
            </a:r>
            <a:r>
              <a:rPr lang="en-US" sz="1100" baseline="0" dirty="0"/>
              <a:t> Time Increased by 4 minutes</a:t>
            </a:r>
          </a:p>
          <a:p>
            <a:r>
              <a:rPr lang="en-US" sz="1100" baseline="0" dirty="0"/>
              <a:t>* State Measure Participation remined at 100% participation </a:t>
            </a:r>
          </a:p>
          <a:p>
            <a:r>
              <a:rPr lang="en-US" sz="1100" baseline="0" dirty="0"/>
              <a:t>* Increase in CAH meeting the State Median of 113 minutes</a:t>
            </a:r>
          </a:p>
          <a:p>
            <a:r>
              <a:rPr lang="en-US" sz="1100" baseline="0" dirty="0"/>
              <a:t>* Decrease  in CAH meeting the National Benchmark of 85 minutes</a:t>
            </a:r>
            <a:endParaRPr lang="en-US" sz="1100" dirty="0"/>
          </a:p>
        </p:txBody>
      </p:sp>
    </p:spTree>
    <p:extLst>
      <p:ext uri="{BB962C8B-B14F-4D97-AF65-F5344CB8AC3E}">
        <p14:creationId xmlns:p14="http://schemas.microsoft.com/office/powerpoint/2010/main" val="387976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1DDDF11-9193-C288-DE01-D0D2C0A6A6FC}"/>
              </a:ext>
            </a:extLst>
          </p:cNvPr>
          <p:cNvSpPr>
            <a:spLocks noGrp="1"/>
          </p:cNvSpPr>
          <p:nvPr>
            <p:ph type="title"/>
          </p:nvPr>
        </p:nvSpPr>
        <p:spPr>
          <a:xfrm>
            <a:off x="1979612" y="277204"/>
            <a:ext cx="7061882" cy="1159200"/>
          </a:xfrm>
        </p:spPr>
        <p:txBody>
          <a:bodyPr vert="horz" lIns="91440" tIns="45720" rIns="91440" bIns="45720" rtlCol="0" anchor="ctr">
            <a:normAutofit/>
          </a:bodyPr>
          <a:lstStyle/>
          <a:p>
            <a:pPr algn="ctr" defTabSz="914400"/>
            <a:r>
              <a:rPr lang="en-US" sz="4000" dirty="0">
                <a:solidFill>
                  <a:srgbClr val="FFFFFF"/>
                </a:solidFill>
              </a:rPr>
              <a:t>OP 18B - Q1 2025</a:t>
            </a: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sp>
        <p:nvSpPr>
          <p:cNvPr id="4" name="TextBox 3">
            <a:extLst>
              <a:ext uri="{FF2B5EF4-FFF2-40B4-BE49-F238E27FC236}">
                <a16:creationId xmlns:a16="http://schemas.microsoft.com/office/drawing/2014/main" id="{C16B0A07-B2CB-CA06-4A49-5C8511E9298B}"/>
              </a:ext>
            </a:extLst>
          </p:cNvPr>
          <p:cNvSpPr txBox="1"/>
          <p:nvPr/>
        </p:nvSpPr>
        <p:spPr>
          <a:xfrm>
            <a:off x="1990314" y="1551757"/>
            <a:ext cx="7620000" cy="276999"/>
          </a:xfrm>
          <a:prstGeom prst="rect">
            <a:avLst/>
          </a:prstGeom>
          <a:noFill/>
        </p:spPr>
        <p:txBody>
          <a:bodyPr wrap="square" rtlCol="0">
            <a:spAutoFit/>
          </a:bodyPr>
          <a:lstStyle/>
          <a:p>
            <a:r>
              <a:rPr lang="en-US" sz="1200" dirty="0">
                <a:solidFill>
                  <a:schemeClr val="accent1"/>
                </a:solidFill>
              </a:rPr>
              <a:t>Above State Median        </a:t>
            </a:r>
            <a:r>
              <a:rPr lang="en-US" sz="1200" dirty="0">
                <a:solidFill>
                  <a:schemeClr val="accent2">
                    <a:lumMod val="75000"/>
                  </a:schemeClr>
                </a:solidFill>
              </a:rPr>
              <a:t>State Median 113 minutes          </a:t>
            </a:r>
            <a:r>
              <a:rPr lang="en-US" sz="1200" dirty="0">
                <a:solidFill>
                  <a:schemeClr val="accent4">
                    <a:lumMod val="75000"/>
                  </a:schemeClr>
                </a:solidFill>
              </a:rPr>
              <a:t>National Median 113 minutes              </a:t>
            </a:r>
            <a:r>
              <a:rPr lang="en-US" sz="1200" dirty="0">
                <a:solidFill>
                  <a:schemeClr val="accent6">
                    <a:lumMod val="75000"/>
                  </a:schemeClr>
                </a:solidFill>
              </a:rPr>
              <a:t>Benchmark 85     </a:t>
            </a:r>
          </a:p>
        </p:txBody>
      </p:sp>
      <p:cxnSp>
        <p:nvCxnSpPr>
          <p:cNvPr id="8" name="Straight Connector 7">
            <a:extLst>
              <a:ext uri="{FF2B5EF4-FFF2-40B4-BE49-F238E27FC236}">
                <a16:creationId xmlns:a16="http://schemas.microsoft.com/office/drawing/2014/main" id="{A98F9AF6-5836-F9AD-B66D-409E5CB7CD21}"/>
              </a:ext>
            </a:extLst>
          </p:cNvPr>
          <p:cNvCxnSpPr/>
          <p:nvPr/>
        </p:nvCxnSpPr>
        <p:spPr>
          <a:xfrm>
            <a:off x="1065213" y="3657600"/>
            <a:ext cx="9906000" cy="0"/>
          </a:xfrm>
          <a:prstGeom prst="line">
            <a:avLst/>
          </a:prstGeom>
          <a:ln>
            <a:solidFill>
              <a:srgbClr val="00B050"/>
            </a:solidFill>
          </a:ln>
        </p:spPr>
        <p:style>
          <a:lnRef idx="3">
            <a:schemeClr val="accent4"/>
          </a:lnRef>
          <a:fillRef idx="0">
            <a:schemeClr val="accent4"/>
          </a:fillRef>
          <a:effectRef idx="2">
            <a:schemeClr val="accent4"/>
          </a:effectRef>
          <a:fontRef idx="minor">
            <a:schemeClr val="tx1"/>
          </a:fontRef>
        </p:style>
      </p:cxnSp>
      <p:cxnSp>
        <p:nvCxnSpPr>
          <p:cNvPr id="10" name="Straight Connector 9">
            <a:extLst>
              <a:ext uri="{FF2B5EF4-FFF2-40B4-BE49-F238E27FC236}">
                <a16:creationId xmlns:a16="http://schemas.microsoft.com/office/drawing/2014/main" id="{E130DC48-13A7-1297-B1A5-954E4D3C8835}"/>
              </a:ext>
            </a:extLst>
          </p:cNvPr>
          <p:cNvCxnSpPr/>
          <p:nvPr/>
        </p:nvCxnSpPr>
        <p:spPr>
          <a:xfrm>
            <a:off x="1293812" y="3352800"/>
            <a:ext cx="9829800" cy="0"/>
          </a:xfrm>
          <a:prstGeom prst="line">
            <a:avLst/>
          </a:prstGeom>
          <a:ln/>
        </p:spPr>
        <p:style>
          <a:lnRef idx="3">
            <a:schemeClr val="accent2"/>
          </a:lnRef>
          <a:fillRef idx="0">
            <a:schemeClr val="accent2"/>
          </a:fillRef>
          <a:effectRef idx="2">
            <a:schemeClr val="accent2"/>
          </a:effectRef>
          <a:fontRef idx="minor">
            <a:schemeClr val="tx1"/>
          </a:fontRef>
        </p:style>
      </p:cxnSp>
      <p:graphicFrame>
        <p:nvGraphicFramePr>
          <p:cNvPr id="5" name="Chart 4">
            <a:extLst>
              <a:ext uri="{FF2B5EF4-FFF2-40B4-BE49-F238E27FC236}">
                <a16:creationId xmlns:a16="http://schemas.microsoft.com/office/drawing/2014/main" id="{6D458C97-7502-4A5F-8617-72D1BF0F9637}"/>
              </a:ext>
            </a:extLst>
          </p:cNvPr>
          <p:cNvGraphicFramePr>
            <a:graphicFrameLocks/>
          </p:cNvGraphicFramePr>
          <p:nvPr>
            <p:extLst>
              <p:ext uri="{D42A27DB-BD31-4B8C-83A1-F6EECF244321}">
                <p14:modId xmlns:p14="http://schemas.microsoft.com/office/powerpoint/2010/main" val="2486506005"/>
              </p:ext>
            </p:extLst>
          </p:nvPr>
        </p:nvGraphicFramePr>
        <p:xfrm>
          <a:off x="566167" y="2145044"/>
          <a:ext cx="10439401" cy="4143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227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1DDDF11-9193-C288-DE01-D0D2C0A6A6FC}"/>
              </a:ext>
            </a:extLst>
          </p:cNvPr>
          <p:cNvSpPr>
            <a:spLocks noGrp="1"/>
          </p:cNvSpPr>
          <p:nvPr>
            <p:ph type="title"/>
          </p:nvPr>
        </p:nvSpPr>
        <p:spPr>
          <a:xfrm>
            <a:off x="1979612" y="277204"/>
            <a:ext cx="7061882" cy="1159200"/>
          </a:xfrm>
        </p:spPr>
        <p:txBody>
          <a:bodyPr vert="horz" lIns="91440" tIns="45720" rIns="91440" bIns="45720" rtlCol="0" anchor="ctr">
            <a:normAutofit fontScale="90000"/>
          </a:bodyPr>
          <a:lstStyle/>
          <a:p>
            <a:pPr algn="ctr" defTabSz="914400"/>
            <a:r>
              <a:rPr lang="en-US" sz="4000" dirty="0">
                <a:solidFill>
                  <a:srgbClr val="FFFFFF"/>
                </a:solidFill>
              </a:rPr>
              <a:t>OP 18B- </a:t>
            </a:r>
            <a:r>
              <a:rPr lang="en-US" sz="4000" dirty="0">
                <a:solidFill>
                  <a:schemeClr val="bg1"/>
                </a:solidFill>
              </a:rPr>
              <a:t>Q1 2025</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National Comparison </a:t>
            </a:r>
            <a:br>
              <a:rPr lang="en-US" sz="4000" kern="1200" dirty="0">
                <a:solidFill>
                  <a:srgbClr val="FFFFFF"/>
                </a:solidFill>
                <a:latin typeface="+mj-lt"/>
                <a:ea typeface="+mj-ea"/>
                <a:cs typeface="+mj-cs"/>
              </a:rPr>
            </a:b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sp>
        <p:nvSpPr>
          <p:cNvPr id="6" name="Rectangle 5">
            <a:extLst>
              <a:ext uri="{FF2B5EF4-FFF2-40B4-BE49-F238E27FC236}">
                <a16:creationId xmlns:a16="http://schemas.microsoft.com/office/drawing/2014/main" id="{93ED24BD-57B6-5114-9E69-B2B15B7BD1D4}"/>
              </a:ext>
            </a:extLst>
          </p:cNvPr>
          <p:cNvSpPr/>
          <p:nvPr/>
        </p:nvSpPr>
        <p:spPr>
          <a:xfrm>
            <a:off x="227012" y="6319320"/>
            <a:ext cx="685800" cy="245367"/>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dirty="0">
                <a:solidFill>
                  <a:schemeClr val="tx1"/>
                </a:solidFill>
              </a:rPr>
              <a:t>Top 10</a:t>
            </a:r>
          </a:p>
        </p:txBody>
      </p:sp>
      <p:sp>
        <p:nvSpPr>
          <p:cNvPr id="7" name="Rectangle 6">
            <a:extLst>
              <a:ext uri="{FF2B5EF4-FFF2-40B4-BE49-F238E27FC236}">
                <a16:creationId xmlns:a16="http://schemas.microsoft.com/office/drawing/2014/main" id="{285AD5DB-532B-84A9-9977-6ADAE16FB575}"/>
              </a:ext>
            </a:extLst>
          </p:cNvPr>
          <p:cNvSpPr/>
          <p:nvPr/>
        </p:nvSpPr>
        <p:spPr>
          <a:xfrm>
            <a:off x="10514012" y="5181600"/>
            <a:ext cx="457200" cy="572392"/>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8E8BF777-5936-C3C6-38E2-C184760E1930}"/>
              </a:ext>
            </a:extLst>
          </p:cNvPr>
          <p:cNvSpPr/>
          <p:nvPr/>
        </p:nvSpPr>
        <p:spPr>
          <a:xfrm>
            <a:off x="2132012" y="5181600"/>
            <a:ext cx="4419600" cy="572392"/>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C3E35D82-D6E8-4A01-808B-5A356183CE53}"/>
              </a:ext>
            </a:extLst>
          </p:cNvPr>
          <p:cNvGraphicFramePr>
            <a:graphicFrameLocks/>
          </p:cNvGraphicFramePr>
          <p:nvPr>
            <p:extLst>
              <p:ext uri="{D42A27DB-BD31-4B8C-83A1-F6EECF244321}">
                <p14:modId xmlns:p14="http://schemas.microsoft.com/office/powerpoint/2010/main" val="2091058458"/>
              </p:ext>
            </p:extLst>
          </p:nvPr>
        </p:nvGraphicFramePr>
        <p:xfrm>
          <a:off x="912812" y="1713608"/>
          <a:ext cx="10210799" cy="43761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826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9A4922-E283-B0F9-B2B6-0F37CF5ED8BA}"/>
              </a:ext>
            </a:extLst>
          </p:cNvPr>
          <p:cNvSpPr>
            <a:spLocks noGrp="1"/>
          </p:cNvSpPr>
          <p:nvPr>
            <p:ph type="title"/>
          </p:nvPr>
        </p:nvSpPr>
        <p:spPr>
          <a:xfrm>
            <a:off x="684212" y="294538"/>
            <a:ext cx="10580403" cy="1033669"/>
          </a:xfrm>
        </p:spPr>
        <p:txBody>
          <a:bodyPr>
            <a:normAutofit/>
          </a:bodyPr>
          <a:lstStyle/>
          <a:p>
            <a:r>
              <a:rPr lang="en-US" sz="4000" dirty="0">
                <a:solidFill>
                  <a:srgbClr val="FFFFFF"/>
                </a:solidFill>
              </a:rPr>
              <a:t>Members</a:t>
            </a:r>
          </a:p>
        </p:txBody>
      </p:sp>
      <p:sp>
        <p:nvSpPr>
          <p:cNvPr id="5" name="Content Placeholder 4">
            <a:extLst>
              <a:ext uri="{FF2B5EF4-FFF2-40B4-BE49-F238E27FC236}">
                <a16:creationId xmlns:a16="http://schemas.microsoft.com/office/drawing/2014/main" id="{CCBCEA64-58FD-ECBC-E68D-EA3DA42E2003}"/>
              </a:ext>
            </a:extLst>
          </p:cNvPr>
          <p:cNvSpPr>
            <a:spLocks noGrp="1"/>
          </p:cNvSpPr>
          <p:nvPr>
            <p:ph idx="1"/>
          </p:nvPr>
        </p:nvSpPr>
        <p:spPr>
          <a:xfrm>
            <a:off x="837980" y="1253331"/>
            <a:ext cx="10512862" cy="4351338"/>
          </a:xfrm>
        </p:spPr>
        <p:txBody>
          <a:bodyPr>
            <a:normAutofit/>
          </a:bodyPr>
          <a:lstStyle/>
          <a:p>
            <a:pPr marL="457063" lvl="1" indent="0">
              <a:buNone/>
            </a:pPr>
            <a:endParaRPr lang="en-US" sz="1300" dirty="0"/>
          </a:p>
          <a:p>
            <a:pPr marL="0" indent="0" algn="ctr">
              <a:buNone/>
            </a:pPr>
            <a:r>
              <a:rPr lang="en-US" sz="2000" b="1" dirty="0"/>
              <a:t>Strategy Group 2 Data Management and Analysis</a:t>
            </a:r>
            <a:endParaRPr lang="en-US" sz="1300" dirty="0"/>
          </a:p>
          <a:p>
            <a:endParaRPr lang="en-US" sz="1300" dirty="0"/>
          </a:p>
          <a:p>
            <a:endParaRPr lang="en-US" dirty="0"/>
          </a:p>
        </p:txBody>
      </p:sp>
      <p:pic>
        <p:nvPicPr>
          <p:cNvPr id="11" name="Picture 10">
            <a:extLst>
              <a:ext uri="{FF2B5EF4-FFF2-40B4-BE49-F238E27FC236}">
                <a16:creationId xmlns:a16="http://schemas.microsoft.com/office/drawing/2014/main" id="{A78634B6-03C8-2522-A0AD-1E7ED7BAD34A}"/>
              </a:ext>
            </a:extLst>
          </p:cNvPr>
          <p:cNvPicPr>
            <a:picLocks noChangeAspect="1"/>
          </p:cNvPicPr>
          <p:nvPr/>
        </p:nvPicPr>
        <p:blipFill>
          <a:blip r:embed="rId3"/>
          <a:stretch>
            <a:fillRect/>
          </a:stretch>
        </p:blipFill>
        <p:spPr>
          <a:xfrm>
            <a:off x="8767373" y="54351"/>
            <a:ext cx="2773920" cy="1487553"/>
          </a:xfrm>
          <a:prstGeom prst="rect">
            <a:avLst/>
          </a:prstGeom>
        </p:spPr>
      </p:pic>
      <p:graphicFrame>
        <p:nvGraphicFramePr>
          <p:cNvPr id="13" name="Table 12">
            <a:extLst>
              <a:ext uri="{FF2B5EF4-FFF2-40B4-BE49-F238E27FC236}">
                <a16:creationId xmlns:a16="http://schemas.microsoft.com/office/drawing/2014/main" id="{905FB46D-4E2F-F7FF-28CC-054154699ED9}"/>
              </a:ext>
            </a:extLst>
          </p:cNvPr>
          <p:cNvGraphicFramePr>
            <a:graphicFrameLocks noGrp="1"/>
          </p:cNvGraphicFramePr>
          <p:nvPr>
            <p:extLst>
              <p:ext uri="{D42A27DB-BD31-4B8C-83A1-F6EECF244321}">
                <p14:modId xmlns:p14="http://schemas.microsoft.com/office/powerpoint/2010/main" val="3549743063"/>
              </p:ext>
            </p:extLst>
          </p:nvPr>
        </p:nvGraphicFramePr>
        <p:xfrm>
          <a:off x="1293812" y="2133600"/>
          <a:ext cx="8915399" cy="3952808"/>
        </p:xfrm>
        <a:graphic>
          <a:graphicData uri="http://schemas.openxmlformats.org/drawingml/2006/table">
            <a:tbl>
              <a:tblPr firstRow="1" bandRow="1">
                <a:tableStyleId>{5C22544A-7EE6-4342-B048-85BDC9FD1C3A}</a:tableStyleId>
              </a:tblPr>
              <a:tblGrid>
                <a:gridCol w="4369188">
                  <a:extLst>
                    <a:ext uri="{9D8B030D-6E8A-4147-A177-3AD203B41FA5}">
                      <a16:colId xmlns:a16="http://schemas.microsoft.com/office/drawing/2014/main" val="2503692292"/>
                    </a:ext>
                  </a:extLst>
                </a:gridCol>
                <a:gridCol w="4546211">
                  <a:extLst>
                    <a:ext uri="{9D8B030D-6E8A-4147-A177-3AD203B41FA5}">
                      <a16:colId xmlns:a16="http://schemas.microsoft.com/office/drawing/2014/main" val="3904328496"/>
                    </a:ext>
                  </a:extLst>
                </a:gridCol>
              </a:tblGrid>
              <a:tr h="260572">
                <a:tc>
                  <a:txBody>
                    <a:bodyPr/>
                    <a:lstStyle/>
                    <a:p>
                      <a:r>
                        <a:rPr lang="en-US" sz="1400" dirty="0"/>
                        <a:t>Member</a:t>
                      </a:r>
                    </a:p>
                  </a:txBody>
                  <a:tcPr>
                    <a:solidFill>
                      <a:schemeClr val="accent1">
                        <a:lumMod val="50000"/>
                      </a:schemeClr>
                    </a:solidFill>
                  </a:tcPr>
                </a:tc>
                <a:tc>
                  <a:txBody>
                    <a:bodyPr/>
                    <a:lstStyle/>
                    <a:p>
                      <a:r>
                        <a:rPr lang="en-US" sz="1400" dirty="0"/>
                        <a:t>Critical Access Hospital </a:t>
                      </a:r>
                    </a:p>
                  </a:txBody>
                  <a:tcPr>
                    <a:solidFill>
                      <a:schemeClr val="accent1">
                        <a:lumMod val="50000"/>
                      </a:schemeClr>
                    </a:solidFill>
                  </a:tcPr>
                </a:tc>
                <a:extLst>
                  <a:ext uri="{0D108BD9-81ED-4DB2-BD59-A6C34878D82A}">
                    <a16:rowId xmlns:a16="http://schemas.microsoft.com/office/drawing/2014/main" val="152791429"/>
                  </a:ext>
                </a:extLst>
              </a:tr>
              <a:tr h="260572">
                <a:tc>
                  <a:txBody>
                    <a:bodyPr/>
                    <a:lstStyle/>
                    <a:p>
                      <a:pPr algn="l" fontAlgn="b"/>
                      <a:r>
                        <a:rPr lang="en-US" sz="1400" b="1" i="0" u="none" strike="noStrike" dirty="0">
                          <a:solidFill>
                            <a:srgbClr val="000000"/>
                          </a:solidFill>
                          <a:effectLst/>
                          <a:latin typeface="Aptos Narrow" panose="020B0004020202020204" pitchFamily="34" charset="0"/>
                        </a:rPr>
                        <a:t>Nicholson, Kena, RN</a:t>
                      </a:r>
                    </a:p>
                  </a:txBody>
                  <a:tcPr marL="9525" marR="9525" marT="9525" marB="0" anchor="b"/>
                </a:tc>
                <a:tc>
                  <a:txBody>
                    <a:bodyPr/>
                    <a:lstStyle/>
                    <a:p>
                      <a:pPr algn="l" fontAlgn="b"/>
                      <a:r>
                        <a:rPr lang="en-US" sz="1400" b="0" i="0" u="none" strike="noStrike" dirty="0">
                          <a:solidFill>
                            <a:srgbClr val="000000"/>
                          </a:solidFill>
                          <a:effectLst/>
                          <a:latin typeface="Aptos Narrow" panose="020B0004020202020204" pitchFamily="34" charset="0"/>
                        </a:rPr>
                        <a:t>Schoolcraft Memorial Hospital </a:t>
                      </a:r>
                    </a:p>
                  </a:txBody>
                  <a:tcPr marL="9525" marR="9525" marT="9525" marB="0" anchor="b"/>
                </a:tc>
                <a:extLst>
                  <a:ext uri="{0D108BD9-81ED-4DB2-BD59-A6C34878D82A}">
                    <a16:rowId xmlns:a16="http://schemas.microsoft.com/office/drawing/2014/main" val="1415447372"/>
                  </a:ext>
                </a:extLst>
              </a:tr>
              <a:tr h="260572">
                <a:tc>
                  <a:txBody>
                    <a:bodyPr/>
                    <a:lstStyle/>
                    <a:p>
                      <a:pPr algn="l" fontAlgn="b"/>
                      <a:r>
                        <a:rPr lang="en-US" sz="1400" b="1" i="0" u="none" strike="noStrike" dirty="0">
                          <a:solidFill>
                            <a:srgbClr val="000000"/>
                          </a:solidFill>
                          <a:effectLst/>
                          <a:latin typeface="Aptos Narrow" panose="020B0004020202020204" pitchFamily="34" charset="0"/>
                        </a:rPr>
                        <a:t>Bentley, Jennifer, RN, BSN</a:t>
                      </a:r>
                    </a:p>
                  </a:txBody>
                  <a:tcPr marL="9525" marR="9525" marT="9525" marB="0" anchor="b"/>
                </a:tc>
                <a:tc>
                  <a:txBody>
                    <a:bodyPr/>
                    <a:lstStyle/>
                    <a:p>
                      <a:pPr algn="l" fontAlgn="b"/>
                      <a:r>
                        <a:rPr lang="en-US" sz="1400" b="0" i="0" u="none" strike="noStrike" dirty="0">
                          <a:solidFill>
                            <a:srgbClr val="000000"/>
                          </a:solidFill>
                          <a:effectLst/>
                          <a:latin typeface="Aptos Narrow" panose="020B0004020202020204" pitchFamily="34" charset="0"/>
                        </a:rPr>
                        <a:t>Munson Healthcare Manistee Hospital</a:t>
                      </a:r>
                    </a:p>
                  </a:txBody>
                  <a:tcPr marL="9525" marR="9525" marT="9525" marB="0" anchor="b"/>
                </a:tc>
                <a:extLst>
                  <a:ext uri="{0D108BD9-81ED-4DB2-BD59-A6C34878D82A}">
                    <a16:rowId xmlns:a16="http://schemas.microsoft.com/office/drawing/2014/main" val="3960535671"/>
                  </a:ext>
                </a:extLst>
              </a:tr>
              <a:tr h="260572">
                <a:tc>
                  <a:txBody>
                    <a:bodyPr/>
                    <a:lstStyle/>
                    <a:p>
                      <a:pPr algn="l" fontAlgn="b"/>
                      <a:r>
                        <a:rPr lang="en-US" sz="1400" b="1" i="0" u="none" strike="noStrike">
                          <a:solidFill>
                            <a:srgbClr val="000000"/>
                          </a:solidFill>
                          <a:effectLst/>
                          <a:latin typeface="Aptos Narrow" panose="020B0004020202020204" pitchFamily="34" charset="0"/>
                        </a:rPr>
                        <a:t>Bissonette, Christine, RN</a:t>
                      </a:r>
                    </a:p>
                  </a:txBody>
                  <a:tcPr marL="9525" marR="9525" marT="9525" marB="0" anchor="b"/>
                </a:tc>
                <a:tc>
                  <a:txBody>
                    <a:bodyPr/>
                    <a:lstStyle/>
                    <a:p>
                      <a:pPr algn="l" fontAlgn="b"/>
                      <a:r>
                        <a:rPr lang="en-US" sz="1400" b="0" i="0" u="none" strike="noStrike">
                          <a:solidFill>
                            <a:srgbClr val="000000"/>
                          </a:solidFill>
                          <a:effectLst/>
                          <a:latin typeface="Aptos Narrow" panose="020B0004020202020204" pitchFamily="34" charset="0"/>
                        </a:rPr>
                        <a:t>Kalkaska Memorial Health Center</a:t>
                      </a:r>
                    </a:p>
                  </a:txBody>
                  <a:tcPr marL="9525" marR="9525" marT="9525" marB="0" anchor="b"/>
                </a:tc>
                <a:extLst>
                  <a:ext uri="{0D108BD9-81ED-4DB2-BD59-A6C34878D82A}">
                    <a16:rowId xmlns:a16="http://schemas.microsoft.com/office/drawing/2014/main" val="96625697"/>
                  </a:ext>
                </a:extLst>
              </a:tr>
              <a:tr h="260572">
                <a:tc>
                  <a:txBody>
                    <a:bodyPr/>
                    <a:lstStyle/>
                    <a:p>
                      <a:pPr algn="l" fontAlgn="b"/>
                      <a:r>
                        <a:rPr lang="en-US" sz="1400" b="1" i="0" u="none" strike="noStrike" dirty="0">
                          <a:solidFill>
                            <a:srgbClr val="000000"/>
                          </a:solidFill>
                          <a:effectLst/>
                          <a:latin typeface="Aptos Narrow" panose="020B0004020202020204" pitchFamily="34" charset="0"/>
                        </a:rPr>
                        <a:t>Bucholtz, Emily </a:t>
                      </a:r>
                    </a:p>
                  </a:txBody>
                  <a:tcPr marL="9525" marR="9525" marT="9525" marB="0" anchor="b"/>
                </a:tc>
                <a:tc>
                  <a:txBody>
                    <a:bodyPr/>
                    <a:lstStyle/>
                    <a:p>
                      <a:pPr algn="l" fontAlgn="b"/>
                      <a:r>
                        <a:rPr lang="en-US" sz="1400" b="0" i="0" u="none" strike="noStrike">
                          <a:solidFill>
                            <a:srgbClr val="000000"/>
                          </a:solidFill>
                          <a:effectLst/>
                          <a:latin typeface="Aptos Narrow" panose="020B0004020202020204" pitchFamily="34" charset="0"/>
                        </a:rPr>
                        <a:t>McLaren Thumb &amp; McLaren Caro</a:t>
                      </a:r>
                    </a:p>
                  </a:txBody>
                  <a:tcPr marL="9525" marR="9525" marT="9525" marB="0" anchor="b"/>
                </a:tc>
                <a:extLst>
                  <a:ext uri="{0D108BD9-81ED-4DB2-BD59-A6C34878D82A}">
                    <a16:rowId xmlns:a16="http://schemas.microsoft.com/office/drawing/2014/main" val="3779743697"/>
                  </a:ext>
                </a:extLst>
              </a:tr>
              <a:tr h="260572">
                <a:tc>
                  <a:txBody>
                    <a:bodyPr/>
                    <a:lstStyle/>
                    <a:p>
                      <a:pPr algn="l" fontAlgn="b"/>
                      <a:r>
                        <a:rPr lang="en-US" sz="1400" b="1" i="0" u="none" strike="noStrike">
                          <a:solidFill>
                            <a:srgbClr val="000000"/>
                          </a:solidFill>
                          <a:effectLst/>
                          <a:latin typeface="Aptos Narrow" panose="020B0004020202020204" pitchFamily="34" charset="0"/>
                        </a:rPr>
                        <a:t>Duke, Jennifer, MT (ASCP), MBA</a:t>
                      </a:r>
                    </a:p>
                  </a:txBody>
                  <a:tcPr marL="9525" marR="9525" marT="9525" marB="0" anchor="b"/>
                </a:tc>
                <a:tc>
                  <a:txBody>
                    <a:bodyPr/>
                    <a:lstStyle/>
                    <a:p>
                      <a:pPr algn="l" fontAlgn="b"/>
                      <a:r>
                        <a:rPr lang="en-US" sz="1400" b="0" i="0" u="none" strike="noStrike">
                          <a:solidFill>
                            <a:srgbClr val="000000"/>
                          </a:solidFill>
                          <a:effectLst/>
                          <a:latin typeface="Aptos Narrow" panose="020B0004020202020204" pitchFamily="34" charset="0"/>
                        </a:rPr>
                        <a:t>MiMichigan Standish</a:t>
                      </a:r>
                    </a:p>
                  </a:txBody>
                  <a:tcPr marL="9525" marR="9525" marT="9525" marB="0" anchor="b"/>
                </a:tc>
                <a:extLst>
                  <a:ext uri="{0D108BD9-81ED-4DB2-BD59-A6C34878D82A}">
                    <a16:rowId xmlns:a16="http://schemas.microsoft.com/office/drawing/2014/main" val="2073627580"/>
                  </a:ext>
                </a:extLst>
              </a:tr>
              <a:tr h="260572">
                <a:tc>
                  <a:txBody>
                    <a:bodyPr/>
                    <a:lstStyle/>
                    <a:p>
                      <a:pPr algn="l" fontAlgn="b"/>
                      <a:r>
                        <a:rPr lang="en-US" sz="1400" b="1" i="0" u="none" strike="noStrike">
                          <a:solidFill>
                            <a:srgbClr val="000000"/>
                          </a:solidFill>
                          <a:effectLst/>
                          <a:latin typeface="Aptos Narrow" panose="020B0004020202020204" pitchFamily="34" charset="0"/>
                        </a:rPr>
                        <a:t>Harbuck-Valley, Julia RN, BSN </a:t>
                      </a:r>
                    </a:p>
                  </a:txBody>
                  <a:tcPr marL="9525" marR="9525" marT="9525" marB="0" anchor="b"/>
                </a:tc>
                <a:tc>
                  <a:txBody>
                    <a:bodyPr/>
                    <a:lstStyle/>
                    <a:p>
                      <a:pPr algn="l" fontAlgn="b"/>
                      <a:r>
                        <a:rPr lang="en-US" sz="1400" b="0" i="0" u="none" strike="noStrike">
                          <a:solidFill>
                            <a:srgbClr val="000000"/>
                          </a:solidFill>
                          <a:effectLst/>
                          <a:latin typeface="Aptos Narrow" panose="020B0004020202020204" pitchFamily="34" charset="0"/>
                        </a:rPr>
                        <a:t>Scheurer Health</a:t>
                      </a:r>
                    </a:p>
                  </a:txBody>
                  <a:tcPr marL="9525" marR="9525" marT="9525" marB="0" anchor="b"/>
                </a:tc>
                <a:extLst>
                  <a:ext uri="{0D108BD9-81ED-4DB2-BD59-A6C34878D82A}">
                    <a16:rowId xmlns:a16="http://schemas.microsoft.com/office/drawing/2014/main" val="87216633"/>
                  </a:ext>
                </a:extLst>
              </a:tr>
              <a:tr h="260572">
                <a:tc>
                  <a:txBody>
                    <a:bodyPr/>
                    <a:lstStyle/>
                    <a:p>
                      <a:pPr algn="l" fontAlgn="b"/>
                      <a:r>
                        <a:rPr lang="en-US" sz="1400" b="1" i="0" u="none" strike="noStrike" dirty="0">
                          <a:solidFill>
                            <a:srgbClr val="000000"/>
                          </a:solidFill>
                          <a:effectLst/>
                          <a:latin typeface="Aptos Narrow" panose="020B0004020202020204" pitchFamily="34" charset="0"/>
                        </a:rPr>
                        <a:t>Walsh, Katie</a:t>
                      </a:r>
                    </a:p>
                  </a:txBody>
                  <a:tcPr marL="9525" marR="9525" marT="9525" marB="0" anchor="b"/>
                </a:tc>
                <a:tc>
                  <a:txBody>
                    <a:bodyPr/>
                    <a:lstStyle/>
                    <a:p>
                      <a:pPr algn="l" fontAlgn="b"/>
                      <a:r>
                        <a:rPr lang="en-US" sz="1400" b="0" i="0" u="none" strike="noStrike" dirty="0">
                          <a:solidFill>
                            <a:srgbClr val="000000"/>
                          </a:solidFill>
                          <a:effectLst/>
                          <a:latin typeface="Aptos Narrow" panose="020B0004020202020204" pitchFamily="34" charset="0"/>
                        </a:rPr>
                        <a:t>Aspire Health </a:t>
                      </a:r>
                    </a:p>
                  </a:txBody>
                  <a:tcPr marL="9525" marR="9525" marT="9525" marB="0" anchor="b"/>
                </a:tc>
                <a:extLst>
                  <a:ext uri="{0D108BD9-81ED-4DB2-BD59-A6C34878D82A}">
                    <a16:rowId xmlns:a16="http://schemas.microsoft.com/office/drawing/2014/main" val="471749404"/>
                  </a:ext>
                </a:extLst>
              </a:tr>
              <a:tr h="260572">
                <a:tc>
                  <a:txBody>
                    <a:bodyPr/>
                    <a:lstStyle/>
                    <a:p>
                      <a:pPr algn="l" fontAlgn="b"/>
                      <a:r>
                        <a:rPr lang="en-US" sz="1400" b="1" i="0" u="none" strike="noStrike">
                          <a:solidFill>
                            <a:srgbClr val="000000"/>
                          </a:solidFill>
                          <a:effectLst/>
                          <a:latin typeface="Aptos Narrow" panose="020B0004020202020204" pitchFamily="34" charset="0"/>
                        </a:rPr>
                        <a:t>Johnson, Kristi, MSN</a:t>
                      </a:r>
                    </a:p>
                  </a:txBody>
                  <a:tcPr marL="9525" marR="9525" marT="9525" marB="0" anchor="b"/>
                </a:tc>
                <a:tc>
                  <a:txBody>
                    <a:bodyPr/>
                    <a:lstStyle/>
                    <a:p>
                      <a:pPr algn="l" fontAlgn="b"/>
                      <a:r>
                        <a:rPr lang="en-US" sz="1400" b="0" i="0" u="none" strike="noStrike" dirty="0">
                          <a:solidFill>
                            <a:srgbClr val="000000"/>
                          </a:solidFill>
                          <a:effectLst/>
                          <a:latin typeface="Aptos Narrow" panose="020B0004020202020204" pitchFamily="34" charset="0"/>
                        </a:rPr>
                        <a:t>Paul Oliver Memorial Hospital</a:t>
                      </a:r>
                    </a:p>
                  </a:txBody>
                  <a:tcPr marL="9525" marR="9525" marT="9525" marB="0" anchor="b"/>
                </a:tc>
                <a:extLst>
                  <a:ext uri="{0D108BD9-81ED-4DB2-BD59-A6C34878D82A}">
                    <a16:rowId xmlns:a16="http://schemas.microsoft.com/office/drawing/2014/main" val="1414897970"/>
                  </a:ext>
                </a:extLst>
              </a:tr>
              <a:tr h="260572">
                <a:tc>
                  <a:txBody>
                    <a:bodyPr/>
                    <a:lstStyle/>
                    <a:p>
                      <a:pPr algn="l" fontAlgn="b"/>
                      <a:r>
                        <a:rPr lang="en-US" sz="1400" b="1" i="0" u="none" strike="noStrike">
                          <a:solidFill>
                            <a:srgbClr val="000000"/>
                          </a:solidFill>
                          <a:effectLst/>
                          <a:latin typeface="Aptos Narrow" panose="020B0004020202020204" pitchFamily="34" charset="0"/>
                        </a:rPr>
                        <a:t>Lovern, Cory MSN, RN</a:t>
                      </a:r>
                    </a:p>
                  </a:txBody>
                  <a:tcPr marL="9525" marR="9525" marT="9525" marB="0" anchor="b"/>
                </a:tc>
                <a:tc>
                  <a:txBody>
                    <a:bodyPr/>
                    <a:lstStyle/>
                    <a:p>
                      <a:pPr algn="l" fontAlgn="b"/>
                      <a:r>
                        <a:rPr lang="en-US" sz="1400" b="0" i="0" u="none" strike="noStrike" dirty="0">
                          <a:solidFill>
                            <a:srgbClr val="000000"/>
                          </a:solidFill>
                          <a:effectLst/>
                          <a:latin typeface="Aptos Narrow" panose="020B0004020202020204" pitchFamily="34" charset="0"/>
                        </a:rPr>
                        <a:t>UP Health Systems - Bell</a:t>
                      </a:r>
                    </a:p>
                  </a:txBody>
                  <a:tcPr marL="9525" marR="9525" marT="9525" marB="0" anchor="b"/>
                </a:tc>
                <a:extLst>
                  <a:ext uri="{0D108BD9-81ED-4DB2-BD59-A6C34878D82A}">
                    <a16:rowId xmlns:a16="http://schemas.microsoft.com/office/drawing/2014/main" val="3746467801"/>
                  </a:ext>
                </a:extLst>
              </a:tr>
              <a:tr h="260572">
                <a:tc>
                  <a:txBody>
                    <a:bodyPr/>
                    <a:lstStyle/>
                    <a:p>
                      <a:pPr algn="l" fontAlgn="b"/>
                      <a:r>
                        <a:rPr lang="en-US" sz="1400" b="1" i="0" u="none" strike="noStrike">
                          <a:solidFill>
                            <a:srgbClr val="000000"/>
                          </a:solidFill>
                          <a:effectLst/>
                          <a:latin typeface="Aptos Narrow" panose="020B0004020202020204" pitchFamily="34" charset="0"/>
                        </a:rPr>
                        <a:t>Miedema, Kathy RN, BSN</a:t>
                      </a:r>
                    </a:p>
                  </a:txBody>
                  <a:tcPr marL="9525" marR="9525" marT="9525" marB="0" anchor="b"/>
                </a:tc>
                <a:tc>
                  <a:txBody>
                    <a:bodyPr/>
                    <a:lstStyle/>
                    <a:p>
                      <a:pPr algn="l" fontAlgn="b"/>
                      <a:r>
                        <a:rPr lang="en-US" sz="1400" b="0" i="0" u="none" strike="noStrike" dirty="0">
                          <a:solidFill>
                            <a:srgbClr val="000000"/>
                          </a:solidFill>
                          <a:effectLst/>
                          <a:latin typeface="Aptos Narrow" panose="020B0004020202020204" pitchFamily="34" charset="0"/>
                        </a:rPr>
                        <a:t>Beacon Allegan Hospital</a:t>
                      </a:r>
                    </a:p>
                  </a:txBody>
                  <a:tcPr marL="9525" marR="9525" marT="9525" marB="0" anchor="b"/>
                </a:tc>
                <a:extLst>
                  <a:ext uri="{0D108BD9-81ED-4DB2-BD59-A6C34878D82A}">
                    <a16:rowId xmlns:a16="http://schemas.microsoft.com/office/drawing/2014/main" val="2466711028"/>
                  </a:ext>
                </a:extLst>
              </a:tr>
              <a:tr h="260572">
                <a:tc>
                  <a:txBody>
                    <a:bodyPr/>
                    <a:lstStyle/>
                    <a:p>
                      <a:pPr algn="l" fontAlgn="b"/>
                      <a:r>
                        <a:rPr lang="en-US" sz="1400" b="1" i="0" u="none" strike="noStrike">
                          <a:solidFill>
                            <a:srgbClr val="000000"/>
                          </a:solidFill>
                          <a:effectLst/>
                          <a:latin typeface="Aptos Narrow" panose="020B0004020202020204" pitchFamily="34" charset="0"/>
                        </a:rPr>
                        <a:t>Harris, Rebecca</a:t>
                      </a:r>
                    </a:p>
                  </a:txBody>
                  <a:tcPr marL="9525" marR="9525" marT="9525" marB="0" anchor="b"/>
                </a:tc>
                <a:tc>
                  <a:txBody>
                    <a:bodyPr/>
                    <a:lstStyle/>
                    <a:p>
                      <a:pPr algn="l" fontAlgn="b"/>
                      <a:r>
                        <a:rPr lang="en-US" sz="1400" b="0" i="0" u="none" strike="noStrike" dirty="0">
                          <a:solidFill>
                            <a:srgbClr val="000000"/>
                          </a:solidFill>
                          <a:effectLst/>
                          <a:latin typeface="Aptos Narrow" panose="020B0004020202020204" pitchFamily="34" charset="0"/>
                        </a:rPr>
                        <a:t>McKenzie Health System</a:t>
                      </a:r>
                    </a:p>
                  </a:txBody>
                  <a:tcPr marL="9525" marR="9525" marT="9525" marB="0" anchor="b"/>
                </a:tc>
                <a:extLst>
                  <a:ext uri="{0D108BD9-81ED-4DB2-BD59-A6C34878D82A}">
                    <a16:rowId xmlns:a16="http://schemas.microsoft.com/office/drawing/2014/main" val="976446702"/>
                  </a:ext>
                </a:extLst>
              </a:tr>
              <a:tr h="260572">
                <a:tc>
                  <a:txBody>
                    <a:bodyPr/>
                    <a:lstStyle/>
                    <a:p>
                      <a:pPr algn="l" fontAlgn="b"/>
                      <a:r>
                        <a:rPr lang="en-US" sz="1400" b="1" i="0" u="none" strike="noStrike">
                          <a:solidFill>
                            <a:srgbClr val="000000"/>
                          </a:solidFill>
                          <a:effectLst/>
                          <a:latin typeface="Aptos Narrow" panose="020B0004020202020204" pitchFamily="34" charset="0"/>
                        </a:rPr>
                        <a:t>Stimson, Jeffrey MHA</a:t>
                      </a:r>
                    </a:p>
                  </a:txBody>
                  <a:tcPr marL="9525" marR="9525" marT="9525" marB="0" anchor="b"/>
                </a:tc>
                <a:tc>
                  <a:txBody>
                    <a:bodyPr/>
                    <a:lstStyle/>
                    <a:p>
                      <a:pPr algn="l" fontAlgn="b"/>
                      <a:r>
                        <a:rPr lang="en-US" sz="1400" b="0" i="0" u="none" strike="noStrike" dirty="0">
                          <a:solidFill>
                            <a:srgbClr val="000000"/>
                          </a:solidFill>
                          <a:effectLst/>
                          <a:latin typeface="Aptos Narrow" panose="020B0004020202020204" pitchFamily="34" charset="0"/>
                        </a:rPr>
                        <a:t>Munson Charlevoix</a:t>
                      </a:r>
                    </a:p>
                  </a:txBody>
                  <a:tcPr marL="9525" marR="9525" marT="9525" marB="0" anchor="b"/>
                </a:tc>
                <a:extLst>
                  <a:ext uri="{0D108BD9-81ED-4DB2-BD59-A6C34878D82A}">
                    <a16:rowId xmlns:a16="http://schemas.microsoft.com/office/drawing/2014/main" val="2096837100"/>
                  </a:ext>
                </a:extLst>
              </a:tr>
              <a:tr h="260572">
                <a:tc>
                  <a:txBody>
                    <a:bodyPr/>
                    <a:lstStyle/>
                    <a:p>
                      <a:pPr algn="l" fontAlgn="b"/>
                      <a:r>
                        <a:rPr lang="en-US" sz="1400" b="1" i="0" u="none" strike="noStrike">
                          <a:solidFill>
                            <a:srgbClr val="000000"/>
                          </a:solidFill>
                          <a:effectLst/>
                          <a:latin typeface="Aptos Narrow" panose="020B0004020202020204" pitchFamily="34" charset="0"/>
                        </a:rPr>
                        <a:t>Tillery, Tisha</a:t>
                      </a:r>
                    </a:p>
                  </a:txBody>
                  <a:tcPr marL="9525" marR="9525" marT="9525" marB="0" anchor="b"/>
                </a:tc>
                <a:tc>
                  <a:txBody>
                    <a:bodyPr/>
                    <a:lstStyle/>
                    <a:p>
                      <a:pPr algn="l" fontAlgn="b"/>
                      <a:r>
                        <a:rPr lang="en-US" sz="1400" b="0" i="0" u="none" strike="noStrike" dirty="0">
                          <a:solidFill>
                            <a:srgbClr val="000000"/>
                          </a:solidFill>
                          <a:effectLst/>
                          <a:latin typeface="Aptos Narrow" panose="020B0004020202020204" pitchFamily="34" charset="0"/>
                        </a:rPr>
                        <a:t>Harbor Beach Community Hospital</a:t>
                      </a:r>
                    </a:p>
                  </a:txBody>
                  <a:tcPr marL="9525" marR="9525" marT="9525" marB="0" anchor="b"/>
                </a:tc>
                <a:extLst>
                  <a:ext uri="{0D108BD9-81ED-4DB2-BD59-A6C34878D82A}">
                    <a16:rowId xmlns:a16="http://schemas.microsoft.com/office/drawing/2014/main" val="305934611"/>
                  </a:ext>
                </a:extLst>
              </a:tr>
              <a:tr h="260572">
                <a:tc>
                  <a:txBody>
                    <a:bodyPr/>
                    <a:lstStyle/>
                    <a:p>
                      <a:pPr algn="l" fontAlgn="b"/>
                      <a:r>
                        <a:rPr lang="en-US" sz="1400" b="1" i="0" u="none" strike="noStrike" dirty="0">
                          <a:solidFill>
                            <a:srgbClr val="000000"/>
                          </a:solidFill>
                          <a:effectLst/>
                          <a:latin typeface="Aptos Narrow" panose="020B0004020202020204" pitchFamily="34" charset="0"/>
                        </a:rPr>
                        <a:t>Truemner, Alicia, LPTA</a:t>
                      </a:r>
                    </a:p>
                  </a:txBody>
                  <a:tcPr marL="9525" marR="9525" marT="9525" marB="0" anchor="b"/>
                </a:tc>
                <a:tc>
                  <a:txBody>
                    <a:bodyPr/>
                    <a:lstStyle/>
                    <a:p>
                      <a:pPr algn="l" fontAlgn="b"/>
                      <a:r>
                        <a:rPr lang="en-US" sz="1400" b="0" i="0" u="none" strike="noStrike" dirty="0">
                          <a:solidFill>
                            <a:srgbClr val="000000"/>
                          </a:solidFill>
                          <a:effectLst/>
                          <a:latin typeface="Aptos Narrow" panose="020B0004020202020204" pitchFamily="34" charset="0"/>
                        </a:rPr>
                        <a:t>Scheurer Health</a:t>
                      </a:r>
                    </a:p>
                  </a:txBody>
                  <a:tcPr marL="9525" marR="9525" marT="9525" marB="0" anchor="b"/>
                </a:tc>
                <a:extLst>
                  <a:ext uri="{0D108BD9-81ED-4DB2-BD59-A6C34878D82A}">
                    <a16:rowId xmlns:a16="http://schemas.microsoft.com/office/drawing/2014/main" val="469278676"/>
                  </a:ext>
                </a:extLst>
              </a:tr>
            </a:tbl>
          </a:graphicData>
        </a:graphic>
      </p:graphicFrame>
    </p:spTree>
    <p:extLst>
      <p:ext uri="{BB962C8B-B14F-4D97-AF65-F5344CB8AC3E}">
        <p14:creationId xmlns:p14="http://schemas.microsoft.com/office/powerpoint/2010/main" val="396129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99DABD4-1D5E-5502-CAED-EB366114E972}"/>
              </a:ext>
            </a:extLst>
          </p:cNvPr>
          <p:cNvPicPr>
            <a:picLocks noChangeAspect="1"/>
          </p:cNvPicPr>
          <p:nvPr/>
        </p:nvPicPr>
        <p:blipFill>
          <a:blip r:embed="rId2"/>
          <a:stretch>
            <a:fillRect/>
          </a:stretch>
        </p:blipFill>
        <p:spPr>
          <a:xfrm>
            <a:off x="3275012" y="2404771"/>
            <a:ext cx="5410200" cy="3124200"/>
          </a:xfrm>
          <a:prstGeom prst="rect">
            <a:avLst/>
          </a:prstGeom>
        </p:spPr>
      </p:pic>
      <p:sp>
        <p:nvSpPr>
          <p:cNvPr id="3" name="Title 1">
            <a:extLst>
              <a:ext uri="{FF2B5EF4-FFF2-40B4-BE49-F238E27FC236}">
                <a16:creationId xmlns:a16="http://schemas.microsoft.com/office/drawing/2014/main" id="{D1DDDF11-9193-C288-DE01-D0D2C0A6A6FC}"/>
              </a:ext>
            </a:extLst>
          </p:cNvPr>
          <p:cNvSpPr>
            <a:spLocks noGrp="1"/>
          </p:cNvSpPr>
          <p:nvPr>
            <p:ph type="title"/>
          </p:nvPr>
        </p:nvSpPr>
        <p:spPr>
          <a:xfrm>
            <a:off x="1880053" y="416755"/>
            <a:ext cx="7061882" cy="1159200"/>
          </a:xfrm>
        </p:spPr>
        <p:txBody>
          <a:bodyPr vert="horz" lIns="91440" tIns="45720" rIns="91440" bIns="45720" rtlCol="0" anchor="ctr">
            <a:normAutofit/>
          </a:bodyPr>
          <a:lstStyle/>
          <a:p>
            <a:pPr algn="ctr" defTabSz="914400"/>
            <a:r>
              <a:rPr lang="en-US" sz="4000" dirty="0">
                <a:solidFill>
                  <a:schemeClr val="bg1"/>
                </a:solidFill>
              </a:rPr>
              <a:t>HCAHPS Q2 2024-Q1 2025</a:t>
            </a:r>
            <a:br>
              <a:rPr lang="en-US" sz="4000" dirty="0">
                <a:solidFill>
                  <a:schemeClr val="bg1"/>
                </a:solidFill>
              </a:rPr>
            </a:b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DCD19391-FAD0-48DE-241B-68F8CBB1C1E3}"/>
              </a:ext>
            </a:extLst>
          </p:cNvPr>
          <p:cNvPicPr>
            <a:picLocks noChangeAspect="1"/>
          </p:cNvPicPr>
          <p:nvPr/>
        </p:nvPicPr>
        <p:blipFill>
          <a:blip r:embed="rId3"/>
          <a:stretch>
            <a:fillRect/>
          </a:stretch>
        </p:blipFill>
        <p:spPr>
          <a:xfrm>
            <a:off x="227012" y="5029200"/>
            <a:ext cx="1676400" cy="1697837"/>
          </a:xfrm>
          <a:prstGeom prst="rect">
            <a:avLst/>
          </a:prstGeom>
        </p:spPr>
      </p:pic>
    </p:spTree>
    <p:extLst>
      <p:ext uri="{BB962C8B-B14F-4D97-AF65-F5344CB8AC3E}">
        <p14:creationId xmlns:p14="http://schemas.microsoft.com/office/powerpoint/2010/main" val="172118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0F7A-4F1F-968F-4B48-EAE8758ACF26}"/>
              </a:ext>
            </a:extLst>
          </p:cNvPr>
          <p:cNvSpPr>
            <a:spLocks noGrp="1"/>
          </p:cNvSpPr>
          <p:nvPr>
            <p:ph type="title"/>
          </p:nvPr>
        </p:nvSpPr>
        <p:spPr>
          <a:xfrm>
            <a:off x="279709" y="297654"/>
            <a:ext cx="10386704" cy="1108703"/>
          </a:xfrm>
        </p:spPr>
        <p:txBody>
          <a:bodyPr vert="horz" lIns="91416" tIns="45708" rIns="91416" bIns="45708" rtlCol="0" anchor="ctr">
            <a:normAutofit/>
          </a:bodyPr>
          <a:lstStyle/>
          <a:p>
            <a:pPr algn="ctr"/>
            <a:r>
              <a:rPr lang="en-US" sz="2399" dirty="0">
                <a:solidFill>
                  <a:schemeClr val="tx1">
                    <a:lumMod val="95000"/>
                    <a:lumOff val="5000"/>
                  </a:schemeClr>
                </a:solidFill>
              </a:rPr>
              <a:t>HCAHPS 12 Month Rolling Data Summary Star Comparison</a:t>
            </a:r>
            <a:endParaRPr lang="en-US" sz="2399" dirty="0"/>
          </a:p>
        </p:txBody>
      </p:sp>
      <p:graphicFrame>
        <p:nvGraphicFramePr>
          <p:cNvPr id="14" name="Chart 13">
            <a:extLst>
              <a:ext uri="{FF2B5EF4-FFF2-40B4-BE49-F238E27FC236}">
                <a16:creationId xmlns:a16="http://schemas.microsoft.com/office/drawing/2014/main" id="{CB15957D-BA27-11D2-957C-5A21CC099A8B}"/>
              </a:ext>
            </a:extLst>
          </p:cNvPr>
          <p:cNvGraphicFramePr/>
          <p:nvPr>
            <p:extLst>
              <p:ext uri="{D42A27DB-BD31-4B8C-83A1-F6EECF244321}">
                <p14:modId xmlns:p14="http://schemas.microsoft.com/office/powerpoint/2010/main" val="2795224399"/>
              </p:ext>
            </p:extLst>
          </p:nvPr>
        </p:nvGraphicFramePr>
        <p:xfrm>
          <a:off x="1522412" y="1406357"/>
          <a:ext cx="8894630" cy="515398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D4EAB4-18B4-0ED0-B379-8A6726581D31}"/>
              </a:ext>
            </a:extLst>
          </p:cNvPr>
          <p:cNvSpPr txBox="1"/>
          <p:nvPr/>
        </p:nvSpPr>
        <p:spPr>
          <a:xfrm>
            <a:off x="2741612" y="6560346"/>
            <a:ext cx="5105400" cy="261610"/>
          </a:xfrm>
          <a:prstGeom prst="rect">
            <a:avLst/>
          </a:prstGeom>
          <a:solidFill>
            <a:schemeClr val="tx2"/>
          </a:solidFill>
        </p:spPr>
        <p:txBody>
          <a:bodyPr wrap="square" rtlCol="0">
            <a:spAutoFit/>
          </a:bodyPr>
          <a:lstStyle/>
          <a:p>
            <a:r>
              <a:rPr lang="en-US" sz="1100" b="1" dirty="0">
                <a:solidFill>
                  <a:schemeClr val="accent1">
                    <a:lumMod val="60000"/>
                    <a:lumOff val="40000"/>
                  </a:schemeClr>
                </a:solidFill>
              </a:rPr>
              <a:t>      N= 13                           </a:t>
            </a:r>
            <a:r>
              <a:rPr lang="en-US" sz="1100" b="1" dirty="0">
                <a:solidFill>
                  <a:schemeClr val="accent2"/>
                </a:solidFill>
              </a:rPr>
              <a:t>N=14                                </a:t>
            </a:r>
            <a:r>
              <a:rPr lang="en-US" sz="1100" b="1" dirty="0">
                <a:solidFill>
                  <a:schemeClr val="accent5">
                    <a:lumMod val="20000"/>
                    <a:lumOff val="80000"/>
                  </a:schemeClr>
                </a:solidFill>
              </a:rPr>
              <a:t>N = 13                      </a:t>
            </a:r>
            <a:r>
              <a:rPr lang="en-US" sz="1100" b="1" dirty="0">
                <a:solidFill>
                  <a:schemeClr val="accent4">
                    <a:lumMod val="60000"/>
                    <a:lumOff val="40000"/>
                  </a:schemeClr>
                </a:solidFill>
              </a:rPr>
              <a:t>N= 13</a:t>
            </a:r>
            <a:endParaRPr lang="en-US" sz="1100" b="1" dirty="0">
              <a:solidFill>
                <a:schemeClr val="accent1"/>
              </a:solidFill>
            </a:endParaRPr>
          </a:p>
        </p:txBody>
      </p:sp>
      <p:cxnSp>
        <p:nvCxnSpPr>
          <p:cNvPr id="5" name="Straight Arrow Connector 4">
            <a:extLst>
              <a:ext uri="{FF2B5EF4-FFF2-40B4-BE49-F238E27FC236}">
                <a16:creationId xmlns:a16="http://schemas.microsoft.com/office/drawing/2014/main" id="{7BDB5E49-4C73-2966-3FDF-FD76E988E0C1}"/>
              </a:ext>
            </a:extLst>
          </p:cNvPr>
          <p:cNvCxnSpPr>
            <a:cxnSpLocks/>
          </p:cNvCxnSpPr>
          <p:nvPr/>
        </p:nvCxnSpPr>
        <p:spPr>
          <a:xfrm flipV="1">
            <a:off x="3808412" y="4038600"/>
            <a:ext cx="457200" cy="283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FBA5417-3C57-2F37-5925-5EA1175AB9AA}"/>
              </a:ext>
            </a:extLst>
          </p:cNvPr>
          <p:cNvCxnSpPr>
            <a:cxnSpLocks/>
          </p:cNvCxnSpPr>
          <p:nvPr/>
        </p:nvCxnSpPr>
        <p:spPr>
          <a:xfrm>
            <a:off x="6704012" y="2057400"/>
            <a:ext cx="4572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32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1DDDF11-9193-C288-DE01-D0D2C0A6A6FC}"/>
              </a:ext>
            </a:extLst>
          </p:cNvPr>
          <p:cNvSpPr>
            <a:spLocks noGrp="1"/>
          </p:cNvSpPr>
          <p:nvPr>
            <p:ph type="title"/>
          </p:nvPr>
        </p:nvSpPr>
        <p:spPr>
          <a:xfrm>
            <a:off x="1446212" y="212395"/>
            <a:ext cx="8154068" cy="1159200"/>
          </a:xfrm>
        </p:spPr>
        <p:txBody>
          <a:bodyPr vert="horz" lIns="91440" tIns="45720" rIns="91440" bIns="45720" rtlCol="0" anchor="ctr">
            <a:normAutofit fontScale="90000"/>
          </a:bodyPr>
          <a:lstStyle/>
          <a:p>
            <a:pPr algn="ctr" defTabSz="914400"/>
            <a:r>
              <a:rPr lang="en-US" sz="4000" dirty="0">
                <a:solidFill>
                  <a:schemeClr val="bg1"/>
                </a:solidFill>
              </a:rPr>
              <a:t>HCAHPS Q4 2023-Q3 2024</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CAH receiving Summary Star Rating (13)</a:t>
            </a: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graphicFrame>
        <p:nvGraphicFramePr>
          <p:cNvPr id="4" name="Table 3">
            <a:extLst>
              <a:ext uri="{FF2B5EF4-FFF2-40B4-BE49-F238E27FC236}">
                <a16:creationId xmlns:a16="http://schemas.microsoft.com/office/drawing/2014/main" id="{1C5A8DF7-5B06-E93B-D1B1-AD00857FD87E}"/>
              </a:ext>
            </a:extLst>
          </p:cNvPr>
          <p:cNvGraphicFramePr>
            <a:graphicFrameLocks noGrp="1"/>
          </p:cNvGraphicFramePr>
          <p:nvPr>
            <p:extLst>
              <p:ext uri="{D42A27DB-BD31-4B8C-83A1-F6EECF244321}">
                <p14:modId xmlns:p14="http://schemas.microsoft.com/office/powerpoint/2010/main" val="3152711559"/>
              </p:ext>
            </p:extLst>
          </p:nvPr>
        </p:nvGraphicFramePr>
        <p:xfrm>
          <a:off x="1065212" y="2133600"/>
          <a:ext cx="9753600" cy="4038602"/>
        </p:xfrm>
        <a:graphic>
          <a:graphicData uri="http://schemas.openxmlformats.org/drawingml/2006/table">
            <a:tbl>
              <a:tblPr/>
              <a:tblGrid>
                <a:gridCol w="3859365">
                  <a:extLst>
                    <a:ext uri="{9D8B030D-6E8A-4147-A177-3AD203B41FA5}">
                      <a16:colId xmlns:a16="http://schemas.microsoft.com/office/drawing/2014/main" val="3485406055"/>
                    </a:ext>
                  </a:extLst>
                </a:gridCol>
                <a:gridCol w="1860764">
                  <a:extLst>
                    <a:ext uri="{9D8B030D-6E8A-4147-A177-3AD203B41FA5}">
                      <a16:colId xmlns:a16="http://schemas.microsoft.com/office/drawing/2014/main" val="1325319169"/>
                    </a:ext>
                  </a:extLst>
                </a:gridCol>
                <a:gridCol w="1668522">
                  <a:extLst>
                    <a:ext uri="{9D8B030D-6E8A-4147-A177-3AD203B41FA5}">
                      <a16:colId xmlns:a16="http://schemas.microsoft.com/office/drawing/2014/main" val="2405774330"/>
                    </a:ext>
                  </a:extLst>
                </a:gridCol>
                <a:gridCol w="2364949">
                  <a:extLst>
                    <a:ext uri="{9D8B030D-6E8A-4147-A177-3AD203B41FA5}">
                      <a16:colId xmlns:a16="http://schemas.microsoft.com/office/drawing/2014/main" val="3097146385"/>
                    </a:ext>
                  </a:extLst>
                </a:gridCol>
              </a:tblGrid>
              <a:tr h="280830">
                <a:tc>
                  <a:txBody>
                    <a:bodyPr/>
                    <a:lstStyle/>
                    <a:p>
                      <a:pPr algn="ctr" rtl="0" fontAlgn="b">
                        <a:buNone/>
                      </a:pPr>
                      <a:r>
                        <a:rPr lang="en-US" sz="1000" b="1" i="0" u="none" strike="noStrike">
                          <a:solidFill>
                            <a:srgbClr val="000000"/>
                          </a:solidFill>
                          <a:effectLst/>
                          <a:latin typeface="Calibri" panose="020F0502020204030204" pitchFamily="34" charset="0"/>
                        </a:rPr>
                        <a:t>Critical Access Hospital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gn="l" rtl="0" fontAlgn="b">
                        <a:buNone/>
                      </a:pPr>
                      <a:r>
                        <a:rPr lang="en-US" sz="1000" b="1" i="0" u="none" strike="noStrike">
                          <a:solidFill>
                            <a:srgbClr val="000000"/>
                          </a:solidFill>
                          <a:effectLst/>
                          <a:latin typeface="Calibri" panose="020F0502020204030204" pitchFamily="34" charset="0"/>
                        </a:rPr>
                        <a:t>Summary Star Rating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gn="l" rtl="0" fontAlgn="b">
                        <a:buNone/>
                      </a:pPr>
                      <a:r>
                        <a:rPr lang="en-US" sz="1000" b="1" i="0" u="none" strike="noStrike">
                          <a:solidFill>
                            <a:srgbClr val="000000"/>
                          </a:solidFill>
                          <a:effectLst/>
                          <a:latin typeface="Calibri" panose="020F0502020204030204" pitchFamily="34" charset="0"/>
                        </a:rPr>
                        <a:t>Number of Surveys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gn="l" rtl="0" fontAlgn="b">
                        <a:buNone/>
                      </a:pPr>
                      <a:r>
                        <a:rPr lang="en-US" sz="1000" b="1" i="0" u="none" strike="noStrike">
                          <a:solidFill>
                            <a:srgbClr val="000000"/>
                          </a:solidFill>
                          <a:effectLst/>
                          <a:latin typeface="Calibri" panose="020F0502020204030204" pitchFamily="34" charset="0"/>
                        </a:rPr>
                        <a:t>Responsed Rate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511962120"/>
                  </a:ext>
                </a:extLst>
              </a:tr>
              <a:tr h="534915">
                <a:tc>
                  <a:txBody>
                    <a:bodyPr/>
                    <a:lstStyle/>
                    <a:p>
                      <a:pPr algn="l" fontAlgn="b">
                        <a:buNone/>
                      </a:pPr>
                      <a:r>
                        <a:rPr lang="en-US" sz="1000" b="1" i="0" u="none" strike="noStrike">
                          <a:solidFill>
                            <a:srgbClr val="000000"/>
                          </a:solidFill>
                          <a:effectLst/>
                          <a:latin typeface="Times New Roman" panose="02020603050405020304" pitchFamily="18" charset="0"/>
                        </a:rPr>
                        <a:t>TRINITY HEALTH SHELBY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867935717"/>
                  </a:ext>
                </a:extLst>
              </a:tr>
              <a:tr h="267457">
                <a:tc>
                  <a:txBody>
                    <a:bodyPr/>
                    <a:lstStyle/>
                    <a:p>
                      <a:pPr algn="l" fontAlgn="b">
                        <a:buNone/>
                      </a:pPr>
                      <a:r>
                        <a:rPr lang="en-US" sz="1000" b="1" i="0" u="none" strike="noStrike">
                          <a:solidFill>
                            <a:srgbClr val="000000"/>
                          </a:solidFill>
                          <a:effectLst/>
                          <a:latin typeface="Times New Roman" panose="02020603050405020304" pitchFamily="18" charset="0"/>
                        </a:rPr>
                        <a:t>UP BELL HOSPITAL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107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966714042"/>
                  </a:ext>
                </a:extLst>
              </a:tr>
              <a:tr h="267457">
                <a:tc>
                  <a:txBody>
                    <a:bodyPr/>
                    <a:lstStyle/>
                    <a:p>
                      <a:pPr algn="l" fontAlgn="b">
                        <a:buNone/>
                      </a:pPr>
                      <a:r>
                        <a:rPr lang="en-US" sz="1000" b="1" i="0" u="none" strike="noStrike">
                          <a:solidFill>
                            <a:srgbClr val="000000"/>
                          </a:solidFill>
                          <a:effectLst/>
                          <a:latin typeface="Times New Roman" panose="02020603050405020304" pitchFamily="18" charset="0"/>
                        </a:rPr>
                        <a:t>MYMICHIGAN MEDICAL CENTER GLADWIN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255076338"/>
                  </a:ext>
                </a:extLst>
              </a:tr>
              <a:tr h="267457">
                <a:tc>
                  <a:txBody>
                    <a:bodyPr/>
                    <a:lstStyle/>
                    <a:p>
                      <a:pPr algn="l" fontAlgn="b">
                        <a:buNone/>
                      </a:pPr>
                      <a:r>
                        <a:rPr lang="en-US" sz="1000" b="1" i="0" u="none" strike="noStrike">
                          <a:solidFill>
                            <a:srgbClr val="000000"/>
                          </a:solidFill>
                          <a:effectLst/>
                          <a:latin typeface="Times New Roman" panose="02020603050405020304" pitchFamily="18" charset="0"/>
                        </a:rPr>
                        <a:t>COREWELL HEALTH GERBER MEMORIAL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456312130"/>
                  </a:ext>
                </a:extLst>
              </a:tr>
              <a:tr h="267457">
                <a:tc>
                  <a:txBody>
                    <a:bodyPr/>
                    <a:lstStyle/>
                    <a:p>
                      <a:pPr algn="l" fontAlgn="b">
                        <a:buNone/>
                      </a:pPr>
                      <a:r>
                        <a:rPr lang="en-US" sz="1000" b="1" i="0" u="none" strike="noStrike">
                          <a:solidFill>
                            <a:srgbClr val="000000"/>
                          </a:solidFill>
                          <a:effectLst/>
                          <a:latin typeface="Times New Roman" panose="02020603050405020304" pitchFamily="18" charset="0"/>
                        </a:rPr>
                        <a:t>MUNSON HEATHCARE CHARLEVOIX  HOSPITAL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570514963"/>
                  </a:ext>
                </a:extLst>
              </a:tr>
              <a:tr h="267457">
                <a:tc>
                  <a:txBody>
                    <a:bodyPr/>
                    <a:lstStyle/>
                    <a:p>
                      <a:pPr algn="l" fontAlgn="b">
                        <a:buNone/>
                      </a:pPr>
                      <a:r>
                        <a:rPr lang="en-US" sz="1000" b="1" i="0" u="none" strike="noStrike">
                          <a:solidFill>
                            <a:srgbClr val="000000"/>
                          </a:solidFill>
                          <a:effectLst/>
                          <a:latin typeface="Times New Roman" panose="02020603050405020304" pitchFamily="18" charset="0"/>
                        </a:rPr>
                        <a:t>U OF M SPARROW CLINTON HOSPITAL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41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992749315"/>
                  </a:ext>
                </a:extLst>
              </a:tr>
              <a:tr h="267457">
                <a:tc>
                  <a:txBody>
                    <a:bodyPr/>
                    <a:lstStyle/>
                    <a:p>
                      <a:pPr algn="l" fontAlgn="b">
                        <a:buNone/>
                      </a:pPr>
                      <a:r>
                        <a:rPr lang="en-US" sz="1000" b="1" i="0" u="none" strike="noStrike">
                          <a:solidFill>
                            <a:srgbClr val="000000"/>
                          </a:solidFill>
                          <a:effectLst/>
                          <a:latin typeface="Times New Roman" panose="02020603050405020304" pitchFamily="18" charset="0"/>
                        </a:rPr>
                        <a:t>U OF M SPARROW EATON HOSPITAL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608972834"/>
                  </a:ext>
                </a:extLst>
              </a:tr>
              <a:tr h="267457">
                <a:tc>
                  <a:txBody>
                    <a:bodyPr/>
                    <a:lstStyle/>
                    <a:p>
                      <a:pPr algn="l" fontAlgn="b">
                        <a:buNone/>
                      </a:pPr>
                      <a:r>
                        <a:rPr lang="en-US" sz="1000" b="1" i="0" u="none" strike="noStrike">
                          <a:solidFill>
                            <a:srgbClr val="000000"/>
                          </a:solidFill>
                          <a:effectLst/>
                          <a:latin typeface="Times New Roman" panose="02020603050405020304" pitchFamily="18" charset="0"/>
                        </a:rPr>
                        <a:t>U OF M SPARROW IONIA HOSPITAL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1939188382"/>
                  </a:ext>
                </a:extLst>
              </a:tr>
              <a:tr h="267457">
                <a:tc>
                  <a:txBody>
                    <a:bodyPr/>
                    <a:lstStyle/>
                    <a:p>
                      <a:pPr algn="l" fontAlgn="b">
                        <a:buNone/>
                      </a:pPr>
                      <a:r>
                        <a:rPr lang="en-US" sz="1000" b="1" i="0" u="none" strike="noStrike">
                          <a:solidFill>
                            <a:srgbClr val="000000"/>
                          </a:solidFill>
                          <a:effectLst/>
                          <a:latin typeface="Times New Roman" panose="02020603050405020304" pitchFamily="18" charset="0"/>
                        </a:rPr>
                        <a:t>BRONSON LAKEVIEW HOSPITAL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1020060842"/>
                  </a:ext>
                </a:extLst>
              </a:tr>
              <a:tr h="267457">
                <a:tc>
                  <a:txBody>
                    <a:bodyPr/>
                    <a:lstStyle/>
                    <a:p>
                      <a:pPr algn="l" fontAlgn="b">
                        <a:buNone/>
                      </a:pPr>
                      <a:r>
                        <a:rPr lang="en-US" sz="1000" b="1" i="0" u="none" strike="noStrike">
                          <a:solidFill>
                            <a:srgbClr val="000000"/>
                          </a:solidFill>
                          <a:effectLst/>
                          <a:latin typeface="Times New Roman" panose="02020603050405020304" pitchFamily="18" charset="0"/>
                        </a:rPr>
                        <a:t>OSF ST FRANCIS HOSPITAL AND MEDICAL GROUP</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808891599"/>
                  </a:ext>
                </a:extLst>
              </a:tr>
              <a:tr h="267457">
                <a:tc>
                  <a:txBody>
                    <a:bodyPr/>
                    <a:lstStyle/>
                    <a:p>
                      <a:pPr algn="l" fontAlgn="b">
                        <a:buNone/>
                      </a:pPr>
                      <a:r>
                        <a:rPr lang="en-US" sz="1000" b="1" i="0" u="none" strike="noStrike">
                          <a:solidFill>
                            <a:srgbClr val="000000"/>
                          </a:solidFill>
                          <a:effectLst/>
                          <a:latin typeface="Times New Roman" panose="02020603050405020304" pitchFamily="18" charset="0"/>
                        </a:rPr>
                        <a:t>COREWELL HEALTH PENNOCK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1481103924"/>
                  </a:ext>
                </a:extLst>
              </a:tr>
              <a:tr h="267457">
                <a:tc>
                  <a:txBody>
                    <a:bodyPr/>
                    <a:lstStyle/>
                    <a:p>
                      <a:pPr algn="l" fontAlgn="b">
                        <a:buNone/>
                      </a:pPr>
                      <a:r>
                        <a:rPr lang="en-US" sz="1000" b="1" i="0" u="none" strike="noStrike">
                          <a:solidFill>
                            <a:srgbClr val="000000"/>
                          </a:solidFill>
                          <a:effectLst/>
                          <a:latin typeface="Times New Roman" panose="02020603050405020304" pitchFamily="18" charset="0"/>
                        </a:rPr>
                        <a:t>MCLAREN THUMB REGION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115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2753328381"/>
                  </a:ext>
                </a:extLst>
              </a:tr>
              <a:tr h="280830">
                <a:tc>
                  <a:txBody>
                    <a:bodyPr/>
                    <a:lstStyle/>
                    <a:p>
                      <a:pPr algn="l" fontAlgn="b">
                        <a:buNone/>
                      </a:pPr>
                      <a:r>
                        <a:rPr lang="en-US" sz="1000" b="1" i="0" u="none" strike="noStrike">
                          <a:solidFill>
                            <a:srgbClr val="000000"/>
                          </a:solidFill>
                          <a:effectLst/>
                          <a:latin typeface="Times New Roman" panose="02020603050405020304" pitchFamily="18" charset="0"/>
                        </a:rPr>
                        <a:t>ASPIRUS IRONWOOD HOSPITAL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D93D9"/>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D93D9"/>
                    </a:solidFill>
                  </a:tcPr>
                </a:tc>
                <a:tc>
                  <a:txBody>
                    <a:bodyPr/>
                    <a:lstStyle/>
                    <a:p>
                      <a:pPr algn="ctr" fontAlgn="b">
                        <a:buNone/>
                      </a:pPr>
                      <a:r>
                        <a:rPr lang="en-US" sz="1000" b="1" i="0" u="none" strike="noStrike">
                          <a:solidFill>
                            <a:srgbClr val="000000"/>
                          </a:solidFill>
                          <a:effectLst/>
                          <a:latin typeface="Aptos Narrow" panose="020B000402020202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D93D9"/>
                    </a:solidFill>
                  </a:tcPr>
                </a:tc>
                <a:tc>
                  <a:txBody>
                    <a:bodyPr/>
                    <a:lstStyle/>
                    <a:p>
                      <a:pPr algn="ctr" fontAlgn="b">
                        <a:buNone/>
                      </a:pPr>
                      <a:r>
                        <a:rPr lang="en-US" sz="1000" b="1" i="0" u="none" strike="noStrike" dirty="0">
                          <a:solidFill>
                            <a:srgbClr val="000000"/>
                          </a:solidFill>
                          <a:effectLst/>
                          <a:latin typeface="Aptos Narrow" panose="020B0004020202020204" pitchFamily="34" charset="0"/>
                        </a:rPr>
                        <a:t>21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D93D9"/>
                    </a:solidFill>
                  </a:tcPr>
                </a:tc>
                <a:extLst>
                  <a:ext uri="{0D108BD9-81ED-4DB2-BD59-A6C34878D82A}">
                    <a16:rowId xmlns:a16="http://schemas.microsoft.com/office/drawing/2014/main" val="2239229637"/>
                  </a:ext>
                </a:extLst>
              </a:tr>
            </a:tbl>
          </a:graphicData>
        </a:graphic>
      </p:graphicFrame>
    </p:spTree>
    <p:extLst>
      <p:ext uri="{BB962C8B-B14F-4D97-AF65-F5344CB8AC3E}">
        <p14:creationId xmlns:p14="http://schemas.microsoft.com/office/powerpoint/2010/main" val="1362239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1DDDF11-9193-C288-DE01-D0D2C0A6A6FC}"/>
              </a:ext>
            </a:extLst>
          </p:cNvPr>
          <p:cNvSpPr>
            <a:spLocks noGrp="1"/>
          </p:cNvSpPr>
          <p:nvPr>
            <p:ph type="title"/>
          </p:nvPr>
        </p:nvSpPr>
        <p:spPr>
          <a:xfrm>
            <a:off x="531144" y="208377"/>
            <a:ext cx="8154068" cy="1159200"/>
          </a:xfrm>
        </p:spPr>
        <p:txBody>
          <a:bodyPr vert="horz" lIns="91440" tIns="45720" rIns="91440" bIns="45720" rtlCol="0" anchor="ctr">
            <a:normAutofit fontScale="90000"/>
          </a:bodyPr>
          <a:lstStyle/>
          <a:p>
            <a:pPr algn="ctr" defTabSz="914400"/>
            <a:r>
              <a:rPr lang="en-US" sz="4000" dirty="0">
                <a:solidFill>
                  <a:schemeClr val="bg1"/>
                </a:solidFill>
              </a:rPr>
              <a:t>HCAHPS Q4 2023-Q3 2024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CAH with under 100 reported surveys (15)</a:t>
            </a: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graphicFrame>
        <p:nvGraphicFramePr>
          <p:cNvPr id="4" name="Table 3">
            <a:extLst>
              <a:ext uri="{FF2B5EF4-FFF2-40B4-BE49-F238E27FC236}">
                <a16:creationId xmlns:a16="http://schemas.microsoft.com/office/drawing/2014/main" id="{62843785-0BA4-C105-D307-EE555A134728}"/>
              </a:ext>
            </a:extLst>
          </p:cNvPr>
          <p:cNvGraphicFramePr>
            <a:graphicFrameLocks noGrp="1"/>
          </p:cNvGraphicFramePr>
          <p:nvPr>
            <p:extLst>
              <p:ext uri="{D42A27DB-BD31-4B8C-83A1-F6EECF244321}">
                <p14:modId xmlns:p14="http://schemas.microsoft.com/office/powerpoint/2010/main" val="1991494368"/>
              </p:ext>
            </p:extLst>
          </p:nvPr>
        </p:nvGraphicFramePr>
        <p:xfrm>
          <a:off x="912812" y="1981200"/>
          <a:ext cx="9829800" cy="4190999"/>
        </p:xfrm>
        <a:graphic>
          <a:graphicData uri="http://schemas.openxmlformats.org/drawingml/2006/table">
            <a:tbl>
              <a:tblPr/>
              <a:tblGrid>
                <a:gridCol w="3889516">
                  <a:extLst>
                    <a:ext uri="{9D8B030D-6E8A-4147-A177-3AD203B41FA5}">
                      <a16:colId xmlns:a16="http://schemas.microsoft.com/office/drawing/2014/main" val="2744793618"/>
                    </a:ext>
                  </a:extLst>
                </a:gridCol>
                <a:gridCol w="1875301">
                  <a:extLst>
                    <a:ext uri="{9D8B030D-6E8A-4147-A177-3AD203B41FA5}">
                      <a16:colId xmlns:a16="http://schemas.microsoft.com/office/drawing/2014/main" val="1642938952"/>
                    </a:ext>
                  </a:extLst>
                </a:gridCol>
                <a:gridCol w="1681558">
                  <a:extLst>
                    <a:ext uri="{9D8B030D-6E8A-4147-A177-3AD203B41FA5}">
                      <a16:colId xmlns:a16="http://schemas.microsoft.com/office/drawing/2014/main" val="2209442714"/>
                    </a:ext>
                  </a:extLst>
                </a:gridCol>
                <a:gridCol w="2383425">
                  <a:extLst>
                    <a:ext uri="{9D8B030D-6E8A-4147-A177-3AD203B41FA5}">
                      <a16:colId xmlns:a16="http://schemas.microsoft.com/office/drawing/2014/main" val="1873444872"/>
                    </a:ext>
                  </a:extLst>
                </a:gridCol>
              </a:tblGrid>
              <a:tr h="262719">
                <a:tc>
                  <a:txBody>
                    <a:bodyPr/>
                    <a:lstStyle/>
                    <a:p>
                      <a:pPr algn="ctr" rtl="0" fontAlgn="b">
                        <a:buNone/>
                      </a:pPr>
                      <a:r>
                        <a:rPr lang="en-US" sz="1000" b="1" i="0" u="none" strike="noStrike">
                          <a:solidFill>
                            <a:srgbClr val="000000"/>
                          </a:solidFill>
                          <a:effectLst/>
                          <a:latin typeface="Calibri" panose="020F0502020204030204" pitchFamily="34" charset="0"/>
                        </a:rPr>
                        <a:t>Critical Access Hospital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gn="l" rtl="0" fontAlgn="b">
                        <a:buNone/>
                      </a:pPr>
                      <a:r>
                        <a:rPr lang="en-US" sz="1000" b="1" i="0" u="none" strike="noStrike">
                          <a:solidFill>
                            <a:srgbClr val="000000"/>
                          </a:solidFill>
                          <a:effectLst/>
                          <a:latin typeface="Calibri" panose="020F0502020204030204" pitchFamily="34" charset="0"/>
                        </a:rPr>
                        <a:t>Summary Star Rating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gn="l" rtl="0" fontAlgn="b">
                        <a:buNone/>
                      </a:pPr>
                      <a:r>
                        <a:rPr lang="en-US" sz="1000" b="1" i="0" u="none" strike="noStrike">
                          <a:solidFill>
                            <a:srgbClr val="000000"/>
                          </a:solidFill>
                          <a:effectLst/>
                          <a:latin typeface="Calibri" panose="020F0502020204030204" pitchFamily="34" charset="0"/>
                        </a:rPr>
                        <a:t>Number of Surveys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gn="l" rtl="0" fontAlgn="b">
                        <a:buNone/>
                      </a:pPr>
                      <a:r>
                        <a:rPr lang="en-US" sz="1000" b="1" i="0" u="none" strike="noStrike">
                          <a:solidFill>
                            <a:srgbClr val="000000"/>
                          </a:solidFill>
                          <a:effectLst/>
                          <a:latin typeface="Calibri" panose="020F0502020204030204" pitchFamily="34" charset="0"/>
                        </a:rPr>
                        <a:t>Responsed Rate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2822888976"/>
                  </a:ext>
                </a:extLst>
              </a:tr>
              <a:tr h="250209">
                <a:tc>
                  <a:txBody>
                    <a:bodyPr/>
                    <a:lstStyle/>
                    <a:p>
                      <a:pPr algn="l" fontAlgn="t">
                        <a:buNone/>
                      </a:pPr>
                      <a:r>
                        <a:rPr lang="en-US" sz="1000" b="1" i="0" u="none" strike="noStrike">
                          <a:solidFill>
                            <a:srgbClr val="000000"/>
                          </a:solidFill>
                          <a:effectLst/>
                          <a:latin typeface="Times New Roman" panose="02020603050405020304" pitchFamily="18" charset="0"/>
                        </a:rPr>
                        <a:t>ASPIRE HILLS &amp; DALES GENERAL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500212599"/>
                  </a:ext>
                </a:extLst>
              </a:tr>
              <a:tr h="250209">
                <a:tc>
                  <a:txBody>
                    <a:bodyPr/>
                    <a:lstStyle/>
                    <a:p>
                      <a:pPr algn="l" fontAlgn="t">
                        <a:buNone/>
                      </a:pPr>
                      <a:r>
                        <a:rPr lang="en-US" sz="1000" b="1" i="0" u="none" strike="noStrike">
                          <a:solidFill>
                            <a:srgbClr val="000000"/>
                          </a:solidFill>
                          <a:effectLst/>
                          <a:latin typeface="Times New Roman" panose="02020603050405020304" pitchFamily="18" charset="0"/>
                        </a:rPr>
                        <a:t>SCHOOLCRAFT MEMORIAL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41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53743556"/>
                  </a:ext>
                </a:extLst>
              </a:tr>
              <a:tr h="250209">
                <a:tc>
                  <a:txBody>
                    <a:bodyPr/>
                    <a:lstStyle/>
                    <a:p>
                      <a:pPr algn="l" fontAlgn="t">
                        <a:buNone/>
                      </a:pPr>
                      <a:r>
                        <a:rPr lang="en-US" sz="1000" b="1" i="0" u="none" strike="noStrike">
                          <a:solidFill>
                            <a:srgbClr val="000000"/>
                          </a:solidFill>
                          <a:effectLst/>
                          <a:latin typeface="Times New Roman" panose="02020603050405020304" pitchFamily="18" charset="0"/>
                        </a:rPr>
                        <a:t>HELEN NEWBERRY JOY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415320599"/>
                  </a:ext>
                </a:extLst>
              </a:tr>
              <a:tr h="250209">
                <a:tc>
                  <a:txBody>
                    <a:bodyPr/>
                    <a:lstStyle/>
                    <a:p>
                      <a:pPr algn="l" fontAlgn="t">
                        <a:buNone/>
                      </a:pPr>
                      <a:r>
                        <a:rPr lang="en-US" sz="1000" b="1" i="0" u="none" strike="noStrike">
                          <a:solidFill>
                            <a:srgbClr val="000000"/>
                          </a:solidFill>
                          <a:effectLst/>
                          <a:latin typeface="Times New Roman" panose="02020603050405020304" pitchFamily="18" charset="0"/>
                        </a:rPr>
                        <a:t>ASPIRUS KEWEENAW HOSPITAL AND CLINICS</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585581205"/>
                  </a:ext>
                </a:extLst>
              </a:tr>
              <a:tr h="250209">
                <a:tc>
                  <a:txBody>
                    <a:bodyPr/>
                    <a:lstStyle/>
                    <a:p>
                      <a:pPr algn="l" fontAlgn="t">
                        <a:buNone/>
                      </a:pPr>
                      <a:r>
                        <a:rPr lang="en-US" sz="1000" b="1" i="0" u="none" strike="noStrike">
                          <a:solidFill>
                            <a:srgbClr val="000000"/>
                          </a:solidFill>
                          <a:effectLst/>
                          <a:latin typeface="Times New Roman" panose="02020603050405020304" pitchFamily="18" charset="0"/>
                        </a:rPr>
                        <a:t>BARAGA COUNTY MEMORIAL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825236327"/>
                  </a:ext>
                </a:extLst>
              </a:tr>
              <a:tr h="250209">
                <a:tc>
                  <a:txBody>
                    <a:bodyPr/>
                    <a:lstStyle/>
                    <a:p>
                      <a:pPr algn="l" fontAlgn="t">
                        <a:buNone/>
                      </a:pPr>
                      <a:r>
                        <a:rPr lang="en-US" sz="1000" b="1" i="0" u="none" strike="noStrike">
                          <a:solidFill>
                            <a:srgbClr val="000000"/>
                          </a:solidFill>
                          <a:effectLst/>
                          <a:latin typeface="Times New Roman" panose="02020603050405020304" pitchFamily="18" charset="0"/>
                        </a:rPr>
                        <a:t>ASPIRE MARLETTE REGIONAL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62536449"/>
                  </a:ext>
                </a:extLst>
              </a:tr>
              <a:tr h="250209">
                <a:tc>
                  <a:txBody>
                    <a:bodyPr/>
                    <a:lstStyle/>
                    <a:p>
                      <a:pPr algn="l" fontAlgn="t">
                        <a:buNone/>
                      </a:pPr>
                      <a:r>
                        <a:rPr lang="en-US" sz="1000" b="1" i="0" u="none" strike="noStrike">
                          <a:solidFill>
                            <a:srgbClr val="000000"/>
                          </a:solidFill>
                          <a:effectLst/>
                          <a:latin typeface="Times New Roman" panose="02020603050405020304" pitchFamily="18" charset="0"/>
                        </a:rPr>
                        <a:t>EATON RAPIDS MEDICAL CENTER</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382980872"/>
                  </a:ext>
                </a:extLst>
              </a:tr>
              <a:tr h="250209">
                <a:tc>
                  <a:txBody>
                    <a:bodyPr/>
                    <a:lstStyle/>
                    <a:p>
                      <a:pPr algn="l" fontAlgn="t">
                        <a:buNone/>
                      </a:pPr>
                      <a:r>
                        <a:rPr lang="en-US" sz="1000" b="1" i="0" u="none" strike="noStrike">
                          <a:solidFill>
                            <a:srgbClr val="000000"/>
                          </a:solidFill>
                          <a:effectLst/>
                          <a:latin typeface="Times New Roman" panose="02020603050405020304" pitchFamily="18" charset="0"/>
                        </a:rPr>
                        <a:t>SCHEURER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4186848727"/>
                  </a:ext>
                </a:extLst>
              </a:tr>
              <a:tr h="412844">
                <a:tc>
                  <a:txBody>
                    <a:bodyPr/>
                    <a:lstStyle/>
                    <a:p>
                      <a:pPr algn="l" fontAlgn="t">
                        <a:buNone/>
                      </a:pPr>
                      <a:r>
                        <a:rPr lang="en-US" sz="1000" b="1" i="0" u="none" strike="noStrike">
                          <a:solidFill>
                            <a:srgbClr val="000000"/>
                          </a:solidFill>
                          <a:effectLst/>
                          <a:latin typeface="Times New Roman" panose="02020603050405020304" pitchFamily="18" charset="0"/>
                        </a:rPr>
                        <a:t>MACKINAC STRAITS HOSPITAL AND HEALTH CENTER</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406784483"/>
                  </a:ext>
                </a:extLst>
              </a:tr>
              <a:tr h="250209">
                <a:tc>
                  <a:txBody>
                    <a:bodyPr/>
                    <a:lstStyle/>
                    <a:p>
                      <a:pPr algn="l" fontAlgn="t">
                        <a:buNone/>
                      </a:pPr>
                      <a:r>
                        <a:rPr lang="en-US" sz="1000" b="1" i="0" u="none" strike="noStrike">
                          <a:solidFill>
                            <a:srgbClr val="000000"/>
                          </a:solidFill>
                          <a:effectLst/>
                          <a:latin typeface="Times New Roman" panose="02020603050405020304" pitchFamily="18" charset="0"/>
                        </a:rPr>
                        <a:t>ASPIRUS IRON RIVER HOSPITAL &amp; CLINICS, INC</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998049596"/>
                  </a:ext>
                </a:extLst>
              </a:tr>
              <a:tr h="250209">
                <a:tc>
                  <a:txBody>
                    <a:bodyPr/>
                    <a:lstStyle/>
                    <a:p>
                      <a:pPr algn="l" fontAlgn="t">
                        <a:buNone/>
                      </a:pPr>
                      <a:r>
                        <a:rPr lang="en-US" sz="1000" b="1" i="0" u="none" strike="noStrike">
                          <a:solidFill>
                            <a:srgbClr val="000000"/>
                          </a:solidFill>
                          <a:effectLst/>
                          <a:latin typeface="Times New Roman" panose="02020603050405020304" pitchFamily="18" charset="0"/>
                        </a:rPr>
                        <a:t>COREWELL HEALTH REED CITY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832894023"/>
                  </a:ext>
                </a:extLst>
              </a:tr>
              <a:tr h="250209">
                <a:tc>
                  <a:txBody>
                    <a:bodyPr/>
                    <a:lstStyle/>
                    <a:p>
                      <a:pPr algn="l" fontAlgn="t">
                        <a:buNone/>
                      </a:pPr>
                      <a:r>
                        <a:rPr lang="en-US" sz="1000" b="1" i="0" u="none" strike="noStrike">
                          <a:solidFill>
                            <a:srgbClr val="000000"/>
                          </a:solidFill>
                          <a:effectLst/>
                          <a:latin typeface="Times New Roman" panose="02020603050405020304" pitchFamily="18" charset="0"/>
                        </a:rPr>
                        <a:t>MCKENZIE HEALTH SYSTEM</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551792520"/>
                  </a:ext>
                </a:extLst>
              </a:tr>
              <a:tr h="250209">
                <a:tc>
                  <a:txBody>
                    <a:bodyPr/>
                    <a:lstStyle/>
                    <a:p>
                      <a:pPr algn="l" fontAlgn="b">
                        <a:buNone/>
                      </a:pPr>
                      <a:r>
                        <a:rPr lang="en-US" sz="1000" b="1" i="0" u="none" strike="noStrike">
                          <a:solidFill>
                            <a:srgbClr val="000000"/>
                          </a:solidFill>
                          <a:effectLst/>
                          <a:latin typeface="Times New Roman" panose="02020603050405020304" pitchFamily="18" charset="0"/>
                        </a:rPr>
                        <a:t>MUNISING MEMORIAL HOSPITAL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38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570448908"/>
                  </a:ext>
                </a:extLst>
              </a:tr>
              <a:tr h="250209">
                <a:tc>
                  <a:txBody>
                    <a:bodyPr/>
                    <a:lstStyle/>
                    <a:p>
                      <a:pPr algn="l" fontAlgn="t">
                        <a:buNone/>
                      </a:pPr>
                      <a:r>
                        <a:rPr lang="en-US" sz="1000" b="1" i="0" u="none" strike="noStrike">
                          <a:solidFill>
                            <a:srgbClr val="000000"/>
                          </a:solidFill>
                          <a:effectLst/>
                          <a:latin typeface="Times New Roman" panose="02020603050405020304" pitchFamily="18" charset="0"/>
                        </a:rPr>
                        <a:t>HARBOR BEACH COMMUNITY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48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060533589"/>
                  </a:ext>
                </a:extLst>
              </a:tr>
              <a:tr h="262719">
                <a:tc>
                  <a:txBody>
                    <a:bodyPr/>
                    <a:lstStyle/>
                    <a:p>
                      <a:pPr algn="l" fontAlgn="t">
                        <a:buNone/>
                      </a:pPr>
                      <a:r>
                        <a:rPr lang="en-US" sz="1000" b="1" i="0" u="none" strike="noStrike">
                          <a:solidFill>
                            <a:srgbClr val="000000"/>
                          </a:solidFill>
                          <a:effectLst/>
                          <a:latin typeface="Times New Roman" panose="02020603050405020304" pitchFamily="18" charset="0"/>
                        </a:rPr>
                        <a:t>MCLAREN CARO REGION</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l" fontAlgn="b">
                        <a:buNone/>
                      </a:pPr>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a:solidFill>
                            <a:srgbClr val="000000"/>
                          </a:solidFill>
                          <a:effectLst/>
                          <a:latin typeface="Aptos Narrow" panose="020B000402020202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b">
                        <a:buNone/>
                      </a:pPr>
                      <a:r>
                        <a:rPr lang="en-US" sz="1000" b="1" i="0" u="none" strike="noStrike" dirty="0">
                          <a:solidFill>
                            <a:srgbClr val="000000"/>
                          </a:solidFill>
                          <a:effectLst/>
                          <a:latin typeface="Aptos Narrow" panose="020B0004020202020204" pitchFamily="34" charset="0"/>
                        </a:rPr>
                        <a:t>44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732302739"/>
                  </a:ext>
                </a:extLst>
              </a:tr>
            </a:tbl>
          </a:graphicData>
        </a:graphic>
      </p:graphicFrame>
    </p:spTree>
    <p:extLst>
      <p:ext uri="{BB962C8B-B14F-4D97-AF65-F5344CB8AC3E}">
        <p14:creationId xmlns:p14="http://schemas.microsoft.com/office/powerpoint/2010/main" val="2777185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1DDDF11-9193-C288-DE01-D0D2C0A6A6FC}"/>
              </a:ext>
            </a:extLst>
          </p:cNvPr>
          <p:cNvSpPr>
            <a:spLocks noGrp="1"/>
          </p:cNvSpPr>
          <p:nvPr>
            <p:ph type="title"/>
          </p:nvPr>
        </p:nvSpPr>
        <p:spPr>
          <a:xfrm>
            <a:off x="531144" y="208377"/>
            <a:ext cx="8154068" cy="1159200"/>
          </a:xfrm>
        </p:spPr>
        <p:txBody>
          <a:bodyPr vert="horz" lIns="91440" tIns="45720" rIns="91440" bIns="45720" rtlCol="0" anchor="ctr">
            <a:normAutofit fontScale="90000"/>
          </a:bodyPr>
          <a:lstStyle/>
          <a:p>
            <a:pPr algn="ctr" defTabSz="914400"/>
            <a:r>
              <a:rPr lang="en-US" sz="4000" kern="1200" dirty="0">
                <a:solidFill>
                  <a:srgbClr val="FFFFFF"/>
                </a:solidFill>
                <a:latin typeface="+mj-lt"/>
                <a:ea typeface="+mj-ea"/>
                <a:cs typeface="+mj-cs"/>
              </a:rPr>
              <a:t>HCAHPS </a:t>
            </a:r>
            <a:r>
              <a:rPr lang="en-US" sz="4000" dirty="0">
                <a:solidFill>
                  <a:schemeClr val="bg1"/>
                </a:solidFill>
              </a:rPr>
              <a:t>Q4 2023-Q3 2024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CAH with No Surveys Submitted (7)</a:t>
            </a: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graphicFrame>
        <p:nvGraphicFramePr>
          <p:cNvPr id="2" name="Table 1">
            <a:extLst>
              <a:ext uri="{FF2B5EF4-FFF2-40B4-BE49-F238E27FC236}">
                <a16:creationId xmlns:a16="http://schemas.microsoft.com/office/drawing/2014/main" id="{DE388A58-C5E7-3039-5E25-9D13C2122DD2}"/>
              </a:ext>
            </a:extLst>
          </p:cNvPr>
          <p:cNvGraphicFramePr>
            <a:graphicFrameLocks noGrp="1"/>
          </p:cNvGraphicFramePr>
          <p:nvPr>
            <p:extLst>
              <p:ext uri="{D42A27DB-BD31-4B8C-83A1-F6EECF244321}">
                <p14:modId xmlns:p14="http://schemas.microsoft.com/office/powerpoint/2010/main" val="3005556647"/>
              </p:ext>
            </p:extLst>
          </p:nvPr>
        </p:nvGraphicFramePr>
        <p:xfrm>
          <a:off x="1065212" y="2819400"/>
          <a:ext cx="9753600" cy="2819398"/>
        </p:xfrm>
        <a:graphic>
          <a:graphicData uri="http://schemas.openxmlformats.org/drawingml/2006/table">
            <a:tbl>
              <a:tblPr/>
              <a:tblGrid>
                <a:gridCol w="3859365">
                  <a:extLst>
                    <a:ext uri="{9D8B030D-6E8A-4147-A177-3AD203B41FA5}">
                      <a16:colId xmlns:a16="http://schemas.microsoft.com/office/drawing/2014/main" val="2102840989"/>
                    </a:ext>
                  </a:extLst>
                </a:gridCol>
                <a:gridCol w="1860764">
                  <a:extLst>
                    <a:ext uri="{9D8B030D-6E8A-4147-A177-3AD203B41FA5}">
                      <a16:colId xmlns:a16="http://schemas.microsoft.com/office/drawing/2014/main" val="1322756796"/>
                    </a:ext>
                  </a:extLst>
                </a:gridCol>
                <a:gridCol w="1668522">
                  <a:extLst>
                    <a:ext uri="{9D8B030D-6E8A-4147-A177-3AD203B41FA5}">
                      <a16:colId xmlns:a16="http://schemas.microsoft.com/office/drawing/2014/main" val="1805132393"/>
                    </a:ext>
                  </a:extLst>
                </a:gridCol>
                <a:gridCol w="2364949">
                  <a:extLst>
                    <a:ext uri="{9D8B030D-6E8A-4147-A177-3AD203B41FA5}">
                      <a16:colId xmlns:a16="http://schemas.microsoft.com/office/drawing/2014/main" val="4165695219"/>
                    </a:ext>
                  </a:extLst>
                </a:gridCol>
              </a:tblGrid>
              <a:tr h="336406">
                <a:tc>
                  <a:txBody>
                    <a:bodyPr/>
                    <a:lstStyle/>
                    <a:p>
                      <a:pPr algn="ctr" rtl="0" fontAlgn="ctr"/>
                      <a:r>
                        <a:rPr lang="en-US" sz="1000" b="1" i="0" u="none" strike="noStrike">
                          <a:solidFill>
                            <a:srgbClr val="000000"/>
                          </a:solidFill>
                          <a:effectLst/>
                          <a:latin typeface="Calibri" panose="020F0502020204030204" pitchFamily="34" charset="0"/>
                        </a:rPr>
                        <a:t>Critical Access Hospital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gn="ctr" rtl="0" fontAlgn="ctr"/>
                      <a:r>
                        <a:rPr lang="en-US" sz="1000" b="1" i="0" u="none" strike="noStrike">
                          <a:solidFill>
                            <a:srgbClr val="000000"/>
                          </a:solidFill>
                          <a:effectLst/>
                          <a:latin typeface="Calibri" panose="020F0502020204030204" pitchFamily="34" charset="0"/>
                        </a:rPr>
                        <a:t>Summary Star Rating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gn="ctr" rtl="0" fontAlgn="ctr"/>
                      <a:r>
                        <a:rPr lang="en-US" sz="1000" b="1" i="0" u="none" strike="noStrike">
                          <a:solidFill>
                            <a:srgbClr val="000000"/>
                          </a:solidFill>
                          <a:effectLst/>
                          <a:latin typeface="Calibri" panose="020F0502020204030204" pitchFamily="34" charset="0"/>
                        </a:rPr>
                        <a:t>Number of Surveys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gn="ctr" rtl="0" fontAlgn="ctr"/>
                      <a:r>
                        <a:rPr lang="en-US" sz="1000" b="1" i="0" u="none" strike="noStrike">
                          <a:solidFill>
                            <a:srgbClr val="000000"/>
                          </a:solidFill>
                          <a:effectLst/>
                          <a:latin typeface="Calibri" panose="020F0502020204030204" pitchFamily="34" charset="0"/>
                        </a:rPr>
                        <a:t>Responsed Rate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2566357628"/>
                  </a:ext>
                </a:extLst>
              </a:tr>
              <a:tr h="544656">
                <a:tc>
                  <a:txBody>
                    <a:bodyPr/>
                    <a:lstStyle/>
                    <a:p>
                      <a:pPr algn="l" fontAlgn="t"/>
                      <a:r>
                        <a:rPr lang="en-US" sz="1000" b="1" i="0" u="none" strike="noStrike">
                          <a:solidFill>
                            <a:srgbClr val="000000"/>
                          </a:solidFill>
                          <a:effectLst/>
                          <a:latin typeface="Times New Roman" panose="02020603050405020304" pitchFamily="18" charset="0"/>
                        </a:rPr>
                        <a:t>MUNSON HEALTHCARE PAUL OLIVER MEMORIAL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Did Not Report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003077623"/>
                  </a:ext>
                </a:extLst>
              </a:tr>
              <a:tr h="320386">
                <a:tc>
                  <a:txBody>
                    <a:bodyPr/>
                    <a:lstStyle/>
                    <a:p>
                      <a:pPr algn="l" fontAlgn="t"/>
                      <a:r>
                        <a:rPr lang="en-US" sz="1000" b="1" i="0" u="none" strike="noStrike">
                          <a:solidFill>
                            <a:srgbClr val="000000"/>
                          </a:solidFill>
                          <a:effectLst/>
                          <a:latin typeface="Times New Roman" panose="02020603050405020304" pitchFamily="18" charset="0"/>
                        </a:rPr>
                        <a:t>KALKASKA MEMORIAL HEALTH CENTER</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Did Not Report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853099691"/>
                  </a:ext>
                </a:extLst>
              </a:tr>
              <a:tr h="320386">
                <a:tc>
                  <a:txBody>
                    <a:bodyPr/>
                    <a:lstStyle/>
                    <a:p>
                      <a:pPr algn="l" fontAlgn="t"/>
                      <a:r>
                        <a:rPr lang="en-US" sz="1000" b="1" i="0" u="none" strike="noStrike">
                          <a:solidFill>
                            <a:srgbClr val="000000"/>
                          </a:solidFill>
                          <a:effectLst/>
                          <a:latin typeface="Times New Roman" panose="02020603050405020304" pitchFamily="18" charset="0"/>
                        </a:rPr>
                        <a:t>MY MICHIGAN STANDISH COMMUNITY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Did Not Report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291081242"/>
                  </a:ext>
                </a:extLst>
              </a:tr>
              <a:tr h="320386">
                <a:tc>
                  <a:txBody>
                    <a:bodyPr/>
                    <a:lstStyle/>
                    <a:p>
                      <a:pPr algn="l" fontAlgn="t"/>
                      <a:r>
                        <a:rPr lang="en-US" sz="1000" b="1" i="0" u="none" strike="noStrike">
                          <a:solidFill>
                            <a:srgbClr val="000000"/>
                          </a:solidFill>
                          <a:effectLst/>
                          <a:latin typeface="Times New Roman" panose="02020603050405020304" pitchFamily="18" charset="0"/>
                        </a:rPr>
                        <a:t>ASPIRE DECKERVILLE COMMUNITY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Did Not Report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658614609"/>
                  </a:ext>
                </a:extLst>
              </a:tr>
              <a:tr h="320386">
                <a:tc>
                  <a:txBody>
                    <a:bodyPr/>
                    <a:lstStyle/>
                    <a:p>
                      <a:pPr algn="l" fontAlgn="t"/>
                      <a:r>
                        <a:rPr lang="en-US" sz="1000" b="1" i="0" u="none" strike="noStrike">
                          <a:solidFill>
                            <a:srgbClr val="000000"/>
                          </a:solidFill>
                          <a:effectLst/>
                          <a:latin typeface="Times New Roman" panose="02020603050405020304" pitchFamily="18" charset="0"/>
                        </a:rPr>
                        <a:t>SHERIDAN COMMUNITY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Did Not Report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626381687"/>
                  </a:ext>
                </a:extLst>
              </a:tr>
              <a:tr h="320386">
                <a:tc>
                  <a:txBody>
                    <a:bodyPr/>
                    <a:lstStyle/>
                    <a:p>
                      <a:pPr algn="l" fontAlgn="t"/>
                      <a:r>
                        <a:rPr lang="en-US" sz="1000" b="1" i="0" u="none" strike="noStrike" dirty="0">
                          <a:solidFill>
                            <a:srgbClr val="000000"/>
                          </a:solidFill>
                          <a:effectLst/>
                          <a:latin typeface="Times New Roman" panose="02020603050405020304" pitchFamily="18" charset="0"/>
                        </a:rPr>
                        <a:t>BEACON DOWAGIAC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Did Not Report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85364699"/>
                  </a:ext>
                </a:extLst>
              </a:tr>
              <a:tr h="336406">
                <a:tc>
                  <a:txBody>
                    <a:bodyPr/>
                    <a:lstStyle/>
                    <a:p>
                      <a:pPr algn="l" fontAlgn="t"/>
                      <a:r>
                        <a:rPr lang="en-US" sz="1000" b="1" i="0" u="none" strike="noStrike" dirty="0">
                          <a:solidFill>
                            <a:srgbClr val="000000"/>
                          </a:solidFill>
                          <a:effectLst/>
                          <a:latin typeface="Times New Roman" panose="02020603050405020304" pitchFamily="18" charset="0"/>
                        </a:rPr>
                        <a:t>BEACON ALLEGAN HOSPITAL</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1000" b="1" i="0" u="none" strike="noStrike">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a:solidFill>
                            <a:srgbClr val="000000"/>
                          </a:solidFill>
                          <a:effectLst/>
                          <a:latin typeface="Aptos Narrow" panose="020B0004020202020204" pitchFamily="34" charset="0"/>
                        </a:rPr>
                        <a:t>Did Not Report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b"/>
                      <a:r>
                        <a:rPr lang="en-US" sz="1000" b="1" i="0" u="none" strike="noStrike" dirty="0">
                          <a:solidFill>
                            <a:srgbClr val="000000"/>
                          </a:solidFill>
                          <a:effectLst/>
                          <a:latin typeface="Aptos Narrow" panose="020B00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841004762"/>
                  </a:ext>
                </a:extLst>
              </a:tr>
            </a:tbl>
          </a:graphicData>
        </a:graphic>
      </p:graphicFrame>
    </p:spTree>
    <p:extLst>
      <p:ext uri="{BB962C8B-B14F-4D97-AF65-F5344CB8AC3E}">
        <p14:creationId xmlns:p14="http://schemas.microsoft.com/office/powerpoint/2010/main" val="190389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0F7A-4F1F-968F-4B48-EAE8758ACF26}"/>
              </a:ext>
            </a:extLst>
          </p:cNvPr>
          <p:cNvSpPr>
            <a:spLocks noGrp="1"/>
          </p:cNvSpPr>
          <p:nvPr>
            <p:ph type="title"/>
          </p:nvPr>
        </p:nvSpPr>
        <p:spPr>
          <a:xfrm>
            <a:off x="279709" y="297654"/>
            <a:ext cx="7982572" cy="1108703"/>
          </a:xfrm>
        </p:spPr>
        <p:txBody>
          <a:bodyPr vert="horz" lIns="91416" tIns="45708" rIns="91416" bIns="45708" rtlCol="0" anchor="ctr">
            <a:normAutofit/>
          </a:bodyPr>
          <a:lstStyle/>
          <a:p>
            <a:r>
              <a:rPr lang="en-US" sz="2399" dirty="0"/>
              <a:t>HCAHPS Rolling Data </a:t>
            </a:r>
            <a:r>
              <a:rPr lang="en-US" sz="2399" dirty="0">
                <a:solidFill>
                  <a:schemeClr val="tx1">
                    <a:lumMod val="95000"/>
                    <a:lumOff val="5000"/>
                  </a:schemeClr>
                </a:solidFill>
              </a:rPr>
              <a:t>Comparison Rolling</a:t>
            </a:r>
            <a:endParaRPr lang="en-US" sz="2399" dirty="0"/>
          </a:p>
        </p:txBody>
      </p:sp>
      <p:graphicFrame>
        <p:nvGraphicFramePr>
          <p:cNvPr id="14" name="Chart 13">
            <a:extLst>
              <a:ext uri="{FF2B5EF4-FFF2-40B4-BE49-F238E27FC236}">
                <a16:creationId xmlns:a16="http://schemas.microsoft.com/office/drawing/2014/main" id="{CB15957D-BA27-11D2-957C-5A21CC099A8B}"/>
              </a:ext>
            </a:extLst>
          </p:cNvPr>
          <p:cNvGraphicFramePr/>
          <p:nvPr>
            <p:extLst>
              <p:ext uri="{D42A27DB-BD31-4B8C-83A1-F6EECF244321}">
                <p14:modId xmlns:p14="http://schemas.microsoft.com/office/powerpoint/2010/main" val="3306564798"/>
              </p:ext>
            </p:extLst>
          </p:nvPr>
        </p:nvGraphicFramePr>
        <p:xfrm>
          <a:off x="1706434" y="1406357"/>
          <a:ext cx="8723717" cy="51539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759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0F7A-4F1F-968F-4B48-EAE8758ACF26}"/>
              </a:ext>
            </a:extLst>
          </p:cNvPr>
          <p:cNvSpPr>
            <a:spLocks noGrp="1"/>
          </p:cNvSpPr>
          <p:nvPr>
            <p:ph type="title"/>
          </p:nvPr>
        </p:nvSpPr>
        <p:spPr>
          <a:xfrm>
            <a:off x="279709" y="297654"/>
            <a:ext cx="7982572" cy="1108703"/>
          </a:xfrm>
        </p:spPr>
        <p:txBody>
          <a:bodyPr vert="horz" lIns="91416" tIns="45708" rIns="91416" bIns="45708" rtlCol="0" anchor="ctr">
            <a:normAutofit/>
          </a:bodyPr>
          <a:lstStyle/>
          <a:p>
            <a:r>
              <a:rPr lang="en-US" sz="2399" dirty="0"/>
              <a:t>HCAHPS Rolling Data</a:t>
            </a:r>
            <a:br>
              <a:rPr lang="en-US" sz="2399" dirty="0"/>
            </a:br>
            <a:r>
              <a:rPr lang="en-US" sz="2399" dirty="0"/>
              <a:t>National </a:t>
            </a:r>
            <a:r>
              <a:rPr lang="en-US" sz="2399" dirty="0">
                <a:solidFill>
                  <a:schemeClr val="tx1">
                    <a:lumMod val="95000"/>
                    <a:lumOff val="5000"/>
                  </a:schemeClr>
                </a:solidFill>
              </a:rPr>
              <a:t>Comparison Rolling </a:t>
            </a:r>
            <a:r>
              <a:rPr lang="en-US" sz="2400" dirty="0"/>
              <a:t>Q2 2024 – Q1 2025 </a:t>
            </a:r>
            <a:endParaRPr lang="en-US" sz="2399" dirty="0"/>
          </a:p>
        </p:txBody>
      </p:sp>
      <p:graphicFrame>
        <p:nvGraphicFramePr>
          <p:cNvPr id="5" name="Chart 4">
            <a:extLst>
              <a:ext uri="{FF2B5EF4-FFF2-40B4-BE49-F238E27FC236}">
                <a16:creationId xmlns:a16="http://schemas.microsoft.com/office/drawing/2014/main" id="{753893E5-E884-99C9-BEA3-38C0D05E59F4}"/>
              </a:ext>
            </a:extLst>
          </p:cNvPr>
          <p:cNvGraphicFramePr>
            <a:graphicFrameLocks/>
          </p:cNvGraphicFramePr>
          <p:nvPr>
            <p:extLst>
              <p:ext uri="{D42A27DB-BD31-4B8C-83A1-F6EECF244321}">
                <p14:modId xmlns:p14="http://schemas.microsoft.com/office/powerpoint/2010/main" val="1912834261"/>
              </p:ext>
            </p:extLst>
          </p:nvPr>
        </p:nvGraphicFramePr>
        <p:xfrm>
          <a:off x="608012" y="1559437"/>
          <a:ext cx="103632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3E509C09-9D69-8119-E298-AD8219DD9F6A}"/>
              </a:ext>
            </a:extLst>
          </p:cNvPr>
          <p:cNvSpPr/>
          <p:nvPr/>
        </p:nvSpPr>
        <p:spPr>
          <a:xfrm>
            <a:off x="5484812" y="5826637"/>
            <a:ext cx="762000" cy="53340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4C0382-B6EB-70BA-DF9D-316E17BF40A3}"/>
              </a:ext>
            </a:extLst>
          </p:cNvPr>
          <p:cNvSpPr/>
          <p:nvPr/>
        </p:nvSpPr>
        <p:spPr>
          <a:xfrm>
            <a:off x="9980612" y="2819400"/>
            <a:ext cx="762000" cy="3548743"/>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783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1DDDF11-9193-C288-DE01-D0D2C0A6A6FC}"/>
              </a:ext>
            </a:extLst>
          </p:cNvPr>
          <p:cNvSpPr>
            <a:spLocks noGrp="1"/>
          </p:cNvSpPr>
          <p:nvPr>
            <p:ph type="title"/>
          </p:nvPr>
        </p:nvSpPr>
        <p:spPr>
          <a:xfrm>
            <a:off x="531144" y="208377"/>
            <a:ext cx="8154068" cy="1159200"/>
          </a:xfrm>
        </p:spPr>
        <p:txBody>
          <a:bodyPr vert="horz" lIns="91440" tIns="45720" rIns="91440" bIns="45720" rtlCol="0" anchor="ctr">
            <a:normAutofit/>
          </a:bodyPr>
          <a:lstStyle/>
          <a:p>
            <a:pPr algn="ctr" defTabSz="914400"/>
            <a:br>
              <a:rPr lang="en-US" sz="1000" kern="1200" dirty="0">
                <a:solidFill>
                  <a:srgbClr val="FFFFFF"/>
                </a:solidFill>
                <a:latin typeface="+mj-lt"/>
                <a:ea typeface="+mj-ea"/>
                <a:cs typeface="+mj-cs"/>
              </a:rPr>
            </a:br>
            <a:r>
              <a:rPr lang="en-US" sz="4000" kern="1200" dirty="0">
                <a:solidFill>
                  <a:srgbClr val="FFFFFF"/>
                </a:solidFill>
                <a:latin typeface="+mj-lt"/>
                <a:ea typeface="+mj-ea"/>
                <a:cs typeface="+mj-cs"/>
              </a:rPr>
              <a:t>HCAHPS Composit</a:t>
            </a:r>
            <a:r>
              <a:rPr lang="en-US" sz="4000" dirty="0">
                <a:solidFill>
                  <a:srgbClr val="FFFFFF"/>
                </a:solidFill>
              </a:rPr>
              <a:t>e Questions</a:t>
            </a: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sp>
        <p:nvSpPr>
          <p:cNvPr id="2" name="Content Placeholder 3">
            <a:extLst>
              <a:ext uri="{FF2B5EF4-FFF2-40B4-BE49-F238E27FC236}">
                <a16:creationId xmlns:a16="http://schemas.microsoft.com/office/drawing/2014/main" id="{0F2A9F5C-F12A-A115-30D6-C1B313306BCE}"/>
              </a:ext>
            </a:extLst>
          </p:cNvPr>
          <p:cNvSpPr>
            <a:spLocks noGrp="1"/>
          </p:cNvSpPr>
          <p:nvPr>
            <p:ph idx="1"/>
          </p:nvPr>
        </p:nvSpPr>
        <p:spPr>
          <a:xfrm>
            <a:off x="379412" y="1676400"/>
            <a:ext cx="10917765" cy="4398160"/>
          </a:xfrm>
        </p:spPr>
        <p:txBody>
          <a:bodyPr numCol="2">
            <a:normAutofit/>
          </a:bodyPr>
          <a:lstStyle/>
          <a:p>
            <a:pPr marL="457200" lvl="1" indent="0">
              <a:buNone/>
            </a:pPr>
            <a:endParaRPr lang="en-US" sz="1400" b="1" u="sng" dirty="0">
              <a:solidFill>
                <a:schemeClr val="accent5">
                  <a:lumMod val="50000"/>
                </a:schemeClr>
              </a:solidFill>
            </a:endParaRPr>
          </a:p>
          <a:p>
            <a:pPr marL="457200" lvl="1" indent="0">
              <a:buNone/>
            </a:pPr>
            <a:endParaRPr lang="en-US" sz="1400" b="1" u="sng" dirty="0">
              <a:solidFill>
                <a:schemeClr val="accent5">
                  <a:lumMod val="50000"/>
                </a:schemeClr>
              </a:solidFill>
            </a:endParaRPr>
          </a:p>
          <a:p>
            <a:pPr marL="457200" lvl="1" indent="0">
              <a:buNone/>
            </a:pPr>
            <a:r>
              <a:rPr lang="en-US" sz="2000" b="1" u="sng" dirty="0">
                <a:solidFill>
                  <a:schemeClr val="accent5">
                    <a:lumMod val="50000"/>
                  </a:schemeClr>
                </a:solidFill>
              </a:rPr>
              <a:t>Composite Topics:</a:t>
            </a:r>
          </a:p>
          <a:p>
            <a:pPr lvl="1"/>
            <a:r>
              <a:rPr lang="en-US" sz="1600" dirty="0">
                <a:solidFill>
                  <a:schemeClr val="accent5">
                    <a:lumMod val="50000"/>
                  </a:schemeClr>
                </a:solidFill>
              </a:rPr>
              <a:t>Composite 1</a:t>
            </a:r>
          </a:p>
          <a:p>
            <a:pPr lvl="2"/>
            <a:r>
              <a:rPr lang="en-US" sz="1600" dirty="0">
                <a:solidFill>
                  <a:schemeClr val="accent5">
                    <a:lumMod val="50000"/>
                  </a:schemeClr>
                </a:solidFill>
              </a:rPr>
              <a:t>Nurse Communication – Questions 1, 2,3</a:t>
            </a:r>
          </a:p>
          <a:p>
            <a:pPr lvl="1"/>
            <a:r>
              <a:rPr lang="en-US" sz="1600" dirty="0">
                <a:solidFill>
                  <a:schemeClr val="accent5">
                    <a:lumMod val="50000"/>
                  </a:schemeClr>
                </a:solidFill>
              </a:rPr>
              <a:t>Composite 2</a:t>
            </a:r>
          </a:p>
          <a:p>
            <a:pPr lvl="2"/>
            <a:r>
              <a:rPr lang="en-US" sz="1600" dirty="0">
                <a:solidFill>
                  <a:schemeClr val="accent5">
                    <a:lumMod val="50000"/>
                  </a:schemeClr>
                </a:solidFill>
              </a:rPr>
              <a:t>Doctor Communication – Questions 5,6,7</a:t>
            </a:r>
          </a:p>
          <a:p>
            <a:pPr lvl="1"/>
            <a:r>
              <a:rPr lang="en-US" sz="1600" dirty="0">
                <a:solidFill>
                  <a:schemeClr val="accent5">
                    <a:lumMod val="50000"/>
                  </a:schemeClr>
                </a:solidFill>
              </a:rPr>
              <a:t>Composite 5</a:t>
            </a:r>
          </a:p>
          <a:p>
            <a:pPr lvl="2"/>
            <a:r>
              <a:rPr lang="en-US" sz="1600" dirty="0">
                <a:solidFill>
                  <a:schemeClr val="accent5">
                    <a:lumMod val="50000"/>
                  </a:schemeClr>
                </a:solidFill>
              </a:rPr>
              <a:t>Communication about medications – Questions 13,14</a:t>
            </a:r>
          </a:p>
          <a:p>
            <a:pPr lvl="1"/>
            <a:r>
              <a:rPr lang="en-US" sz="1600" dirty="0">
                <a:solidFill>
                  <a:schemeClr val="accent5">
                    <a:lumMod val="50000"/>
                  </a:schemeClr>
                </a:solidFill>
              </a:rPr>
              <a:t>Composite 6</a:t>
            </a:r>
          </a:p>
          <a:p>
            <a:pPr lvl="2"/>
            <a:r>
              <a:rPr lang="en-US" sz="1600" dirty="0">
                <a:solidFill>
                  <a:schemeClr val="accent5">
                    <a:lumMod val="50000"/>
                  </a:schemeClr>
                </a:solidFill>
              </a:rPr>
              <a:t>Discharge Information – Questions 16, 17</a:t>
            </a:r>
          </a:p>
          <a:p>
            <a:pPr marL="457200" lvl="1" indent="0">
              <a:buNone/>
            </a:pPr>
            <a:endParaRPr lang="en-US" sz="1200" dirty="0">
              <a:solidFill>
                <a:schemeClr val="accent5">
                  <a:lumMod val="50000"/>
                </a:schemeClr>
              </a:solidFill>
            </a:endParaRPr>
          </a:p>
          <a:p>
            <a:pPr marL="457200" lvl="1" indent="0">
              <a:buNone/>
            </a:pPr>
            <a:endParaRPr lang="en-US" sz="1200" dirty="0">
              <a:solidFill>
                <a:schemeClr val="accent5">
                  <a:lumMod val="50000"/>
                </a:schemeClr>
              </a:solidFill>
            </a:endParaRPr>
          </a:p>
          <a:p>
            <a:pPr marL="457200" lvl="1" indent="0">
              <a:buNone/>
            </a:pPr>
            <a:endParaRPr lang="en-US" sz="1200" dirty="0">
              <a:solidFill>
                <a:schemeClr val="accent5">
                  <a:lumMod val="50000"/>
                </a:schemeClr>
              </a:solidFill>
            </a:endParaRPr>
          </a:p>
          <a:p>
            <a:pPr marL="457200" lvl="1" indent="0">
              <a:buNone/>
            </a:pPr>
            <a:endParaRPr lang="en-US" sz="1200" dirty="0">
              <a:solidFill>
                <a:schemeClr val="accent5">
                  <a:lumMod val="50000"/>
                </a:schemeClr>
              </a:solidFill>
            </a:endParaRPr>
          </a:p>
          <a:p>
            <a:pPr marL="457200" lvl="1" indent="0">
              <a:buNone/>
            </a:pPr>
            <a:endParaRPr lang="en-US" sz="1200" dirty="0">
              <a:solidFill>
                <a:schemeClr val="accent5">
                  <a:lumMod val="50000"/>
                </a:schemeClr>
              </a:solidFill>
            </a:endParaRPr>
          </a:p>
          <a:p>
            <a:pPr marL="457200" lvl="1" indent="0">
              <a:buNone/>
            </a:pPr>
            <a:endParaRPr lang="en-US" sz="1200" dirty="0">
              <a:solidFill>
                <a:schemeClr val="accent5">
                  <a:lumMod val="50000"/>
                </a:schemeClr>
              </a:solidFill>
            </a:endParaRPr>
          </a:p>
          <a:p>
            <a:pPr marL="457200" lvl="1" indent="0">
              <a:buNone/>
            </a:pPr>
            <a:endParaRPr lang="en-US" sz="1200" dirty="0">
              <a:solidFill>
                <a:schemeClr val="accent5">
                  <a:lumMod val="50000"/>
                </a:schemeClr>
              </a:solidFill>
            </a:endParaRPr>
          </a:p>
          <a:p>
            <a:pPr marL="457200" lvl="1" indent="0">
              <a:buNone/>
            </a:pPr>
            <a:r>
              <a:rPr lang="en-US" sz="1600" b="1" u="sng" dirty="0">
                <a:solidFill>
                  <a:schemeClr val="accent5">
                    <a:lumMod val="50000"/>
                  </a:schemeClr>
                </a:solidFill>
              </a:rPr>
              <a:t>Individual Topics:</a:t>
            </a:r>
          </a:p>
          <a:p>
            <a:pPr lvl="1"/>
            <a:r>
              <a:rPr lang="en-US" sz="1600" dirty="0">
                <a:solidFill>
                  <a:schemeClr val="accent5">
                    <a:lumMod val="50000"/>
                  </a:schemeClr>
                </a:solidFill>
              </a:rPr>
              <a:t>Cleanliness of hospital environment – Question 8</a:t>
            </a:r>
          </a:p>
          <a:p>
            <a:pPr lvl="1"/>
            <a:r>
              <a:rPr lang="en-US" sz="1600" dirty="0">
                <a:solidFill>
                  <a:schemeClr val="accent5">
                    <a:lumMod val="50000"/>
                  </a:schemeClr>
                </a:solidFill>
              </a:rPr>
              <a:t>Quietness of hospital environment – Question 9</a:t>
            </a:r>
          </a:p>
          <a:p>
            <a:pPr lvl="1"/>
            <a:endParaRPr lang="en-US" sz="1600" dirty="0">
              <a:solidFill>
                <a:schemeClr val="accent5">
                  <a:lumMod val="50000"/>
                </a:schemeClr>
              </a:solidFill>
            </a:endParaRPr>
          </a:p>
          <a:p>
            <a:pPr marL="457200" lvl="1" indent="0">
              <a:buNone/>
            </a:pPr>
            <a:r>
              <a:rPr lang="en-US" sz="1600" b="1" u="sng" dirty="0">
                <a:solidFill>
                  <a:schemeClr val="accent5">
                    <a:lumMod val="50000"/>
                  </a:schemeClr>
                </a:solidFill>
              </a:rPr>
              <a:t>Global Topics:</a:t>
            </a:r>
          </a:p>
          <a:p>
            <a:pPr lvl="1"/>
            <a:r>
              <a:rPr lang="en-US" sz="1600" dirty="0">
                <a:solidFill>
                  <a:schemeClr val="accent5">
                    <a:lumMod val="50000"/>
                  </a:schemeClr>
                </a:solidFill>
              </a:rPr>
              <a:t>Hospital rating – Question 18</a:t>
            </a:r>
          </a:p>
          <a:p>
            <a:pPr lvl="1"/>
            <a:r>
              <a:rPr lang="en-US" sz="1600" dirty="0">
                <a:solidFill>
                  <a:schemeClr val="accent5">
                    <a:lumMod val="50000"/>
                  </a:schemeClr>
                </a:solidFill>
              </a:rPr>
              <a:t>Willingness to recommend hospital – Question 19</a:t>
            </a:r>
          </a:p>
          <a:p>
            <a:pPr lvl="1"/>
            <a:endParaRPr lang="en-US" sz="1400" b="1" u="sng" dirty="0">
              <a:solidFill>
                <a:schemeClr val="accent5">
                  <a:lumMod val="50000"/>
                </a:schemeClr>
              </a:solidFill>
            </a:endParaRPr>
          </a:p>
          <a:p>
            <a:pPr lvl="1"/>
            <a:endParaRPr lang="en-US" sz="1400" dirty="0"/>
          </a:p>
          <a:p>
            <a:pPr marL="457200" lvl="1" indent="0">
              <a:buNone/>
            </a:pPr>
            <a:endParaRPr lang="en-US" sz="1400" dirty="0"/>
          </a:p>
          <a:p>
            <a:pPr lvl="1"/>
            <a:endParaRPr lang="en-US" sz="1400" dirty="0"/>
          </a:p>
          <a:p>
            <a:pPr marL="0" indent="0">
              <a:buNone/>
            </a:pPr>
            <a:endParaRPr lang="en-US" sz="1800" dirty="0"/>
          </a:p>
        </p:txBody>
      </p:sp>
    </p:spTree>
    <p:extLst>
      <p:ext uri="{BB962C8B-B14F-4D97-AF65-F5344CB8AC3E}">
        <p14:creationId xmlns:p14="http://schemas.microsoft.com/office/powerpoint/2010/main" val="326132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44B9-E703-DC52-ECA4-B74D1AE8B10B}"/>
              </a:ext>
            </a:extLst>
          </p:cNvPr>
          <p:cNvSpPr>
            <a:spLocks noGrp="1"/>
          </p:cNvSpPr>
          <p:nvPr>
            <p:ph type="title"/>
          </p:nvPr>
        </p:nvSpPr>
        <p:spPr>
          <a:xfrm>
            <a:off x="699531" y="248866"/>
            <a:ext cx="10011861" cy="1158898"/>
          </a:xfrm>
        </p:spPr>
        <p:txBody>
          <a:bodyPr vert="horz" lIns="91416" tIns="45708" rIns="91416" bIns="45708" rtlCol="0" anchor="ctr">
            <a:normAutofit/>
          </a:bodyPr>
          <a:lstStyle/>
          <a:p>
            <a:r>
              <a:rPr lang="en-US" sz="2800" dirty="0"/>
              <a:t>HCAHPS Q1 2024-Q4 2024 </a:t>
            </a:r>
            <a:br>
              <a:rPr lang="en-US" sz="2800" dirty="0"/>
            </a:br>
            <a:r>
              <a:rPr lang="en-US" sz="2800" dirty="0"/>
              <a:t>National Averages vs MI CAH State Data</a:t>
            </a:r>
            <a:endParaRPr lang="en-US" sz="2499" dirty="0"/>
          </a:p>
        </p:txBody>
      </p:sp>
      <p:graphicFrame>
        <p:nvGraphicFramePr>
          <p:cNvPr id="3" name="Chart 2">
            <a:extLst>
              <a:ext uri="{FF2B5EF4-FFF2-40B4-BE49-F238E27FC236}">
                <a16:creationId xmlns:a16="http://schemas.microsoft.com/office/drawing/2014/main" id="{F3FB5479-57FA-A7DB-4D72-6884E2B9B688}"/>
              </a:ext>
            </a:extLst>
          </p:cNvPr>
          <p:cNvGraphicFramePr/>
          <p:nvPr>
            <p:extLst>
              <p:ext uri="{D42A27DB-BD31-4B8C-83A1-F6EECF244321}">
                <p14:modId xmlns:p14="http://schemas.microsoft.com/office/powerpoint/2010/main" val="3476188701"/>
              </p:ext>
            </p:extLst>
          </p:nvPr>
        </p:nvGraphicFramePr>
        <p:xfrm>
          <a:off x="1082661" y="1421760"/>
          <a:ext cx="9245600" cy="50356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382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44B9-E703-DC52-ECA4-B74D1AE8B10B}"/>
              </a:ext>
            </a:extLst>
          </p:cNvPr>
          <p:cNvSpPr>
            <a:spLocks noGrp="1"/>
          </p:cNvSpPr>
          <p:nvPr>
            <p:ph type="title"/>
          </p:nvPr>
        </p:nvSpPr>
        <p:spPr>
          <a:xfrm>
            <a:off x="699531" y="248866"/>
            <a:ext cx="10011861" cy="1158898"/>
          </a:xfrm>
        </p:spPr>
        <p:txBody>
          <a:bodyPr vert="horz" lIns="91416" tIns="45708" rIns="91416" bIns="45708" rtlCol="0" anchor="ctr">
            <a:normAutofit/>
          </a:bodyPr>
          <a:lstStyle/>
          <a:p>
            <a:r>
              <a:rPr lang="en-US" sz="2800" dirty="0"/>
              <a:t>HCAHPS Q4 2023-Q3 2024</a:t>
            </a:r>
            <a:br>
              <a:rPr lang="en-US" sz="2800" dirty="0"/>
            </a:br>
            <a:r>
              <a:rPr lang="en-US" sz="2800" dirty="0"/>
              <a:t>Composite Analysis</a:t>
            </a:r>
            <a:endParaRPr lang="en-US" sz="2499" dirty="0"/>
          </a:p>
        </p:txBody>
      </p:sp>
      <p:graphicFrame>
        <p:nvGraphicFramePr>
          <p:cNvPr id="3" name="Content Placeholder 4">
            <a:extLst>
              <a:ext uri="{FF2B5EF4-FFF2-40B4-BE49-F238E27FC236}">
                <a16:creationId xmlns:a16="http://schemas.microsoft.com/office/drawing/2014/main" id="{CA4D22F6-6F10-20D9-CE0C-B13079135477}"/>
              </a:ext>
            </a:extLst>
          </p:cNvPr>
          <p:cNvGraphicFramePr>
            <a:graphicFrameLocks noGrp="1"/>
          </p:cNvGraphicFramePr>
          <p:nvPr>
            <p:ph idx="1"/>
            <p:extLst>
              <p:ext uri="{D42A27DB-BD31-4B8C-83A1-F6EECF244321}">
                <p14:modId xmlns:p14="http://schemas.microsoft.com/office/powerpoint/2010/main" val="451939884"/>
              </p:ext>
            </p:extLst>
          </p:nvPr>
        </p:nvGraphicFramePr>
        <p:xfrm>
          <a:off x="700991" y="1377890"/>
          <a:ext cx="10515594"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7">
            <a:extLst>
              <a:ext uri="{FF2B5EF4-FFF2-40B4-BE49-F238E27FC236}">
                <a16:creationId xmlns:a16="http://schemas.microsoft.com/office/drawing/2014/main" id="{355C9D2F-C52E-33DB-BE41-D823744C1CF8}"/>
              </a:ext>
            </a:extLst>
          </p:cNvPr>
          <p:cNvGraphicFramePr>
            <a:graphicFrameLocks noGrp="1"/>
          </p:cNvGraphicFramePr>
          <p:nvPr>
            <p:extLst>
              <p:ext uri="{D42A27DB-BD31-4B8C-83A1-F6EECF244321}">
                <p14:modId xmlns:p14="http://schemas.microsoft.com/office/powerpoint/2010/main" val="3846228810"/>
              </p:ext>
            </p:extLst>
          </p:nvPr>
        </p:nvGraphicFramePr>
        <p:xfrm>
          <a:off x="261136" y="5562600"/>
          <a:ext cx="10888650" cy="741680"/>
        </p:xfrm>
        <a:graphic>
          <a:graphicData uri="http://schemas.openxmlformats.org/drawingml/2006/table">
            <a:tbl>
              <a:tblPr firstRow="1" bandRow="1">
                <a:tableStyleId>{93296810-A885-4BE3-A3E7-6D5BEEA58F35}</a:tableStyleId>
              </a:tblPr>
              <a:tblGrid>
                <a:gridCol w="762000">
                  <a:extLst>
                    <a:ext uri="{9D8B030D-6E8A-4147-A177-3AD203B41FA5}">
                      <a16:colId xmlns:a16="http://schemas.microsoft.com/office/drawing/2014/main" val="747853904"/>
                    </a:ext>
                  </a:extLst>
                </a:gridCol>
                <a:gridCol w="1197616">
                  <a:extLst>
                    <a:ext uri="{9D8B030D-6E8A-4147-A177-3AD203B41FA5}">
                      <a16:colId xmlns:a16="http://schemas.microsoft.com/office/drawing/2014/main" val="1776014737"/>
                    </a:ext>
                  </a:extLst>
                </a:gridCol>
                <a:gridCol w="1337651">
                  <a:extLst>
                    <a:ext uri="{9D8B030D-6E8A-4147-A177-3AD203B41FA5}">
                      <a16:colId xmlns:a16="http://schemas.microsoft.com/office/drawing/2014/main" val="1749118991"/>
                    </a:ext>
                  </a:extLst>
                </a:gridCol>
                <a:gridCol w="1303571">
                  <a:extLst>
                    <a:ext uri="{9D8B030D-6E8A-4147-A177-3AD203B41FA5}">
                      <a16:colId xmlns:a16="http://schemas.microsoft.com/office/drawing/2014/main" val="1648785158"/>
                    </a:ext>
                  </a:extLst>
                </a:gridCol>
                <a:gridCol w="1303571">
                  <a:extLst>
                    <a:ext uri="{9D8B030D-6E8A-4147-A177-3AD203B41FA5}">
                      <a16:colId xmlns:a16="http://schemas.microsoft.com/office/drawing/2014/main" val="1089827161"/>
                    </a:ext>
                  </a:extLst>
                </a:gridCol>
                <a:gridCol w="1226890">
                  <a:extLst>
                    <a:ext uri="{9D8B030D-6E8A-4147-A177-3AD203B41FA5}">
                      <a16:colId xmlns:a16="http://schemas.microsoft.com/office/drawing/2014/main" val="2760332586"/>
                    </a:ext>
                  </a:extLst>
                </a:gridCol>
                <a:gridCol w="1380251">
                  <a:extLst>
                    <a:ext uri="{9D8B030D-6E8A-4147-A177-3AD203B41FA5}">
                      <a16:colId xmlns:a16="http://schemas.microsoft.com/office/drawing/2014/main" val="3116673510"/>
                    </a:ext>
                  </a:extLst>
                </a:gridCol>
                <a:gridCol w="1207926">
                  <a:extLst>
                    <a:ext uri="{9D8B030D-6E8A-4147-A177-3AD203B41FA5}">
                      <a16:colId xmlns:a16="http://schemas.microsoft.com/office/drawing/2014/main" val="2982926143"/>
                    </a:ext>
                  </a:extLst>
                </a:gridCol>
                <a:gridCol w="1169174">
                  <a:extLst>
                    <a:ext uri="{9D8B030D-6E8A-4147-A177-3AD203B41FA5}">
                      <a16:colId xmlns:a16="http://schemas.microsoft.com/office/drawing/2014/main" val="4249304390"/>
                    </a:ext>
                  </a:extLst>
                </a:gridCol>
              </a:tblGrid>
              <a:tr h="370840">
                <a:tc>
                  <a:txBody>
                    <a:bodyPr/>
                    <a:lstStyle/>
                    <a:p>
                      <a:r>
                        <a:rPr lang="en-US" sz="900" dirty="0"/>
                        <a:t>Benchmark</a:t>
                      </a:r>
                    </a:p>
                  </a:txBody>
                  <a:tcPr/>
                </a:tc>
                <a:tc>
                  <a:txBody>
                    <a:bodyPr/>
                    <a:lstStyle/>
                    <a:p>
                      <a:pPr algn="ctr"/>
                      <a:r>
                        <a:rPr lang="en-US" sz="1200" dirty="0"/>
                        <a:t>88%</a:t>
                      </a:r>
                    </a:p>
                  </a:txBody>
                  <a:tcPr/>
                </a:tc>
                <a:tc>
                  <a:txBody>
                    <a:bodyPr/>
                    <a:lstStyle/>
                    <a:p>
                      <a:pPr algn="ctr"/>
                      <a:r>
                        <a:rPr lang="en-US" sz="1200" dirty="0"/>
                        <a:t>88%</a:t>
                      </a:r>
                    </a:p>
                  </a:txBody>
                  <a:tcPr/>
                </a:tc>
                <a:tc>
                  <a:txBody>
                    <a:bodyPr/>
                    <a:lstStyle/>
                    <a:p>
                      <a:pPr algn="ctr"/>
                      <a:r>
                        <a:rPr lang="en-US" sz="1200" dirty="0"/>
                        <a:t>74%</a:t>
                      </a:r>
                    </a:p>
                  </a:txBody>
                  <a:tcPr/>
                </a:tc>
                <a:tc>
                  <a:txBody>
                    <a:bodyPr/>
                    <a:lstStyle/>
                    <a:p>
                      <a:pPr algn="ctr"/>
                      <a:r>
                        <a:rPr lang="en-US" sz="1200" dirty="0"/>
                        <a:t>80%</a:t>
                      </a:r>
                    </a:p>
                  </a:txBody>
                  <a:tcPr/>
                </a:tc>
                <a:tc>
                  <a:txBody>
                    <a:bodyPr/>
                    <a:lstStyle/>
                    <a:p>
                      <a:pPr algn="ctr"/>
                      <a:r>
                        <a:rPr lang="en-US" sz="1200" dirty="0"/>
                        <a:t>80%</a:t>
                      </a:r>
                    </a:p>
                  </a:txBody>
                  <a:tcPr/>
                </a:tc>
                <a:tc>
                  <a:txBody>
                    <a:bodyPr/>
                    <a:lstStyle/>
                    <a:p>
                      <a:pPr algn="ctr"/>
                      <a:r>
                        <a:rPr lang="en-US" sz="1200" dirty="0"/>
                        <a:t>92%</a:t>
                      </a:r>
                    </a:p>
                  </a:txBody>
                  <a:tcPr/>
                </a:tc>
                <a:tc>
                  <a:txBody>
                    <a:bodyPr/>
                    <a:lstStyle/>
                    <a:p>
                      <a:pPr algn="ctr"/>
                      <a:r>
                        <a:rPr lang="en-US" sz="1200" dirty="0"/>
                        <a:t>85%</a:t>
                      </a:r>
                    </a:p>
                  </a:txBody>
                  <a:tcPr/>
                </a:tc>
                <a:tc>
                  <a:txBody>
                    <a:bodyPr/>
                    <a:lstStyle/>
                    <a:p>
                      <a:pPr algn="ctr"/>
                      <a:r>
                        <a:rPr lang="en-US" sz="1200" dirty="0"/>
                        <a:t>NA</a:t>
                      </a:r>
                    </a:p>
                  </a:txBody>
                  <a:tcPr/>
                </a:tc>
                <a:extLst>
                  <a:ext uri="{0D108BD9-81ED-4DB2-BD59-A6C34878D82A}">
                    <a16:rowId xmlns:a16="http://schemas.microsoft.com/office/drawing/2014/main" val="3322714947"/>
                  </a:ext>
                </a:extLst>
              </a:tr>
              <a:tr h="370840">
                <a:tc>
                  <a:txBody>
                    <a:bodyPr/>
                    <a:lstStyle/>
                    <a:p>
                      <a:r>
                        <a:rPr lang="en-US" sz="900" b="1" dirty="0">
                          <a:solidFill>
                            <a:schemeClr val="bg1"/>
                          </a:solidFill>
                        </a:rPr>
                        <a:t>National Avg</a:t>
                      </a:r>
                    </a:p>
                  </a:txBody>
                  <a:tcPr>
                    <a:solidFill>
                      <a:srgbClr val="0070C0"/>
                    </a:solidFill>
                  </a:tcPr>
                </a:tc>
                <a:tc>
                  <a:txBody>
                    <a:bodyPr/>
                    <a:lstStyle/>
                    <a:p>
                      <a:pPr algn="ctr"/>
                      <a:r>
                        <a:rPr lang="en-US" sz="1200" b="1" dirty="0">
                          <a:solidFill>
                            <a:schemeClr val="bg1"/>
                          </a:solidFill>
                        </a:rPr>
                        <a:t>84%</a:t>
                      </a:r>
                    </a:p>
                  </a:txBody>
                  <a:tcPr>
                    <a:solidFill>
                      <a:srgbClr val="0070C0"/>
                    </a:solidFill>
                  </a:tcPr>
                </a:tc>
                <a:tc>
                  <a:txBody>
                    <a:bodyPr/>
                    <a:lstStyle/>
                    <a:p>
                      <a:pPr algn="ctr"/>
                      <a:r>
                        <a:rPr lang="en-US" sz="1200" b="1" dirty="0">
                          <a:solidFill>
                            <a:schemeClr val="bg1"/>
                          </a:solidFill>
                        </a:rPr>
                        <a:t>82%</a:t>
                      </a:r>
                    </a:p>
                  </a:txBody>
                  <a:tcPr>
                    <a:solidFill>
                      <a:srgbClr val="0070C0"/>
                    </a:solidFill>
                  </a:tcPr>
                </a:tc>
                <a:tc>
                  <a:txBody>
                    <a:bodyPr/>
                    <a:lstStyle/>
                    <a:p>
                      <a:pPr algn="ctr"/>
                      <a:r>
                        <a:rPr lang="en-US" sz="1200" b="1" dirty="0">
                          <a:solidFill>
                            <a:schemeClr val="bg1"/>
                          </a:solidFill>
                        </a:rPr>
                        <a:t>67%</a:t>
                      </a:r>
                    </a:p>
                  </a:txBody>
                  <a:tcPr>
                    <a:solidFill>
                      <a:srgbClr val="0070C0"/>
                    </a:solidFill>
                  </a:tcPr>
                </a:tc>
                <a:tc>
                  <a:txBody>
                    <a:bodyPr/>
                    <a:lstStyle/>
                    <a:p>
                      <a:pPr algn="ctr"/>
                      <a:r>
                        <a:rPr lang="en-US" sz="1200" b="1" dirty="0">
                          <a:solidFill>
                            <a:schemeClr val="bg1"/>
                          </a:solidFill>
                        </a:rPr>
                        <a:t>80%</a:t>
                      </a:r>
                    </a:p>
                  </a:txBody>
                  <a:tcPr>
                    <a:solidFill>
                      <a:srgbClr val="0070C0"/>
                    </a:solidFill>
                  </a:tcPr>
                </a:tc>
                <a:tc>
                  <a:txBody>
                    <a:bodyPr/>
                    <a:lstStyle/>
                    <a:p>
                      <a:pPr algn="ctr"/>
                      <a:r>
                        <a:rPr lang="en-US" sz="1200" b="1" dirty="0">
                          <a:solidFill>
                            <a:schemeClr val="bg1"/>
                          </a:solidFill>
                        </a:rPr>
                        <a:t>66%</a:t>
                      </a:r>
                    </a:p>
                  </a:txBody>
                  <a:tcPr>
                    <a:solidFill>
                      <a:srgbClr val="0070C0"/>
                    </a:solidFill>
                  </a:tcPr>
                </a:tc>
                <a:tc>
                  <a:txBody>
                    <a:bodyPr/>
                    <a:lstStyle/>
                    <a:p>
                      <a:pPr algn="ctr"/>
                      <a:r>
                        <a:rPr lang="en-US" sz="1200" b="1" dirty="0">
                          <a:solidFill>
                            <a:schemeClr val="bg1"/>
                          </a:solidFill>
                        </a:rPr>
                        <a:t>89%</a:t>
                      </a:r>
                    </a:p>
                  </a:txBody>
                  <a:tcPr>
                    <a:solidFill>
                      <a:srgbClr val="0070C0"/>
                    </a:solidFill>
                  </a:tcPr>
                </a:tc>
                <a:tc>
                  <a:txBody>
                    <a:bodyPr/>
                    <a:lstStyle/>
                    <a:p>
                      <a:pPr algn="ctr"/>
                      <a:r>
                        <a:rPr lang="en-US" sz="1200" b="1" dirty="0">
                          <a:solidFill>
                            <a:schemeClr val="bg1"/>
                          </a:solidFill>
                        </a:rPr>
                        <a:t>78%</a:t>
                      </a:r>
                    </a:p>
                  </a:txBody>
                  <a:tcPr>
                    <a:solidFill>
                      <a:srgbClr val="0070C0"/>
                    </a:solidFill>
                  </a:tcPr>
                </a:tc>
                <a:tc>
                  <a:txBody>
                    <a:bodyPr/>
                    <a:lstStyle/>
                    <a:p>
                      <a:pPr algn="ctr"/>
                      <a:r>
                        <a:rPr lang="en-US" sz="1200" b="1" dirty="0">
                          <a:solidFill>
                            <a:schemeClr val="bg1"/>
                          </a:solidFill>
                        </a:rPr>
                        <a:t>76%</a:t>
                      </a:r>
                    </a:p>
                  </a:txBody>
                  <a:tcPr>
                    <a:solidFill>
                      <a:srgbClr val="0070C0"/>
                    </a:solidFill>
                  </a:tcPr>
                </a:tc>
                <a:extLst>
                  <a:ext uri="{0D108BD9-81ED-4DB2-BD59-A6C34878D82A}">
                    <a16:rowId xmlns:a16="http://schemas.microsoft.com/office/drawing/2014/main" val="938891856"/>
                  </a:ext>
                </a:extLst>
              </a:tr>
            </a:tbl>
          </a:graphicData>
        </a:graphic>
      </p:graphicFrame>
      <p:sp>
        <p:nvSpPr>
          <p:cNvPr id="5" name="Star: 5 Points 4">
            <a:extLst>
              <a:ext uri="{FF2B5EF4-FFF2-40B4-BE49-F238E27FC236}">
                <a16:creationId xmlns:a16="http://schemas.microsoft.com/office/drawing/2014/main" id="{426B2A87-265B-EBA9-6069-09CA7192F01F}"/>
              </a:ext>
            </a:extLst>
          </p:cNvPr>
          <p:cNvSpPr/>
          <p:nvPr/>
        </p:nvSpPr>
        <p:spPr>
          <a:xfrm>
            <a:off x="1446212" y="1466690"/>
            <a:ext cx="228600" cy="22860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7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9F77A0-9C54-DDD0-D2C1-D0F0B2B161C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297E77B-3478-195D-139D-68B13EF0B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BAE1DE-199E-2D40-0DF7-CE9132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297FA14-C720-8010-EB96-D8B16013D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83A7FA-A1C2-ABCF-4B70-92A5F5EB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970C88-7924-AB59-16AC-C2C5AE791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87557-17DE-1A63-8435-7C0F1F7A7625}"/>
              </a:ext>
            </a:extLst>
          </p:cNvPr>
          <p:cNvSpPr>
            <a:spLocks noGrp="1"/>
          </p:cNvSpPr>
          <p:nvPr>
            <p:ph type="title"/>
          </p:nvPr>
        </p:nvSpPr>
        <p:spPr>
          <a:xfrm>
            <a:off x="684212" y="294538"/>
            <a:ext cx="10580403" cy="1033669"/>
          </a:xfrm>
        </p:spPr>
        <p:txBody>
          <a:bodyPr>
            <a:normAutofit fontScale="90000"/>
          </a:bodyPr>
          <a:lstStyle/>
          <a:p>
            <a:r>
              <a:rPr lang="en-US" sz="4000" dirty="0">
                <a:solidFill>
                  <a:srgbClr val="FFFFFF"/>
                </a:solidFill>
              </a:rPr>
              <a:t>Strategy Group #2 – Data Management and Analysis </a:t>
            </a:r>
          </a:p>
        </p:txBody>
      </p:sp>
      <p:sp>
        <p:nvSpPr>
          <p:cNvPr id="5" name="Content Placeholder 4">
            <a:extLst>
              <a:ext uri="{FF2B5EF4-FFF2-40B4-BE49-F238E27FC236}">
                <a16:creationId xmlns:a16="http://schemas.microsoft.com/office/drawing/2014/main" id="{58351725-8700-0104-FDD0-E1A4ECFD492A}"/>
              </a:ext>
            </a:extLst>
          </p:cNvPr>
          <p:cNvSpPr>
            <a:spLocks noGrp="1"/>
          </p:cNvSpPr>
          <p:nvPr>
            <p:ph idx="1"/>
          </p:nvPr>
        </p:nvSpPr>
        <p:spPr/>
        <p:txBody>
          <a:bodyPr>
            <a:normAutofit/>
          </a:bodyPr>
          <a:lstStyle/>
          <a:p>
            <a:pPr marL="0" indent="0">
              <a:buNone/>
            </a:pPr>
            <a:endParaRPr lang="en-US" sz="1300" dirty="0"/>
          </a:p>
          <a:p>
            <a:r>
              <a:rPr lang="en-US" sz="2400" b="1" dirty="0"/>
              <a:t>Purpose:</a:t>
            </a:r>
            <a:br>
              <a:rPr lang="en-US" sz="2400" dirty="0"/>
            </a:br>
            <a:r>
              <a:rPr lang="en-US" sz="2400" dirty="0"/>
              <a:t>Develop a process to measure quality standards by creating a shared benchmarking database that collects data, highlights best practices, and guides each CAH in implementing targeted process improvements.</a:t>
            </a:r>
          </a:p>
          <a:p>
            <a:pPr marL="0" indent="0">
              <a:buNone/>
            </a:pPr>
            <a:endParaRPr lang="en-US" sz="2400" dirty="0"/>
          </a:p>
          <a:p>
            <a:r>
              <a:rPr lang="en-US" sz="2400" b="1" dirty="0"/>
              <a:t>Why:</a:t>
            </a:r>
            <a:br>
              <a:rPr lang="en-US" sz="2400" dirty="0"/>
            </a:br>
            <a:r>
              <a:rPr lang="en-US" sz="2400" dirty="0"/>
              <a:t>To equip CAHs with the tools to drive data-informed change, strengthen accountability, and improve health outcomes in rural communities.</a:t>
            </a:r>
          </a:p>
          <a:p>
            <a:pPr marL="0" indent="0">
              <a:buNone/>
            </a:pPr>
            <a:endParaRPr lang="en-US" dirty="0"/>
          </a:p>
        </p:txBody>
      </p:sp>
    </p:spTree>
    <p:extLst>
      <p:ext uri="{BB962C8B-B14F-4D97-AF65-F5344CB8AC3E}">
        <p14:creationId xmlns:p14="http://schemas.microsoft.com/office/powerpoint/2010/main" val="246483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1F5ABD-3CB6-7EB1-1587-CE8061A98C27}"/>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35B59C0-9B37-BA93-2A76-15E6CF47A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837B0D8-3127-7DF8-D8CE-E1DDACAD1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B310B66-B573-6F9F-1D8A-42F759027A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0EDE0C-05E2-619C-3D45-1DA017FF7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4023147A-8A5F-440C-8E0F-67D3E8081B3E}"/>
              </a:ext>
            </a:extLst>
          </p:cNvPr>
          <p:cNvSpPr>
            <a:spLocks noGrp="1"/>
          </p:cNvSpPr>
          <p:nvPr>
            <p:ph type="title"/>
          </p:nvPr>
        </p:nvSpPr>
        <p:spPr>
          <a:xfrm>
            <a:off x="531144" y="208377"/>
            <a:ext cx="8154068" cy="1159200"/>
          </a:xfrm>
        </p:spPr>
        <p:txBody>
          <a:bodyPr vert="horz" lIns="91440" tIns="45720" rIns="91440" bIns="45720" rtlCol="0" anchor="ctr">
            <a:normAutofit/>
          </a:bodyPr>
          <a:lstStyle/>
          <a:p>
            <a:pPr algn="ctr" defTabSz="914400"/>
            <a:br>
              <a:rPr lang="en-US" sz="1000" kern="1200" dirty="0">
                <a:solidFill>
                  <a:srgbClr val="FFFFFF"/>
                </a:solidFill>
                <a:latin typeface="+mj-lt"/>
                <a:ea typeface="+mj-ea"/>
                <a:cs typeface="+mj-cs"/>
              </a:rPr>
            </a:br>
            <a:r>
              <a:rPr lang="en-US" sz="4000" dirty="0">
                <a:solidFill>
                  <a:srgbClr val="FFFFFF"/>
                </a:solidFill>
              </a:rPr>
              <a:t>HCAHPS National Comparison </a:t>
            </a: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sp>
        <p:nvSpPr>
          <p:cNvPr id="2" name="Content Placeholder 3">
            <a:extLst>
              <a:ext uri="{FF2B5EF4-FFF2-40B4-BE49-F238E27FC236}">
                <a16:creationId xmlns:a16="http://schemas.microsoft.com/office/drawing/2014/main" id="{1AAD6992-794F-23A9-8C4C-3E2050D42E43}"/>
              </a:ext>
            </a:extLst>
          </p:cNvPr>
          <p:cNvSpPr>
            <a:spLocks noGrp="1"/>
          </p:cNvSpPr>
          <p:nvPr>
            <p:ph idx="1"/>
          </p:nvPr>
        </p:nvSpPr>
        <p:spPr>
          <a:xfrm>
            <a:off x="379412" y="1676400"/>
            <a:ext cx="10917765" cy="4398160"/>
          </a:xfrm>
        </p:spPr>
        <p:txBody>
          <a:bodyPr numCol="2">
            <a:normAutofit/>
          </a:bodyPr>
          <a:lstStyle/>
          <a:p>
            <a:pPr marL="457200" lvl="1" indent="0">
              <a:buNone/>
            </a:pPr>
            <a:endParaRPr lang="en-US" sz="1400" b="1" u="sng" dirty="0">
              <a:solidFill>
                <a:schemeClr val="accent5">
                  <a:lumMod val="50000"/>
                </a:schemeClr>
              </a:solidFill>
            </a:endParaRPr>
          </a:p>
          <a:p>
            <a:pPr marL="457200" lvl="1" indent="0">
              <a:buNone/>
            </a:pPr>
            <a:endParaRPr lang="en-US" sz="1400" b="1" u="sng" dirty="0">
              <a:solidFill>
                <a:schemeClr val="accent5">
                  <a:lumMod val="50000"/>
                </a:schemeClr>
              </a:solidFill>
            </a:endParaRPr>
          </a:p>
          <a:p>
            <a:pPr marL="457063" lvl="1" indent="0">
              <a:buNone/>
            </a:pPr>
            <a:endParaRPr lang="en-US" sz="1400" b="1" u="sng" dirty="0">
              <a:solidFill>
                <a:schemeClr val="accent5">
                  <a:lumMod val="50000"/>
                </a:schemeClr>
              </a:solidFill>
            </a:endParaRPr>
          </a:p>
          <a:p>
            <a:pPr lvl="1"/>
            <a:endParaRPr lang="en-US" sz="1400" dirty="0"/>
          </a:p>
          <a:p>
            <a:pPr marL="457200" lvl="1" indent="0">
              <a:buNone/>
            </a:pPr>
            <a:endParaRPr lang="en-US" sz="1400" dirty="0"/>
          </a:p>
          <a:p>
            <a:pPr lvl="1"/>
            <a:endParaRPr lang="en-US" sz="1400" dirty="0"/>
          </a:p>
          <a:p>
            <a:pPr marL="0" indent="0">
              <a:buNone/>
            </a:pPr>
            <a:endParaRPr lang="en-US" sz="1800" dirty="0"/>
          </a:p>
        </p:txBody>
      </p:sp>
      <p:graphicFrame>
        <p:nvGraphicFramePr>
          <p:cNvPr id="5" name="Diagram 4">
            <a:extLst>
              <a:ext uri="{FF2B5EF4-FFF2-40B4-BE49-F238E27FC236}">
                <a16:creationId xmlns:a16="http://schemas.microsoft.com/office/drawing/2014/main" id="{A76BE989-B62A-F220-3BA6-286D741B2D28}"/>
              </a:ext>
            </a:extLst>
          </p:cNvPr>
          <p:cNvGraphicFramePr/>
          <p:nvPr>
            <p:extLst>
              <p:ext uri="{D42A27DB-BD31-4B8C-83A1-F6EECF244321}">
                <p14:modId xmlns:p14="http://schemas.microsoft.com/office/powerpoint/2010/main" val="338370438"/>
              </p:ext>
            </p:extLst>
          </p:nvPr>
        </p:nvGraphicFramePr>
        <p:xfrm>
          <a:off x="920604" y="1905000"/>
          <a:ext cx="8125883" cy="4744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016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2F3725-99BD-6F9B-4183-A625DFE00F63}"/>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42022DF-6212-D905-0FCE-BFF2560A3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13EFF0A-FB8A-0726-A4F0-0F2342E09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DBC3664-90E7-32BD-33B3-C9DE2B21A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0AC6638-70B5-B8BA-50F3-3AFD8172A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CE815CA5-55D5-130C-FB1A-63EC361A72E6}"/>
              </a:ext>
            </a:extLst>
          </p:cNvPr>
          <p:cNvSpPr>
            <a:spLocks noGrp="1"/>
          </p:cNvSpPr>
          <p:nvPr>
            <p:ph type="title"/>
          </p:nvPr>
        </p:nvSpPr>
        <p:spPr>
          <a:xfrm>
            <a:off x="531144" y="208377"/>
            <a:ext cx="8154068" cy="1159200"/>
          </a:xfrm>
        </p:spPr>
        <p:txBody>
          <a:bodyPr vert="horz" lIns="91440" tIns="45720" rIns="91440" bIns="45720" rtlCol="0" anchor="ctr">
            <a:normAutofit/>
          </a:bodyPr>
          <a:lstStyle/>
          <a:p>
            <a:pPr algn="ctr" defTabSz="914400"/>
            <a:br>
              <a:rPr lang="en-US" sz="1000" kern="1200" dirty="0">
                <a:solidFill>
                  <a:srgbClr val="FFFFFF"/>
                </a:solidFill>
                <a:latin typeface="+mj-lt"/>
                <a:ea typeface="+mj-ea"/>
                <a:cs typeface="+mj-cs"/>
              </a:rPr>
            </a:br>
            <a:r>
              <a:rPr lang="en-US" sz="4000" dirty="0">
                <a:solidFill>
                  <a:srgbClr val="FFFFFF"/>
                </a:solidFill>
              </a:rPr>
              <a:t>HCAHPS National Comparison </a:t>
            </a: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sp>
        <p:nvSpPr>
          <p:cNvPr id="2" name="Content Placeholder 3">
            <a:extLst>
              <a:ext uri="{FF2B5EF4-FFF2-40B4-BE49-F238E27FC236}">
                <a16:creationId xmlns:a16="http://schemas.microsoft.com/office/drawing/2014/main" id="{7BFB56B5-257F-4B3F-8D55-872BEC4F465F}"/>
              </a:ext>
            </a:extLst>
          </p:cNvPr>
          <p:cNvSpPr>
            <a:spLocks noGrp="1"/>
          </p:cNvSpPr>
          <p:nvPr>
            <p:ph idx="1"/>
          </p:nvPr>
        </p:nvSpPr>
        <p:spPr>
          <a:xfrm>
            <a:off x="379412" y="1676400"/>
            <a:ext cx="10917765" cy="4398160"/>
          </a:xfrm>
        </p:spPr>
        <p:txBody>
          <a:bodyPr numCol="2">
            <a:normAutofit/>
          </a:bodyPr>
          <a:lstStyle/>
          <a:p>
            <a:pPr marL="457200" lvl="1" indent="0">
              <a:buNone/>
            </a:pPr>
            <a:endParaRPr lang="en-US" sz="1400" b="1" u="sng" dirty="0">
              <a:solidFill>
                <a:schemeClr val="accent5">
                  <a:lumMod val="50000"/>
                </a:schemeClr>
              </a:solidFill>
            </a:endParaRPr>
          </a:p>
          <a:p>
            <a:pPr marL="457200" lvl="1" indent="0">
              <a:buNone/>
            </a:pPr>
            <a:endParaRPr lang="en-US" sz="1400" b="1" u="sng" dirty="0">
              <a:solidFill>
                <a:schemeClr val="accent5">
                  <a:lumMod val="50000"/>
                </a:schemeClr>
              </a:solidFill>
            </a:endParaRPr>
          </a:p>
          <a:p>
            <a:pPr marL="457063" lvl="1" indent="0">
              <a:buNone/>
            </a:pPr>
            <a:endParaRPr lang="en-US" sz="1400" b="1" u="sng" dirty="0">
              <a:solidFill>
                <a:schemeClr val="accent5">
                  <a:lumMod val="50000"/>
                </a:schemeClr>
              </a:solidFill>
            </a:endParaRPr>
          </a:p>
          <a:p>
            <a:pPr lvl="1"/>
            <a:endParaRPr lang="en-US" sz="1400" dirty="0"/>
          </a:p>
          <a:p>
            <a:pPr marL="457200" lvl="1" indent="0">
              <a:buNone/>
            </a:pPr>
            <a:endParaRPr lang="en-US" sz="1400" dirty="0"/>
          </a:p>
          <a:p>
            <a:pPr lvl="1"/>
            <a:endParaRPr lang="en-US" sz="1400" dirty="0"/>
          </a:p>
          <a:p>
            <a:pPr marL="0" indent="0">
              <a:buNone/>
            </a:pPr>
            <a:endParaRPr lang="en-US" sz="1800" dirty="0"/>
          </a:p>
        </p:txBody>
      </p:sp>
      <p:graphicFrame>
        <p:nvGraphicFramePr>
          <p:cNvPr id="5" name="Diagram 4">
            <a:extLst>
              <a:ext uri="{FF2B5EF4-FFF2-40B4-BE49-F238E27FC236}">
                <a16:creationId xmlns:a16="http://schemas.microsoft.com/office/drawing/2014/main" id="{5FC79437-654F-A308-9BEF-08E7749D6416}"/>
              </a:ext>
            </a:extLst>
          </p:cNvPr>
          <p:cNvGraphicFramePr/>
          <p:nvPr>
            <p:extLst>
              <p:ext uri="{D42A27DB-BD31-4B8C-83A1-F6EECF244321}">
                <p14:modId xmlns:p14="http://schemas.microsoft.com/office/powerpoint/2010/main" val="2684846378"/>
              </p:ext>
            </p:extLst>
          </p:nvPr>
        </p:nvGraphicFramePr>
        <p:xfrm>
          <a:off x="920604" y="1435400"/>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671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BCD845-E445-E0D5-9C88-361E4F637527}"/>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651C44D-44CE-A094-E53C-F673106FF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3D96E42-F2C4-5763-9712-4497A2CAD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62F9594-14C0-4682-1B73-C5F53B524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3865161-6996-20B2-3277-246FE0AE1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B323C9E0-7AB0-AD2D-4AC2-793F054ADD46}"/>
              </a:ext>
            </a:extLst>
          </p:cNvPr>
          <p:cNvSpPr>
            <a:spLocks noGrp="1"/>
          </p:cNvSpPr>
          <p:nvPr>
            <p:ph type="title"/>
          </p:nvPr>
        </p:nvSpPr>
        <p:spPr>
          <a:xfrm>
            <a:off x="531144" y="208377"/>
            <a:ext cx="8154068" cy="1159200"/>
          </a:xfrm>
        </p:spPr>
        <p:txBody>
          <a:bodyPr vert="horz" lIns="91440" tIns="45720" rIns="91440" bIns="45720" rtlCol="0" anchor="ctr">
            <a:normAutofit/>
          </a:bodyPr>
          <a:lstStyle/>
          <a:p>
            <a:pPr algn="ctr" defTabSz="914400"/>
            <a:br>
              <a:rPr lang="en-US" sz="1000" kern="1200" dirty="0">
                <a:solidFill>
                  <a:srgbClr val="FFFFFF"/>
                </a:solidFill>
                <a:latin typeface="+mj-lt"/>
                <a:ea typeface="+mj-ea"/>
                <a:cs typeface="+mj-cs"/>
              </a:rPr>
            </a:br>
            <a:r>
              <a:rPr lang="en-US" sz="4000" dirty="0">
                <a:solidFill>
                  <a:srgbClr val="FFFFFF"/>
                </a:solidFill>
              </a:rPr>
              <a:t>HCAHPS National Comparison </a:t>
            </a: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sp>
        <p:nvSpPr>
          <p:cNvPr id="2" name="Content Placeholder 3">
            <a:extLst>
              <a:ext uri="{FF2B5EF4-FFF2-40B4-BE49-F238E27FC236}">
                <a16:creationId xmlns:a16="http://schemas.microsoft.com/office/drawing/2014/main" id="{A9432D43-5A98-89B4-D76B-C8E1701018E7}"/>
              </a:ext>
            </a:extLst>
          </p:cNvPr>
          <p:cNvSpPr>
            <a:spLocks noGrp="1"/>
          </p:cNvSpPr>
          <p:nvPr>
            <p:ph idx="1"/>
          </p:nvPr>
        </p:nvSpPr>
        <p:spPr>
          <a:xfrm>
            <a:off x="379412" y="1676400"/>
            <a:ext cx="10917765" cy="4398160"/>
          </a:xfrm>
        </p:spPr>
        <p:txBody>
          <a:bodyPr numCol="2">
            <a:normAutofit/>
          </a:bodyPr>
          <a:lstStyle/>
          <a:p>
            <a:pPr marL="457200" lvl="1" indent="0">
              <a:buNone/>
            </a:pPr>
            <a:endParaRPr lang="en-US" sz="1400" b="1" u="sng" dirty="0">
              <a:solidFill>
                <a:schemeClr val="accent5">
                  <a:lumMod val="50000"/>
                </a:schemeClr>
              </a:solidFill>
            </a:endParaRPr>
          </a:p>
          <a:p>
            <a:pPr marL="457200" lvl="1" indent="0">
              <a:buNone/>
            </a:pPr>
            <a:endParaRPr lang="en-US" sz="1400" b="1" u="sng" dirty="0">
              <a:solidFill>
                <a:schemeClr val="accent5">
                  <a:lumMod val="50000"/>
                </a:schemeClr>
              </a:solidFill>
            </a:endParaRPr>
          </a:p>
          <a:p>
            <a:pPr marL="457063" lvl="1" indent="0">
              <a:buNone/>
            </a:pPr>
            <a:endParaRPr lang="en-US" sz="1400" b="1" u="sng" dirty="0">
              <a:solidFill>
                <a:schemeClr val="accent5">
                  <a:lumMod val="50000"/>
                </a:schemeClr>
              </a:solidFill>
            </a:endParaRPr>
          </a:p>
          <a:p>
            <a:pPr lvl="1"/>
            <a:endParaRPr lang="en-US" sz="1400" dirty="0"/>
          </a:p>
          <a:p>
            <a:pPr marL="457200" lvl="1" indent="0">
              <a:buNone/>
            </a:pPr>
            <a:endParaRPr lang="en-US" sz="1400" dirty="0"/>
          </a:p>
          <a:p>
            <a:pPr lvl="1"/>
            <a:endParaRPr lang="en-US" sz="1400" dirty="0"/>
          </a:p>
          <a:p>
            <a:pPr marL="0" indent="0">
              <a:buNone/>
            </a:pPr>
            <a:endParaRPr lang="en-US" sz="1800" dirty="0"/>
          </a:p>
        </p:txBody>
      </p:sp>
      <p:graphicFrame>
        <p:nvGraphicFramePr>
          <p:cNvPr id="5" name="Diagram 4">
            <a:extLst>
              <a:ext uri="{FF2B5EF4-FFF2-40B4-BE49-F238E27FC236}">
                <a16:creationId xmlns:a16="http://schemas.microsoft.com/office/drawing/2014/main" id="{7FA2BB1C-29E0-F7CB-E44E-3156181E7265}"/>
              </a:ext>
            </a:extLst>
          </p:cNvPr>
          <p:cNvGraphicFramePr/>
          <p:nvPr>
            <p:extLst>
              <p:ext uri="{D42A27DB-BD31-4B8C-83A1-F6EECF244321}">
                <p14:modId xmlns:p14="http://schemas.microsoft.com/office/powerpoint/2010/main" val="3842530194"/>
              </p:ext>
            </p:extLst>
          </p:nvPr>
        </p:nvGraphicFramePr>
        <p:xfrm>
          <a:off x="920604" y="1435400"/>
          <a:ext cx="812588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240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p:cNvSpPr>
            <a:spLocks noGrp="1"/>
          </p:cNvSpPr>
          <p:nvPr>
            <p:ph type="title"/>
          </p:nvPr>
        </p:nvSpPr>
        <p:spPr>
          <a:xfrm>
            <a:off x="1371241" y="294538"/>
            <a:ext cx="9893374" cy="1033669"/>
          </a:xfrm>
        </p:spPr>
        <p:txBody>
          <a:bodyPr>
            <a:normAutofit/>
          </a:bodyPr>
          <a:lstStyle/>
          <a:p>
            <a:pPr algn="ctr"/>
            <a:r>
              <a:rPr lang="en-US" sz="4000" dirty="0">
                <a:solidFill>
                  <a:srgbClr val="FFFFFF"/>
                </a:solidFill>
              </a:rPr>
              <a:t>EDTC Q3 2025 </a:t>
            </a:r>
          </a:p>
        </p:txBody>
      </p:sp>
      <p:sp>
        <p:nvSpPr>
          <p:cNvPr id="14" name="Content Placeholder 13"/>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pic>
        <p:nvPicPr>
          <p:cNvPr id="2" name="Picture 1">
            <a:extLst>
              <a:ext uri="{FF2B5EF4-FFF2-40B4-BE49-F238E27FC236}">
                <a16:creationId xmlns:a16="http://schemas.microsoft.com/office/drawing/2014/main" id="{D674403A-00C1-A506-0E85-3AD2666F4E99}"/>
              </a:ext>
            </a:extLst>
          </p:cNvPr>
          <p:cNvPicPr>
            <a:picLocks noChangeAspect="1"/>
          </p:cNvPicPr>
          <p:nvPr/>
        </p:nvPicPr>
        <p:blipFill>
          <a:blip r:embed="rId2"/>
          <a:stretch>
            <a:fillRect/>
          </a:stretch>
        </p:blipFill>
        <p:spPr>
          <a:xfrm>
            <a:off x="3108986" y="2057400"/>
            <a:ext cx="5334000" cy="3509532"/>
          </a:xfrm>
          <a:prstGeom prst="rect">
            <a:avLst/>
          </a:prstGeom>
        </p:spPr>
      </p:pic>
      <p:pic>
        <p:nvPicPr>
          <p:cNvPr id="3" name="Picture 2">
            <a:extLst>
              <a:ext uri="{FF2B5EF4-FFF2-40B4-BE49-F238E27FC236}">
                <a16:creationId xmlns:a16="http://schemas.microsoft.com/office/drawing/2014/main" id="{86C3A7CB-4B48-DFA3-6181-1C4637D8005A}"/>
              </a:ext>
            </a:extLst>
          </p:cNvPr>
          <p:cNvPicPr>
            <a:picLocks noChangeAspect="1"/>
          </p:cNvPicPr>
          <p:nvPr/>
        </p:nvPicPr>
        <p:blipFill>
          <a:blip r:embed="rId3"/>
          <a:stretch>
            <a:fillRect/>
          </a:stretch>
        </p:blipFill>
        <p:spPr>
          <a:xfrm>
            <a:off x="303212" y="5109877"/>
            <a:ext cx="1676400" cy="1597432"/>
          </a:xfrm>
          <a:prstGeom prst="rect">
            <a:avLst/>
          </a:prstGeom>
        </p:spPr>
      </p:pic>
    </p:spTree>
    <p:extLst>
      <p:ext uri="{BB962C8B-B14F-4D97-AF65-F5344CB8AC3E}">
        <p14:creationId xmlns:p14="http://schemas.microsoft.com/office/powerpoint/2010/main" val="267945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p:cNvSpPr>
            <a:spLocks noGrp="1"/>
          </p:cNvSpPr>
          <p:nvPr>
            <p:ph type="title"/>
          </p:nvPr>
        </p:nvSpPr>
        <p:spPr>
          <a:xfrm>
            <a:off x="1289991" y="27879"/>
            <a:ext cx="9893374" cy="1033669"/>
          </a:xfrm>
        </p:spPr>
        <p:txBody>
          <a:bodyPr>
            <a:normAutofit/>
          </a:bodyPr>
          <a:lstStyle/>
          <a:p>
            <a:pPr algn="ctr"/>
            <a:r>
              <a:rPr lang="en-US" sz="4000" b="1" dirty="0">
                <a:solidFill>
                  <a:srgbClr val="FFFFFF"/>
                </a:solidFill>
                <a:latin typeface="+mn-lt"/>
              </a:rPr>
              <a:t>MI EDTC Q3 2025 – National Data Q3 2025</a:t>
            </a:r>
          </a:p>
        </p:txBody>
      </p:sp>
      <p:sp>
        <p:nvSpPr>
          <p:cNvPr id="14" name="Content Placeholder 13"/>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pic>
        <p:nvPicPr>
          <p:cNvPr id="6" name="Picture 5" descr="A graph of a number of people&#10;&#10;AI-generated content may be incorrect.">
            <a:extLst>
              <a:ext uri="{FF2B5EF4-FFF2-40B4-BE49-F238E27FC236}">
                <a16:creationId xmlns:a16="http://schemas.microsoft.com/office/drawing/2014/main" id="{D9539F41-E544-C179-9131-B77182E8CE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226" y="1590741"/>
            <a:ext cx="11270368" cy="5267259"/>
          </a:xfrm>
          <a:prstGeom prst="rect">
            <a:avLst/>
          </a:prstGeom>
        </p:spPr>
      </p:pic>
    </p:spTree>
    <p:extLst>
      <p:ext uri="{BB962C8B-B14F-4D97-AF65-F5344CB8AC3E}">
        <p14:creationId xmlns:p14="http://schemas.microsoft.com/office/powerpoint/2010/main" val="361238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6E76CD-161A-E8D4-8BEF-6EA38EB508A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5C25CFB-C05B-DD0C-D61D-4E24CF5F3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CC5B451-4EA0-18C1-5890-628C7A424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F0E2B22-D68F-60BD-D6B6-50EA9EE94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A274968-2C8C-2EDF-7FD7-299E375B6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340731B-3155-D826-4C14-B6772A3BD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a:extLst>
              <a:ext uri="{FF2B5EF4-FFF2-40B4-BE49-F238E27FC236}">
                <a16:creationId xmlns:a16="http://schemas.microsoft.com/office/drawing/2014/main" id="{CE67DABD-B903-F0D0-103D-52974DDA2AC8}"/>
              </a:ext>
            </a:extLst>
          </p:cNvPr>
          <p:cNvSpPr>
            <a:spLocks noGrp="1"/>
          </p:cNvSpPr>
          <p:nvPr>
            <p:ph type="title"/>
          </p:nvPr>
        </p:nvSpPr>
        <p:spPr>
          <a:xfrm>
            <a:off x="1371241" y="294538"/>
            <a:ext cx="9893374" cy="1033669"/>
          </a:xfrm>
        </p:spPr>
        <p:txBody>
          <a:bodyPr>
            <a:normAutofit/>
          </a:bodyPr>
          <a:lstStyle/>
          <a:p>
            <a:pPr algn="ctr"/>
            <a:r>
              <a:rPr lang="en-US" sz="4000" dirty="0">
                <a:solidFill>
                  <a:srgbClr val="FFFFFF"/>
                </a:solidFill>
              </a:rPr>
              <a:t>EDTC Q4 2025 </a:t>
            </a:r>
          </a:p>
        </p:txBody>
      </p:sp>
      <p:sp>
        <p:nvSpPr>
          <p:cNvPr id="14" name="Content Placeholder 13">
            <a:extLst>
              <a:ext uri="{FF2B5EF4-FFF2-40B4-BE49-F238E27FC236}">
                <a16:creationId xmlns:a16="http://schemas.microsoft.com/office/drawing/2014/main" id="{EBD3757C-DCEA-7D2B-1C3E-8460EC485B52}"/>
              </a:ext>
            </a:extLst>
          </p:cNvPr>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pic>
        <p:nvPicPr>
          <p:cNvPr id="2" name="Picture 1">
            <a:extLst>
              <a:ext uri="{FF2B5EF4-FFF2-40B4-BE49-F238E27FC236}">
                <a16:creationId xmlns:a16="http://schemas.microsoft.com/office/drawing/2014/main" id="{81E4BBBA-667D-BE37-D3BB-0A7DC15F30F9}"/>
              </a:ext>
            </a:extLst>
          </p:cNvPr>
          <p:cNvPicPr>
            <a:picLocks noChangeAspect="1"/>
          </p:cNvPicPr>
          <p:nvPr/>
        </p:nvPicPr>
        <p:blipFill>
          <a:blip r:embed="rId2"/>
          <a:stretch>
            <a:fillRect/>
          </a:stretch>
        </p:blipFill>
        <p:spPr>
          <a:xfrm>
            <a:off x="3108986" y="2057400"/>
            <a:ext cx="5334000" cy="3509532"/>
          </a:xfrm>
          <a:prstGeom prst="rect">
            <a:avLst/>
          </a:prstGeom>
        </p:spPr>
      </p:pic>
      <p:pic>
        <p:nvPicPr>
          <p:cNvPr id="3" name="Picture 2">
            <a:extLst>
              <a:ext uri="{FF2B5EF4-FFF2-40B4-BE49-F238E27FC236}">
                <a16:creationId xmlns:a16="http://schemas.microsoft.com/office/drawing/2014/main" id="{B02D9682-312C-37FD-A560-4D2A1D208BAA}"/>
              </a:ext>
            </a:extLst>
          </p:cNvPr>
          <p:cNvPicPr>
            <a:picLocks noChangeAspect="1"/>
          </p:cNvPicPr>
          <p:nvPr/>
        </p:nvPicPr>
        <p:blipFill>
          <a:blip r:embed="rId3"/>
          <a:stretch>
            <a:fillRect/>
          </a:stretch>
        </p:blipFill>
        <p:spPr>
          <a:xfrm>
            <a:off x="303212" y="5109877"/>
            <a:ext cx="1676400" cy="1597432"/>
          </a:xfrm>
          <a:prstGeom prst="rect">
            <a:avLst/>
          </a:prstGeom>
        </p:spPr>
      </p:pic>
    </p:spTree>
    <p:extLst>
      <p:ext uri="{BB962C8B-B14F-4D97-AF65-F5344CB8AC3E}">
        <p14:creationId xmlns:p14="http://schemas.microsoft.com/office/powerpoint/2010/main" val="221103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6C76E7-B312-9B3C-664C-B398A840662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109368D-220E-432D-3252-9539927B7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DB9E14F-4FB8-158A-BB2E-61AA40EA9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F6B559-9544-583F-B635-3FDBCF94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6DC2ED7-13E0-4D23-5D17-37DEBCF70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CDA9BBF-8CB3-D112-542B-4B0FA4E82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a:extLst>
              <a:ext uri="{FF2B5EF4-FFF2-40B4-BE49-F238E27FC236}">
                <a16:creationId xmlns:a16="http://schemas.microsoft.com/office/drawing/2014/main" id="{09CB5F9A-E7A6-3CE0-3B09-52772C190719}"/>
              </a:ext>
            </a:extLst>
          </p:cNvPr>
          <p:cNvSpPr>
            <a:spLocks noGrp="1"/>
          </p:cNvSpPr>
          <p:nvPr>
            <p:ph type="title"/>
          </p:nvPr>
        </p:nvSpPr>
        <p:spPr>
          <a:xfrm>
            <a:off x="1289991" y="27879"/>
            <a:ext cx="9893374" cy="1033669"/>
          </a:xfrm>
        </p:spPr>
        <p:txBody>
          <a:bodyPr>
            <a:normAutofit/>
          </a:bodyPr>
          <a:lstStyle/>
          <a:p>
            <a:pPr algn="ctr"/>
            <a:r>
              <a:rPr lang="en-US" sz="4000" b="1" dirty="0">
                <a:solidFill>
                  <a:srgbClr val="FFFFFF"/>
                </a:solidFill>
                <a:latin typeface="+mn-lt"/>
              </a:rPr>
              <a:t>MI EDTC Q4 2025 – National Data Q3 2025</a:t>
            </a:r>
          </a:p>
        </p:txBody>
      </p:sp>
      <p:sp>
        <p:nvSpPr>
          <p:cNvPr id="14" name="Content Placeholder 13">
            <a:extLst>
              <a:ext uri="{FF2B5EF4-FFF2-40B4-BE49-F238E27FC236}">
                <a16:creationId xmlns:a16="http://schemas.microsoft.com/office/drawing/2014/main" id="{A83C4FC7-E5F2-32F1-A795-01239EC63078}"/>
              </a:ext>
            </a:extLst>
          </p:cNvPr>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pic>
        <p:nvPicPr>
          <p:cNvPr id="7" name="Picture 6" descr="A graph of a number of measures&#10;&#10;AI-generated content may be incorrect.">
            <a:extLst>
              <a:ext uri="{FF2B5EF4-FFF2-40B4-BE49-F238E27FC236}">
                <a16:creationId xmlns:a16="http://schemas.microsoft.com/office/drawing/2014/main" id="{188D5E23-C9D6-9124-359F-C5E9615B53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226" y="1590740"/>
            <a:ext cx="11270368" cy="5267259"/>
          </a:xfrm>
          <a:prstGeom prst="rect">
            <a:avLst/>
          </a:prstGeom>
        </p:spPr>
      </p:pic>
    </p:spTree>
    <p:extLst>
      <p:ext uri="{BB962C8B-B14F-4D97-AF65-F5344CB8AC3E}">
        <p14:creationId xmlns:p14="http://schemas.microsoft.com/office/powerpoint/2010/main" val="197194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B7CD12-C05B-6F0C-59D3-56149FCD948D}"/>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B260062-60BA-A5A9-934D-AE0B94CB4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3CC314D-C590-470C-9132-71EB97DFD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B965B38-103E-4F3B-302D-8FB04A075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4748073-57B3-6FEE-4678-47243D563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42A81BD-59B4-833D-9A4A-ADFB133DC4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13854A22-6E15-7DF6-5D5B-5B62A2B590A9}"/>
              </a:ext>
            </a:extLst>
          </p:cNvPr>
          <p:cNvSpPr>
            <a:spLocks noGrp="1"/>
          </p:cNvSpPr>
          <p:nvPr>
            <p:ph type="title"/>
          </p:nvPr>
        </p:nvSpPr>
        <p:spPr>
          <a:xfrm>
            <a:off x="1371241" y="294538"/>
            <a:ext cx="9893374" cy="1033669"/>
          </a:xfrm>
        </p:spPr>
        <p:txBody>
          <a:bodyPr>
            <a:normAutofit/>
          </a:bodyPr>
          <a:lstStyle/>
          <a:p>
            <a:pPr algn="ctr"/>
            <a:r>
              <a:rPr lang="en-US" sz="4000" dirty="0">
                <a:solidFill>
                  <a:srgbClr val="FFFFFF"/>
                </a:solidFill>
              </a:rPr>
              <a:t>Up Coming Due Dates</a:t>
            </a:r>
          </a:p>
        </p:txBody>
      </p:sp>
      <p:sp>
        <p:nvSpPr>
          <p:cNvPr id="14" name="Content Placeholder 13">
            <a:extLst>
              <a:ext uri="{FF2B5EF4-FFF2-40B4-BE49-F238E27FC236}">
                <a16:creationId xmlns:a16="http://schemas.microsoft.com/office/drawing/2014/main" id="{F488D631-62BA-0330-401B-1CCF33EEC685}"/>
              </a:ext>
            </a:extLst>
          </p:cNvPr>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marL="457063" lvl="1" indent="0">
              <a:buNone/>
            </a:pPr>
            <a:endParaRPr lang="en-US" sz="2000" dirty="0"/>
          </a:p>
        </p:txBody>
      </p:sp>
      <p:pic>
        <p:nvPicPr>
          <p:cNvPr id="2" name="Picture 1">
            <a:extLst>
              <a:ext uri="{FF2B5EF4-FFF2-40B4-BE49-F238E27FC236}">
                <a16:creationId xmlns:a16="http://schemas.microsoft.com/office/drawing/2014/main" id="{B1B4C88D-575C-EC0B-574A-257D6810EFA0}"/>
              </a:ext>
            </a:extLst>
          </p:cNvPr>
          <p:cNvPicPr>
            <a:picLocks noChangeAspect="1"/>
          </p:cNvPicPr>
          <p:nvPr/>
        </p:nvPicPr>
        <p:blipFill>
          <a:blip r:embed="rId3"/>
          <a:stretch>
            <a:fillRect/>
          </a:stretch>
        </p:blipFill>
        <p:spPr>
          <a:xfrm>
            <a:off x="9798194" y="5257800"/>
            <a:ext cx="2206801" cy="1377124"/>
          </a:xfrm>
          <a:prstGeom prst="rect">
            <a:avLst/>
          </a:prstGeom>
        </p:spPr>
      </p:pic>
      <p:pic>
        <p:nvPicPr>
          <p:cNvPr id="3" name="Picture 2">
            <a:extLst>
              <a:ext uri="{FF2B5EF4-FFF2-40B4-BE49-F238E27FC236}">
                <a16:creationId xmlns:a16="http://schemas.microsoft.com/office/drawing/2014/main" id="{465EEC8E-E6DA-615E-1647-233434157E3B}"/>
              </a:ext>
            </a:extLst>
          </p:cNvPr>
          <p:cNvPicPr>
            <a:picLocks noChangeAspect="1"/>
          </p:cNvPicPr>
          <p:nvPr/>
        </p:nvPicPr>
        <p:blipFill>
          <a:blip r:embed="rId4"/>
          <a:stretch>
            <a:fillRect/>
          </a:stretch>
        </p:blipFill>
        <p:spPr>
          <a:xfrm>
            <a:off x="183829" y="5376187"/>
            <a:ext cx="1455999" cy="1479398"/>
          </a:xfrm>
          <a:prstGeom prst="rect">
            <a:avLst/>
          </a:prstGeom>
        </p:spPr>
      </p:pic>
      <p:sp>
        <p:nvSpPr>
          <p:cNvPr id="4" name="TextBox 3">
            <a:extLst>
              <a:ext uri="{FF2B5EF4-FFF2-40B4-BE49-F238E27FC236}">
                <a16:creationId xmlns:a16="http://schemas.microsoft.com/office/drawing/2014/main" id="{FBC2342E-6D8E-C2B4-34F9-198303C377E4}"/>
              </a:ext>
            </a:extLst>
          </p:cNvPr>
          <p:cNvSpPr txBox="1"/>
          <p:nvPr/>
        </p:nvSpPr>
        <p:spPr>
          <a:xfrm>
            <a:off x="1788939" y="1314631"/>
            <a:ext cx="8538513" cy="5632311"/>
          </a:xfrm>
          <a:prstGeom prst="rect">
            <a:avLst/>
          </a:prstGeom>
          <a:noFill/>
        </p:spPr>
        <p:txBody>
          <a:bodyPr wrap="square" rtlCol="0">
            <a:spAutoFit/>
          </a:bodyPr>
          <a:lstStyle/>
          <a:p>
            <a:pPr algn="ctr"/>
            <a:endParaRPr lang="en-US" sz="1600" dirty="0"/>
          </a:p>
          <a:p>
            <a:r>
              <a:rPr lang="en-US" sz="1400" b="1" dirty="0"/>
              <a:t>March 1, 2026 – Annual Measure</a:t>
            </a:r>
            <a:endParaRPr lang="en-US" sz="1400" dirty="0"/>
          </a:p>
          <a:p>
            <a:r>
              <a:rPr lang="en-US" sz="1400" dirty="0"/>
              <a:t>Antibiotic Stewardship CY 2025 is due </a:t>
            </a:r>
            <a:r>
              <a:rPr lang="en-US" sz="1400" b="1" dirty="0"/>
              <a:t>March 1, 2026</a:t>
            </a:r>
            <a:r>
              <a:rPr lang="en-US" sz="1400" dirty="0"/>
              <a:t>.  Submission is through the NHSN Secure Portal.  </a:t>
            </a:r>
            <a:r>
              <a:rPr lang="en-US" sz="1400" u="sng" dirty="0">
                <a:hlinkClick r:id="rId5"/>
              </a:rPr>
              <a:t>Antibiotic Stewardship Resources</a:t>
            </a:r>
            <a:endParaRPr lang="en-US" sz="1400" dirty="0"/>
          </a:p>
          <a:p>
            <a:r>
              <a:rPr lang="en-US" sz="1400" dirty="0"/>
              <a:t> </a:t>
            </a:r>
          </a:p>
          <a:p>
            <a:r>
              <a:rPr lang="en-US" sz="1400" b="1" dirty="0"/>
              <a:t>March 2, 2026 – Annual Measure</a:t>
            </a:r>
            <a:endParaRPr lang="en-US" sz="1400" dirty="0"/>
          </a:p>
          <a:p>
            <a:r>
              <a:rPr lang="en-US" sz="1400" dirty="0"/>
              <a:t>Safe Use of Opioids- Concurrent Prescribing CY 2025 encounters is due </a:t>
            </a:r>
            <a:r>
              <a:rPr lang="en-US" sz="1400" b="1" dirty="0"/>
              <a:t>March 2, 2025</a:t>
            </a:r>
            <a:r>
              <a:rPr lang="en-US" sz="1400" dirty="0"/>
              <a:t>. Specifications </a:t>
            </a:r>
            <a:r>
              <a:rPr lang="en-US" sz="1400" u="sng" dirty="0">
                <a:hlinkClick r:id="rId6"/>
              </a:rPr>
              <a:t>CMS </a:t>
            </a:r>
            <a:r>
              <a:rPr lang="en-US" sz="1400" u="sng" dirty="0" err="1">
                <a:hlinkClick r:id="rId6"/>
              </a:rPr>
              <a:t>eCQM</a:t>
            </a:r>
            <a:r>
              <a:rPr lang="en-US" sz="1400" u="sng" dirty="0">
                <a:hlinkClick r:id="rId6"/>
              </a:rPr>
              <a:t> ID CMS506v6</a:t>
            </a:r>
            <a:r>
              <a:rPr lang="en-US" sz="1400" dirty="0"/>
              <a:t>. Submission is through the HQR Secure Portal. This measure is a MBQIP and an </a:t>
            </a:r>
            <a:r>
              <a:rPr lang="en-US" sz="1400" dirty="0" err="1"/>
              <a:t>eCQM</a:t>
            </a:r>
            <a:r>
              <a:rPr lang="en-US" sz="1400" dirty="0"/>
              <a:t> measure. </a:t>
            </a:r>
          </a:p>
          <a:p>
            <a:endParaRPr lang="en-US" sz="1400" dirty="0"/>
          </a:p>
          <a:p>
            <a:r>
              <a:rPr lang="en-US" sz="1400" b="1" dirty="0"/>
              <a:t>April 8, 2026 – Quarterly Measure</a:t>
            </a:r>
          </a:p>
          <a:p>
            <a:pPr lvl="0" fontAlgn="base"/>
            <a:r>
              <a:rPr lang="en-US" sz="1400" dirty="0"/>
              <a:t>HCAHPS – Reporting Hospital Consumer Assessment of Healthcare Providers and Systems </a:t>
            </a:r>
            <a:r>
              <a:rPr lang="en-US" sz="1400" b="1" dirty="0"/>
              <a:t>(HCAHPS)</a:t>
            </a:r>
            <a:r>
              <a:rPr lang="en-US" sz="1400" dirty="0"/>
              <a:t> Q4 2025 encounters (10/1/25-12/31/25) is due </a:t>
            </a:r>
            <a:r>
              <a:rPr lang="en-US" sz="1400" b="1" dirty="0"/>
              <a:t>April 8, 2026</a:t>
            </a:r>
            <a:r>
              <a:rPr lang="en-US" sz="1400" dirty="0"/>
              <a:t>. Submission is through the HQR Secure Portal-Vendor.</a:t>
            </a:r>
            <a:r>
              <a:rPr lang="en-US" sz="1400" u="sng" dirty="0"/>
              <a:t> </a:t>
            </a:r>
            <a:r>
              <a:rPr lang="en-US" sz="1400" u="sng" dirty="0">
                <a:hlinkClick r:id="rId7"/>
              </a:rPr>
              <a:t>Quality Assurance Guidelines V.18.0.</a:t>
            </a:r>
            <a:endParaRPr lang="en-US" sz="1400" dirty="0"/>
          </a:p>
          <a:p>
            <a:endParaRPr lang="en-US" sz="1400" b="1" dirty="0"/>
          </a:p>
          <a:p>
            <a:r>
              <a:rPr lang="en-US" sz="1400" b="1" dirty="0"/>
              <a:t>April 30, 2026 – Quarterly Measure</a:t>
            </a:r>
          </a:p>
          <a:p>
            <a:pPr lvl="0" fontAlgn="base"/>
            <a:r>
              <a:rPr lang="en-US" sz="1400" dirty="0"/>
              <a:t>Emergency Department Transfer Communication </a:t>
            </a:r>
            <a:r>
              <a:rPr lang="en-US" sz="1400" b="1" dirty="0"/>
              <a:t>(EDTC) </a:t>
            </a:r>
            <a:r>
              <a:rPr lang="en-US" sz="1400" dirty="0"/>
              <a:t>Q1 2026 encounters (01/01/2026- 3/31/2026) is due </a:t>
            </a:r>
            <a:r>
              <a:rPr lang="en-US" sz="1400" b="1" dirty="0"/>
              <a:t>April 30, 2026</a:t>
            </a:r>
            <a:r>
              <a:rPr lang="en-US" sz="1400" dirty="0"/>
              <a:t>. Connect with Crystal Barter @ </a:t>
            </a:r>
            <a:r>
              <a:rPr lang="en-US" sz="1400" u="sng" dirty="0">
                <a:hlinkClick r:id="rId8"/>
              </a:rPr>
              <a:t>barthcry@msu.edu</a:t>
            </a:r>
            <a:r>
              <a:rPr lang="en-US" sz="1400" dirty="0"/>
              <a:t> for submission process details. </a:t>
            </a:r>
          </a:p>
          <a:p>
            <a:endParaRPr lang="en-US" sz="1400" dirty="0"/>
          </a:p>
          <a:p>
            <a:r>
              <a:rPr lang="en-US" sz="1400" b="1" dirty="0"/>
              <a:t>May 1, 2026 – Quarterly Measure</a:t>
            </a:r>
          </a:p>
          <a:p>
            <a:r>
              <a:rPr lang="en-US" sz="1400" dirty="0"/>
              <a:t>Reporting Median time from ED arrival to ED departure </a:t>
            </a:r>
            <a:r>
              <a:rPr lang="en-US" sz="1400" b="1" dirty="0"/>
              <a:t>(OP-18)</a:t>
            </a:r>
            <a:r>
              <a:rPr lang="en-US" sz="1400" dirty="0"/>
              <a:t> Q4 2025, October 1 – December 31 is due </a:t>
            </a:r>
            <a:r>
              <a:rPr lang="en-US" sz="1400" b="1" dirty="0"/>
              <a:t>May, 1, 2026 </a:t>
            </a:r>
            <a:r>
              <a:rPr lang="en-US" sz="1400" dirty="0"/>
              <a:t>. Submission is through the HQR Secure Portal-Outpatient.  </a:t>
            </a:r>
          </a:p>
          <a:p>
            <a:endParaRPr lang="en-US" sz="1400" dirty="0"/>
          </a:p>
          <a:p>
            <a:r>
              <a:rPr lang="en-US" sz="1400" b="1" dirty="0"/>
              <a:t>May 15, 2026 – Annual Measure</a:t>
            </a:r>
          </a:p>
          <a:p>
            <a:pPr lvl="0" fontAlgn="base"/>
            <a:r>
              <a:rPr lang="en-US" sz="1400" dirty="0"/>
              <a:t>Patient left without being seen</a:t>
            </a:r>
            <a:r>
              <a:rPr lang="en-US" sz="1400" b="1" dirty="0"/>
              <a:t> (OP-22) </a:t>
            </a:r>
            <a:r>
              <a:rPr lang="en-US" sz="1400" dirty="0"/>
              <a:t>CY 2025 data is due </a:t>
            </a:r>
            <a:r>
              <a:rPr lang="en-US" sz="1400" b="1" dirty="0"/>
              <a:t>May 15, 2025</a:t>
            </a:r>
            <a:r>
              <a:rPr lang="en-US" sz="1400" dirty="0"/>
              <a:t>. Submission is through the HQR via HARP log in. </a:t>
            </a:r>
          </a:p>
        </p:txBody>
      </p:sp>
    </p:spTree>
    <p:extLst>
      <p:ext uri="{BB962C8B-B14F-4D97-AF65-F5344CB8AC3E}">
        <p14:creationId xmlns:p14="http://schemas.microsoft.com/office/powerpoint/2010/main" val="122832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DE4B07-3A34-A141-344E-5517EDC25E8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9F9DE49-DCB7-D07F-B8E6-327FB9A19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1A8A1EA-0C39-33AC-19F8-7CC0322B3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AE5165-7EAF-CF33-3845-14A685B8B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C0DF8ED-D94C-324E-EC60-CF3CA8127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AE4455A-148D-FAEA-4346-0D6EC07FF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2789C5DC-9614-69D9-0463-DE730FD8B4E1}"/>
              </a:ext>
            </a:extLst>
          </p:cNvPr>
          <p:cNvSpPr>
            <a:spLocks noGrp="1"/>
          </p:cNvSpPr>
          <p:nvPr>
            <p:ph type="title"/>
          </p:nvPr>
        </p:nvSpPr>
        <p:spPr>
          <a:xfrm>
            <a:off x="1371241" y="294538"/>
            <a:ext cx="9893374" cy="1033669"/>
          </a:xfrm>
        </p:spPr>
        <p:txBody>
          <a:bodyPr>
            <a:normAutofit/>
          </a:bodyPr>
          <a:lstStyle/>
          <a:p>
            <a:pPr algn="ctr"/>
            <a:r>
              <a:rPr lang="en-US" sz="4000" dirty="0">
                <a:solidFill>
                  <a:srgbClr val="FFFFFF"/>
                </a:solidFill>
              </a:rPr>
              <a:t>Up Coming Webinars</a:t>
            </a:r>
          </a:p>
        </p:txBody>
      </p:sp>
      <p:sp>
        <p:nvSpPr>
          <p:cNvPr id="14" name="Content Placeholder 13">
            <a:extLst>
              <a:ext uri="{FF2B5EF4-FFF2-40B4-BE49-F238E27FC236}">
                <a16:creationId xmlns:a16="http://schemas.microsoft.com/office/drawing/2014/main" id="{7402BBCD-5411-D4ED-F71E-EA0AD0E0C2C7}"/>
              </a:ext>
            </a:extLst>
          </p:cNvPr>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pic>
        <p:nvPicPr>
          <p:cNvPr id="2" name="Picture 1">
            <a:extLst>
              <a:ext uri="{FF2B5EF4-FFF2-40B4-BE49-F238E27FC236}">
                <a16:creationId xmlns:a16="http://schemas.microsoft.com/office/drawing/2014/main" id="{C625B45E-3E1C-DE5E-A007-6E107CE99ADE}"/>
              </a:ext>
            </a:extLst>
          </p:cNvPr>
          <p:cNvPicPr>
            <a:picLocks noChangeAspect="1"/>
          </p:cNvPicPr>
          <p:nvPr/>
        </p:nvPicPr>
        <p:blipFill>
          <a:blip r:embed="rId3"/>
          <a:stretch>
            <a:fillRect/>
          </a:stretch>
        </p:blipFill>
        <p:spPr>
          <a:xfrm>
            <a:off x="8837612" y="4658361"/>
            <a:ext cx="3167384" cy="1976563"/>
          </a:xfrm>
          <a:prstGeom prst="rect">
            <a:avLst/>
          </a:prstGeom>
        </p:spPr>
      </p:pic>
      <p:pic>
        <p:nvPicPr>
          <p:cNvPr id="3" name="Picture 2">
            <a:extLst>
              <a:ext uri="{FF2B5EF4-FFF2-40B4-BE49-F238E27FC236}">
                <a16:creationId xmlns:a16="http://schemas.microsoft.com/office/drawing/2014/main" id="{BD5CBD16-BC76-B151-9319-432B04A9A52C}"/>
              </a:ext>
            </a:extLst>
          </p:cNvPr>
          <p:cNvPicPr>
            <a:picLocks noChangeAspect="1"/>
          </p:cNvPicPr>
          <p:nvPr/>
        </p:nvPicPr>
        <p:blipFill>
          <a:blip r:embed="rId4"/>
          <a:stretch>
            <a:fillRect/>
          </a:stretch>
        </p:blipFill>
        <p:spPr>
          <a:xfrm>
            <a:off x="303212" y="4658361"/>
            <a:ext cx="1895967" cy="1926437"/>
          </a:xfrm>
          <a:prstGeom prst="rect">
            <a:avLst/>
          </a:prstGeom>
        </p:spPr>
      </p:pic>
      <p:sp>
        <p:nvSpPr>
          <p:cNvPr id="4" name="TextBox 3">
            <a:extLst>
              <a:ext uri="{FF2B5EF4-FFF2-40B4-BE49-F238E27FC236}">
                <a16:creationId xmlns:a16="http://schemas.microsoft.com/office/drawing/2014/main" id="{1A862CBE-229D-0F97-6D1A-7D0466F8FE8B}"/>
              </a:ext>
            </a:extLst>
          </p:cNvPr>
          <p:cNvSpPr txBox="1"/>
          <p:nvPr/>
        </p:nvSpPr>
        <p:spPr>
          <a:xfrm>
            <a:off x="2502391" y="1727221"/>
            <a:ext cx="8011622" cy="4924425"/>
          </a:xfrm>
          <a:prstGeom prst="rect">
            <a:avLst/>
          </a:prstGeom>
          <a:noFill/>
        </p:spPr>
        <p:txBody>
          <a:bodyPr wrap="square" rtlCol="0">
            <a:spAutoFit/>
          </a:bodyPr>
          <a:lstStyle/>
          <a:p>
            <a:r>
              <a:rPr lang="en-US" sz="2000" dirty="0"/>
              <a:t>MDHHS Stoke and STEMI Update </a:t>
            </a:r>
          </a:p>
          <a:p>
            <a:pPr marL="457200" indent="-457200">
              <a:buFont typeface="Arial" panose="020B0604020202020204" pitchFamily="34" charset="0"/>
              <a:buChar char="•"/>
            </a:pPr>
            <a:r>
              <a:rPr lang="en-US" dirty="0"/>
              <a:t>February 26, 2026, 12-1pm</a:t>
            </a:r>
          </a:p>
          <a:p>
            <a:pPr marL="457200" indent="-457200">
              <a:buFont typeface="Arial" panose="020B0604020202020204" pitchFamily="34" charset="0"/>
              <a:buChar char="•"/>
            </a:pPr>
            <a:r>
              <a:rPr lang="en-US" dirty="0"/>
              <a:t>Contact Amanda St. Martin for Webinar Invite</a:t>
            </a:r>
          </a:p>
          <a:p>
            <a:endParaRPr lang="en-US" dirty="0"/>
          </a:p>
          <a:p>
            <a:r>
              <a:rPr lang="en-US" sz="2000" dirty="0"/>
              <a:t>NHSN 2026 Patient Safety Component Annual Training Series</a:t>
            </a:r>
          </a:p>
          <a:p>
            <a:pPr marL="285750" lvl="0" indent="-285750">
              <a:buFont typeface="Arial" panose="020B0604020202020204" pitchFamily="34" charset="0"/>
              <a:buChar char="•"/>
            </a:pPr>
            <a:r>
              <a:rPr lang="en-US" dirty="0"/>
              <a:t>Training Week 1 – March 17 and March 19 </a:t>
            </a:r>
          </a:p>
          <a:p>
            <a:pPr marL="285750" lvl="0" indent="-285750">
              <a:buFont typeface="Arial" panose="020B0604020202020204" pitchFamily="34" charset="0"/>
              <a:buChar char="•"/>
            </a:pPr>
            <a:r>
              <a:rPr lang="en-US" dirty="0"/>
              <a:t>Training Week 2 – March 24 and March 26 </a:t>
            </a:r>
          </a:p>
          <a:p>
            <a:pPr marL="285750" lvl="0" indent="-285750">
              <a:buFont typeface="Arial" panose="020B0604020202020204" pitchFamily="34" charset="0"/>
              <a:buChar char="•"/>
            </a:pPr>
            <a:r>
              <a:rPr lang="en-US" dirty="0"/>
              <a:t>Training Week 3 – March 31 and April 2 </a:t>
            </a:r>
          </a:p>
          <a:p>
            <a:pPr marL="285750" lvl="0" indent="-285750">
              <a:buFont typeface="Arial" panose="020B0604020202020204" pitchFamily="34" charset="0"/>
              <a:buChar char="•"/>
            </a:pPr>
            <a:r>
              <a:rPr lang="en-US" dirty="0"/>
              <a:t>Training Week 4 – April 7 </a:t>
            </a:r>
          </a:p>
          <a:p>
            <a:endParaRPr lang="en-US" sz="2800" dirty="0"/>
          </a:p>
          <a:p>
            <a:r>
              <a:rPr lang="en-US" sz="2000" dirty="0"/>
              <a:t>MDHHS State Plan on Aging </a:t>
            </a:r>
          </a:p>
          <a:p>
            <a:pPr marL="457200" indent="-457200">
              <a:buFont typeface="Arial" panose="020B0604020202020204" pitchFamily="34" charset="0"/>
              <a:buChar char="•"/>
            </a:pPr>
            <a:r>
              <a:rPr lang="en-US" dirty="0"/>
              <a:t>March 24, 2026, 12-1pm</a:t>
            </a:r>
          </a:p>
          <a:p>
            <a:pPr marL="457200" indent="-457200">
              <a:buFont typeface="Arial" panose="020B0604020202020204" pitchFamily="34" charset="0"/>
              <a:buChar char="•"/>
            </a:pPr>
            <a:r>
              <a:rPr lang="en-US" dirty="0"/>
              <a:t>Contact Amanda St. Martin for Webinar Invite</a:t>
            </a:r>
          </a:p>
          <a:p>
            <a:endParaRPr lang="en-US" dirty="0"/>
          </a:p>
          <a:p>
            <a:endParaRPr lang="en-US" sz="2800" dirty="0"/>
          </a:p>
          <a:p>
            <a:r>
              <a:rPr lang="en-US" dirty="0"/>
              <a:t> </a:t>
            </a:r>
          </a:p>
        </p:txBody>
      </p:sp>
    </p:spTree>
    <p:extLst>
      <p:ext uri="{BB962C8B-B14F-4D97-AF65-F5344CB8AC3E}">
        <p14:creationId xmlns:p14="http://schemas.microsoft.com/office/powerpoint/2010/main" val="111243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1371241" y="294538"/>
            <a:ext cx="9893374" cy="1033669"/>
          </a:xfrm>
        </p:spPr>
        <p:txBody>
          <a:bodyPr>
            <a:normAutofit/>
          </a:bodyPr>
          <a:lstStyle/>
          <a:p>
            <a:pPr algn="ctr"/>
            <a:r>
              <a:rPr lang="en-US" sz="4000" dirty="0">
                <a:solidFill>
                  <a:srgbClr val="FFFFFF"/>
                </a:solidFill>
              </a:rPr>
              <a:t>Annual Measures </a:t>
            </a:r>
          </a:p>
        </p:txBody>
      </p:sp>
      <p:sp>
        <p:nvSpPr>
          <p:cNvPr id="14" name="Content Placeholder 13"/>
          <p:cNvSpPr>
            <a:spLocks noGrp="1"/>
          </p:cNvSpPr>
          <p:nvPr>
            <p:ph idx="1"/>
          </p:nvPr>
        </p:nvSpPr>
        <p:spPr>
          <a:xfrm>
            <a:off x="459231" y="1885279"/>
            <a:ext cx="10633510" cy="4515521"/>
          </a:xfrm>
        </p:spPr>
        <p:txBody>
          <a:bodyPr anchor="ctr">
            <a:normAutofit/>
          </a:bodyPr>
          <a:lstStyle/>
          <a:p>
            <a:pPr marL="0" indent="0">
              <a:buNone/>
            </a:pPr>
            <a:endParaRPr lang="en-US" sz="2000"/>
          </a:p>
          <a:p>
            <a:pPr marL="0" indent="0">
              <a:buNone/>
            </a:pPr>
            <a:endParaRPr lang="en-US" sz="2000"/>
          </a:p>
          <a:p>
            <a:pPr lvl="1"/>
            <a:endParaRPr lang="en-US" sz="2000" dirty="0"/>
          </a:p>
        </p:txBody>
      </p:sp>
      <p:pic>
        <p:nvPicPr>
          <p:cNvPr id="2" name="Picture 1">
            <a:extLst>
              <a:ext uri="{FF2B5EF4-FFF2-40B4-BE49-F238E27FC236}">
                <a16:creationId xmlns:a16="http://schemas.microsoft.com/office/drawing/2014/main" id="{D674403A-00C1-A506-0E85-3AD2666F4E99}"/>
              </a:ext>
            </a:extLst>
          </p:cNvPr>
          <p:cNvPicPr>
            <a:picLocks noChangeAspect="1"/>
          </p:cNvPicPr>
          <p:nvPr/>
        </p:nvPicPr>
        <p:blipFill>
          <a:blip r:embed="rId2"/>
          <a:stretch>
            <a:fillRect/>
          </a:stretch>
        </p:blipFill>
        <p:spPr>
          <a:xfrm>
            <a:off x="3460428" y="2209800"/>
            <a:ext cx="5715000" cy="3566369"/>
          </a:xfrm>
          <a:prstGeom prst="rect">
            <a:avLst/>
          </a:prstGeom>
        </p:spPr>
      </p:pic>
      <p:pic>
        <p:nvPicPr>
          <p:cNvPr id="3" name="Picture 2">
            <a:extLst>
              <a:ext uri="{FF2B5EF4-FFF2-40B4-BE49-F238E27FC236}">
                <a16:creationId xmlns:a16="http://schemas.microsoft.com/office/drawing/2014/main" id="{86C3A7CB-4B48-DFA3-6181-1C4637D8005A}"/>
              </a:ext>
            </a:extLst>
          </p:cNvPr>
          <p:cNvPicPr>
            <a:picLocks noChangeAspect="1"/>
          </p:cNvPicPr>
          <p:nvPr/>
        </p:nvPicPr>
        <p:blipFill>
          <a:blip r:embed="rId3"/>
          <a:stretch>
            <a:fillRect/>
          </a:stretch>
        </p:blipFill>
        <p:spPr>
          <a:xfrm>
            <a:off x="303212" y="4658361"/>
            <a:ext cx="1895967" cy="1926437"/>
          </a:xfrm>
          <a:prstGeom prst="rect">
            <a:avLst/>
          </a:prstGeom>
        </p:spPr>
      </p:pic>
    </p:spTree>
    <p:extLst>
      <p:ext uri="{BB962C8B-B14F-4D97-AF65-F5344CB8AC3E}">
        <p14:creationId xmlns:p14="http://schemas.microsoft.com/office/powerpoint/2010/main" val="94139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302FAB-BE23-937E-9186-1CFE7653C38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91C0B34-186B-3942-D7D9-5EDD75183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239813-2190-1F92-5440-F393A3323C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23F040-E353-300A-77E8-B919921FB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9B4077D-E09D-0760-6F55-AFEBFFEFE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675738F-11B4-81E5-3E80-8BDD8F60E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29BBA-B62D-3E70-731D-AD6BCBD0B42B}"/>
              </a:ext>
            </a:extLst>
          </p:cNvPr>
          <p:cNvSpPr>
            <a:spLocks noGrp="1"/>
          </p:cNvSpPr>
          <p:nvPr>
            <p:ph type="title"/>
          </p:nvPr>
        </p:nvSpPr>
        <p:spPr>
          <a:xfrm>
            <a:off x="684212" y="294538"/>
            <a:ext cx="10580403" cy="1033669"/>
          </a:xfrm>
        </p:spPr>
        <p:txBody>
          <a:bodyPr>
            <a:normAutofit/>
          </a:bodyPr>
          <a:lstStyle/>
          <a:p>
            <a:r>
              <a:rPr lang="en-US" sz="4000" dirty="0">
                <a:solidFill>
                  <a:srgbClr val="FFFFFF"/>
                </a:solidFill>
              </a:rPr>
              <a:t>Where We Have Been / Key Accomplishments</a:t>
            </a:r>
          </a:p>
        </p:txBody>
      </p:sp>
      <p:graphicFrame>
        <p:nvGraphicFramePr>
          <p:cNvPr id="19" name="Content Placeholder 4">
            <a:extLst>
              <a:ext uri="{FF2B5EF4-FFF2-40B4-BE49-F238E27FC236}">
                <a16:creationId xmlns:a16="http://schemas.microsoft.com/office/drawing/2014/main" id="{8BCFB807-36F8-12DF-AA60-752E9CD38177}"/>
              </a:ext>
            </a:extLst>
          </p:cNvPr>
          <p:cNvGraphicFramePr>
            <a:graphicFrameLocks noGrp="1"/>
          </p:cNvGraphicFramePr>
          <p:nvPr>
            <p:ph idx="1"/>
            <p:extLst>
              <p:ext uri="{D42A27DB-BD31-4B8C-83A1-F6EECF244321}">
                <p14:modId xmlns:p14="http://schemas.microsoft.com/office/powerpoint/2010/main" val="1169824389"/>
              </p:ext>
            </p:extLst>
          </p:nvPr>
        </p:nvGraphicFramePr>
        <p:xfrm>
          <a:off x="150811" y="1625202"/>
          <a:ext cx="11113803" cy="5156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6516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962BA0-76FC-0489-0BE5-B115A52D1DF0}"/>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7C8A360-368B-AB3C-0318-921CFDD8A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5D346D2-5D15-F318-92F7-DEC971DBD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620998-794E-DDA1-6E9E-86FC2FC985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3E6268-3A6C-AE01-200D-517A380FD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CCBE959-D162-8752-6EB8-010B7162167D}"/>
              </a:ext>
            </a:extLst>
          </p:cNvPr>
          <p:cNvPicPr>
            <a:picLocks noChangeAspect="1"/>
          </p:cNvPicPr>
          <p:nvPr/>
        </p:nvPicPr>
        <p:blipFill>
          <a:blip r:embed="rId2"/>
          <a:stretch>
            <a:fillRect/>
          </a:stretch>
        </p:blipFill>
        <p:spPr>
          <a:xfrm>
            <a:off x="3122612" y="2209800"/>
            <a:ext cx="5638800" cy="3200171"/>
          </a:xfrm>
          <a:prstGeom prst="rect">
            <a:avLst/>
          </a:prstGeom>
        </p:spPr>
      </p:pic>
      <p:sp>
        <p:nvSpPr>
          <p:cNvPr id="3" name="Title 1">
            <a:extLst>
              <a:ext uri="{FF2B5EF4-FFF2-40B4-BE49-F238E27FC236}">
                <a16:creationId xmlns:a16="http://schemas.microsoft.com/office/drawing/2014/main" id="{BFDD6720-E9EC-5B75-D42E-EE2435BC304D}"/>
              </a:ext>
            </a:extLst>
          </p:cNvPr>
          <p:cNvSpPr>
            <a:spLocks noGrp="1"/>
          </p:cNvSpPr>
          <p:nvPr>
            <p:ph type="title"/>
          </p:nvPr>
        </p:nvSpPr>
        <p:spPr>
          <a:xfrm>
            <a:off x="150812" y="277204"/>
            <a:ext cx="11658600" cy="1159200"/>
          </a:xfrm>
        </p:spPr>
        <p:txBody>
          <a:bodyPr vert="horz" lIns="91440" tIns="45720" rIns="91440" bIns="45720" rtlCol="0" anchor="ctr">
            <a:normAutofit/>
          </a:bodyPr>
          <a:lstStyle/>
          <a:p>
            <a:pPr algn="ctr" defTabSz="914400"/>
            <a:r>
              <a:rPr lang="en-US" sz="4000" b="1" kern="1200" dirty="0">
                <a:solidFill>
                  <a:srgbClr val="FFFFFF"/>
                </a:solidFill>
                <a:latin typeface="+mj-lt"/>
                <a:ea typeface="+mj-ea"/>
                <a:cs typeface="+mj-cs"/>
              </a:rPr>
              <a:t>Hybrid HWR – Q3 2023- Q2 2024</a:t>
            </a:r>
            <a:br>
              <a:rPr lang="en-US" sz="1000" b="1" kern="1200" dirty="0">
                <a:solidFill>
                  <a:srgbClr val="FFFFFF"/>
                </a:solidFill>
                <a:latin typeface="+mj-lt"/>
                <a:ea typeface="+mj-ea"/>
                <a:cs typeface="+mj-cs"/>
              </a:rPr>
            </a:br>
            <a:br>
              <a:rPr lang="en-US" sz="1000" b="1" kern="1200" dirty="0">
                <a:solidFill>
                  <a:srgbClr val="FFFFFF"/>
                </a:solidFill>
                <a:latin typeface="+mj-lt"/>
                <a:ea typeface="+mj-ea"/>
                <a:cs typeface="+mj-cs"/>
              </a:rPr>
            </a:br>
            <a:endParaRPr lang="en-US" sz="1000" b="1" kern="1200" dirty="0">
              <a:solidFill>
                <a:srgbClr val="FFFFFF"/>
              </a:solidFill>
              <a:latin typeface="+mj-lt"/>
              <a:ea typeface="+mj-ea"/>
              <a:cs typeface="+mj-cs"/>
            </a:endParaRPr>
          </a:p>
        </p:txBody>
      </p:sp>
      <p:pic>
        <p:nvPicPr>
          <p:cNvPr id="4" name="Picture 3" descr="A sun shining through trees&#10;&#10;Description automatically generated">
            <a:extLst>
              <a:ext uri="{FF2B5EF4-FFF2-40B4-BE49-F238E27FC236}">
                <a16:creationId xmlns:a16="http://schemas.microsoft.com/office/drawing/2014/main" id="{11EAE94D-131E-2D49-3719-259956357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212" y="4953000"/>
            <a:ext cx="1752600" cy="1776328"/>
          </a:xfrm>
          <a:prstGeom prst="rect">
            <a:avLst/>
          </a:prstGeom>
        </p:spPr>
      </p:pic>
    </p:spTree>
    <p:extLst>
      <p:ext uri="{BB962C8B-B14F-4D97-AF65-F5344CB8AC3E}">
        <p14:creationId xmlns:p14="http://schemas.microsoft.com/office/powerpoint/2010/main" val="334771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63CF2F-0B74-9C41-91CE-285A0F69DD55}"/>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734AFFC-906F-292F-0F4D-52DEEFCC4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6EDF68F-FCF1-D2A8-CE15-4D1509EB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54070DB-037B-2806-DDBD-19BB7EB90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681315A-C261-F1F5-9C76-F1C1EF527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BEE5042B-6B86-C2F4-A5B3-95D3C2D813C9}"/>
              </a:ext>
            </a:extLst>
          </p:cNvPr>
          <p:cNvSpPr>
            <a:spLocks noGrp="1"/>
          </p:cNvSpPr>
          <p:nvPr>
            <p:ph type="title"/>
          </p:nvPr>
        </p:nvSpPr>
        <p:spPr>
          <a:xfrm>
            <a:off x="150812" y="277204"/>
            <a:ext cx="11811000" cy="1159200"/>
          </a:xfrm>
        </p:spPr>
        <p:txBody>
          <a:bodyPr vert="horz" lIns="91440" tIns="45720" rIns="91440" bIns="45720" rtlCol="0" anchor="ctr">
            <a:normAutofit/>
          </a:bodyPr>
          <a:lstStyle/>
          <a:p>
            <a:pPr algn="ctr" defTabSz="914400"/>
            <a:r>
              <a:rPr lang="en-US" sz="4000" kern="1200" dirty="0">
                <a:solidFill>
                  <a:srgbClr val="FFFFFF"/>
                </a:solidFill>
                <a:latin typeface="+mj-lt"/>
                <a:ea typeface="+mj-ea"/>
                <a:cs typeface="+mj-cs"/>
              </a:rPr>
              <a:t>Hybrid HWR</a:t>
            </a: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graphicFrame>
        <p:nvGraphicFramePr>
          <p:cNvPr id="8" name="Table 7">
            <a:extLst>
              <a:ext uri="{FF2B5EF4-FFF2-40B4-BE49-F238E27FC236}">
                <a16:creationId xmlns:a16="http://schemas.microsoft.com/office/drawing/2014/main" id="{18596017-0907-F1E4-2540-50725D5954BC}"/>
              </a:ext>
            </a:extLst>
          </p:cNvPr>
          <p:cNvGraphicFramePr>
            <a:graphicFrameLocks noGrp="1"/>
          </p:cNvGraphicFramePr>
          <p:nvPr>
            <p:extLst>
              <p:ext uri="{D42A27DB-BD31-4B8C-83A1-F6EECF244321}">
                <p14:modId xmlns:p14="http://schemas.microsoft.com/office/powerpoint/2010/main" val="3991805384"/>
              </p:ext>
            </p:extLst>
          </p:nvPr>
        </p:nvGraphicFramePr>
        <p:xfrm>
          <a:off x="379412" y="2442520"/>
          <a:ext cx="10512428" cy="3272483"/>
        </p:xfrm>
        <a:graphic>
          <a:graphicData uri="http://schemas.openxmlformats.org/drawingml/2006/table">
            <a:tbl>
              <a:tblPr/>
              <a:tblGrid>
                <a:gridCol w="1391279">
                  <a:extLst>
                    <a:ext uri="{9D8B030D-6E8A-4147-A177-3AD203B41FA5}">
                      <a16:colId xmlns:a16="http://schemas.microsoft.com/office/drawing/2014/main" val="299214255"/>
                    </a:ext>
                  </a:extLst>
                </a:gridCol>
                <a:gridCol w="885360">
                  <a:extLst>
                    <a:ext uri="{9D8B030D-6E8A-4147-A177-3AD203B41FA5}">
                      <a16:colId xmlns:a16="http://schemas.microsoft.com/office/drawing/2014/main" val="2244808117"/>
                    </a:ext>
                  </a:extLst>
                </a:gridCol>
                <a:gridCol w="885360">
                  <a:extLst>
                    <a:ext uri="{9D8B030D-6E8A-4147-A177-3AD203B41FA5}">
                      <a16:colId xmlns:a16="http://schemas.microsoft.com/office/drawing/2014/main" val="2014581105"/>
                    </a:ext>
                  </a:extLst>
                </a:gridCol>
                <a:gridCol w="343201">
                  <a:extLst>
                    <a:ext uri="{9D8B030D-6E8A-4147-A177-3AD203B41FA5}">
                      <a16:colId xmlns:a16="http://schemas.microsoft.com/office/drawing/2014/main" val="1632901224"/>
                    </a:ext>
                  </a:extLst>
                </a:gridCol>
                <a:gridCol w="1563727">
                  <a:extLst>
                    <a:ext uri="{9D8B030D-6E8A-4147-A177-3AD203B41FA5}">
                      <a16:colId xmlns:a16="http://schemas.microsoft.com/office/drawing/2014/main" val="4140213142"/>
                    </a:ext>
                  </a:extLst>
                </a:gridCol>
                <a:gridCol w="926708">
                  <a:extLst>
                    <a:ext uri="{9D8B030D-6E8A-4147-A177-3AD203B41FA5}">
                      <a16:colId xmlns:a16="http://schemas.microsoft.com/office/drawing/2014/main" val="1813724505"/>
                    </a:ext>
                  </a:extLst>
                </a:gridCol>
                <a:gridCol w="252765">
                  <a:extLst>
                    <a:ext uri="{9D8B030D-6E8A-4147-A177-3AD203B41FA5}">
                      <a16:colId xmlns:a16="http://schemas.microsoft.com/office/drawing/2014/main" val="417027765"/>
                    </a:ext>
                  </a:extLst>
                </a:gridCol>
                <a:gridCol w="1539845">
                  <a:extLst>
                    <a:ext uri="{9D8B030D-6E8A-4147-A177-3AD203B41FA5}">
                      <a16:colId xmlns:a16="http://schemas.microsoft.com/office/drawing/2014/main" val="1599961521"/>
                    </a:ext>
                  </a:extLst>
                </a:gridCol>
                <a:gridCol w="895089">
                  <a:extLst>
                    <a:ext uri="{9D8B030D-6E8A-4147-A177-3AD203B41FA5}">
                      <a16:colId xmlns:a16="http://schemas.microsoft.com/office/drawing/2014/main" val="1857626855"/>
                    </a:ext>
                  </a:extLst>
                </a:gridCol>
                <a:gridCol w="308266">
                  <a:extLst>
                    <a:ext uri="{9D8B030D-6E8A-4147-A177-3AD203B41FA5}">
                      <a16:colId xmlns:a16="http://schemas.microsoft.com/office/drawing/2014/main" val="885252545"/>
                    </a:ext>
                  </a:extLst>
                </a:gridCol>
                <a:gridCol w="1520828">
                  <a:extLst>
                    <a:ext uri="{9D8B030D-6E8A-4147-A177-3AD203B41FA5}">
                      <a16:colId xmlns:a16="http://schemas.microsoft.com/office/drawing/2014/main" val="2569498329"/>
                    </a:ext>
                  </a:extLst>
                </a:gridCol>
              </a:tblGrid>
              <a:tr h="447057">
                <a:tc>
                  <a:txBody>
                    <a:bodyPr/>
                    <a:lstStyle/>
                    <a:p>
                      <a:pPr algn="l" rtl="0" fontAlgn="b"/>
                      <a:r>
                        <a:rPr lang="en-US" sz="1600" b="1" i="0" u="none" strike="noStrike">
                          <a:solidFill>
                            <a:srgbClr val="000000"/>
                          </a:solidFill>
                          <a:effectLst/>
                          <a:latin typeface="Calibri" panose="020F0502020204030204" pitchFamily="34" charset="0"/>
                        </a:rPr>
                        <a:t>HWR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rtl="0" fontAlgn="ctr"/>
                      <a:r>
                        <a:rPr lang="en-US" sz="1100" b="1" i="0" u="none" strike="noStrike">
                          <a:solidFill>
                            <a:srgbClr val="000000"/>
                          </a:solidFill>
                          <a:effectLst/>
                          <a:latin typeface="Calibri" panose="020F0502020204030204" pitchFamily="34" charset="0"/>
                        </a:rPr>
                        <a:t>State by Performance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l" rtl="0" fontAlgn="ctr"/>
                      <a:r>
                        <a:rPr lang="en-US" sz="1100" b="0"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rtl="0" fontAlgn="ctr"/>
                      <a:r>
                        <a:rPr lang="en-US" sz="1100" b="1" i="0" u="none" strike="noStrike">
                          <a:solidFill>
                            <a:srgbClr val="000000"/>
                          </a:solidFill>
                          <a:effectLst/>
                          <a:latin typeface="Calibri" panose="020F0502020204030204" pitchFamily="34" charset="0"/>
                        </a:rPr>
                        <a:t>State Current Quarter</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rtl="0" fontAlgn="ctr"/>
                      <a:r>
                        <a:rPr lang="en-US" sz="1100" b="1" i="0" u="none" strike="noStrike">
                          <a:solidFill>
                            <a:srgbClr val="000000"/>
                          </a:solidFill>
                          <a:effectLst/>
                          <a:latin typeface="Calibri" panose="020F0502020204030204" pitchFamily="34" charset="0"/>
                        </a:rPr>
                        <a:t>National Current Quarter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Benchmark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088912968"/>
                  </a:ext>
                </a:extLst>
              </a:tr>
              <a:tr h="393205">
                <a:tc>
                  <a:txBody>
                    <a:bodyPr/>
                    <a:lstStyle/>
                    <a:p>
                      <a:pPr algn="l" rtl="0" fontAlgn="b"/>
                      <a:r>
                        <a:rPr lang="en-US" sz="1100" b="1" i="0" u="none" strike="noStrike">
                          <a:solidFill>
                            <a:srgbClr val="000000"/>
                          </a:solidFill>
                          <a:effectLst/>
                          <a:latin typeface="Calibri" panose="020F0502020204030204" pitchFamily="34" charset="0"/>
                        </a:rPr>
                        <a:t>Hybrid HWR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Q3 2022 - Q2 2023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rtl="0" fontAlgn="b"/>
                      <a:r>
                        <a:rPr lang="en-US" sz="1100" b="0" i="0" u="none" strike="noStrike">
                          <a:solidFill>
                            <a:srgbClr val="000000"/>
                          </a:solidFill>
                          <a:effectLst/>
                          <a:latin typeface="Calibri" panose="020F0502020204030204" pitchFamily="34" charset="0"/>
                        </a:rPr>
                        <a:t>Q3 2023 - Q2 2024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 CAH Reporting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Current Year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#CAH Reporting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8CBAD"/>
                    </a:solidFill>
                  </a:tcPr>
                </a:tc>
                <a:tc>
                  <a:txBody>
                    <a:bodyPr/>
                    <a:lstStyle/>
                    <a:p>
                      <a:pPr algn="ctr" rtl="0" fontAlgn="b"/>
                      <a:r>
                        <a:rPr lang="en-US" sz="1100" b="0" i="0" u="none" strike="noStrike">
                          <a:solidFill>
                            <a:srgbClr val="000000"/>
                          </a:solidFill>
                          <a:effectLst/>
                          <a:latin typeface="Calibri" panose="020F0502020204030204" pitchFamily="34" charset="0"/>
                        </a:rPr>
                        <a:t>Current Year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8CBAD"/>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90</a:t>
                      </a:r>
                      <a:r>
                        <a:rPr lang="en-US" sz="1100" b="0" i="0" u="none" strike="noStrike" baseline="30000">
                          <a:solidFill>
                            <a:srgbClr val="000000"/>
                          </a:solidFill>
                          <a:effectLst/>
                          <a:latin typeface="Calibri" panose="020F0502020204030204" pitchFamily="34" charset="0"/>
                        </a:rPr>
                        <a:t>th</a:t>
                      </a:r>
                      <a:r>
                        <a:rPr lang="en-US" sz="1100" b="0" i="0" u="none" strike="noStrike">
                          <a:solidFill>
                            <a:srgbClr val="000000"/>
                          </a:solidFill>
                          <a:effectLst/>
                          <a:latin typeface="Calibri" panose="020F0502020204030204" pitchFamily="34" charset="0"/>
                        </a:rPr>
                        <a:t> Percentile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875037329"/>
                  </a:ext>
                </a:extLst>
              </a:tr>
              <a:tr h="228980">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9D9D9"/>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0CECE"/>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8CBAD"/>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8CBAD"/>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2478286642"/>
                  </a:ext>
                </a:extLst>
              </a:tr>
              <a:tr h="218077">
                <a:tc rowSpan="2">
                  <a:txBody>
                    <a:bodyPr/>
                    <a:lstStyle/>
                    <a:p>
                      <a:pPr algn="l" rtl="0" fontAlgn="ctr"/>
                      <a:r>
                        <a:rPr lang="en-US" sz="1100" b="0" i="0" u="none" strike="noStrike">
                          <a:solidFill>
                            <a:srgbClr val="000000"/>
                          </a:solidFill>
                          <a:effectLst/>
                          <a:latin typeface="Calibri" panose="020F0502020204030204" pitchFamily="34" charset="0"/>
                        </a:rPr>
                        <a:t>Hybrid Hospital Wide Readmissions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Calibri" panose="020F0502020204030204" pitchFamily="34" charset="0"/>
                        </a:rPr>
                        <a:t>13%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rtl="0" fontAlgn="ctr"/>
                      <a:r>
                        <a:rPr lang="en-US" sz="11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14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551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NA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4756302"/>
                  </a:ext>
                </a:extLst>
              </a:tr>
              <a:tr h="228980">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9D9D9"/>
                    </a:solidFill>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619293617"/>
                  </a:ext>
                </a:extLst>
              </a:tr>
              <a:tr h="239885">
                <a:tc>
                  <a:txBody>
                    <a:bodyPr/>
                    <a:lstStyle/>
                    <a:p>
                      <a:pPr algn="l" rtl="0" fontAlgn="b"/>
                      <a:r>
                        <a:rPr lang="en-US" sz="1100" b="0" i="0" u="none" strike="noStrike">
                          <a:solidFill>
                            <a:srgbClr val="000000"/>
                          </a:solidFill>
                          <a:effectLst/>
                          <a:latin typeface="Calibri" panose="020F0502020204030204" pitchFamily="34" charset="0"/>
                        </a:rPr>
                        <a:t>Number of Patients (N)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780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100" b="0" i="0" u="none" strike="noStrike">
                          <a:solidFill>
                            <a:srgbClr val="000000"/>
                          </a:solidFill>
                          <a:effectLst/>
                          <a:latin typeface="Calibri" panose="020F0502020204030204" pitchFamily="34" charset="0"/>
                        </a:rPr>
                        <a:t>1628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049612124"/>
                  </a:ext>
                </a:extLst>
              </a:tr>
              <a:tr h="228980">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37524953"/>
                  </a:ext>
                </a:extLst>
              </a:tr>
              <a:tr h="218077">
                <a:tc>
                  <a:txBody>
                    <a:bodyPr/>
                    <a:lstStyle/>
                    <a:p>
                      <a:pPr algn="l" rtl="0" fontAlgn="b"/>
                      <a:r>
                        <a:rPr lang="en-US" sz="1100" b="0" i="0" u="none" strike="noStrike">
                          <a:solidFill>
                            <a:srgbClr val="000000"/>
                          </a:solidFill>
                          <a:effectLst/>
                          <a:latin typeface="Calibri" panose="020F0502020204030204" pitchFamily="34" charset="0"/>
                        </a:rPr>
                        <a:t>Number CAH Reporting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7/35</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1" i="0" u="none" strike="noStrike">
                          <a:solidFill>
                            <a:srgbClr val="000000"/>
                          </a:solidFill>
                          <a:effectLst/>
                          <a:latin typeface="Calibri" panose="020F0502020204030204" pitchFamily="34" charset="0"/>
                        </a:rPr>
                        <a:t>14/35</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661988749"/>
                  </a:ext>
                </a:extLst>
              </a:tr>
              <a:tr h="228980">
                <a:tc>
                  <a:txBody>
                    <a:bodyPr/>
                    <a:lstStyle/>
                    <a:p>
                      <a:pPr algn="l" rtl="0" fontAlgn="b"/>
                      <a:r>
                        <a:rPr lang="en-US" sz="1100" b="0" i="0" u="none" strike="noStrike">
                          <a:solidFill>
                            <a:srgbClr val="000000"/>
                          </a:solidFill>
                          <a:effectLst/>
                          <a:latin typeface="Calibri" panose="020F0502020204030204" pitchFamily="34" charset="0"/>
                        </a:rPr>
                        <a:t>Reporting Percentage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20%</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1" i="0" u="none" strike="noStrike">
                          <a:solidFill>
                            <a:srgbClr val="000000"/>
                          </a:solidFill>
                          <a:effectLst/>
                          <a:latin typeface="Calibri" panose="020F0502020204030204" pitchFamily="34" charset="0"/>
                        </a:rPr>
                        <a:t>40%</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603333514"/>
                  </a:ext>
                </a:extLst>
              </a:tr>
              <a:tr h="218077">
                <a:tc>
                  <a:txBody>
                    <a:bodyPr/>
                    <a:lstStyle/>
                    <a:p>
                      <a:pPr algn="l" rtl="0" fontAlgn="b"/>
                      <a:r>
                        <a:rPr lang="en-US" sz="1100" b="0" i="0" u="none" strike="noStrike">
                          <a:solidFill>
                            <a:srgbClr val="000000"/>
                          </a:solidFill>
                          <a:effectLst/>
                          <a:latin typeface="Calibri" panose="020F0502020204030204" pitchFamily="34" charset="0"/>
                        </a:rPr>
                        <a:t>CAH Above State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100%</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43%</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97481480"/>
                  </a:ext>
                </a:extLst>
              </a:tr>
              <a:tr h="393205">
                <a:tc>
                  <a:txBody>
                    <a:bodyPr/>
                    <a:lstStyle/>
                    <a:p>
                      <a:pPr algn="l" rtl="0" fontAlgn="b"/>
                      <a:r>
                        <a:rPr lang="en-US" sz="1100" b="0" i="0" u="none" strike="noStrike">
                          <a:solidFill>
                            <a:srgbClr val="000000"/>
                          </a:solidFill>
                          <a:effectLst/>
                          <a:latin typeface="Calibri" panose="020F0502020204030204" pitchFamily="34" charset="0"/>
                        </a:rPr>
                        <a:t>CAH At or Below State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57%</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44481503"/>
                  </a:ext>
                </a:extLst>
              </a:tr>
              <a:tr h="228980">
                <a:tc>
                  <a:txBody>
                    <a:bodyPr/>
                    <a:lstStyle/>
                    <a:p>
                      <a:pPr algn="l" rtl="0" fontAlgn="b"/>
                      <a:r>
                        <a:rPr lang="en-US" sz="1100" b="0" i="0" u="none" strike="noStrike">
                          <a:solidFill>
                            <a:srgbClr val="000000"/>
                          </a:solidFill>
                          <a:effectLst/>
                          <a:latin typeface="Calibri" panose="020F0502020204030204" pitchFamily="34" charset="0"/>
                        </a:rPr>
                        <a:t>National Benchmark</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NA</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dirty="0">
                          <a:solidFill>
                            <a:srgbClr val="000000"/>
                          </a:solidFill>
                          <a:effectLst/>
                          <a:latin typeface="Calibri" panose="020F0502020204030204" pitchFamily="34" charset="0"/>
                        </a:rPr>
                        <a:t>NA</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dirty="0">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2315648"/>
                  </a:ext>
                </a:extLst>
              </a:tr>
            </a:tbl>
          </a:graphicData>
        </a:graphic>
      </p:graphicFrame>
      <p:sp>
        <p:nvSpPr>
          <p:cNvPr id="9" name="TextBox 5">
            <a:extLst>
              <a:ext uri="{FF2B5EF4-FFF2-40B4-BE49-F238E27FC236}">
                <a16:creationId xmlns:a16="http://schemas.microsoft.com/office/drawing/2014/main" id="{6B3252A2-0A3A-4CFF-95FB-452F08AD7EF7}"/>
              </a:ext>
            </a:extLst>
          </p:cNvPr>
          <p:cNvSpPr txBox="1"/>
          <p:nvPr/>
        </p:nvSpPr>
        <p:spPr>
          <a:xfrm>
            <a:off x="3656012" y="4343400"/>
            <a:ext cx="6629400" cy="12668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Take</a:t>
            </a:r>
            <a:r>
              <a:rPr lang="en-US" sz="1100" baseline="0" dirty="0"/>
              <a:t> aways. </a:t>
            </a:r>
          </a:p>
          <a:p>
            <a:r>
              <a:rPr lang="en-US" sz="1100" baseline="0" dirty="0"/>
              <a:t>* State Measure Participation increased by 20% points</a:t>
            </a:r>
          </a:p>
          <a:p>
            <a:r>
              <a:rPr lang="en-US" sz="1100" baseline="0" dirty="0"/>
              <a:t>* Increase in HWR by 2% pts</a:t>
            </a:r>
          </a:p>
          <a:p>
            <a:endParaRPr lang="en-US" sz="1100" dirty="0"/>
          </a:p>
        </p:txBody>
      </p:sp>
    </p:spTree>
    <p:extLst>
      <p:ext uri="{BB962C8B-B14F-4D97-AF65-F5344CB8AC3E}">
        <p14:creationId xmlns:p14="http://schemas.microsoft.com/office/powerpoint/2010/main" val="34700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9BD48B-FD5F-6DD0-0D1D-83C6E72270A6}"/>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A3701D0-DBE4-7364-6ED6-F5A2EE808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4409577-D879-3683-A19F-9CF3DE1D2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BF7575-3403-E3AB-B4DC-BC85556EC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5F0400-B2A9-021A-684A-35D4E5490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C1675A27-BFF7-A894-ED94-E2B72CB2C405}"/>
              </a:ext>
            </a:extLst>
          </p:cNvPr>
          <p:cNvSpPr>
            <a:spLocks noGrp="1"/>
          </p:cNvSpPr>
          <p:nvPr>
            <p:ph type="title"/>
          </p:nvPr>
        </p:nvSpPr>
        <p:spPr>
          <a:xfrm>
            <a:off x="1979612" y="277204"/>
            <a:ext cx="7061882" cy="1159200"/>
          </a:xfrm>
        </p:spPr>
        <p:txBody>
          <a:bodyPr vert="horz" lIns="91440" tIns="45720" rIns="91440" bIns="45720" rtlCol="0" anchor="ctr">
            <a:normAutofit fontScale="90000"/>
          </a:bodyPr>
          <a:lstStyle/>
          <a:p>
            <a:pPr algn="ctr" defTabSz="914400"/>
            <a:r>
              <a:rPr lang="en-US" sz="4000" dirty="0">
                <a:solidFill>
                  <a:srgbClr val="FFFFFF"/>
                </a:solidFill>
              </a:rPr>
              <a:t>Hybrid HWR</a:t>
            </a:r>
            <a:br>
              <a:rPr lang="en-US" sz="4000" dirty="0">
                <a:solidFill>
                  <a:srgbClr val="FFFFFF"/>
                </a:solidFill>
              </a:rPr>
            </a:br>
            <a:r>
              <a:rPr lang="en-US" sz="4000" dirty="0">
                <a:solidFill>
                  <a:srgbClr val="FFFFFF"/>
                </a:solidFill>
              </a:rPr>
              <a:t> Q3 -2023 – Q2 2024</a:t>
            </a: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sp>
        <p:nvSpPr>
          <p:cNvPr id="4" name="TextBox 3">
            <a:extLst>
              <a:ext uri="{FF2B5EF4-FFF2-40B4-BE49-F238E27FC236}">
                <a16:creationId xmlns:a16="http://schemas.microsoft.com/office/drawing/2014/main" id="{4725B31D-4E46-1E7B-6057-06C3BCDC30F4}"/>
              </a:ext>
            </a:extLst>
          </p:cNvPr>
          <p:cNvSpPr txBox="1"/>
          <p:nvPr/>
        </p:nvSpPr>
        <p:spPr>
          <a:xfrm>
            <a:off x="3503612" y="1598618"/>
            <a:ext cx="3799298" cy="276999"/>
          </a:xfrm>
          <a:prstGeom prst="rect">
            <a:avLst/>
          </a:prstGeom>
          <a:noFill/>
        </p:spPr>
        <p:txBody>
          <a:bodyPr wrap="square" rtlCol="0">
            <a:spAutoFit/>
          </a:bodyPr>
          <a:lstStyle/>
          <a:p>
            <a:r>
              <a:rPr lang="en-US" sz="1200" dirty="0">
                <a:solidFill>
                  <a:schemeClr val="accent1"/>
                </a:solidFill>
              </a:rPr>
              <a:t>Above State %       </a:t>
            </a:r>
            <a:r>
              <a:rPr lang="en-US" sz="1200" dirty="0">
                <a:solidFill>
                  <a:schemeClr val="accent2">
                    <a:lumMod val="75000"/>
                  </a:schemeClr>
                </a:solidFill>
              </a:rPr>
              <a:t>State  15%                </a:t>
            </a:r>
            <a:r>
              <a:rPr lang="en-US" sz="1200" dirty="0">
                <a:solidFill>
                  <a:schemeClr val="accent4">
                    <a:lumMod val="75000"/>
                  </a:schemeClr>
                </a:solidFill>
              </a:rPr>
              <a:t>National 15%</a:t>
            </a:r>
            <a:r>
              <a:rPr lang="en-US" sz="1200" dirty="0">
                <a:solidFill>
                  <a:schemeClr val="accent6">
                    <a:lumMod val="75000"/>
                  </a:schemeClr>
                </a:solidFill>
              </a:rPr>
              <a:t> </a:t>
            </a:r>
          </a:p>
        </p:txBody>
      </p:sp>
      <p:cxnSp>
        <p:nvCxnSpPr>
          <p:cNvPr id="10" name="Straight Connector 9">
            <a:extLst>
              <a:ext uri="{FF2B5EF4-FFF2-40B4-BE49-F238E27FC236}">
                <a16:creationId xmlns:a16="http://schemas.microsoft.com/office/drawing/2014/main" id="{382DE515-CBD2-162E-E3C4-29036E52E394}"/>
              </a:ext>
            </a:extLst>
          </p:cNvPr>
          <p:cNvCxnSpPr/>
          <p:nvPr/>
        </p:nvCxnSpPr>
        <p:spPr>
          <a:xfrm>
            <a:off x="1598612" y="3581400"/>
            <a:ext cx="9829800" cy="0"/>
          </a:xfrm>
          <a:prstGeom prst="line">
            <a:avLst/>
          </a:prstGeom>
          <a:ln/>
        </p:spPr>
        <p:style>
          <a:lnRef idx="3">
            <a:schemeClr val="accent2"/>
          </a:lnRef>
          <a:fillRef idx="0">
            <a:schemeClr val="accent2"/>
          </a:fillRef>
          <a:effectRef idx="2">
            <a:schemeClr val="accent2"/>
          </a:effectRef>
          <a:fontRef idx="minor">
            <a:schemeClr val="tx1"/>
          </a:fontRef>
        </p:style>
      </p:cxnSp>
      <p:graphicFrame>
        <p:nvGraphicFramePr>
          <p:cNvPr id="5" name="Chart 4">
            <a:extLst>
              <a:ext uri="{FF2B5EF4-FFF2-40B4-BE49-F238E27FC236}">
                <a16:creationId xmlns:a16="http://schemas.microsoft.com/office/drawing/2014/main" id="{263E4402-D5C8-D37B-120B-50C65C70DC29}"/>
              </a:ext>
            </a:extLst>
          </p:cNvPr>
          <p:cNvGraphicFramePr>
            <a:graphicFrameLocks/>
          </p:cNvGraphicFramePr>
          <p:nvPr>
            <p:extLst>
              <p:ext uri="{D42A27DB-BD31-4B8C-83A1-F6EECF244321}">
                <p14:modId xmlns:p14="http://schemas.microsoft.com/office/powerpoint/2010/main" val="2975177031"/>
              </p:ext>
            </p:extLst>
          </p:nvPr>
        </p:nvGraphicFramePr>
        <p:xfrm>
          <a:off x="498021" y="2105687"/>
          <a:ext cx="10025064" cy="39671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686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281B8A-05CE-8A9A-486C-FE506900233A}"/>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BC687C8-E770-5E9C-9073-88532245E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7B04C3-C402-46AA-A86C-18E4919B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A1A399A-E38F-723F-1D4A-0BBB17530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EDC2F87-E1CD-FE26-F7EC-540E651BA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FF093D0A-9EDE-411C-DCE7-22A7B9E499B5}"/>
              </a:ext>
            </a:extLst>
          </p:cNvPr>
          <p:cNvSpPr>
            <a:spLocks noGrp="1"/>
          </p:cNvSpPr>
          <p:nvPr>
            <p:ph type="title"/>
          </p:nvPr>
        </p:nvSpPr>
        <p:spPr>
          <a:xfrm>
            <a:off x="1979612" y="277204"/>
            <a:ext cx="7061882" cy="1159200"/>
          </a:xfrm>
        </p:spPr>
        <p:txBody>
          <a:bodyPr vert="horz" lIns="91440" tIns="45720" rIns="91440" bIns="45720" rtlCol="0" anchor="ctr">
            <a:normAutofit fontScale="90000"/>
          </a:bodyPr>
          <a:lstStyle/>
          <a:p>
            <a:pPr algn="ctr" defTabSz="914400"/>
            <a:r>
              <a:rPr lang="en-US" sz="4000" b="1" dirty="0">
                <a:solidFill>
                  <a:srgbClr val="FFFFFF"/>
                </a:solidFill>
              </a:rPr>
              <a:t>Hybrid HWR – Q3 2023- Q2 2024</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National Comparison </a:t>
            </a:r>
            <a:br>
              <a:rPr lang="en-US" sz="4000" kern="1200" dirty="0">
                <a:solidFill>
                  <a:srgbClr val="FFFFFF"/>
                </a:solidFill>
                <a:latin typeface="+mj-lt"/>
                <a:ea typeface="+mj-ea"/>
                <a:cs typeface="+mj-cs"/>
              </a:rPr>
            </a:b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sp>
        <p:nvSpPr>
          <p:cNvPr id="6" name="Rectangle 5">
            <a:extLst>
              <a:ext uri="{FF2B5EF4-FFF2-40B4-BE49-F238E27FC236}">
                <a16:creationId xmlns:a16="http://schemas.microsoft.com/office/drawing/2014/main" id="{418CEBD7-4D37-AFCA-2DBF-50B449C96841}"/>
              </a:ext>
            </a:extLst>
          </p:cNvPr>
          <p:cNvSpPr/>
          <p:nvPr/>
        </p:nvSpPr>
        <p:spPr>
          <a:xfrm>
            <a:off x="648829" y="6400279"/>
            <a:ext cx="685800" cy="245367"/>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dirty="0">
                <a:solidFill>
                  <a:schemeClr val="tx1"/>
                </a:solidFill>
              </a:rPr>
              <a:t>Top 10</a:t>
            </a:r>
          </a:p>
        </p:txBody>
      </p:sp>
      <p:sp>
        <p:nvSpPr>
          <p:cNvPr id="7" name="Rectangle 6">
            <a:extLst>
              <a:ext uri="{FF2B5EF4-FFF2-40B4-BE49-F238E27FC236}">
                <a16:creationId xmlns:a16="http://schemas.microsoft.com/office/drawing/2014/main" id="{D2A7B9EE-D03C-A998-186F-4F7087019EDA}"/>
              </a:ext>
            </a:extLst>
          </p:cNvPr>
          <p:cNvSpPr/>
          <p:nvPr/>
        </p:nvSpPr>
        <p:spPr>
          <a:xfrm>
            <a:off x="9701262" y="5702681"/>
            <a:ext cx="736549" cy="558038"/>
          </a:xfrm>
          <a:prstGeom prst="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2A02416E-7607-B209-C447-B476EDBB3268}"/>
              </a:ext>
            </a:extLst>
          </p:cNvPr>
          <p:cNvSpPr/>
          <p:nvPr/>
        </p:nvSpPr>
        <p:spPr>
          <a:xfrm>
            <a:off x="2741612" y="5715000"/>
            <a:ext cx="6934200" cy="53340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F4FAB120-B883-9392-2059-ECB36771EA0B}"/>
              </a:ext>
            </a:extLst>
          </p:cNvPr>
          <p:cNvGraphicFramePr>
            <a:graphicFrameLocks/>
          </p:cNvGraphicFramePr>
          <p:nvPr>
            <p:extLst>
              <p:ext uri="{D42A27DB-BD31-4B8C-83A1-F6EECF244321}">
                <p14:modId xmlns:p14="http://schemas.microsoft.com/office/powerpoint/2010/main" val="2512116732"/>
              </p:ext>
            </p:extLst>
          </p:nvPr>
        </p:nvGraphicFramePr>
        <p:xfrm>
          <a:off x="991729" y="2049521"/>
          <a:ext cx="9553575"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696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1F529E-216D-8978-633B-CC7510F5C9B8}"/>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30745B1-CCC6-0369-3EB2-69BDE0FD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12D2940-EB8F-5C39-3332-8D7637BAE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B17E754-DDF4-C811-5E2A-9624ECD1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E92EDE9-AC91-5506-DAD7-6253CBB76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7A4FE41-221B-9FF5-F949-E129296EB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a:extLst>
              <a:ext uri="{FF2B5EF4-FFF2-40B4-BE49-F238E27FC236}">
                <a16:creationId xmlns:a16="http://schemas.microsoft.com/office/drawing/2014/main" id="{7172A1B3-F72E-B38E-34A4-20DD9B370921}"/>
              </a:ext>
            </a:extLst>
          </p:cNvPr>
          <p:cNvSpPr>
            <a:spLocks noGrp="1"/>
          </p:cNvSpPr>
          <p:nvPr>
            <p:ph type="title"/>
          </p:nvPr>
        </p:nvSpPr>
        <p:spPr>
          <a:xfrm>
            <a:off x="1371241" y="294538"/>
            <a:ext cx="9893374" cy="1033669"/>
          </a:xfrm>
        </p:spPr>
        <p:txBody>
          <a:bodyPr>
            <a:normAutofit fontScale="90000"/>
          </a:bodyPr>
          <a:lstStyle/>
          <a:p>
            <a:pPr algn="ctr"/>
            <a:r>
              <a:rPr lang="en-US" sz="4000" dirty="0">
                <a:solidFill>
                  <a:srgbClr val="FFFFFF"/>
                </a:solidFill>
              </a:rPr>
              <a:t>OP 22</a:t>
            </a:r>
            <a:br>
              <a:rPr lang="en-US" sz="4000" dirty="0">
                <a:solidFill>
                  <a:srgbClr val="FFFFFF"/>
                </a:solidFill>
              </a:rPr>
            </a:br>
            <a:r>
              <a:rPr lang="en-US" sz="4000" dirty="0">
                <a:solidFill>
                  <a:srgbClr val="FFFFFF"/>
                </a:solidFill>
              </a:rPr>
              <a:t>Calendar Year 2024</a:t>
            </a:r>
          </a:p>
        </p:txBody>
      </p:sp>
      <p:sp>
        <p:nvSpPr>
          <p:cNvPr id="14" name="Content Placeholder 13">
            <a:extLst>
              <a:ext uri="{FF2B5EF4-FFF2-40B4-BE49-F238E27FC236}">
                <a16:creationId xmlns:a16="http://schemas.microsoft.com/office/drawing/2014/main" id="{876126E2-2964-17D5-02C2-2CAC25DC8086}"/>
              </a:ext>
            </a:extLst>
          </p:cNvPr>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pic>
        <p:nvPicPr>
          <p:cNvPr id="2" name="Picture 1">
            <a:extLst>
              <a:ext uri="{FF2B5EF4-FFF2-40B4-BE49-F238E27FC236}">
                <a16:creationId xmlns:a16="http://schemas.microsoft.com/office/drawing/2014/main" id="{42E49713-67A2-1363-CCF3-7DD9AE6E611F}"/>
              </a:ext>
            </a:extLst>
          </p:cNvPr>
          <p:cNvPicPr>
            <a:picLocks noChangeAspect="1"/>
          </p:cNvPicPr>
          <p:nvPr/>
        </p:nvPicPr>
        <p:blipFill>
          <a:blip r:embed="rId2"/>
          <a:stretch>
            <a:fillRect/>
          </a:stretch>
        </p:blipFill>
        <p:spPr>
          <a:xfrm>
            <a:off x="3351212" y="2133600"/>
            <a:ext cx="5195226" cy="3418225"/>
          </a:xfrm>
          <a:prstGeom prst="rect">
            <a:avLst/>
          </a:prstGeom>
        </p:spPr>
      </p:pic>
      <p:pic>
        <p:nvPicPr>
          <p:cNvPr id="3" name="Picture 2">
            <a:extLst>
              <a:ext uri="{FF2B5EF4-FFF2-40B4-BE49-F238E27FC236}">
                <a16:creationId xmlns:a16="http://schemas.microsoft.com/office/drawing/2014/main" id="{1808DD32-5CF9-2B48-DF3F-5C220106CA59}"/>
              </a:ext>
            </a:extLst>
          </p:cNvPr>
          <p:cNvPicPr>
            <a:picLocks noChangeAspect="1"/>
          </p:cNvPicPr>
          <p:nvPr/>
        </p:nvPicPr>
        <p:blipFill>
          <a:blip r:embed="rId3"/>
          <a:stretch>
            <a:fillRect/>
          </a:stretch>
        </p:blipFill>
        <p:spPr>
          <a:xfrm>
            <a:off x="303212" y="5109877"/>
            <a:ext cx="1676400" cy="1597432"/>
          </a:xfrm>
          <a:prstGeom prst="rect">
            <a:avLst/>
          </a:prstGeom>
        </p:spPr>
      </p:pic>
    </p:spTree>
    <p:extLst>
      <p:ext uri="{BB962C8B-B14F-4D97-AF65-F5344CB8AC3E}">
        <p14:creationId xmlns:p14="http://schemas.microsoft.com/office/powerpoint/2010/main" val="297935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FE2B29-DDDC-A628-26D4-D16F3D0A9F28}"/>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56C672-E3C5-75FD-496C-CD176B16C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12B1BA9-14A1-4D29-70A8-0133D547E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4ECA9AD-6FF2-4212-5CFB-6D4FF30F72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BD90B71-DE26-1FBD-6E7C-5504873C5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6B967444-D8F8-B45F-1352-206CC9FDBE17}"/>
              </a:ext>
            </a:extLst>
          </p:cNvPr>
          <p:cNvSpPr>
            <a:spLocks noGrp="1"/>
          </p:cNvSpPr>
          <p:nvPr>
            <p:ph type="title"/>
          </p:nvPr>
        </p:nvSpPr>
        <p:spPr>
          <a:xfrm>
            <a:off x="1979612" y="277204"/>
            <a:ext cx="7061882" cy="1159200"/>
          </a:xfrm>
        </p:spPr>
        <p:txBody>
          <a:bodyPr vert="horz" lIns="91440" tIns="45720" rIns="91440" bIns="45720" rtlCol="0" anchor="ctr">
            <a:normAutofit/>
          </a:bodyPr>
          <a:lstStyle/>
          <a:p>
            <a:pPr algn="ctr" defTabSz="914400"/>
            <a:r>
              <a:rPr lang="en-US" sz="4000" kern="1200" dirty="0">
                <a:solidFill>
                  <a:srgbClr val="FFFFFF"/>
                </a:solidFill>
                <a:latin typeface="+mj-lt"/>
                <a:ea typeface="+mj-ea"/>
                <a:cs typeface="+mj-cs"/>
              </a:rPr>
              <a:t>OP </a:t>
            </a:r>
            <a:r>
              <a:rPr lang="en-US" sz="4000" dirty="0">
                <a:solidFill>
                  <a:srgbClr val="FFFFFF"/>
                </a:solidFill>
              </a:rPr>
              <a:t>22</a:t>
            </a:r>
            <a:r>
              <a:rPr lang="en-US" sz="4000" kern="1200" dirty="0">
                <a:solidFill>
                  <a:srgbClr val="FFFFFF"/>
                </a:solidFill>
                <a:latin typeface="+mj-lt"/>
                <a:ea typeface="+mj-ea"/>
                <a:cs typeface="+mj-cs"/>
              </a:rPr>
              <a:t> CY 2024</a:t>
            </a: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graphicFrame>
        <p:nvGraphicFramePr>
          <p:cNvPr id="2" name="Table 1">
            <a:extLst>
              <a:ext uri="{FF2B5EF4-FFF2-40B4-BE49-F238E27FC236}">
                <a16:creationId xmlns:a16="http://schemas.microsoft.com/office/drawing/2014/main" id="{038A0AB4-CB2B-67E3-E13D-E44FF0B7F6C3}"/>
              </a:ext>
            </a:extLst>
          </p:cNvPr>
          <p:cNvGraphicFramePr>
            <a:graphicFrameLocks noGrp="1"/>
          </p:cNvGraphicFramePr>
          <p:nvPr/>
        </p:nvGraphicFramePr>
        <p:xfrm>
          <a:off x="608012" y="2133600"/>
          <a:ext cx="10742615" cy="3733801"/>
        </p:xfrm>
        <a:graphic>
          <a:graphicData uri="http://schemas.openxmlformats.org/drawingml/2006/table">
            <a:tbl>
              <a:tblPr/>
              <a:tblGrid>
                <a:gridCol w="2237935">
                  <a:extLst>
                    <a:ext uri="{9D8B030D-6E8A-4147-A177-3AD203B41FA5}">
                      <a16:colId xmlns:a16="http://schemas.microsoft.com/office/drawing/2014/main" val="1115943639"/>
                    </a:ext>
                  </a:extLst>
                </a:gridCol>
                <a:gridCol w="637916">
                  <a:extLst>
                    <a:ext uri="{9D8B030D-6E8A-4147-A177-3AD203B41FA5}">
                      <a16:colId xmlns:a16="http://schemas.microsoft.com/office/drawing/2014/main" val="3204408309"/>
                    </a:ext>
                  </a:extLst>
                </a:gridCol>
                <a:gridCol w="501967">
                  <a:extLst>
                    <a:ext uri="{9D8B030D-6E8A-4147-A177-3AD203B41FA5}">
                      <a16:colId xmlns:a16="http://schemas.microsoft.com/office/drawing/2014/main" val="1987633448"/>
                    </a:ext>
                  </a:extLst>
                </a:gridCol>
                <a:gridCol w="501967">
                  <a:extLst>
                    <a:ext uri="{9D8B030D-6E8A-4147-A177-3AD203B41FA5}">
                      <a16:colId xmlns:a16="http://schemas.microsoft.com/office/drawing/2014/main" val="3073431413"/>
                    </a:ext>
                  </a:extLst>
                </a:gridCol>
                <a:gridCol w="501967">
                  <a:extLst>
                    <a:ext uri="{9D8B030D-6E8A-4147-A177-3AD203B41FA5}">
                      <a16:colId xmlns:a16="http://schemas.microsoft.com/office/drawing/2014/main" val="1841497813"/>
                    </a:ext>
                  </a:extLst>
                </a:gridCol>
                <a:gridCol w="585628">
                  <a:extLst>
                    <a:ext uri="{9D8B030D-6E8A-4147-A177-3AD203B41FA5}">
                      <a16:colId xmlns:a16="http://schemas.microsoft.com/office/drawing/2014/main" val="3009492556"/>
                    </a:ext>
                  </a:extLst>
                </a:gridCol>
                <a:gridCol w="617001">
                  <a:extLst>
                    <a:ext uri="{9D8B030D-6E8A-4147-A177-3AD203B41FA5}">
                      <a16:colId xmlns:a16="http://schemas.microsoft.com/office/drawing/2014/main" val="2638754461"/>
                    </a:ext>
                  </a:extLst>
                </a:gridCol>
                <a:gridCol w="648374">
                  <a:extLst>
                    <a:ext uri="{9D8B030D-6E8A-4147-A177-3AD203B41FA5}">
                      <a16:colId xmlns:a16="http://schemas.microsoft.com/office/drawing/2014/main" val="3877103922"/>
                    </a:ext>
                  </a:extLst>
                </a:gridCol>
                <a:gridCol w="650988">
                  <a:extLst>
                    <a:ext uri="{9D8B030D-6E8A-4147-A177-3AD203B41FA5}">
                      <a16:colId xmlns:a16="http://schemas.microsoft.com/office/drawing/2014/main" val="3534111012"/>
                    </a:ext>
                  </a:extLst>
                </a:gridCol>
                <a:gridCol w="596086">
                  <a:extLst>
                    <a:ext uri="{9D8B030D-6E8A-4147-A177-3AD203B41FA5}">
                      <a16:colId xmlns:a16="http://schemas.microsoft.com/office/drawing/2014/main" val="3538280040"/>
                    </a:ext>
                  </a:extLst>
                </a:gridCol>
                <a:gridCol w="920273">
                  <a:extLst>
                    <a:ext uri="{9D8B030D-6E8A-4147-A177-3AD203B41FA5}">
                      <a16:colId xmlns:a16="http://schemas.microsoft.com/office/drawing/2014/main" val="654111721"/>
                    </a:ext>
                  </a:extLst>
                </a:gridCol>
                <a:gridCol w="920273">
                  <a:extLst>
                    <a:ext uri="{9D8B030D-6E8A-4147-A177-3AD203B41FA5}">
                      <a16:colId xmlns:a16="http://schemas.microsoft.com/office/drawing/2014/main" val="3780253442"/>
                    </a:ext>
                  </a:extLst>
                </a:gridCol>
                <a:gridCol w="711120">
                  <a:extLst>
                    <a:ext uri="{9D8B030D-6E8A-4147-A177-3AD203B41FA5}">
                      <a16:colId xmlns:a16="http://schemas.microsoft.com/office/drawing/2014/main" val="3765103590"/>
                    </a:ext>
                  </a:extLst>
                </a:gridCol>
                <a:gridCol w="711120">
                  <a:extLst>
                    <a:ext uri="{9D8B030D-6E8A-4147-A177-3AD203B41FA5}">
                      <a16:colId xmlns:a16="http://schemas.microsoft.com/office/drawing/2014/main" val="1942654280"/>
                    </a:ext>
                  </a:extLst>
                </a:gridCol>
              </a:tblGrid>
              <a:tr h="334398">
                <a:tc>
                  <a:txBody>
                    <a:bodyPr/>
                    <a:lstStyle/>
                    <a:p>
                      <a:pPr algn="l" rtl="0" fontAlgn="b"/>
                      <a:r>
                        <a:rPr lang="en-US" sz="1600" b="1" i="0" u="none" strike="noStrike">
                          <a:solidFill>
                            <a:srgbClr val="000000"/>
                          </a:solidFill>
                          <a:effectLst/>
                          <a:latin typeface="Calibri" panose="020F0502020204030204" pitchFamily="34" charset="0"/>
                        </a:rPr>
                        <a:t>OP - 22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rtl="0" fontAlgn="ctr"/>
                      <a:r>
                        <a:rPr lang="en-US" sz="1100" b="1" i="0" u="none" strike="noStrike">
                          <a:solidFill>
                            <a:srgbClr val="000000"/>
                          </a:solidFill>
                          <a:effectLst/>
                          <a:latin typeface="Calibri" panose="020F0502020204030204" pitchFamily="34" charset="0"/>
                        </a:rPr>
                        <a:t>State by Performance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rtl="0" fontAlgn="ctr"/>
                      <a:r>
                        <a:rPr lang="en-US" sz="1100" b="1" i="0" u="none" strike="noStrike">
                          <a:solidFill>
                            <a:srgbClr val="000000"/>
                          </a:solidFill>
                          <a:effectLst/>
                          <a:latin typeface="Calibri" panose="020F0502020204030204" pitchFamily="34" charset="0"/>
                        </a:rPr>
                        <a:t>State Current Quarter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rtl="0" fontAlgn="ctr"/>
                      <a:r>
                        <a:rPr lang="en-US" sz="1100" b="1" i="0" u="none" strike="noStrike">
                          <a:solidFill>
                            <a:srgbClr val="000000"/>
                          </a:solidFill>
                          <a:effectLst/>
                          <a:latin typeface="Calibri" panose="020F0502020204030204" pitchFamily="34" charset="0"/>
                        </a:rPr>
                        <a:t>National Current Quarter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Benchmark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450073786"/>
                  </a:ext>
                </a:extLst>
              </a:tr>
              <a:tr h="703390">
                <a:tc>
                  <a:txBody>
                    <a:bodyPr/>
                    <a:lstStyle/>
                    <a:p>
                      <a:pPr algn="l" rtl="0" fontAlgn="b"/>
                      <a:r>
                        <a:rPr lang="en-US" sz="1100" b="1" i="0" u="none" strike="noStrike">
                          <a:solidFill>
                            <a:srgbClr val="000000"/>
                          </a:solidFill>
                          <a:effectLst/>
                          <a:latin typeface="Calibri" panose="020F0502020204030204" pitchFamily="34" charset="0"/>
                        </a:rPr>
                        <a:t>Emergency Department – Annual Measure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CY 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rtl="0" fontAlgn="b"/>
                      <a:r>
                        <a:rPr lang="en-US" sz="1100" b="0" i="0" u="none" strike="noStrike">
                          <a:solidFill>
                            <a:srgbClr val="000000"/>
                          </a:solidFill>
                          <a:effectLst/>
                          <a:latin typeface="Calibri" panose="020F0502020204030204" pitchFamily="34" charset="0"/>
                        </a:rPr>
                        <a:t>CY 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b"/>
                      <a:r>
                        <a:rPr lang="en-US" sz="1100" b="0" i="0" u="none" strike="noStrike">
                          <a:solidFill>
                            <a:srgbClr val="000000"/>
                          </a:solidFill>
                          <a:effectLst/>
                          <a:latin typeface="Calibri" panose="020F0502020204030204" pitchFamily="34" charset="0"/>
                        </a:rPr>
                        <a:t>CY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b"/>
                      <a:r>
                        <a:rPr lang="en-US" sz="1100" b="1" i="0" u="none" strike="noStrike">
                          <a:solidFill>
                            <a:srgbClr val="000000"/>
                          </a:solidFill>
                          <a:effectLst/>
                          <a:latin typeface="Calibri" panose="020F0502020204030204" pitchFamily="34" charset="0"/>
                        </a:rPr>
                        <a:t>CY 2024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 CAH Reporting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CAH Overall Rate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90th percentile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#CAH Reporting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8CBAD"/>
                    </a:solidFill>
                  </a:tcPr>
                </a:tc>
                <a:tc>
                  <a:txBody>
                    <a:bodyPr/>
                    <a:lstStyle/>
                    <a:p>
                      <a:pPr algn="ctr" rtl="0" fontAlgn="b"/>
                      <a:r>
                        <a:rPr lang="en-US" sz="1100" b="0" i="0" u="none" strike="noStrike">
                          <a:solidFill>
                            <a:srgbClr val="000000"/>
                          </a:solidFill>
                          <a:effectLst/>
                          <a:latin typeface="Calibri" panose="020F0502020204030204" pitchFamily="34" charset="0"/>
                        </a:rPr>
                        <a:t>Median Time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8CBAD"/>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90</a:t>
                      </a:r>
                      <a:r>
                        <a:rPr lang="en-US" sz="1100" b="0" i="0" u="none" strike="noStrike" baseline="30000">
                          <a:solidFill>
                            <a:srgbClr val="000000"/>
                          </a:solidFill>
                          <a:effectLst/>
                          <a:latin typeface="Calibri" panose="020F0502020204030204" pitchFamily="34" charset="0"/>
                        </a:rPr>
                        <a:t>th</a:t>
                      </a:r>
                      <a:r>
                        <a:rPr lang="en-US" sz="1100" b="0" i="0" u="none" strike="noStrike">
                          <a:solidFill>
                            <a:srgbClr val="000000"/>
                          </a:solidFill>
                          <a:effectLst/>
                          <a:latin typeface="Calibri" panose="020F0502020204030204" pitchFamily="34" charset="0"/>
                        </a:rPr>
                        <a:t> Percentile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283176079"/>
                  </a:ext>
                </a:extLst>
              </a:tr>
              <a:tr h="206439">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9D9D9"/>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0CECE"/>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0CECE"/>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8CBAD"/>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8CBAD"/>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4149056154"/>
                  </a:ext>
                </a:extLst>
              </a:tr>
              <a:tr h="230620">
                <a:tc rowSpan="2">
                  <a:txBody>
                    <a:bodyPr/>
                    <a:lstStyle/>
                    <a:p>
                      <a:pPr algn="l" rtl="0" fontAlgn="ctr"/>
                      <a:r>
                        <a:rPr lang="en-US" sz="1100" b="0" i="0" u="none" strike="noStrike">
                          <a:solidFill>
                            <a:srgbClr val="000000"/>
                          </a:solidFill>
                          <a:effectLst/>
                          <a:latin typeface="Calibri" panose="020F0502020204030204" pitchFamily="34" charset="0"/>
                        </a:rPr>
                        <a:t>Patient Left Without Being Seen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rtl="0" fontAlgn="ctr"/>
                      <a:r>
                        <a:rPr lang="en-US" sz="11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algn="ctr" rtl="0" fontAlgn="ctr"/>
                      <a:r>
                        <a:rPr lang="en-US" sz="11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algn="ctr" rtl="0" fontAlgn="ctr"/>
                      <a:r>
                        <a:rPr lang="en-US" sz="1100" b="1"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31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1081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3976603440"/>
                  </a:ext>
                </a:extLst>
              </a:tr>
              <a:tr h="403584">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9D9D9"/>
                    </a:solidFill>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1842547631"/>
                  </a:ext>
                </a:extLst>
              </a:tr>
              <a:tr h="253682">
                <a:tc>
                  <a:txBody>
                    <a:bodyPr/>
                    <a:lstStyle/>
                    <a:p>
                      <a:pPr algn="l" rtl="0" fontAlgn="b"/>
                      <a:r>
                        <a:rPr lang="en-US" sz="1100" b="0" i="0" u="none" strike="noStrike">
                          <a:solidFill>
                            <a:srgbClr val="000000"/>
                          </a:solidFill>
                          <a:effectLst/>
                          <a:latin typeface="Calibri" panose="020F0502020204030204" pitchFamily="34" charset="0"/>
                        </a:rPr>
                        <a:t>Number of Patients (N)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222.272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100" b="0" i="0" u="none" strike="noStrike">
                          <a:solidFill>
                            <a:srgbClr val="000000"/>
                          </a:solidFill>
                          <a:effectLst/>
                          <a:latin typeface="Calibri" panose="020F0502020204030204" pitchFamily="34" charset="0"/>
                        </a:rPr>
                        <a:t>251,055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rtl="0" fontAlgn="b"/>
                      <a:r>
                        <a:rPr lang="en-US" sz="1100" b="0" i="0" u="none" strike="noStrike">
                          <a:solidFill>
                            <a:srgbClr val="000000"/>
                          </a:solidFill>
                          <a:effectLst/>
                          <a:latin typeface="Calibri" panose="020F0502020204030204" pitchFamily="34" charset="0"/>
                        </a:rPr>
                        <a:t>294,436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rtl="0" fontAlgn="b"/>
                      <a:r>
                        <a:rPr lang="en-US" sz="1100" b="1" i="0" u="none" strike="noStrike">
                          <a:solidFill>
                            <a:srgbClr val="000000"/>
                          </a:solidFill>
                          <a:effectLst/>
                          <a:latin typeface="Calibri" panose="020F0502020204030204" pitchFamily="34" charset="0"/>
                        </a:rPr>
                        <a:t>315,913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320871350"/>
                  </a:ext>
                </a:extLst>
              </a:tr>
              <a:tr h="206439">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303630863"/>
                  </a:ext>
                </a:extLst>
              </a:tr>
              <a:tr h="392053">
                <a:tc>
                  <a:txBody>
                    <a:bodyPr/>
                    <a:lstStyle/>
                    <a:p>
                      <a:pPr algn="l" rtl="0" fontAlgn="b"/>
                      <a:r>
                        <a:rPr lang="en-US" sz="1100" b="0" i="0" u="none" strike="noStrike">
                          <a:solidFill>
                            <a:srgbClr val="000000"/>
                          </a:solidFill>
                          <a:effectLst/>
                          <a:latin typeface="Calibri" panose="020F0502020204030204" pitchFamily="34" charset="0"/>
                        </a:rPr>
                        <a:t>Number CAH Reporting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23/36</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29/36</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1" i="0" u="none" strike="noStrike">
                          <a:solidFill>
                            <a:srgbClr val="000000"/>
                          </a:solidFill>
                          <a:effectLst/>
                          <a:latin typeface="Calibri" panose="020F0502020204030204" pitchFamily="34" charset="0"/>
                        </a:rPr>
                        <a:t>29/36</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1" i="0" u="none" strike="noStrike">
                          <a:solidFill>
                            <a:srgbClr val="000000"/>
                          </a:solidFill>
                          <a:effectLst/>
                          <a:latin typeface="Calibri" panose="020F0502020204030204" pitchFamily="34" charset="0"/>
                        </a:rPr>
                        <a:t>30/35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87550741"/>
                  </a:ext>
                </a:extLst>
              </a:tr>
              <a:tr h="253682">
                <a:tc>
                  <a:txBody>
                    <a:bodyPr/>
                    <a:lstStyle/>
                    <a:p>
                      <a:pPr algn="l" rtl="0" fontAlgn="b"/>
                      <a:r>
                        <a:rPr lang="en-US" sz="1100" b="0" i="0" u="none" strike="noStrike">
                          <a:solidFill>
                            <a:srgbClr val="000000"/>
                          </a:solidFill>
                          <a:effectLst/>
                          <a:latin typeface="Calibri" panose="020F0502020204030204" pitchFamily="34" charset="0"/>
                        </a:rPr>
                        <a:t>Reporting Percentage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62%</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78%</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1" i="0" u="none" strike="noStrike">
                          <a:solidFill>
                            <a:srgbClr val="000000"/>
                          </a:solidFill>
                          <a:effectLst/>
                          <a:latin typeface="Calibri" panose="020F0502020204030204" pitchFamily="34" charset="0"/>
                        </a:rPr>
                        <a:t>81%</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1" i="0" u="none" strike="noStrike">
                          <a:solidFill>
                            <a:srgbClr val="000000"/>
                          </a:solidFill>
                          <a:effectLst/>
                          <a:latin typeface="Calibri" panose="020F0502020204030204" pitchFamily="34" charset="0"/>
                        </a:rPr>
                        <a:t>86%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37223232"/>
                  </a:ext>
                </a:extLst>
              </a:tr>
              <a:tr h="276743">
                <a:tc>
                  <a:txBody>
                    <a:bodyPr/>
                    <a:lstStyle/>
                    <a:p>
                      <a:pPr algn="l" rtl="0" fontAlgn="b"/>
                      <a:r>
                        <a:rPr lang="en-US" sz="1100" b="0" i="0" u="none" strike="noStrike">
                          <a:solidFill>
                            <a:srgbClr val="000000"/>
                          </a:solidFill>
                          <a:effectLst/>
                          <a:latin typeface="Calibri" panose="020F0502020204030204" pitchFamily="34" charset="0"/>
                        </a:rPr>
                        <a:t>CAH Above State Performance</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3%</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2%</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19%</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1" i="0" u="none" strike="noStrike">
                          <a:solidFill>
                            <a:srgbClr val="000000"/>
                          </a:solidFill>
                          <a:effectLst/>
                          <a:latin typeface="Calibri" panose="020F0502020204030204" pitchFamily="34" charset="0"/>
                        </a:rPr>
                        <a:t>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42814550"/>
                  </a:ext>
                </a:extLst>
              </a:tr>
              <a:tr h="230620">
                <a:tc>
                  <a:txBody>
                    <a:bodyPr/>
                    <a:lstStyle/>
                    <a:p>
                      <a:pPr algn="l" rtl="0" fontAlgn="b"/>
                      <a:r>
                        <a:rPr lang="en-US" sz="1100" b="0" i="0" u="none" strike="noStrike">
                          <a:solidFill>
                            <a:srgbClr val="000000"/>
                          </a:solidFill>
                          <a:effectLst/>
                          <a:latin typeface="Calibri" panose="020F0502020204030204" pitchFamily="34" charset="0"/>
                        </a:rPr>
                        <a:t>CAH Meeting State Performance</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72%</a:t>
                      </a:r>
                    </a:p>
                  </a:txBody>
                  <a:tcPr marL="0" marR="0" marT="0" marB="0" anchor="b">
                    <a:lnL>
                      <a:noFill/>
                    </a:lnL>
                    <a:lnR>
                      <a:noFill/>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75%</a:t>
                      </a:r>
                    </a:p>
                  </a:txBody>
                  <a:tcPr marL="0" marR="0" marT="0" marB="0" anchor="b">
                    <a:lnL>
                      <a:noFill/>
                    </a:lnL>
                    <a:lnR>
                      <a:noFill/>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33%</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ctr" rtl="0" fontAlgn="b"/>
                      <a:r>
                        <a:rPr lang="en-US" sz="1100" b="1" i="0" u="none" strike="noStrike">
                          <a:solidFill>
                            <a:srgbClr val="000000"/>
                          </a:solidFill>
                          <a:effectLst/>
                          <a:latin typeface="Calibri" panose="020F0502020204030204" pitchFamily="34" charset="0"/>
                        </a:rPr>
                        <a:t>71%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29776746"/>
                  </a:ext>
                </a:extLst>
              </a:tr>
              <a:tr h="242151">
                <a:tc>
                  <a:txBody>
                    <a:bodyPr/>
                    <a:lstStyle/>
                    <a:p>
                      <a:pPr algn="l" rtl="0" fontAlgn="b"/>
                      <a:r>
                        <a:rPr lang="en-US" sz="1100" b="0" i="0" u="none" strike="noStrike">
                          <a:solidFill>
                            <a:srgbClr val="000000"/>
                          </a:solidFill>
                          <a:effectLst/>
                          <a:latin typeface="Calibri" panose="020F0502020204030204" pitchFamily="34" charset="0"/>
                        </a:rPr>
                        <a:t>National Benchmark</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25%</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22%</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22%</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1" i="0" u="none" strike="noStrike">
                          <a:solidFill>
                            <a:srgbClr val="000000"/>
                          </a:solidFill>
                          <a:effectLst/>
                          <a:latin typeface="Calibri" panose="020F0502020204030204" pitchFamily="34" charset="0"/>
                        </a:rPr>
                        <a:t>34%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dirty="0">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6944977"/>
                  </a:ext>
                </a:extLst>
              </a:tr>
            </a:tbl>
          </a:graphicData>
        </a:graphic>
      </p:graphicFrame>
      <p:sp>
        <p:nvSpPr>
          <p:cNvPr id="4" name="TextBox 3">
            <a:extLst>
              <a:ext uri="{FF2B5EF4-FFF2-40B4-BE49-F238E27FC236}">
                <a16:creationId xmlns:a16="http://schemas.microsoft.com/office/drawing/2014/main" id="{AEEAED94-6CDF-4663-BEB5-9AEE7922E052}"/>
              </a:ext>
            </a:extLst>
          </p:cNvPr>
          <p:cNvSpPr txBox="1"/>
          <p:nvPr/>
        </p:nvSpPr>
        <p:spPr>
          <a:xfrm>
            <a:off x="5637212" y="4495800"/>
            <a:ext cx="5248275" cy="102870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Take aways.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State Performance remainded the same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State Measure Participation increased to 86% participation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Increase in CAH meeting the State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Increase in CAH meeting the National Benchmark </a:t>
            </a:r>
          </a:p>
        </p:txBody>
      </p:sp>
    </p:spTree>
    <p:extLst>
      <p:ext uri="{BB962C8B-B14F-4D97-AF65-F5344CB8AC3E}">
        <p14:creationId xmlns:p14="http://schemas.microsoft.com/office/powerpoint/2010/main" val="124746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8173C1-F114-5838-9830-E007F90532B0}"/>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806AC2D-8ECC-0AC3-7C5E-5E583E453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B4B25AA-D8F2-5F50-8FBE-F62B508E8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BB0B151-1B2C-A9FD-6D62-21B7565F4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743EC82-E56C-808F-AA0E-E9D3430BD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7E95D113-1863-6243-A361-15F1856B38DF}"/>
              </a:ext>
            </a:extLst>
          </p:cNvPr>
          <p:cNvSpPr>
            <a:spLocks noGrp="1"/>
          </p:cNvSpPr>
          <p:nvPr>
            <p:ph type="title"/>
          </p:nvPr>
        </p:nvSpPr>
        <p:spPr>
          <a:xfrm>
            <a:off x="1979612" y="277204"/>
            <a:ext cx="7061882" cy="1159200"/>
          </a:xfrm>
        </p:spPr>
        <p:txBody>
          <a:bodyPr vert="horz" lIns="91440" tIns="45720" rIns="91440" bIns="45720" rtlCol="0" anchor="ctr">
            <a:normAutofit/>
          </a:bodyPr>
          <a:lstStyle/>
          <a:p>
            <a:pPr algn="ctr" defTabSz="914400"/>
            <a:r>
              <a:rPr lang="en-US" sz="4000" kern="1200" dirty="0">
                <a:solidFill>
                  <a:srgbClr val="FFFFFF"/>
                </a:solidFill>
                <a:latin typeface="+mj-lt"/>
                <a:ea typeface="+mj-ea"/>
                <a:cs typeface="+mj-cs"/>
              </a:rPr>
              <a:t>OP 22 CY 2024</a:t>
            </a: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sp>
        <p:nvSpPr>
          <p:cNvPr id="5" name="TextBox 4">
            <a:extLst>
              <a:ext uri="{FF2B5EF4-FFF2-40B4-BE49-F238E27FC236}">
                <a16:creationId xmlns:a16="http://schemas.microsoft.com/office/drawing/2014/main" id="{0AD9AF27-B84F-866B-C658-3CC41E89BD21}"/>
              </a:ext>
            </a:extLst>
          </p:cNvPr>
          <p:cNvSpPr txBox="1"/>
          <p:nvPr/>
        </p:nvSpPr>
        <p:spPr>
          <a:xfrm>
            <a:off x="74612" y="6558444"/>
            <a:ext cx="2819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Did not report measure</a:t>
            </a:r>
          </a:p>
        </p:txBody>
      </p:sp>
      <p:graphicFrame>
        <p:nvGraphicFramePr>
          <p:cNvPr id="6" name="Chart 5">
            <a:extLst>
              <a:ext uri="{FF2B5EF4-FFF2-40B4-BE49-F238E27FC236}">
                <a16:creationId xmlns:a16="http://schemas.microsoft.com/office/drawing/2014/main" id="{88D19C0F-EBB6-D555-5B33-37F8CA1D17B7}"/>
              </a:ext>
            </a:extLst>
          </p:cNvPr>
          <p:cNvGraphicFramePr>
            <a:graphicFrameLocks/>
          </p:cNvGraphicFramePr>
          <p:nvPr/>
        </p:nvGraphicFramePr>
        <p:xfrm>
          <a:off x="379412" y="1981200"/>
          <a:ext cx="10982324" cy="3629024"/>
        </p:xfrm>
        <a:graphic>
          <a:graphicData uri="http://schemas.openxmlformats.org/drawingml/2006/chart">
            <c:chart xmlns:c="http://schemas.openxmlformats.org/drawingml/2006/chart" xmlns:r="http://schemas.openxmlformats.org/officeDocument/2006/relationships" r:id="rId3"/>
          </a:graphicData>
        </a:graphic>
      </p:graphicFrame>
      <p:pic>
        <p:nvPicPr>
          <p:cNvPr id="7" name="chart">
            <a:extLst>
              <a:ext uri="{FF2B5EF4-FFF2-40B4-BE49-F238E27FC236}">
                <a16:creationId xmlns:a16="http://schemas.microsoft.com/office/drawing/2014/main" id="{3A01C553-CA51-5F91-1F5B-C3E7E6847E1A}"/>
              </a:ext>
            </a:extLst>
          </p:cNvPr>
          <p:cNvPicPr>
            <a:picLocks noChangeAspect="1"/>
          </p:cNvPicPr>
          <p:nvPr/>
        </p:nvPicPr>
        <p:blipFill>
          <a:blip r:embed="rId4"/>
          <a:stretch>
            <a:fillRect/>
          </a:stretch>
        </p:blipFill>
        <p:spPr>
          <a:xfrm>
            <a:off x="2227538" y="4949613"/>
            <a:ext cx="237781" cy="298734"/>
          </a:xfrm>
          <a:prstGeom prst="rect">
            <a:avLst/>
          </a:prstGeom>
        </p:spPr>
      </p:pic>
      <p:pic>
        <p:nvPicPr>
          <p:cNvPr id="8" name="chart">
            <a:extLst>
              <a:ext uri="{FF2B5EF4-FFF2-40B4-BE49-F238E27FC236}">
                <a16:creationId xmlns:a16="http://schemas.microsoft.com/office/drawing/2014/main" id="{3A01C553-CA51-5F91-1F5B-C3E7E6847E1A}"/>
              </a:ext>
            </a:extLst>
          </p:cNvPr>
          <p:cNvPicPr>
            <a:picLocks noChangeAspect="1"/>
          </p:cNvPicPr>
          <p:nvPr/>
        </p:nvPicPr>
        <p:blipFill>
          <a:blip r:embed="rId4"/>
          <a:stretch>
            <a:fillRect/>
          </a:stretch>
        </p:blipFill>
        <p:spPr>
          <a:xfrm>
            <a:off x="2146394" y="5327934"/>
            <a:ext cx="237781" cy="298734"/>
          </a:xfrm>
          <a:prstGeom prst="rect">
            <a:avLst/>
          </a:prstGeom>
        </p:spPr>
      </p:pic>
      <p:pic>
        <p:nvPicPr>
          <p:cNvPr id="9" name="chart">
            <a:extLst>
              <a:ext uri="{FF2B5EF4-FFF2-40B4-BE49-F238E27FC236}">
                <a16:creationId xmlns:a16="http://schemas.microsoft.com/office/drawing/2014/main" id="{3A01C553-CA51-5F91-1F5B-C3E7E6847E1A}"/>
              </a:ext>
            </a:extLst>
          </p:cNvPr>
          <p:cNvPicPr>
            <a:picLocks noChangeAspect="1"/>
          </p:cNvPicPr>
          <p:nvPr/>
        </p:nvPicPr>
        <p:blipFill>
          <a:blip r:embed="rId4"/>
          <a:stretch>
            <a:fillRect/>
          </a:stretch>
        </p:blipFill>
        <p:spPr>
          <a:xfrm>
            <a:off x="1576213" y="5375809"/>
            <a:ext cx="237781" cy="298734"/>
          </a:xfrm>
          <a:prstGeom prst="rect">
            <a:avLst/>
          </a:prstGeom>
        </p:spPr>
      </p:pic>
      <p:pic>
        <p:nvPicPr>
          <p:cNvPr id="10" name="chart">
            <a:extLst>
              <a:ext uri="{FF2B5EF4-FFF2-40B4-BE49-F238E27FC236}">
                <a16:creationId xmlns:a16="http://schemas.microsoft.com/office/drawing/2014/main" id="{3A01C553-CA51-5F91-1F5B-C3E7E6847E1A}"/>
              </a:ext>
            </a:extLst>
          </p:cNvPr>
          <p:cNvPicPr>
            <a:picLocks noChangeAspect="1"/>
          </p:cNvPicPr>
          <p:nvPr/>
        </p:nvPicPr>
        <p:blipFill>
          <a:blip r:embed="rId4"/>
          <a:stretch>
            <a:fillRect/>
          </a:stretch>
        </p:blipFill>
        <p:spPr>
          <a:xfrm>
            <a:off x="2574193" y="5178567"/>
            <a:ext cx="237781" cy="298734"/>
          </a:xfrm>
          <a:prstGeom prst="rect">
            <a:avLst/>
          </a:prstGeom>
        </p:spPr>
      </p:pic>
      <p:pic>
        <p:nvPicPr>
          <p:cNvPr id="11" name="chart">
            <a:extLst>
              <a:ext uri="{FF2B5EF4-FFF2-40B4-BE49-F238E27FC236}">
                <a16:creationId xmlns:a16="http://schemas.microsoft.com/office/drawing/2014/main" id="{3A01C553-CA51-5F91-1F5B-C3E7E6847E1A}"/>
              </a:ext>
            </a:extLst>
          </p:cNvPr>
          <p:cNvPicPr>
            <a:picLocks noChangeAspect="1"/>
          </p:cNvPicPr>
          <p:nvPr/>
        </p:nvPicPr>
        <p:blipFill>
          <a:blip r:embed="rId4"/>
          <a:stretch>
            <a:fillRect/>
          </a:stretch>
        </p:blipFill>
        <p:spPr>
          <a:xfrm>
            <a:off x="4194554" y="5178567"/>
            <a:ext cx="237781" cy="298734"/>
          </a:xfrm>
          <a:prstGeom prst="rect">
            <a:avLst/>
          </a:prstGeom>
        </p:spPr>
      </p:pic>
      <p:cxnSp>
        <p:nvCxnSpPr>
          <p:cNvPr id="13" name="Straight Connector 12">
            <a:extLst>
              <a:ext uri="{FF2B5EF4-FFF2-40B4-BE49-F238E27FC236}">
                <a16:creationId xmlns:a16="http://schemas.microsoft.com/office/drawing/2014/main" id="{2792C270-D2CA-813B-3609-445858CCAEFF}"/>
              </a:ext>
            </a:extLst>
          </p:cNvPr>
          <p:cNvCxnSpPr/>
          <p:nvPr/>
        </p:nvCxnSpPr>
        <p:spPr>
          <a:xfrm>
            <a:off x="1813994" y="3276600"/>
            <a:ext cx="9547742"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44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935426-06F6-CF3E-6BC7-99FEED41D4D8}"/>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2446D3F-CD54-19B9-A353-79E52D8E2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7F8ECED-EEF2-CD93-4DE5-1F08848C5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A3260F13-4F72-98D6-8F13-DF4D61553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F098BB1-C1B7-D5C8-7920-DA2C124F9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8630DB0-60BD-6BC2-5737-96BE91E685BC}"/>
              </a:ext>
            </a:extLst>
          </p:cNvPr>
          <p:cNvSpPr>
            <a:spLocks noGrp="1"/>
          </p:cNvSpPr>
          <p:nvPr>
            <p:ph type="title"/>
          </p:nvPr>
        </p:nvSpPr>
        <p:spPr>
          <a:xfrm>
            <a:off x="1979612" y="277204"/>
            <a:ext cx="7061882" cy="1159200"/>
          </a:xfrm>
        </p:spPr>
        <p:txBody>
          <a:bodyPr vert="horz" lIns="91440" tIns="45720" rIns="91440" bIns="45720" rtlCol="0" anchor="ctr">
            <a:normAutofit fontScale="90000"/>
          </a:bodyPr>
          <a:lstStyle/>
          <a:p>
            <a:pPr algn="ctr" defTabSz="914400"/>
            <a:r>
              <a:rPr lang="en-US" sz="4000" kern="1200" dirty="0">
                <a:solidFill>
                  <a:srgbClr val="FFFFFF"/>
                </a:solidFill>
                <a:latin typeface="+mj-lt"/>
                <a:ea typeface="+mj-ea"/>
                <a:cs typeface="+mj-cs"/>
              </a:rPr>
              <a:t>OP 22 CY 2024</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National Comparison</a:t>
            </a:r>
            <a:br>
              <a:rPr lang="en-US" sz="4000" kern="1200" dirty="0">
                <a:solidFill>
                  <a:srgbClr val="FFFFFF"/>
                </a:solidFill>
                <a:latin typeface="+mj-lt"/>
                <a:ea typeface="+mj-ea"/>
                <a:cs typeface="+mj-cs"/>
              </a:rPr>
            </a:b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sp>
        <p:nvSpPr>
          <p:cNvPr id="6" name="Rectangle 5">
            <a:extLst>
              <a:ext uri="{FF2B5EF4-FFF2-40B4-BE49-F238E27FC236}">
                <a16:creationId xmlns:a16="http://schemas.microsoft.com/office/drawing/2014/main" id="{9167606C-84E6-2363-554C-E5E813D61222}"/>
              </a:ext>
            </a:extLst>
          </p:cNvPr>
          <p:cNvSpPr/>
          <p:nvPr/>
        </p:nvSpPr>
        <p:spPr>
          <a:xfrm>
            <a:off x="74612" y="6172200"/>
            <a:ext cx="685800" cy="245367"/>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Top 10</a:t>
            </a:r>
          </a:p>
        </p:txBody>
      </p:sp>
      <p:sp>
        <p:nvSpPr>
          <p:cNvPr id="7" name="Rectangle 6">
            <a:extLst>
              <a:ext uri="{FF2B5EF4-FFF2-40B4-BE49-F238E27FC236}">
                <a16:creationId xmlns:a16="http://schemas.microsoft.com/office/drawing/2014/main" id="{096FA24A-3C45-E610-A3CA-23239AF0C926}"/>
              </a:ext>
            </a:extLst>
          </p:cNvPr>
          <p:cNvSpPr/>
          <p:nvPr/>
        </p:nvSpPr>
        <p:spPr>
          <a:xfrm>
            <a:off x="7466012" y="5486400"/>
            <a:ext cx="152400" cy="558038"/>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hart 3">
            <a:extLst>
              <a:ext uri="{FF2B5EF4-FFF2-40B4-BE49-F238E27FC236}">
                <a16:creationId xmlns:a16="http://schemas.microsoft.com/office/drawing/2014/main" id="{2AC9F182-0F40-1B64-8C25-D81B8AFA50C5}"/>
              </a:ext>
            </a:extLst>
          </p:cNvPr>
          <p:cNvGraphicFramePr>
            <a:graphicFrameLocks/>
          </p:cNvGraphicFramePr>
          <p:nvPr/>
        </p:nvGraphicFramePr>
        <p:xfrm>
          <a:off x="608012" y="1933575"/>
          <a:ext cx="11125200" cy="448399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F331281-76EF-CFE3-789F-650CC64B5ABD}"/>
              </a:ext>
            </a:extLst>
          </p:cNvPr>
          <p:cNvSpPr txBox="1"/>
          <p:nvPr/>
        </p:nvSpPr>
        <p:spPr>
          <a:xfrm>
            <a:off x="1751012" y="5486400"/>
            <a:ext cx="6553200" cy="558038"/>
          </a:xfrm>
          <a:prstGeom prst="rect">
            <a:avLst/>
          </a:prstGeom>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34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p:cNvSpPr>
            <a:spLocks noGrp="1"/>
          </p:cNvSpPr>
          <p:nvPr>
            <p:ph type="title"/>
          </p:nvPr>
        </p:nvSpPr>
        <p:spPr>
          <a:xfrm>
            <a:off x="1371241" y="294538"/>
            <a:ext cx="9893374" cy="1033669"/>
          </a:xfrm>
        </p:spPr>
        <p:txBody>
          <a:bodyPr>
            <a:normAutofit fontScale="90000"/>
          </a:bodyPr>
          <a:lstStyle/>
          <a:p>
            <a:pPr algn="ctr"/>
            <a:r>
              <a:rPr lang="en-US" sz="4000" dirty="0">
                <a:solidFill>
                  <a:srgbClr val="FFFFFF"/>
                </a:solidFill>
              </a:rPr>
              <a:t>IMM-3</a:t>
            </a:r>
            <a:br>
              <a:rPr lang="en-US" sz="4000" dirty="0">
                <a:solidFill>
                  <a:srgbClr val="FFFFFF"/>
                </a:solidFill>
              </a:rPr>
            </a:br>
            <a:r>
              <a:rPr lang="en-US" sz="4000" dirty="0">
                <a:solidFill>
                  <a:srgbClr val="FFFFFF"/>
                </a:solidFill>
              </a:rPr>
              <a:t>Q4 2024 – Q1 2025</a:t>
            </a:r>
          </a:p>
        </p:txBody>
      </p:sp>
      <p:sp>
        <p:nvSpPr>
          <p:cNvPr id="14" name="Content Placeholder 13"/>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pic>
        <p:nvPicPr>
          <p:cNvPr id="2" name="Picture 1">
            <a:extLst>
              <a:ext uri="{FF2B5EF4-FFF2-40B4-BE49-F238E27FC236}">
                <a16:creationId xmlns:a16="http://schemas.microsoft.com/office/drawing/2014/main" id="{D674403A-00C1-A506-0E85-3AD2666F4E99}"/>
              </a:ext>
            </a:extLst>
          </p:cNvPr>
          <p:cNvPicPr>
            <a:picLocks noChangeAspect="1"/>
          </p:cNvPicPr>
          <p:nvPr/>
        </p:nvPicPr>
        <p:blipFill>
          <a:blip r:embed="rId2"/>
          <a:stretch>
            <a:fillRect/>
          </a:stretch>
        </p:blipFill>
        <p:spPr>
          <a:xfrm>
            <a:off x="3108986" y="2057400"/>
            <a:ext cx="5334000" cy="3509532"/>
          </a:xfrm>
          <a:prstGeom prst="rect">
            <a:avLst/>
          </a:prstGeom>
        </p:spPr>
      </p:pic>
      <p:pic>
        <p:nvPicPr>
          <p:cNvPr id="3" name="Picture 2">
            <a:extLst>
              <a:ext uri="{FF2B5EF4-FFF2-40B4-BE49-F238E27FC236}">
                <a16:creationId xmlns:a16="http://schemas.microsoft.com/office/drawing/2014/main" id="{86C3A7CB-4B48-DFA3-6181-1C4637D8005A}"/>
              </a:ext>
            </a:extLst>
          </p:cNvPr>
          <p:cNvPicPr>
            <a:picLocks noChangeAspect="1"/>
          </p:cNvPicPr>
          <p:nvPr/>
        </p:nvPicPr>
        <p:blipFill>
          <a:blip r:embed="rId3"/>
          <a:stretch>
            <a:fillRect/>
          </a:stretch>
        </p:blipFill>
        <p:spPr>
          <a:xfrm>
            <a:off x="303212" y="5109877"/>
            <a:ext cx="1676400" cy="1597432"/>
          </a:xfrm>
          <a:prstGeom prst="rect">
            <a:avLst/>
          </a:prstGeom>
        </p:spPr>
      </p:pic>
    </p:spTree>
    <p:extLst>
      <p:ext uri="{BB962C8B-B14F-4D97-AF65-F5344CB8AC3E}">
        <p14:creationId xmlns:p14="http://schemas.microsoft.com/office/powerpoint/2010/main" val="343082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0808ED-47B1-A1EC-118D-75A3150352E1}"/>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43F14C7-9612-79AF-18DE-164D353A0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EF238C-C53B-78C4-8DA0-24C6D3A8FF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073B8C9A-4A53-74D5-C0D3-2D4C3090C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4A8CDB1-C9EA-7DDB-83FF-2AA30C3C56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439ABB2A-CE3A-7142-D1FC-3CCD069B5E08}"/>
              </a:ext>
            </a:extLst>
          </p:cNvPr>
          <p:cNvSpPr>
            <a:spLocks noGrp="1"/>
          </p:cNvSpPr>
          <p:nvPr>
            <p:ph type="title"/>
          </p:nvPr>
        </p:nvSpPr>
        <p:spPr>
          <a:xfrm>
            <a:off x="1674812" y="277204"/>
            <a:ext cx="8153400" cy="1159200"/>
          </a:xfrm>
        </p:spPr>
        <p:txBody>
          <a:bodyPr vert="horz" lIns="91440" tIns="45720" rIns="91440" bIns="45720" rtlCol="0" anchor="ctr">
            <a:normAutofit/>
          </a:bodyPr>
          <a:lstStyle/>
          <a:p>
            <a:pPr algn="ctr" defTabSz="914400"/>
            <a:r>
              <a:rPr lang="en-US" sz="4000" dirty="0">
                <a:solidFill>
                  <a:srgbClr val="FFFFFF"/>
                </a:solidFill>
              </a:rPr>
              <a:t>IMM-3 Q4 2024 – Q1 2025</a:t>
            </a: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graphicFrame>
        <p:nvGraphicFramePr>
          <p:cNvPr id="2" name="Table 1">
            <a:extLst>
              <a:ext uri="{FF2B5EF4-FFF2-40B4-BE49-F238E27FC236}">
                <a16:creationId xmlns:a16="http://schemas.microsoft.com/office/drawing/2014/main" id="{A4E36880-0B96-D07C-9839-7492BA106E43}"/>
              </a:ext>
            </a:extLst>
          </p:cNvPr>
          <p:cNvGraphicFramePr>
            <a:graphicFrameLocks noGrp="1"/>
          </p:cNvGraphicFramePr>
          <p:nvPr/>
        </p:nvGraphicFramePr>
        <p:xfrm>
          <a:off x="303212" y="1853158"/>
          <a:ext cx="11429998" cy="4395242"/>
        </p:xfrm>
        <a:graphic>
          <a:graphicData uri="http://schemas.openxmlformats.org/drawingml/2006/table">
            <a:tbl>
              <a:tblPr/>
              <a:tblGrid>
                <a:gridCol w="1909946">
                  <a:extLst>
                    <a:ext uri="{9D8B030D-6E8A-4147-A177-3AD203B41FA5}">
                      <a16:colId xmlns:a16="http://schemas.microsoft.com/office/drawing/2014/main" val="3401883073"/>
                    </a:ext>
                  </a:extLst>
                </a:gridCol>
                <a:gridCol w="658230">
                  <a:extLst>
                    <a:ext uri="{9D8B030D-6E8A-4147-A177-3AD203B41FA5}">
                      <a16:colId xmlns:a16="http://schemas.microsoft.com/office/drawing/2014/main" val="2921831884"/>
                    </a:ext>
                  </a:extLst>
                </a:gridCol>
                <a:gridCol w="632224">
                  <a:extLst>
                    <a:ext uri="{9D8B030D-6E8A-4147-A177-3AD203B41FA5}">
                      <a16:colId xmlns:a16="http://schemas.microsoft.com/office/drawing/2014/main" val="3678604979"/>
                    </a:ext>
                  </a:extLst>
                </a:gridCol>
                <a:gridCol w="533400">
                  <a:extLst>
                    <a:ext uri="{9D8B030D-6E8A-4147-A177-3AD203B41FA5}">
                      <a16:colId xmlns:a16="http://schemas.microsoft.com/office/drawing/2014/main" val="1081010757"/>
                    </a:ext>
                  </a:extLst>
                </a:gridCol>
                <a:gridCol w="609600">
                  <a:extLst>
                    <a:ext uri="{9D8B030D-6E8A-4147-A177-3AD203B41FA5}">
                      <a16:colId xmlns:a16="http://schemas.microsoft.com/office/drawing/2014/main" val="2069915241"/>
                    </a:ext>
                  </a:extLst>
                </a:gridCol>
                <a:gridCol w="426068">
                  <a:extLst>
                    <a:ext uri="{9D8B030D-6E8A-4147-A177-3AD203B41FA5}">
                      <a16:colId xmlns:a16="http://schemas.microsoft.com/office/drawing/2014/main" val="1680876565"/>
                    </a:ext>
                  </a:extLst>
                </a:gridCol>
                <a:gridCol w="647439">
                  <a:extLst>
                    <a:ext uri="{9D8B030D-6E8A-4147-A177-3AD203B41FA5}">
                      <a16:colId xmlns:a16="http://schemas.microsoft.com/office/drawing/2014/main" val="2821216332"/>
                    </a:ext>
                  </a:extLst>
                </a:gridCol>
                <a:gridCol w="701392">
                  <a:extLst>
                    <a:ext uri="{9D8B030D-6E8A-4147-A177-3AD203B41FA5}">
                      <a16:colId xmlns:a16="http://schemas.microsoft.com/office/drawing/2014/main" val="1611549070"/>
                    </a:ext>
                  </a:extLst>
                </a:gridCol>
                <a:gridCol w="704090">
                  <a:extLst>
                    <a:ext uri="{9D8B030D-6E8A-4147-A177-3AD203B41FA5}">
                      <a16:colId xmlns:a16="http://schemas.microsoft.com/office/drawing/2014/main" val="2372734577"/>
                    </a:ext>
                  </a:extLst>
                </a:gridCol>
                <a:gridCol w="636649">
                  <a:extLst>
                    <a:ext uri="{9D8B030D-6E8A-4147-A177-3AD203B41FA5}">
                      <a16:colId xmlns:a16="http://schemas.microsoft.com/office/drawing/2014/main" val="3686300612"/>
                    </a:ext>
                  </a:extLst>
                </a:gridCol>
                <a:gridCol w="766136">
                  <a:extLst>
                    <a:ext uri="{9D8B030D-6E8A-4147-A177-3AD203B41FA5}">
                      <a16:colId xmlns:a16="http://schemas.microsoft.com/office/drawing/2014/main" val="715630591"/>
                    </a:ext>
                  </a:extLst>
                </a:gridCol>
                <a:gridCol w="766136">
                  <a:extLst>
                    <a:ext uri="{9D8B030D-6E8A-4147-A177-3AD203B41FA5}">
                      <a16:colId xmlns:a16="http://schemas.microsoft.com/office/drawing/2014/main" val="3603036068"/>
                    </a:ext>
                  </a:extLst>
                </a:gridCol>
                <a:gridCol w="1219344">
                  <a:extLst>
                    <a:ext uri="{9D8B030D-6E8A-4147-A177-3AD203B41FA5}">
                      <a16:colId xmlns:a16="http://schemas.microsoft.com/office/drawing/2014/main" val="1884253427"/>
                    </a:ext>
                  </a:extLst>
                </a:gridCol>
                <a:gridCol w="1219344">
                  <a:extLst>
                    <a:ext uri="{9D8B030D-6E8A-4147-A177-3AD203B41FA5}">
                      <a16:colId xmlns:a16="http://schemas.microsoft.com/office/drawing/2014/main" val="4106034811"/>
                    </a:ext>
                  </a:extLst>
                </a:gridCol>
              </a:tblGrid>
              <a:tr h="434504">
                <a:tc>
                  <a:txBody>
                    <a:bodyPr/>
                    <a:lstStyle/>
                    <a:p>
                      <a:pPr algn="l" rtl="0" fontAlgn="b"/>
                      <a:r>
                        <a:rPr lang="en-US" sz="1600" b="1" i="0" u="none" strike="noStrike">
                          <a:solidFill>
                            <a:srgbClr val="000000"/>
                          </a:solidFill>
                          <a:effectLst/>
                          <a:latin typeface="Calibri" panose="020F0502020204030204" pitchFamily="34" charset="0"/>
                        </a:rPr>
                        <a:t>IMM-3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rtl="0" fontAlgn="ctr"/>
                      <a:r>
                        <a:rPr lang="en-US" sz="1100" b="1" i="0" u="none" strike="noStrike">
                          <a:solidFill>
                            <a:srgbClr val="000000"/>
                          </a:solidFill>
                          <a:effectLst/>
                          <a:latin typeface="Calibri" panose="020F0502020204030204" pitchFamily="34" charset="0"/>
                        </a:rPr>
                        <a:t>State by Performance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rtl="0" fontAlgn="ctr"/>
                      <a:r>
                        <a:rPr lang="en-US" sz="1100" b="1" i="0" u="none" strike="noStrike">
                          <a:solidFill>
                            <a:srgbClr val="000000"/>
                          </a:solidFill>
                          <a:effectLst/>
                          <a:latin typeface="Calibri" panose="020F0502020204030204" pitchFamily="34" charset="0"/>
                        </a:rPr>
                        <a:t>State Current Quarter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rtl="0" fontAlgn="ctr"/>
                      <a:r>
                        <a:rPr lang="en-US" sz="1100" b="1" i="0" u="none" strike="noStrike">
                          <a:solidFill>
                            <a:srgbClr val="000000"/>
                          </a:solidFill>
                          <a:effectLst/>
                          <a:latin typeface="Calibri" panose="020F0502020204030204" pitchFamily="34" charset="0"/>
                        </a:rPr>
                        <a:t>National Current Quarter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Benchmark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012925591"/>
                  </a:ext>
                </a:extLst>
              </a:tr>
              <a:tr h="869011">
                <a:tc>
                  <a:txBody>
                    <a:bodyPr/>
                    <a:lstStyle/>
                    <a:p>
                      <a:pPr algn="l" rtl="0" fontAlgn="b"/>
                      <a:r>
                        <a:rPr lang="en-US" sz="1100" b="1" i="0" u="none" strike="noStrike">
                          <a:solidFill>
                            <a:srgbClr val="000000"/>
                          </a:solidFill>
                          <a:effectLst/>
                          <a:latin typeface="Calibri" panose="020F0502020204030204" pitchFamily="34" charset="0"/>
                        </a:rPr>
                        <a:t>Healthcare Provider Influenza Vaccinations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Q4 2021-Q1 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rtl="0" fontAlgn="b"/>
                      <a:r>
                        <a:rPr lang="en-US" sz="1100" b="0" i="0" u="none" strike="noStrike">
                          <a:solidFill>
                            <a:srgbClr val="000000"/>
                          </a:solidFill>
                          <a:effectLst/>
                          <a:latin typeface="Calibri" panose="020F0502020204030204" pitchFamily="34" charset="0"/>
                        </a:rPr>
                        <a:t>Q4 2022- Q1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b"/>
                      <a:r>
                        <a:rPr lang="en-US" sz="1100" b="0" i="0" u="none" strike="noStrike">
                          <a:solidFill>
                            <a:srgbClr val="000000"/>
                          </a:solidFill>
                          <a:effectLst/>
                          <a:latin typeface="Calibri" panose="020F0502020204030204" pitchFamily="34" charset="0"/>
                        </a:rPr>
                        <a:t>Q4 2023- Q1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b"/>
                      <a:r>
                        <a:rPr lang="en-US" sz="1100" b="1" i="0" u="none" strike="noStrike">
                          <a:solidFill>
                            <a:srgbClr val="000000"/>
                          </a:solidFill>
                          <a:effectLst/>
                          <a:latin typeface="Calibri" panose="020F0502020204030204" pitchFamily="34" charset="0"/>
                        </a:rPr>
                        <a:t>Q4 2024 - Q1 2025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dirty="0">
                          <a:solidFill>
                            <a:srgbClr val="000000"/>
                          </a:solidFill>
                          <a:effectLst/>
                          <a:latin typeface="Calibri" panose="020F0502020204030204" pitchFamily="34" charset="0"/>
                        </a:rPr>
                        <a:t># CAH Reporting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90th percentile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#CAH Reporting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8CBAD"/>
                    </a:solidFill>
                  </a:tcPr>
                </a:tc>
                <a:tc>
                  <a:txBody>
                    <a:bodyPr/>
                    <a:lstStyle/>
                    <a:p>
                      <a:pPr algn="ctr" rtl="0" fontAlgn="b"/>
                      <a:r>
                        <a:rPr lang="en-US" sz="11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8CBAD"/>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90</a:t>
                      </a:r>
                      <a:r>
                        <a:rPr lang="en-US" sz="1100" b="0" i="0" u="none" strike="noStrike" baseline="30000">
                          <a:solidFill>
                            <a:srgbClr val="000000"/>
                          </a:solidFill>
                          <a:effectLst/>
                          <a:latin typeface="Calibri" panose="020F0502020204030204" pitchFamily="34" charset="0"/>
                        </a:rPr>
                        <a:t>th</a:t>
                      </a:r>
                      <a:r>
                        <a:rPr lang="en-US" sz="1100" b="0" i="0" u="none" strike="noStrike">
                          <a:solidFill>
                            <a:srgbClr val="000000"/>
                          </a:solidFill>
                          <a:effectLst/>
                          <a:latin typeface="Calibri" panose="020F0502020204030204" pitchFamily="34" charset="0"/>
                        </a:rPr>
                        <a:t> Percentile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523067545"/>
                  </a:ext>
                </a:extLst>
              </a:tr>
              <a:tr h="432037">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9D9D9"/>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0CECE"/>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0CECE"/>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8CBAD"/>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8CBAD"/>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1595888903"/>
                  </a:ext>
                </a:extLst>
              </a:tr>
              <a:tr h="246878">
                <a:tc rowSpan="2">
                  <a:txBody>
                    <a:bodyPr/>
                    <a:lstStyle/>
                    <a:p>
                      <a:pPr algn="ctr" rtl="0" fontAlgn="ctr"/>
                      <a:r>
                        <a:rPr lang="en-US" sz="1100" b="0" i="0" u="none" strike="noStrike">
                          <a:solidFill>
                            <a:srgbClr val="000000"/>
                          </a:solidFill>
                          <a:effectLst/>
                          <a:latin typeface="Calibri" panose="020F0502020204030204" pitchFamily="34" charset="0"/>
                        </a:rPr>
                        <a:t>Healthcare Provider Influenza Vaccinations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Calibri" panose="020F0502020204030204" pitchFamily="34" charset="0"/>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rtl="0" fontAlgn="ctr"/>
                      <a:r>
                        <a:rPr lang="en-US" sz="1100" b="0" i="0" u="none" strike="noStrike">
                          <a:solidFill>
                            <a:srgbClr val="000000"/>
                          </a:solidFill>
                          <a:effectLst/>
                          <a:latin typeface="Calibri" panose="020F0502020204030204" pitchFamily="34"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algn="ctr" rtl="0" fontAlgn="ctr"/>
                      <a:r>
                        <a:rPr lang="en-US" sz="1100" b="0" i="0" u="none" strike="noStrike">
                          <a:solidFill>
                            <a:srgbClr val="000000"/>
                          </a:solidFill>
                          <a:effectLst/>
                          <a:latin typeface="Calibri" panose="020F0502020204030204" pitchFamily="34"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algn="ctr" rtl="0" fontAlgn="ctr"/>
                      <a:r>
                        <a:rPr lang="en-US" sz="1100" b="1" i="0" u="none" strike="noStrike">
                          <a:solidFill>
                            <a:srgbClr val="000000"/>
                          </a:solidFill>
                          <a:effectLst/>
                          <a:latin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35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94%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1289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75%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139481880"/>
                  </a:ext>
                </a:extLst>
              </a:tr>
              <a:tr h="25922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9D9D9"/>
                    </a:solidFill>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2512773927"/>
                  </a:ext>
                </a:extLst>
              </a:tr>
              <a:tr h="271567">
                <a:tc>
                  <a:txBody>
                    <a:bodyPr/>
                    <a:lstStyle/>
                    <a:p>
                      <a:pPr algn="l" rtl="0" fontAlgn="b"/>
                      <a:r>
                        <a:rPr lang="en-US" sz="1100" b="0" i="0" u="none" strike="noStrike">
                          <a:solidFill>
                            <a:srgbClr val="000000"/>
                          </a:solidFill>
                          <a:effectLst/>
                          <a:latin typeface="Calibri" panose="020F0502020204030204" pitchFamily="34" charset="0"/>
                        </a:rPr>
                        <a:t>Number of Patients (N)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89019489"/>
                  </a:ext>
                </a:extLst>
              </a:tr>
              <a:tr h="432037">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837419729"/>
                  </a:ext>
                </a:extLst>
              </a:tr>
              <a:tr h="246878">
                <a:tc>
                  <a:txBody>
                    <a:bodyPr/>
                    <a:lstStyle/>
                    <a:p>
                      <a:pPr algn="l" rtl="0" fontAlgn="b"/>
                      <a:r>
                        <a:rPr lang="en-US" sz="1100" b="0" i="0" u="none" strike="noStrike">
                          <a:solidFill>
                            <a:srgbClr val="000000"/>
                          </a:solidFill>
                          <a:effectLst/>
                          <a:latin typeface="Calibri" panose="020F0502020204030204" pitchFamily="34" charset="0"/>
                        </a:rPr>
                        <a:t>Number CAH Reporting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27/36</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33/36</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33/35</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1" i="0" u="none" strike="noStrike">
                          <a:solidFill>
                            <a:srgbClr val="000000"/>
                          </a:solidFill>
                          <a:effectLst/>
                          <a:latin typeface="Calibri" panose="020F0502020204030204" pitchFamily="34" charset="0"/>
                        </a:rPr>
                        <a:t>35/35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524805316"/>
                  </a:ext>
                </a:extLst>
              </a:tr>
              <a:tr h="259222">
                <a:tc>
                  <a:txBody>
                    <a:bodyPr/>
                    <a:lstStyle/>
                    <a:p>
                      <a:pPr algn="l" rtl="0" fontAlgn="b"/>
                      <a:r>
                        <a:rPr lang="en-US" sz="1100" b="0" i="0" u="none" strike="noStrike">
                          <a:solidFill>
                            <a:srgbClr val="000000"/>
                          </a:solidFill>
                          <a:effectLst/>
                          <a:latin typeface="Calibri" panose="020F0502020204030204" pitchFamily="34" charset="0"/>
                        </a:rPr>
                        <a:t>Reporting Percentage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75%</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92%</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1" i="0" u="none" strike="noStrike">
                          <a:solidFill>
                            <a:srgbClr val="000000"/>
                          </a:solidFill>
                          <a:effectLst/>
                          <a:latin typeface="Calibri" panose="020F0502020204030204" pitchFamily="34" charset="0"/>
                        </a:rPr>
                        <a:t>94%</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1" i="0" u="none" strike="noStrike">
                          <a:solidFill>
                            <a:srgbClr val="000000"/>
                          </a:solidFill>
                          <a:effectLst/>
                          <a:latin typeface="Calibri" panose="020F0502020204030204" pitchFamily="34" charset="0"/>
                        </a:rPr>
                        <a:t>100%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122649543"/>
                  </a:ext>
                </a:extLst>
              </a:tr>
              <a:tr h="246878">
                <a:tc>
                  <a:txBody>
                    <a:bodyPr/>
                    <a:lstStyle/>
                    <a:p>
                      <a:pPr algn="l" rtl="0" fontAlgn="b"/>
                      <a:r>
                        <a:rPr lang="en-US" sz="1100" b="0" i="0" u="none" strike="noStrike">
                          <a:solidFill>
                            <a:srgbClr val="000000"/>
                          </a:solidFill>
                          <a:effectLst/>
                          <a:latin typeface="Calibri" panose="020F0502020204030204" pitchFamily="34" charset="0"/>
                        </a:rPr>
                        <a:t>CAH Above State Performance</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39%</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44%</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46%</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51%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2EFDA"/>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819351688"/>
                  </a:ext>
                </a:extLst>
              </a:tr>
              <a:tr h="437786">
                <a:tc>
                  <a:txBody>
                    <a:bodyPr/>
                    <a:lstStyle/>
                    <a:p>
                      <a:pPr algn="l" rtl="0" fontAlgn="b"/>
                      <a:r>
                        <a:rPr lang="en-US" sz="1100" b="0" i="0" u="none" strike="noStrike">
                          <a:solidFill>
                            <a:srgbClr val="000000"/>
                          </a:solidFill>
                          <a:effectLst/>
                          <a:latin typeface="Calibri" panose="020F0502020204030204" pitchFamily="34" charset="0"/>
                        </a:rPr>
                        <a:t>CAH Lower than State Performance</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36%</a:t>
                      </a:r>
                    </a:p>
                  </a:txBody>
                  <a:tcPr marL="0" marR="0" marT="0" marB="0" anchor="b">
                    <a:lnL>
                      <a:noFill/>
                    </a:lnL>
                    <a:lnR>
                      <a:noFill/>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47%</a:t>
                      </a:r>
                    </a:p>
                  </a:txBody>
                  <a:tcPr marL="0" marR="0" marT="0" marB="0" anchor="b">
                    <a:lnL>
                      <a:noFill/>
                    </a:lnL>
                    <a:lnR>
                      <a:noFill/>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49%</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49%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830377861"/>
                  </a:ext>
                </a:extLst>
              </a:tr>
              <a:tr h="259222">
                <a:tc>
                  <a:txBody>
                    <a:bodyPr/>
                    <a:lstStyle/>
                    <a:p>
                      <a:pPr algn="l" rtl="0" fontAlgn="b"/>
                      <a:r>
                        <a:rPr lang="en-US" sz="1100" b="0" i="0" u="none" strike="noStrike">
                          <a:solidFill>
                            <a:srgbClr val="000000"/>
                          </a:solidFill>
                          <a:effectLst/>
                          <a:latin typeface="Calibri" panose="020F0502020204030204" pitchFamily="34" charset="0"/>
                        </a:rPr>
                        <a:t>National Benchmark</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dirty="0">
                          <a:solidFill>
                            <a:srgbClr val="000000"/>
                          </a:solidFill>
                          <a:effectLst/>
                          <a:latin typeface="Calibri" panose="020F0502020204030204" pitchFamily="34" charset="0"/>
                        </a:rPr>
                        <a:t>0%</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0%</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9D08E"/>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dirty="0">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920016"/>
                  </a:ext>
                </a:extLst>
              </a:tr>
            </a:tbl>
          </a:graphicData>
        </a:graphic>
      </p:graphicFrame>
      <p:sp>
        <p:nvSpPr>
          <p:cNvPr id="4" name="TextBox 4">
            <a:extLst>
              <a:ext uri="{FF2B5EF4-FFF2-40B4-BE49-F238E27FC236}">
                <a16:creationId xmlns:a16="http://schemas.microsoft.com/office/drawing/2014/main" id="{EFFC65B9-3AA5-4690-B7F5-15FB8A4E7B7D}"/>
              </a:ext>
            </a:extLst>
          </p:cNvPr>
          <p:cNvSpPr txBox="1"/>
          <p:nvPr/>
        </p:nvSpPr>
        <p:spPr>
          <a:xfrm>
            <a:off x="5256212" y="4419600"/>
            <a:ext cx="6353175" cy="10763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Take aways.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State Performance increased by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State Measure Participation increased to 100% participation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State Above State Performance increased by 5% </a:t>
            </a:r>
          </a:p>
        </p:txBody>
      </p:sp>
    </p:spTree>
    <p:extLst>
      <p:ext uri="{BB962C8B-B14F-4D97-AF65-F5344CB8AC3E}">
        <p14:creationId xmlns:p14="http://schemas.microsoft.com/office/powerpoint/2010/main" val="101741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53B0DF-658A-3A7F-1B61-6258BDB4BB6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7C6531D-1B89-D209-6B8B-E20CBE9EC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F7DF3D-42F1-BDD8-D468-7E8F3943CA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84FAD1-85DC-9785-F957-014C8487A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38C8F3-494C-D7F2-4EDC-582EC294B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9FE18BC-F658-B06C-A730-66043090D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0D4072-851B-E1B5-4F2C-1BD2F2AB3AEB}"/>
              </a:ext>
            </a:extLst>
          </p:cNvPr>
          <p:cNvSpPr>
            <a:spLocks noGrp="1"/>
          </p:cNvSpPr>
          <p:nvPr>
            <p:ph type="title"/>
          </p:nvPr>
        </p:nvSpPr>
        <p:spPr>
          <a:xfrm>
            <a:off x="684212" y="294538"/>
            <a:ext cx="10580403" cy="1033669"/>
          </a:xfrm>
        </p:spPr>
        <p:txBody>
          <a:bodyPr>
            <a:normAutofit/>
          </a:bodyPr>
          <a:lstStyle/>
          <a:p>
            <a:r>
              <a:rPr lang="en-US" sz="4000" dirty="0">
                <a:solidFill>
                  <a:srgbClr val="FFFFFF"/>
                </a:solidFill>
              </a:rPr>
              <a:t>Where We Have Been / Key Accomplishments</a:t>
            </a:r>
          </a:p>
        </p:txBody>
      </p:sp>
      <p:graphicFrame>
        <p:nvGraphicFramePr>
          <p:cNvPr id="19" name="Content Placeholder 4">
            <a:extLst>
              <a:ext uri="{FF2B5EF4-FFF2-40B4-BE49-F238E27FC236}">
                <a16:creationId xmlns:a16="http://schemas.microsoft.com/office/drawing/2014/main" id="{4B8BAEFD-F825-6BC5-1D23-A765E43A7689}"/>
              </a:ext>
            </a:extLst>
          </p:cNvPr>
          <p:cNvGraphicFramePr>
            <a:graphicFrameLocks noGrp="1"/>
          </p:cNvGraphicFramePr>
          <p:nvPr>
            <p:ph idx="1"/>
            <p:extLst>
              <p:ext uri="{D42A27DB-BD31-4B8C-83A1-F6EECF244321}">
                <p14:modId xmlns:p14="http://schemas.microsoft.com/office/powerpoint/2010/main" val="3300830963"/>
              </p:ext>
            </p:extLst>
          </p:nvPr>
        </p:nvGraphicFramePr>
        <p:xfrm>
          <a:off x="150811" y="1625202"/>
          <a:ext cx="11113803" cy="5156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6149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3CBC8C-E998-07CD-3093-CDC1011B02FC}"/>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0B2B688-BAED-132E-F6E6-23B31CDF0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8D72AE2-7EBC-7B5F-C88B-F163D4EB2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E89BBA8-85D7-7E3D-B8F6-9CEAE8946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9F3CDB2-771D-3F3A-00DF-76BD59503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FD5E0762-4096-EE90-E2A7-E989EDA41B04}"/>
              </a:ext>
            </a:extLst>
          </p:cNvPr>
          <p:cNvSpPr>
            <a:spLocks noGrp="1"/>
          </p:cNvSpPr>
          <p:nvPr>
            <p:ph type="title"/>
          </p:nvPr>
        </p:nvSpPr>
        <p:spPr>
          <a:xfrm>
            <a:off x="1979612" y="277204"/>
            <a:ext cx="7061882" cy="1159200"/>
          </a:xfrm>
        </p:spPr>
        <p:txBody>
          <a:bodyPr vert="horz" lIns="91440" tIns="45720" rIns="91440" bIns="45720" rtlCol="0" anchor="ctr">
            <a:normAutofit/>
          </a:bodyPr>
          <a:lstStyle/>
          <a:p>
            <a:pPr algn="ctr" defTabSz="914400"/>
            <a:r>
              <a:rPr lang="en-US" sz="4000" kern="1200" dirty="0">
                <a:solidFill>
                  <a:srgbClr val="FFFFFF"/>
                </a:solidFill>
                <a:latin typeface="+mj-lt"/>
                <a:ea typeface="+mj-ea"/>
                <a:cs typeface="+mj-cs"/>
              </a:rPr>
              <a:t>IMM-3 Q4 2024 – Q1 2025</a:t>
            </a: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cxnSp>
        <p:nvCxnSpPr>
          <p:cNvPr id="7" name="Straight Connector 6">
            <a:extLst>
              <a:ext uri="{FF2B5EF4-FFF2-40B4-BE49-F238E27FC236}">
                <a16:creationId xmlns:a16="http://schemas.microsoft.com/office/drawing/2014/main" id="{1114140E-85EC-694F-8B63-EBA0727B3EF4}"/>
              </a:ext>
            </a:extLst>
          </p:cNvPr>
          <p:cNvCxnSpPr/>
          <p:nvPr/>
        </p:nvCxnSpPr>
        <p:spPr>
          <a:xfrm>
            <a:off x="1684337" y="2971800"/>
            <a:ext cx="92964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0EFA99-FD66-B937-6569-81E8DD2F8317}"/>
              </a:ext>
            </a:extLst>
          </p:cNvPr>
          <p:cNvCxnSpPr/>
          <p:nvPr/>
        </p:nvCxnSpPr>
        <p:spPr>
          <a:xfrm>
            <a:off x="1827212" y="3124200"/>
            <a:ext cx="92964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10E336-6536-2A57-B949-496EB68DAC01}"/>
              </a:ext>
            </a:extLst>
          </p:cNvPr>
          <p:cNvCxnSpPr>
            <a:cxnSpLocks/>
          </p:cNvCxnSpPr>
          <p:nvPr/>
        </p:nvCxnSpPr>
        <p:spPr>
          <a:xfrm>
            <a:off x="1814601" y="2971800"/>
            <a:ext cx="9296400" cy="0"/>
          </a:xfrm>
          <a:prstGeom prst="lin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Chart 11">
            <a:extLst>
              <a:ext uri="{FF2B5EF4-FFF2-40B4-BE49-F238E27FC236}">
                <a16:creationId xmlns:a16="http://schemas.microsoft.com/office/drawing/2014/main" id="{8A06424F-1E41-3BC4-31C8-17F6B06CC4E1}"/>
              </a:ext>
            </a:extLst>
          </p:cNvPr>
          <p:cNvGraphicFramePr>
            <a:graphicFrameLocks/>
          </p:cNvGraphicFramePr>
          <p:nvPr/>
        </p:nvGraphicFramePr>
        <p:xfrm>
          <a:off x="356527" y="2420833"/>
          <a:ext cx="10601325" cy="4171950"/>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a:extLst>
              <a:ext uri="{FF2B5EF4-FFF2-40B4-BE49-F238E27FC236}">
                <a16:creationId xmlns:a16="http://schemas.microsoft.com/office/drawing/2014/main" id="{B83293C2-3B23-E49F-0ACE-DFE413B0DB1B}"/>
              </a:ext>
            </a:extLst>
          </p:cNvPr>
          <p:cNvCxnSpPr/>
          <p:nvPr/>
        </p:nvCxnSpPr>
        <p:spPr>
          <a:xfrm>
            <a:off x="1814601" y="2590800"/>
            <a:ext cx="8928011"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3">
            <a:extLst>
              <a:ext uri="{FF2B5EF4-FFF2-40B4-BE49-F238E27FC236}">
                <a16:creationId xmlns:a16="http://schemas.microsoft.com/office/drawing/2014/main" id="{990768B7-EA77-5F8F-1631-B3154CB777C4}"/>
              </a:ext>
            </a:extLst>
          </p:cNvPr>
          <p:cNvSpPr txBox="1"/>
          <p:nvPr/>
        </p:nvSpPr>
        <p:spPr>
          <a:xfrm>
            <a:off x="3122636" y="1777573"/>
            <a:ext cx="7619976" cy="280234"/>
          </a:xfrm>
          <a:prstGeom prst="rect">
            <a:avLst/>
          </a:prstGeom>
          <a:noFill/>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mn-cs"/>
              </a:rPr>
              <a:t>Below State Rate    </a:t>
            </a:r>
            <a:r>
              <a:rPr kumimoji="0" lang="en-US" sz="12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State Rate 71%             </a:t>
            </a:r>
            <a:r>
              <a:rPr kumimoji="0" lang="en-US" sz="12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National Rate 75%              </a:t>
            </a:r>
            <a:r>
              <a:rPr kumimoji="0" lang="en-US" sz="12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Benchmark 100%  </a:t>
            </a:r>
          </a:p>
        </p:txBody>
      </p:sp>
    </p:spTree>
    <p:extLst>
      <p:ext uri="{BB962C8B-B14F-4D97-AF65-F5344CB8AC3E}">
        <p14:creationId xmlns:p14="http://schemas.microsoft.com/office/powerpoint/2010/main" val="126687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7E87AC-F276-FBCC-8A1B-6C9AA5524FBF}"/>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4EB78E8-909D-6453-C9AD-6FE0B63B7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65CEC0B-66CD-B3FB-0B06-57EBBDBF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F0CB8F1-D838-6A0B-F0EC-F77F0D1F2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466227D-744E-9993-EC84-FF6249C34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65B76838-C6EF-4CB0-3065-5A86D870703B}"/>
              </a:ext>
            </a:extLst>
          </p:cNvPr>
          <p:cNvSpPr>
            <a:spLocks noGrp="1"/>
          </p:cNvSpPr>
          <p:nvPr>
            <p:ph type="title"/>
          </p:nvPr>
        </p:nvSpPr>
        <p:spPr>
          <a:xfrm>
            <a:off x="1979612" y="277204"/>
            <a:ext cx="7061882" cy="1159200"/>
          </a:xfrm>
        </p:spPr>
        <p:txBody>
          <a:bodyPr vert="horz" lIns="91440" tIns="45720" rIns="91440" bIns="45720" rtlCol="0" anchor="ctr">
            <a:normAutofit fontScale="90000"/>
          </a:bodyPr>
          <a:lstStyle/>
          <a:p>
            <a:pPr algn="ctr" defTabSz="914400"/>
            <a:r>
              <a:rPr lang="en-US" sz="4000" dirty="0">
                <a:solidFill>
                  <a:srgbClr val="FFFFFF"/>
                </a:solidFill>
              </a:rPr>
              <a:t>IMM-3 Q4 2024 – Q1 2025</a:t>
            </a:r>
            <a:br>
              <a:rPr lang="en-US" sz="4000" dirty="0">
                <a:solidFill>
                  <a:srgbClr val="FFFFFF"/>
                </a:solidFill>
              </a:rPr>
            </a:br>
            <a:r>
              <a:rPr lang="en-US" sz="4000" dirty="0">
                <a:solidFill>
                  <a:srgbClr val="FFFFFF"/>
                </a:solidFill>
              </a:rPr>
              <a:t>National Comparison</a:t>
            </a:r>
            <a:br>
              <a:rPr lang="en-US" sz="4000" kern="1200" dirty="0">
                <a:solidFill>
                  <a:srgbClr val="FFFFFF"/>
                </a:solidFill>
                <a:latin typeface="+mj-lt"/>
                <a:ea typeface="+mj-ea"/>
                <a:cs typeface="+mj-cs"/>
              </a:rPr>
            </a:b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sp>
        <p:nvSpPr>
          <p:cNvPr id="6" name="Rectangle 5">
            <a:extLst>
              <a:ext uri="{FF2B5EF4-FFF2-40B4-BE49-F238E27FC236}">
                <a16:creationId xmlns:a16="http://schemas.microsoft.com/office/drawing/2014/main" id="{11813F75-2BCE-E403-41BF-7DCFB5DB620A}"/>
              </a:ext>
            </a:extLst>
          </p:cNvPr>
          <p:cNvSpPr/>
          <p:nvPr/>
        </p:nvSpPr>
        <p:spPr>
          <a:xfrm>
            <a:off x="74612" y="6172200"/>
            <a:ext cx="685800" cy="245367"/>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Top 10</a:t>
            </a:r>
          </a:p>
        </p:txBody>
      </p:sp>
      <p:sp>
        <p:nvSpPr>
          <p:cNvPr id="7" name="Rectangle 6">
            <a:extLst>
              <a:ext uri="{FF2B5EF4-FFF2-40B4-BE49-F238E27FC236}">
                <a16:creationId xmlns:a16="http://schemas.microsoft.com/office/drawing/2014/main" id="{54C5555D-75E4-5BEE-F85F-D06DDA87E05B}"/>
              </a:ext>
            </a:extLst>
          </p:cNvPr>
          <p:cNvSpPr/>
          <p:nvPr/>
        </p:nvSpPr>
        <p:spPr>
          <a:xfrm>
            <a:off x="7974340" y="5268404"/>
            <a:ext cx="152400" cy="558038"/>
          </a:xfrm>
          <a:prstGeom prst="rect">
            <a:avLst/>
          </a:prstGeom>
          <a:no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105BD5F-B486-3F56-25C6-AEB7385B31CA}"/>
              </a:ext>
            </a:extLst>
          </p:cNvPr>
          <p:cNvSpPr txBox="1"/>
          <p:nvPr/>
        </p:nvSpPr>
        <p:spPr>
          <a:xfrm>
            <a:off x="1598612" y="5486400"/>
            <a:ext cx="2819400" cy="340042"/>
          </a:xfrm>
          <a:prstGeom prst="rect">
            <a:avLst/>
          </a:prstGeom>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D570EF8C-8C53-D87E-D489-C1DD63630DCE}"/>
              </a:ext>
            </a:extLst>
          </p:cNvPr>
          <p:cNvGraphicFramePr>
            <a:graphicFrameLocks/>
          </p:cNvGraphicFramePr>
          <p:nvPr/>
        </p:nvGraphicFramePr>
        <p:xfrm>
          <a:off x="598487" y="1780684"/>
          <a:ext cx="10991849" cy="43910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146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1B8F9B-6D53-EED4-BB10-E8B6DF61D87F}"/>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AD31A57-C9EF-5E8B-12B6-70A1549A0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3333E1D-95FA-D1F6-F90D-3EC99FC4C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F412EC1-8050-4C72-E6CC-0308560AE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D994ACA-84CD-A034-9B3A-669E6726F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5E43056-DEF3-1F8E-4D51-12F0483C2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a:extLst>
              <a:ext uri="{FF2B5EF4-FFF2-40B4-BE49-F238E27FC236}">
                <a16:creationId xmlns:a16="http://schemas.microsoft.com/office/drawing/2014/main" id="{0C51C318-9731-FE36-7206-EA68A68C23F7}"/>
              </a:ext>
            </a:extLst>
          </p:cNvPr>
          <p:cNvSpPr>
            <a:spLocks noGrp="1"/>
          </p:cNvSpPr>
          <p:nvPr>
            <p:ph type="title"/>
          </p:nvPr>
        </p:nvSpPr>
        <p:spPr>
          <a:xfrm>
            <a:off x="1371241" y="294538"/>
            <a:ext cx="9893374" cy="1033669"/>
          </a:xfrm>
        </p:spPr>
        <p:txBody>
          <a:bodyPr>
            <a:normAutofit fontScale="90000"/>
          </a:bodyPr>
          <a:lstStyle/>
          <a:p>
            <a:pPr algn="ctr"/>
            <a:r>
              <a:rPr lang="en-US" sz="4000" dirty="0">
                <a:solidFill>
                  <a:srgbClr val="FFFFFF"/>
                </a:solidFill>
              </a:rPr>
              <a:t>Safe Use of Opioids</a:t>
            </a:r>
            <a:br>
              <a:rPr lang="en-US" sz="4000" dirty="0">
                <a:solidFill>
                  <a:srgbClr val="FFFFFF"/>
                </a:solidFill>
              </a:rPr>
            </a:br>
            <a:r>
              <a:rPr lang="en-US" sz="4000" dirty="0">
                <a:solidFill>
                  <a:srgbClr val="FFFFFF"/>
                </a:solidFill>
              </a:rPr>
              <a:t>Calendar Year 2024</a:t>
            </a:r>
          </a:p>
        </p:txBody>
      </p:sp>
      <p:sp>
        <p:nvSpPr>
          <p:cNvPr id="14" name="Content Placeholder 13">
            <a:extLst>
              <a:ext uri="{FF2B5EF4-FFF2-40B4-BE49-F238E27FC236}">
                <a16:creationId xmlns:a16="http://schemas.microsoft.com/office/drawing/2014/main" id="{BC6226AD-31F1-E997-3799-28394445FAD1}"/>
              </a:ext>
            </a:extLst>
          </p:cNvPr>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pic>
        <p:nvPicPr>
          <p:cNvPr id="2" name="Picture 1">
            <a:extLst>
              <a:ext uri="{FF2B5EF4-FFF2-40B4-BE49-F238E27FC236}">
                <a16:creationId xmlns:a16="http://schemas.microsoft.com/office/drawing/2014/main" id="{D551CCEC-CEB1-BCFD-2D91-E3D21CE5DE32}"/>
              </a:ext>
            </a:extLst>
          </p:cNvPr>
          <p:cNvPicPr>
            <a:picLocks noChangeAspect="1"/>
          </p:cNvPicPr>
          <p:nvPr/>
        </p:nvPicPr>
        <p:blipFill>
          <a:blip r:embed="rId2"/>
          <a:stretch>
            <a:fillRect/>
          </a:stretch>
        </p:blipFill>
        <p:spPr>
          <a:xfrm>
            <a:off x="3108986" y="2057400"/>
            <a:ext cx="5334000" cy="3509532"/>
          </a:xfrm>
          <a:prstGeom prst="rect">
            <a:avLst/>
          </a:prstGeom>
        </p:spPr>
      </p:pic>
      <p:pic>
        <p:nvPicPr>
          <p:cNvPr id="3" name="Picture 2">
            <a:extLst>
              <a:ext uri="{FF2B5EF4-FFF2-40B4-BE49-F238E27FC236}">
                <a16:creationId xmlns:a16="http://schemas.microsoft.com/office/drawing/2014/main" id="{E6949585-A5ED-7698-7A9A-3D6C422A17B4}"/>
              </a:ext>
            </a:extLst>
          </p:cNvPr>
          <p:cNvPicPr>
            <a:picLocks noChangeAspect="1"/>
          </p:cNvPicPr>
          <p:nvPr/>
        </p:nvPicPr>
        <p:blipFill>
          <a:blip r:embed="rId3"/>
          <a:stretch>
            <a:fillRect/>
          </a:stretch>
        </p:blipFill>
        <p:spPr>
          <a:xfrm>
            <a:off x="303212" y="5109877"/>
            <a:ext cx="1676400" cy="1597432"/>
          </a:xfrm>
          <a:prstGeom prst="rect">
            <a:avLst/>
          </a:prstGeom>
        </p:spPr>
      </p:pic>
    </p:spTree>
    <p:extLst>
      <p:ext uri="{BB962C8B-B14F-4D97-AF65-F5344CB8AC3E}">
        <p14:creationId xmlns:p14="http://schemas.microsoft.com/office/powerpoint/2010/main" val="124320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p:cNvSpPr>
            <a:spLocks noGrp="1"/>
          </p:cNvSpPr>
          <p:nvPr>
            <p:ph type="title"/>
          </p:nvPr>
        </p:nvSpPr>
        <p:spPr>
          <a:xfrm>
            <a:off x="1289991" y="27879"/>
            <a:ext cx="9893374" cy="1033669"/>
          </a:xfrm>
        </p:spPr>
        <p:txBody>
          <a:bodyPr>
            <a:normAutofit/>
          </a:bodyPr>
          <a:lstStyle/>
          <a:p>
            <a:pPr algn="ctr"/>
            <a:r>
              <a:rPr lang="en-US" sz="4000" dirty="0">
                <a:solidFill>
                  <a:srgbClr val="FFFFFF"/>
                </a:solidFill>
              </a:rPr>
              <a:t>Safe Use of Opioids</a:t>
            </a:r>
          </a:p>
        </p:txBody>
      </p:sp>
      <p:sp>
        <p:nvSpPr>
          <p:cNvPr id="14" name="Content Placeholder 13"/>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graphicFrame>
        <p:nvGraphicFramePr>
          <p:cNvPr id="9" name="Object 8">
            <a:extLst>
              <a:ext uri="{FF2B5EF4-FFF2-40B4-BE49-F238E27FC236}">
                <a16:creationId xmlns:a16="http://schemas.microsoft.com/office/drawing/2014/main" id="{32803C46-09C4-624C-F6B1-6497CE5DA5C4}"/>
              </a:ext>
            </a:extLst>
          </p:cNvPr>
          <p:cNvGraphicFramePr>
            <a:graphicFrameLocks noChangeAspect="1"/>
          </p:cNvGraphicFramePr>
          <p:nvPr/>
        </p:nvGraphicFramePr>
        <p:xfrm>
          <a:off x="379412" y="1878589"/>
          <a:ext cx="11049000" cy="3988812"/>
        </p:xfrm>
        <a:graphic>
          <a:graphicData uri="http://schemas.openxmlformats.org/presentationml/2006/ole">
            <mc:AlternateContent xmlns:mc="http://schemas.openxmlformats.org/markup-compatibility/2006">
              <mc:Choice xmlns:v="urn:schemas-microsoft-com:vml" Requires="v">
                <p:oleObj name="Worksheet" r:id="rId3" imgW="8238970" imgH="3038488" progId="Excel.Sheet.12">
                  <p:embed/>
                </p:oleObj>
              </mc:Choice>
              <mc:Fallback>
                <p:oleObj name="Worksheet" r:id="rId3" imgW="8238970" imgH="3038488" progId="Excel.Sheet.12">
                  <p:embed/>
                  <p:pic>
                    <p:nvPicPr>
                      <p:cNvPr id="9" name="Object 8">
                        <a:extLst>
                          <a:ext uri="{FF2B5EF4-FFF2-40B4-BE49-F238E27FC236}">
                            <a16:creationId xmlns:a16="http://schemas.microsoft.com/office/drawing/2014/main" id="{32803C46-09C4-624C-F6B1-6497CE5DA5C4}"/>
                          </a:ext>
                        </a:extLst>
                      </p:cNvPr>
                      <p:cNvPicPr/>
                      <p:nvPr/>
                    </p:nvPicPr>
                    <p:blipFill>
                      <a:blip r:embed="rId4"/>
                      <a:stretch>
                        <a:fillRect/>
                      </a:stretch>
                    </p:blipFill>
                    <p:spPr>
                      <a:xfrm>
                        <a:off x="379412" y="1878589"/>
                        <a:ext cx="11049000" cy="3988812"/>
                      </a:xfrm>
                      <a:prstGeom prst="rect">
                        <a:avLst/>
                      </a:prstGeom>
                    </p:spPr>
                  </p:pic>
                </p:oleObj>
              </mc:Fallback>
            </mc:AlternateContent>
          </a:graphicData>
        </a:graphic>
      </p:graphicFrame>
    </p:spTree>
    <p:extLst>
      <p:ext uri="{BB962C8B-B14F-4D97-AF65-F5344CB8AC3E}">
        <p14:creationId xmlns:p14="http://schemas.microsoft.com/office/powerpoint/2010/main" val="421923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p:cNvSpPr>
            <a:spLocks noGrp="1"/>
          </p:cNvSpPr>
          <p:nvPr>
            <p:ph type="title"/>
          </p:nvPr>
        </p:nvSpPr>
        <p:spPr>
          <a:xfrm>
            <a:off x="1289991" y="27879"/>
            <a:ext cx="9893374" cy="1033669"/>
          </a:xfrm>
        </p:spPr>
        <p:txBody>
          <a:bodyPr>
            <a:normAutofit/>
          </a:bodyPr>
          <a:lstStyle/>
          <a:p>
            <a:pPr algn="ctr"/>
            <a:r>
              <a:rPr lang="en-US" sz="4000" dirty="0">
                <a:solidFill>
                  <a:srgbClr val="FFFFFF"/>
                </a:solidFill>
              </a:rPr>
              <a:t>Safe Use of Opioids</a:t>
            </a:r>
          </a:p>
        </p:txBody>
      </p:sp>
      <p:sp>
        <p:nvSpPr>
          <p:cNvPr id="14" name="Content Placeholder 13"/>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graphicFrame>
        <p:nvGraphicFramePr>
          <p:cNvPr id="2" name="Chart 1">
            <a:extLst>
              <a:ext uri="{FF2B5EF4-FFF2-40B4-BE49-F238E27FC236}">
                <a16:creationId xmlns:a16="http://schemas.microsoft.com/office/drawing/2014/main" id="{DC829F88-28F5-9EC0-5242-F4C4E1FBF740}"/>
              </a:ext>
            </a:extLst>
          </p:cNvPr>
          <p:cNvGraphicFramePr>
            <a:graphicFrameLocks/>
          </p:cNvGraphicFramePr>
          <p:nvPr/>
        </p:nvGraphicFramePr>
        <p:xfrm>
          <a:off x="20182" y="1739570"/>
          <a:ext cx="11865429" cy="466123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184BB95E-EE71-EC16-DD0C-5B809E9DF9C9}"/>
              </a:ext>
            </a:extLst>
          </p:cNvPr>
          <p:cNvCxnSpPr>
            <a:cxnSpLocks/>
          </p:cNvCxnSpPr>
          <p:nvPr/>
        </p:nvCxnSpPr>
        <p:spPr>
          <a:xfrm flipH="1">
            <a:off x="1446212" y="3505200"/>
            <a:ext cx="101346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3AF0B28-F1FE-7D71-89BE-9F2DD2D5634B}"/>
              </a:ext>
            </a:extLst>
          </p:cNvPr>
          <p:cNvSpPr txBox="1"/>
          <p:nvPr/>
        </p:nvSpPr>
        <p:spPr>
          <a:xfrm>
            <a:off x="49662" y="6474600"/>
            <a:ext cx="60649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*CAH had a 0 denominator and/or low volume exemption for all 4 quarters but is still considered reporting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Did Not Report the measure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96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D1DDDF11-9193-C288-DE01-D0D2C0A6A6FC}"/>
              </a:ext>
            </a:extLst>
          </p:cNvPr>
          <p:cNvSpPr>
            <a:spLocks noGrp="1"/>
          </p:cNvSpPr>
          <p:nvPr>
            <p:ph type="title"/>
          </p:nvPr>
        </p:nvSpPr>
        <p:spPr>
          <a:xfrm>
            <a:off x="1979612" y="277204"/>
            <a:ext cx="7061882" cy="1159200"/>
          </a:xfrm>
        </p:spPr>
        <p:txBody>
          <a:bodyPr vert="horz" lIns="91440" tIns="45720" rIns="91440" bIns="45720" rtlCol="0" anchor="ctr">
            <a:normAutofit fontScale="90000"/>
          </a:bodyPr>
          <a:lstStyle/>
          <a:p>
            <a:pPr algn="ctr" defTabSz="914400"/>
            <a:r>
              <a:rPr lang="en-US" sz="4000" kern="1200" dirty="0">
                <a:solidFill>
                  <a:srgbClr val="FFFFFF"/>
                </a:solidFill>
                <a:latin typeface="+mj-lt"/>
                <a:ea typeface="+mj-ea"/>
                <a:cs typeface="+mj-cs"/>
              </a:rPr>
              <a:t>Safe </a:t>
            </a:r>
            <a:r>
              <a:rPr lang="en-US" sz="4000" dirty="0">
                <a:solidFill>
                  <a:srgbClr val="FFFFFF"/>
                </a:solidFill>
              </a:rPr>
              <a:t>use of Opioids</a:t>
            </a:r>
            <a:br>
              <a:rPr lang="en-US" sz="4000" dirty="0">
                <a:solidFill>
                  <a:srgbClr val="FFFFFF"/>
                </a:solidFill>
              </a:rPr>
            </a:br>
            <a:r>
              <a:rPr lang="en-US" sz="4000" dirty="0">
                <a:solidFill>
                  <a:srgbClr val="FFFFFF"/>
                </a:solidFill>
              </a:rPr>
              <a:t>National Comparison</a:t>
            </a:r>
            <a:br>
              <a:rPr lang="en-US" sz="4000" kern="1200" dirty="0">
                <a:solidFill>
                  <a:srgbClr val="FFFFFF"/>
                </a:solidFill>
                <a:latin typeface="+mj-lt"/>
                <a:ea typeface="+mj-ea"/>
                <a:cs typeface="+mj-cs"/>
              </a:rPr>
            </a:b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cxnSp>
        <p:nvCxnSpPr>
          <p:cNvPr id="9" name="Straight Connector 8">
            <a:extLst>
              <a:ext uri="{FF2B5EF4-FFF2-40B4-BE49-F238E27FC236}">
                <a16:creationId xmlns:a16="http://schemas.microsoft.com/office/drawing/2014/main" id="{CFAFDD5B-67F9-6D55-C543-7969408B11FF}"/>
              </a:ext>
            </a:extLst>
          </p:cNvPr>
          <p:cNvCxnSpPr/>
          <p:nvPr/>
        </p:nvCxnSpPr>
        <p:spPr>
          <a:xfrm flipV="1">
            <a:off x="797719" y="3200400"/>
            <a:ext cx="11125200" cy="76200"/>
          </a:xfrm>
          <a:prstGeom prst="line">
            <a:avLst/>
          </a:prstGeom>
        </p:spPr>
        <p:style>
          <a:lnRef idx="3">
            <a:schemeClr val="accent2"/>
          </a:lnRef>
          <a:fillRef idx="0">
            <a:schemeClr val="accent2"/>
          </a:fillRef>
          <a:effectRef idx="2">
            <a:schemeClr val="accent2"/>
          </a:effectRef>
          <a:fontRef idx="minor">
            <a:schemeClr val="tx1"/>
          </a:fontRef>
        </p:style>
      </p:cxnSp>
      <p:sp>
        <p:nvSpPr>
          <p:cNvPr id="11" name="Rectangle 10">
            <a:extLst>
              <a:ext uri="{FF2B5EF4-FFF2-40B4-BE49-F238E27FC236}">
                <a16:creationId xmlns:a16="http://schemas.microsoft.com/office/drawing/2014/main" id="{B5F2B585-893A-D729-16B9-8A0374546A07}"/>
              </a:ext>
            </a:extLst>
          </p:cNvPr>
          <p:cNvSpPr/>
          <p:nvPr/>
        </p:nvSpPr>
        <p:spPr>
          <a:xfrm>
            <a:off x="5519850" y="5551640"/>
            <a:ext cx="2327161" cy="304800"/>
          </a:xfrm>
          <a:prstGeom prst="rect">
            <a:avLst/>
          </a:prstGeom>
          <a:no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972C6900-A168-A381-EAD1-8FCF5336D576}"/>
              </a:ext>
            </a:extLst>
          </p:cNvPr>
          <p:cNvGraphicFramePr>
            <a:graphicFrameLocks/>
          </p:cNvGraphicFramePr>
          <p:nvPr/>
        </p:nvGraphicFramePr>
        <p:xfrm>
          <a:off x="531812" y="1734693"/>
          <a:ext cx="11125200" cy="413069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84F8F558-7B00-5C3F-7DDC-9D67DC415B4A}"/>
              </a:ext>
            </a:extLst>
          </p:cNvPr>
          <p:cNvSpPr/>
          <p:nvPr/>
        </p:nvSpPr>
        <p:spPr>
          <a:xfrm>
            <a:off x="6246812" y="5551640"/>
            <a:ext cx="228600" cy="3048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89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28494E-AD5D-D6FB-8D0E-5BB9FDCA721F}"/>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5EC72FD-8557-E53A-A40B-49BF75571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8084E1E-BCFA-A44E-D216-1E1853269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7C0C61-CA75-C970-36A1-0C1DD6F85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A949403-0BAF-90B1-4855-1C01A020D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A40F212-3F96-2114-DD62-74812BFD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a:extLst>
              <a:ext uri="{FF2B5EF4-FFF2-40B4-BE49-F238E27FC236}">
                <a16:creationId xmlns:a16="http://schemas.microsoft.com/office/drawing/2014/main" id="{9D4AF723-8C94-A900-2C79-CE28A049FBC0}"/>
              </a:ext>
            </a:extLst>
          </p:cNvPr>
          <p:cNvSpPr>
            <a:spLocks noGrp="1"/>
          </p:cNvSpPr>
          <p:nvPr>
            <p:ph type="title"/>
          </p:nvPr>
        </p:nvSpPr>
        <p:spPr>
          <a:xfrm>
            <a:off x="1371241" y="294538"/>
            <a:ext cx="9893374" cy="1033669"/>
          </a:xfrm>
        </p:spPr>
        <p:txBody>
          <a:bodyPr>
            <a:normAutofit fontScale="90000"/>
          </a:bodyPr>
          <a:lstStyle/>
          <a:p>
            <a:pPr algn="ctr"/>
            <a:r>
              <a:rPr lang="en-US" sz="4000" dirty="0">
                <a:solidFill>
                  <a:srgbClr val="FFFFFF"/>
                </a:solidFill>
              </a:rPr>
              <a:t>Antibiotic Stewardship</a:t>
            </a:r>
            <a:br>
              <a:rPr lang="en-US" sz="4000" dirty="0">
                <a:solidFill>
                  <a:srgbClr val="FFFFFF"/>
                </a:solidFill>
              </a:rPr>
            </a:br>
            <a:r>
              <a:rPr lang="en-US" sz="4000" dirty="0">
                <a:solidFill>
                  <a:srgbClr val="FFFFFF"/>
                </a:solidFill>
              </a:rPr>
              <a:t>Calendar Year 2024</a:t>
            </a:r>
          </a:p>
        </p:txBody>
      </p:sp>
      <p:sp>
        <p:nvSpPr>
          <p:cNvPr id="14" name="Content Placeholder 13">
            <a:extLst>
              <a:ext uri="{FF2B5EF4-FFF2-40B4-BE49-F238E27FC236}">
                <a16:creationId xmlns:a16="http://schemas.microsoft.com/office/drawing/2014/main" id="{B0ABE759-AE7E-69D0-6C5F-5287C27B979F}"/>
              </a:ext>
            </a:extLst>
          </p:cNvPr>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pic>
        <p:nvPicPr>
          <p:cNvPr id="2" name="Picture 1">
            <a:extLst>
              <a:ext uri="{FF2B5EF4-FFF2-40B4-BE49-F238E27FC236}">
                <a16:creationId xmlns:a16="http://schemas.microsoft.com/office/drawing/2014/main" id="{A969981F-1A68-D66D-38AD-699F4E414630}"/>
              </a:ext>
            </a:extLst>
          </p:cNvPr>
          <p:cNvPicPr>
            <a:picLocks noChangeAspect="1"/>
          </p:cNvPicPr>
          <p:nvPr/>
        </p:nvPicPr>
        <p:blipFill>
          <a:blip r:embed="rId2"/>
          <a:stretch>
            <a:fillRect/>
          </a:stretch>
        </p:blipFill>
        <p:spPr>
          <a:xfrm>
            <a:off x="3108986" y="2057400"/>
            <a:ext cx="5334000" cy="3509532"/>
          </a:xfrm>
          <a:prstGeom prst="rect">
            <a:avLst/>
          </a:prstGeom>
        </p:spPr>
      </p:pic>
      <p:pic>
        <p:nvPicPr>
          <p:cNvPr id="3" name="Picture 2">
            <a:extLst>
              <a:ext uri="{FF2B5EF4-FFF2-40B4-BE49-F238E27FC236}">
                <a16:creationId xmlns:a16="http://schemas.microsoft.com/office/drawing/2014/main" id="{8ECF1FC3-69C6-8DBD-AD6E-F5A077C6E93E}"/>
              </a:ext>
            </a:extLst>
          </p:cNvPr>
          <p:cNvPicPr>
            <a:picLocks noChangeAspect="1"/>
          </p:cNvPicPr>
          <p:nvPr/>
        </p:nvPicPr>
        <p:blipFill>
          <a:blip r:embed="rId3"/>
          <a:stretch>
            <a:fillRect/>
          </a:stretch>
        </p:blipFill>
        <p:spPr>
          <a:xfrm>
            <a:off x="303212" y="5109877"/>
            <a:ext cx="1676400" cy="1597432"/>
          </a:xfrm>
          <a:prstGeom prst="rect">
            <a:avLst/>
          </a:prstGeom>
        </p:spPr>
      </p:pic>
    </p:spTree>
    <p:extLst>
      <p:ext uri="{BB962C8B-B14F-4D97-AF65-F5344CB8AC3E}">
        <p14:creationId xmlns:p14="http://schemas.microsoft.com/office/powerpoint/2010/main" val="67655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59CF7B-E016-D794-691F-C2AFF798687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FD5D075-4D55-63CD-CF0F-8200CCDE1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814858E-0B66-E608-1896-720206AB7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B5ADEB7-CB29-B65B-2A22-377DB2FCA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813F034-0CCA-E309-5BF3-5C0D86DBA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5F94F33-40F3-C437-9153-19179D805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a:extLst>
              <a:ext uri="{FF2B5EF4-FFF2-40B4-BE49-F238E27FC236}">
                <a16:creationId xmlns:a16="http://schemas.microsoft.com/office/drawing/2014/main" id="{B71FC794-618D-4F91-4701-EB070ABF51DC}"/>
              </a:ext>
            </a:extLst>
          </p:cNvPr>
          <p:cNvSpPr>
            <a:spLocks noGrp="1"/>
          </p:cNvSpPr>
          <p:nvPr>
            <p:ph type="title"/>
          </p:nvPr>
        </p:nvSpPr>
        <p:spPr>
          <a:xfrm>
            <a:off x="1289991" y="27879"/>
            <a:ext cx="9893374" cy="1033669"/>
          </a:xfrm>
        </p:spPr>
        <p:txBody>
          <a:bodyPr>
            <a:normAutofit/>
          </a:bodyPr>
          <a:lstStyle/>
          <a:p>
            <a:pPr algn="ctr"/>
            <a:r>
              <a:rPr lang="en-US" sz="4000" dirty="0">
                <a:solidFill>
                  <a:srgbClr val="FFFFFF"/>
                </a:solidFill>
              </a:rPr>
              <a:t>Antibiotic Stewardship</a:t>
            </a:r>
          </a:p>
        </p:txBody>
      </p:sp>
      <p:sp>
        <p:nvSpPr>
          <p:cNvPr id="14" name="Content Placeholder 13">
            <a:extLst>
              <a:ext uri="{FF2B5EF4-FFF2-40B4-BE49-F238E27FC236}">
                <a16:creationId xmlns:a16="http://schemas.microsoft.com/office/drawing/2014/main" id="{BF687B6E-171C-31FB-4138-9689A2319B55}"/>
              </a:ext>
            </a:extLst>
          </p:cNvPr>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graphicFrame>
        <p:nvGraphicFramePr>
          <p:cNvPr id="2" name="Table 1">
            <a:extLst>
              <a:ext uri="{FF2B5EF4-FFF2-40B4-BE49-F238E27FC236}">
                <a16:creationId xmlns:a16="http://schemas.microsoft.com/office/drawing/2014/main" id="{22DE9FBF-5716-C4AC-365E-20F931523845}"/>
              </a:ext>
            </a:extLst>
          </p:cNvPr>
          <p:cNvGraphicFramePr>
            <a:graphicFrameLocks noGrp="1"/>
          </p:cNvGraphicFramePr>
          <p:nvPr/>
        </p:nvGraphicFramePr>
        <p:xfrm>
          <a:off x="760412" y="2108206"/>
          <a:ext cx="10512426" cy="4161481"/>
        </p:xfrm>
        <a:graphic>
          <a:graphicData uri="http://schemas.openxmlformats.org/drawingml/2006/table">
            <a:tbl>
              <a:tblPr/>
              <a:tblGrid>
                <a:gridCol w="1756620">
                  <a:extLst>
                    <a:ext uri="{9D8B030D-6E8A-4147-A177-3AD203B41FA5}">
                      <a16:colId xmlns:a16="http://schemas.microsoft.com/office/drawing/2014/main" val="2468702316"/>
                    </a:ext>
                  </a:extLst>
                </a:gridCol>
                <a:gridCol w="605389">
                  <a:extLst>
                    <a:ext uri="{9D8B030D-6E8A-4147-A177-3AD203B41FA5}">
                      <a16:colId xmlns:a16="http://schemas.microsoft.com/office/drawing/2014/main" val="3861508612"/>
                    </a:ext>
                  </a:extLst>
                </a:gridCol>
                <a:gridCol w="476371">
                  <a:extLst>
                    <a:ext uri="{9D8B030D-6E8A-4147-A177-3AD203B41FA5}">
                      <a16:colId xmlns:a16="http://schemas.microsoft.com/office/drawing/2014/main" val="87332299"/>
                    </a:ext>
                  </a:extLst>
                </a:gridCol>
                <a:gridCol w="476371">
                  <a:extLst>
                    <a:ext uri="{9D8B030D-6E8A-4147-A177-3AD203B41FA5}">
                      <a16:colId xmlns:a16="http://schemas.microsoft.com/office/drawing/2014/main" val="1610361781"/>
                    </a:ext>
                  </a:extLst>
                </a:gridCol>
                <a:gridCol w="476371">
                  <a:extLst>
                    <a:ext uri="{9D8B030D-6E8A-4147-A177-3AD203B41FA5}">
                      <a16:colId xmlns:a16="http://schemas.microsoft.com/office/drawing/2014/main" val="155762749"/>
                    </a:ext>
                  </a:extLst>
                </a:gridCol>
                <a:gridCol w="171278">
                  <a:extLst>
                    <a:ext uri="{9D8B030D-6E8A-4147-A177-3AD203B41FA5}">
                      <a16:colId xmlns:a16="http://schemas.microsoft.com/office/drawing/2014/main" val="2041786937"/>
                    </a:ext>
                  </a:extLst>
                </a:gridCol>
                <a:gridCol w="1019650">
                  <a:extLst>
                    <a:ext uri="{9D8B030D-6E8A-4147-A177-3AD203B41FA5}">
                      <a16:colId xmlns:a16="http://schemas.microsoft.com/office/drawing/2014/main" val="2514104850"/>
                    </a:ext>
                  </a:extLst>
                </a:gridCol>
                <a:gridCol w="645086">
                  <a:extLst>
                    <a:ext uri="{9D8B030D-6E8A-4147-A177-3AD203B41FA5}">
                      <a16:colId xmlns:a16="http://schemas.microsoft.com/office/drawing/2014/main" val="844704022"/>
                    </a:ext>
                  </a:extLst>
                </a:gridCol>
                <a:gridCol w="647568">
                  <a:extLst>
                    <a:ext uri="{9D8B030D-6E8A-4147-A177-3AD203B41FA5}">
                      <a16:colId xmlns:a16="http://schemas.microsoft.com/office/drawing/2014/main" val="4034885392"/>
                    </a:ext>
                  </a:extLst>
                </a:gridCol>
                <a:gridCol w="202296">
                  <a:extLst>
                    <a:ext uri="{9D8B030D-6E8A-4147-A177-3AD203B41FA5}">
                      <a16:colId xmlns:a16="http://schemas.microsoft.com/office/drawing/2014/main" val="3822536660"/>
                    </a:ext>
                  </a:extLst>
                </a:gridCol>
                <a:gridCol w="1087877">
                  <a:extLst>
                    <a:ext uri="{9D8B030D-6E8A-4147-A177-3AD203B41FA5}">
                      <a16:colId xmlns:a16="http://schemas.microsoft.com/office/drawing/2014/main" val="1122685700"/>
                    </a:ext>
                  </a:extLst>
                </a:gridCol>
                <a:gridCol w="704633">
                  <a:extLst>
                    <a:ext uri="{9D8B030D-6E8A-4147-A177-3AD203B41FA5}">
                      <a16:colId xmlns:a16="http://schemas.microsoft.com/office/drawing/2014/main" val="3230594921"/>
                    </a:ext>
                  </a:extLst>
                </a:gridCol>
                <a:gridCol w="188690">
                  <a:extLst>
                    <a:ext uri="{9D8B030D-6E8A-4147-A177-3AD203B41FA5}">
                      <a16:colId xmlns:a16="http://schemas.microsoft.com/office/drawing/2014/main" val="983944229"/>
                    </a:ext>
                  </a:extLst>
                </a:gridCol>
                <a:gridCol w="2054226">
                  <a:extLst>
                    <a:ext uri="{9D8B030D-6E8A-4147-A177-3AD203B41FA5}">
                      <a16:colId xmlns:a16="http://schemas.microsoft.com/office/drawing/2014/main" val="3362375272"/>
                    </a:ext>
                  </a:extLst>
                </a:gridCol>
              </a:tblGrid>
              <a:tr h="332767">
                <a:tc>
                  <a:txBody>
                    <a:bodyPr/>
                    <a:lstStyle/>
                    <a:p>
                      <a:pPr algn="l" rtl="0" fontAlgn="b"/>
                      <a:r>
                        <a:rPr lang="en-US" sz="1600" b="1" i="0" u="none" strike="noStrike">
                          <a:solidFill>
                            <a:srgbClr val="000000"/>
                          </a:solidFill>
                          <a:effectLst/>
                          <a:latin typeface="Calibri" panose="020F0502020204030204" pitchFamily="34" charset="0"/>
                        </a:rPr>
                        <a:t>Abx Stewardship</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4">
                  <a:txBody>
                    <a:bodyPr/>
                    <a:lstStyle/>
                    <a:p>
                      <a:pPr algn="ctr" rtl="0" fontAlgn="ctr"/>
                      <a:r>
                        <a:rPr lang="en-US" sz="1100" b="1" i="0" u="none" strike="noStrike">
                          <a:solidFill>
                            <a:srgbClr val="000000"/>
                          </a:solidFill>
                          <a:effectLst/>
                          <a:latin typeface="Calibri" panose="020F0502020204030204" pitchFamily="34" charset="0"/>
                        </a:rPr>
                        <a:t>State by Performance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rtl="0" fontAlgn="ctr"/>
                      <a:r>
                        <a:rPr lang="en-US" sz="1100" b="0" i="0" u="none" strike="noStrike" dirty="0">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rtl="0" fontAlgn="ctr"/>
                      <a:r>
                        <a:rPr lang="en-US" sz="1100" b="1" i="0" u="none" strike="noStrike" dirty="0">
                          <a:solidFill>
                            <a:srgbClr val="000000"/>
                          </a:solidFill>
                          <a:effectLst/>
                          <a:latin typeface="Calibri" panose="020F0502020204030204" pitchFamily="34" charset="0"/>
                        </a:rPr>
                        <a:t>State Current Year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rtl="0" fontAlgn="ctr"/>
                      <a:r>
                        <a:rPr lang="en-US" sz="1100" b="1" i="0" u="none" strike="noStrike" dirty="0">
                          <a:solidFill>
                            <a:srgbClr val="000000"/>
                          </a:solidFill>
                          <a:effectLst/>
                          <a:latin typeface="Calibri" panose="020F0502020204030204" pitchFamily="34" charset="0"/>
                        </a:rPr>
                        <a:t>National Current Year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hMerge="1">
                  <a:txBody>
                    <a:bodyPr/>
                    <a:lstStyle/>
                    <a:p>
                      <a:endParaRPr lang="en-US"/>
                    </a:p>
                  </a:txBody>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Benchmark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273645796"/>
                  </a:ext>
                </a:extLst>
              </a:tr>
              <a:tr h="387598">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CY 2021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l" rtl="0" fontAlgn="b"/>
                      <a:r>
                        <a:rPr lang="en-US" sz="1100" b="0" i="0" u="none" strike="noStrike">
                          <a:solidFill>
                            <a:srgbClr val="000000"/>
                          </a:solidFill>
                          <a:effectLst/>
                          <a:latin typeface="Calibri" panose="020F0502020204030204" pitchFamily="34" charset="0"/>
                        </a:rPr>
                        <a:t>CY 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b"/>
                      <a:r>
                        <a:rPr lang="en-US" sz="1100" b="0" i="0" u="none" strike="noStrike">
                          <a:solidFill>
                            <a:srgbClr val="000000"/>
                          </a:solidFill>
                          <a:effectLst/>
                          <a:latin typeface="Calibri" panose="020F0502020204030204" pitchFamily="34" charset="0"/>
                        </a:rPr>
                        <a:t>CY 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b"/>
                      <a:r>
                        <a:rPr lang="en-US" sz="1100" b="1" i="0" u="none" strike="noStrike">
                          <a:solidFill>
                            <a:srgbClr val="000000"/>
                          </a:solidFill>
                          <a:effectLst/>
                          <a:latin typeface="Calibri" panose="020F0502020204030204" pitchFamily="34" charset="0"/>
                        </a:rPr>
                        <a:t>CY 2024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 CAH Reporting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90th percentile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#CAH Reporting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8CBAD"/>
                    </a:solidFill>
                  </a:tcPr>
                </a:tc>
                <a:tc>
                  <a:txBody>
                    <a:bodyPr/>
                    <a:lstStyle/>
                    <a:p>
                      <a:pPr algn="ctr" rtl="0" fontAlgn="b"/>
                      <a:r>
                        <a:rPr lang="en-US" sz="1100" b="0" i="0" u="none" strike="noStrike">
                          <a:solidFill>
                            <a:srgbClr val="000000"/>
                          </a:solidFill>
                          <a:effectLst/>
                          <a:latin typeface="Calibri" panose="020F050202020403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8CBAD"/>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90</a:t>
                      </a:r>
                      <a:r>
                        <a:rPr lang="en-US" sz="1100" b="0" i="0" u="none" strike="noStrike" baseline="30000">
                          <a:solidFill>
                            <a:srgbClr val="000000"/>
                          </a:solidFill>
                          <a:effectLst/>
                          <a:latin typeface="Calibri" panose="020F0502020204030204" pitchFamily="34" charset="0"/>
                        </a:rPr>
                        <a:t>th</a:t>
                      </a:r>
                      <a:r>
                        <a:rPr lang="en-US" sz="1100" b="0" i="0" u="none" strike="noStrike">
                          <a:solidFill>
                            <a:srgbClr val="000000"/>
                          </a:solidFill>
                          <a:effectLst/>
                          <a:latin typeface="Calibri" panose="020F0502020204030204" pitchFamily="34" charset="0"/>
                        </a:rPr>
                        <a:t> Percentile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980004491"/>
                  </a:ext>
                </a:extLst>
              </a:tr>
              <a:tr h="198526">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9D9D9"/>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0CECE"/>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D0CECE"/>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8CBAD"/>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8CBAD"/>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C6E0B4"/>
                    </a:solidFill>
                  </a:tcPr>
                </a:tc>
                <a:extLst>
                  <a:ext uri="{0D108BD9-81ED-4DB2-BD59-A6C34878D82A}">
                    <a16:rowId xmlns:a16="http://schemas.microsoft.com/office/drawing/2014/main" val="2018525973"/>
                  </a:ext>
                </a:extLst>
              </a:tr>
              <a:tr h="189072">
                <a:tc rowSpan="2">
                  <a:txBody>
                    <a:bodyPr/>
                    <a:lstStyle/>
                    <a:p>
                      <a:pPr algn="ctr" rtl="0" fontAlgn="ctr"/>
                      <a:r>
                        <a:rPr lang="en-US" sz="1100" b="0" i="0" u="none" strike="noStrike">
                          <a:solidFill>
                            <a:srgbClr val="000000"/>
                          </a:solidFill>
                          <a:effectLst/>
                          <a:latin typeface="Calibri" panose="020F0502020204030204" pitchFamily="34" charset="0"/>
                        </a:rPr>
                        <a:t>Antibiotic Stewardship Measure - All Measures Met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noFill/>
                  </a:tcPr>
                </a:tc>
                <a:tc>
                  <a:txBody>
                    <a:bodyPr/>
                    <a:lstStyle/>
                    <a:p>
                      <a:pPr algn="ctr" rtl="0" fontAlgn="ctr"/>
                      <a:r>
                        <a:rPr lang="en-US" sz="1100" b="0" i="0" u="none" strike="noStrike">
                          <a:solidFill>
                            <a:srgbClr val="000000"/>
                          </a:solidFill>
                          <a:effectLst/>
                          <a:latin typeface="Calibri" panose="020F0502020204030204" pitchFamily="34" charset="0"/>
                        </a:rPr>
                        <a:t>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9D9D9"/>
                    </a:solidFill>
                  </a:tcPr>
                </a:tc>
                <a:tc>
                  <a:txBody>
                    <a:bodyPr/>
                    <a:lstStyle/>
                    <a:p>
                      <a:pPr algn="ctr" rtl="0" fontAlgn="ctr"/>
                      <a:r>
                        <a:rPr lang="en-US" sz="1100" b="0" i="0" u="none" strike="noStrike">
                          <a:solidFill>
                            <a:srgbClr val="000000"/>
                          </a:solidFill>
                          <a:effectLst/>
                          <a:latin typeface="Calibri" panose="020F0502020204030204" pitchFamily="34" charset="0"/>
                        </a:rPr>
                        <a:t>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algn="ctr" rtl="0" fontAlgn="ctr"/>
                      <a:r>
                        <a:rPr lang="en-US" sz="1100" b="0" i="0" u="none" strike="noStrike">
                          <a:solidFill>
                            <a:srgbClr val="000000"/>
                          </a:solidFill>
                          <a:effectLst/>
                          <a:latin typeface="Calibri" panose="020F0502020204030204" pitchFamily="34" charset="0"/>
                        </a:rPr>
                        <a:t>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0CECE"/>
                    </a:solidFill>
                  </a:tcPr>
                </a:tc>
                <a:tc>
                  <a:txBody>
                    <a:bodyPr/>
                    <a:lstStyle/>
                    <a:p>
                      <a:pPr algn="ctr" rtl="0" fontAlgn="ctr"/>
                      <a:r>
                        <a:rPr lang="en-US" sz="1100" b="1" i="0" u="none" strike="noStrike">
                          <a:solidFill>
                            <a:srgbClr val="000000"/>
                          </a:solidFill>
                          <a:effectLst/>
                          <a:latin typeface="Calibri" panose="020F0502020204030204" pitchFamily="34" charset="0"/>
                        </a:rPr>
                        <a:t>94%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33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1298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94%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1999999264"/>
                  </a:ext>
                </a:extLst>
              </a:tr>
              <a:tr h="198526">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9D9D9"/>
                    </a:solidFill>
                  </a:tcPr>
                </a:tc>
                <a:tc>
                  <a:txBody>
                    <a:bodyPr/>
                    <a:lstStyle/>
                    <a:p>
                      <a:pPr algn="l" rtl="0" fontAlgn="ctr"/>
                      <a:r>
                        <a:rPr lang="en-US"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0CECE"/>
                    </a:solidFill>
                  </a:tcPr>
                </a:tc>
                <a:tc>
                  <a:txBody>
                    <a:bodyPr/>
                    <a:lstStyle/>
                    <a:p>
                      <a:pPr algn="l"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FFF2CC"/>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8CBAD"/>
                    </a:solidFill>
                  </a:tcPr>
                </a:tc>
                <a:tc>
                  <a:txBody>
                    <a:bodyPr/>
                    <a:lstStyle/>
                    <a:p>
                      <a:pPr algn="l"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extLst>
                  <a:ext uri="{0D108BD9-81ED-4DB2-BD59-A6C34878D82A}">
                    <a16:rowId xmlns:a16="http://schemas.microsoft.com/office/drawing/2014/main" val="1747550126"/>
                  </a:ext>
                </a:extLst>
              </a:tr>
              <a:tr h="207980">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rtl="0" fontAlgn="b"/>
                      <a:r>
                        <a:rPr lang="en-US" sz="1100" b="1"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US" sz="1100" b="1"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789480907"/>
                  </a:ext>
                </a:extLst>
              </a:tr>
              <a:tr h="198526">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0" marR="0" marT="0" marB="0">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14417554"/>
                  </a:ext>
                </a:extLst>
              </a:tr>
              <a:tr h="189072">
                <a:tc>
                  <a:txBody>
                    <a:bodyPr/>
                    <a:lstStyle/>
                    <a:p>
                      <a:pPr algn="l" rtl="0" fontAlgn="b"/>
                      <a:r>
                        <a:rPr lang="en-US" sz="1100" b="0" i="0" u="none" strike="noStrike">
                          <a:solidFill>
                            <a:srgbClr val="000000"/>
                          </a:solidFill>
                          <a:effectLst/>
                          <a:latin typeface="Calibri" panose="020F0502020204030204" pitchFamily="34" charset="0"/>
                        </a:rPr>
                        <a:t>Number CAH Reporting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32/37</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34/36</a:t>
                      </a: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0" i="0" u="none" strike="noStrike">
                          <a:solidFill>
                            <a:srgbClr val="000000"/>
                          </a:solidFill>
                          <a:effectLst/>
                          <a:latin typeface="Calibri" panose="020F0502020204030204" pitchFamily="34" charset="0"/>
                        </a:rPr>
                        <a:t>33/35</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100" b="1" i="0" u="none" strike="noStrike">
                          <a:solidFill>
                            <a:srgbClr val="000000"/>
                          </a:solidFill>
                          <a:effectLst/>
                          <a:latin typeface="Calibri" panose="020F0502020204030204" pitchFamily="34" charset="0"/>
                        </a:rPr>
                        <a:t>33/35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407349118"/>
                  </a:ext>
                </a:extLst>
              </a:tr>
              <a:tr h="198526">
                <a:tc>
                  <a:txBody>
                    <a:bodyPr/>
                    <a:lstStyle/>
                    <a:p>
                      <a:pPr algn="l" rtl="0" fontAlgn="b"/>
                      <a:r>
                        <a:rPr lang="en-US" sz="1100" b="0" i="0" u="none" strike="noStrike">
                          <a:solidFill>
                            <a:srgbClr val="000000"/>
                          </a:solidFill>
                          <a:effectLst/>
                          <a:latin typeface="Calibri" panose="020F0502020204030204" pitchFamily="34" charset="0"/>
                        </a:rPr>
                        <a:t>Reporting Percentage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86%</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94%</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Calibri" panose="020F0502020204030204" pitchFamily="34" charset="0"/>
                        </a:rPr>
                        <a:t>94%</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rtl="0" fontAlgn="b"/>
                      <a:r>
                        <a:rPr lang="en-US" sz="1100" b="1" i="0" u="none" strike="noStrike">
                          <a:solidFill>
                            <a:srgbClr val="000000"/>
                          </a:solidFill>
                          <a:effectLst/>
                          <a:latin typeface="Calibri" panose="020F0502020204030204" pitchFamily="34" charset="0"/>
                        </a:rPr>
                        <a:t>94%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730977194"/>
                  </a:ext>
                </a:extLst>
              </a:tr>
              <a:tr h="189072">
                <a:tc>
                  <a:txBody>
                    <a:bodyPr/>
                    <a:lstStyle/>
                    <a:p>
                      <a:pPr algn="l" rtl="0" fontAlgn="b"/>
                      <a:r>
                        <a:rPr lang="en-US" sz="1100" b="0" i="0" u="none" strike="noStrike">
                          <a:solidFill>
                            <a:srgbClr val="000000"/>
                          </a:solidFill>
                          <a:effectLst/>
                          <a:latin typeface="Calibri" panose="020F0502020204030204" pitchFamily="34" charset="0"/>
                        </a:rPr>
                        <a:t>All Elements Met</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93%</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94%</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91%</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9D08E"/>
                    </a:solidFill>
                  </a:tcPr>
                </a:tc>
                <a:tc>
                  <a:txBody>
                    <a:bodyPr/>
                    <a:lstStyle/>
                    <a:p>
                      <a:pPr algn="ctr" rtl="0" fontAlgn="b"/>
                      <a:r>
                        <a:rPr lang="en-US" sz="1100" b="1" i="0" u="none" strike="noStrike">
                          <a:solidFill>
                            <a:srgbClr val="000000"/>
                          </a:solidFill>
                          <a:effectLst/>
                          <a:latin typeface="Calibri" panose="020F0502020204030204" pitchFamily="34" charset="0"/>
                        </a:rPr>
                        <a:t>94%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9D08E"/>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939502507"/>
                  </a:ext>
                </a:extLst>
              </a:tr>
              <a:tr h="189072">
                <a:tc>
                  <a:txBody>
                    <a:bodyPr/>
                    <a:lstStyle/>
                    <a:p>
                      <a:pPr algn="l" rtl="0" fontAlgn="b"/>
                      <a:r>
                        <a:rPr lang="en-US" sz="1100" b="0" i="0" u="none" strike="noStrike">
                          <a:solidFill>
                            <a:srgbClr val="000000"/>
                          </a:solidFill>
                          <a:effectLst/>
                          <a:latin typeface="Calibri" panose="020F0502020204030204" pitchFamily="34" charset="0"/>
                        </a:rPr>
                        <a:t>Leadership</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93%</a:t>
                      </a:r>
                    </a:p>
                  </a:txBody>
                  <a:tcPr marL="0" marR="0" marT="0" marB="0" anchor="b">
                    <a:lnL>
                      <a:noFill/>
                    </a:lnL>
                    <a:lnR>
                      <a:noFill/>
                    </a:lnR>
                    <a:lnT>
                      <a:noFill/>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94%</a:t>
                      </a:r>
                    </a:p>
                  </a:txBody>
                  <a:tcPr marL="0" marR="0" marT="0" marB="0" anchor="b">
                    <a:lnL>
                      <a:noFill/>
                    </a:lnL>
                    <a:lnR>
                      <a:noFill/>
                    </a:lnR>
                    <a:lnT>
                      <a:noFill/>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94%</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rtl="0" fontAlgn="b"/>
                      <a:r>
                        <a:rPr lang="en-US" sz="1100" b="0" i="0" u="none" strike="noStrike">
                          <a:solidFill>
                            <a:srgbClr val="000000"/>
                          </a:solidFill>
                          <a:effectLst/>
                          <a:latin typeface="Calibri" panose="020F0502020204030204" pitchFamily="34" charset="0"/>
                        </a:rPr>
                        <a:t>97%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282148604"/>
                  </a:ext>
                </a:extLst>
              </a:tr>
              <a:tr h="321423">
                <a:tc>
                  <a:txBody>
                    <a:bodyPr/>
                    <a:lstStyle/>
                    <a:p>
                      <a:pPr algn="l" rtl="0" fontAlgn="b"/>
                      <a:r>
                        <a:rPr lang="en-US" sz="1100" b="0" i="0" u="none" strike="noStrike">
                          <a:solidFill>
                            <a:srgbClr val="000000"/>
                          </a:solidFill>
                          <a:effectLst/>
                          <a:latin typeface="Calibri" panose="020F0502020204030204" pitchFamily="34" charset="0"/>
                        </a:rPr>
                        <a:t>Accountability</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97%</a:t>
                      </a:r>
                    </a:p>
                  </a:txBody>
                  <a:tcPr marL="0" marR="0" marT="0" marB="0" anchor="b">
                    <a:lnL>
                      <a:noFill/>
                    </a:lnL>
                    <a:lnR>
                      <a:noFill/>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97%</a:t>
                      </a:r>
                    </a:p>
                  </a:txBody>
                  <a:tcPr marL="0" marR="0" marT="0" marB="0" anchor="b">
                    <a:lnL>
                      <a:noFill/>
                    </a:lnL>
                    <a:lnR>
                      <a:noFill/>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94%</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ctr" rtl="0" fontAlgn="b"/>
                      <a:r>
                        <a:rPr lang="en-US" sz="1100" b="0" i="0" u="none" strike="noStrike">
                          <a:solidFill>
                            <a:srgbClr val="000000"/>
                          </a:solidFill>
                          <a:effectLst/>
                          <a:latin typeface="Calibri" panose="020F0502020204030204" pitchFamily="34" charset="0"/>
                        </a:rPr>
                        <a:t>100%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315290625"/>
                  </a:ext>
                </a:extLst>
              </a:tr>
              <a:tr h="330877">
                <a:tc>
                  <a:txBody>
                    <a:bodyPr/>
                    <a:lstStyle/>
                    <a:p>
                      <a:pPr algn="l" rtl="0" fontAlgn="b"/>
                      <a:r>
                        <a:rPr lang="en-US" sz="1100" b="0" i="0" u="none" strike="noStrike">
                          <a:solidFill>
                            <a:srgbClr val="000000"/>
                          </a:solidFill>
                          <a:effectLst/>
                          <a:latin typeface="Calibri" panose="020F0502020204030204" pitchFamily="34" charset="0"/>
                        </a:rPr>
                        <a:t>Drug Expertise</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94%</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A9D08E"/>
                    </a:solidFill>
                  </a:tcPr>
                </a:tc>
                <a:tc>
                  <a:txBody>
                    <a:bodyPr/>
                    <a:lstStyle/>
                    <a:p>
                      <a:pPr algn="ctr" rtl="0" fontAlgn="b"/>
                      <a:r>
                        <a:rPr lang="en-US" sz="1100" b="0" i="0" u="none" strike="noStrike">
                          <a:solidFill>
                            <a:srgbClr val="000000"/>
                          </a:solidFill>
                          <a:effectLst/>
                          <a:latin typeface="Calibri" panose="020F0502020204030204" pitchFamily="34" charset="0"/>
                        </a:rPr>
                        <a:t>100%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A9D08E"/>
                    </a:solid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Calibri" panose="020F05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5741617"/>
                  </a:ext>
                </a:extLst>
              </a:tr>
              <a:tr h="189072">
                <a:tc>
                  <a:txBody>
                    <a:bodyPr/>
                    <a:lstStyle/>
                    <a:p>
                      <a:pPr algn="l" fontAlgn="b"/>
                      <a:r>
                        <a:rPr lang="en-US" sz="1100" b="0" i="0" u="none" strike="noStrike">
                          <a:solidFill>
                            <a:srgbClr val="000000"/>
                          </a:solidFill>
                          <a:effectLst/>
                          <a:latin typeface="Calibri" panose="020F0502020204030204" pitchFamily="34" charset="0"/>
                        </a:rPr>
                        <a:t>Action</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721054632"/>
                  </a:ext>
                </a:extLst>
              </a:tr>
              <a:tr h="189072">
                <a:tc>
                  <a:txBody>
                    <a:bodyPr/>
                    <a:lstStyle/>
                    <a:p>
                      <a:pPr algn="l" fontAlgn="b"/>
                      <a:r>
                        <a:rPr lang="en-US" sz="1100" b="0" i="0" u="none" strike="noStrike">
                          <a:solidFill>
                            <a:srgbClr val="000000"/>
                          </a:solidFill>
                          <a:effectLst/>
                          <a:latin typeface="Calibri" panose="020F0502020204030204" pitchFamily="34" charset="0"/>
                        </a:rPr>
                        <a:t>Tracking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C6E0B4"/>
                    </a:solidFill>
                  </a:tcPr>
                </a:tc>
                <a:tc>
                  <a:txBody>
                    <a:bodyPr/>
                    <a:lstStyle/>
                    <a:p>
                      <a:pPr algn="ctr" fontAlgn="b"/>
                      <a:r>
                        <a:rPr lang="en-US" sz="1100" b="0" i="0" u="none" strike="noStrike">
                          <a:solidFill>
                            <a:srgbClr val="000000"/>
                          </a:solidFill>
                          <a:effectLst/>
                          <a:latin typeface="Calibri" panose="020F0502020204030204" pitchFamily="34" charset="0"/>
                        </a:rPr>
                        <a:t>97%</a:t>
                      </a:r>
                    </a:p>
                  </a:txBody>
                  <a:tcPr marL="0" marR="0" marT="0" marB="0" anchor="b">
                    <a:lnL>
                      <a:noFill/>
                    </a:lnL>
                    <a:lnR>
                      <a:noFill/>
                    </a:lnR>
                    <a:lnT>
                      <a:noFill/>
                    </a:lnT>
                    <a:lnB>
                      <a:noFill/>
                    </a:lnB>
                    <a:solidFill>
                      <a:srgbClr val="C6E0B4"/>
                    </a:solidFill>
                  </a:tcPr>
                </a:tc>
                <a:tc>
                  <a:txBody>
                    <a:bodyPr/>
                    <a:lstStyle/>
                    <a:p>
                      <a:pPr algn="ctr" fontAlgn="b"/>
                      <a:r>
                        <a:rPr lang="en-US" sz="1100" b="0" i="0" u="none" strike="noStrike">
                          <a:solidFill>
                            <a:srgbClr val="000000"/>
                          </a:solidFill>
                          <a:effectLst/>
                          <a:latin typeface="Calibri" panose="020F0502020204030204" pitchFamily="34" charset="0"/>
                        </a:rPr>
                        <a:t>97%</a:t>
                      </a:r>
                    </a:p>
                  </a:txBody>
                  <a:tcPr marL="0" marR="0" marT="0" marB="0" anchor="b">
                    <a:lnL>
                      <a:noFill/>
                    </a:lnL>
                    <a:lnR>
                      <a:noFill/>
                    </a:lnR>
                    <a:lnT>
                      <a:noFill/>
                    </a:lnT>
                    <a:lnB>
                      <a:noFill/>
                    </a:lnB>
                    <a:solidFill>
                      <a:srgbClr val="C6E0B4"/>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6E0B4"/>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716099041"/>
                  </a:ext>
                </a:extLst>
              </a:tr>
              <a:tr h="321423">
                <a:tc>
                  <a:txBody>
                    <a:bodyPr/>
                    <a:lstStyle/>
                    <a:p>
                      <a:pPr algn="l" fontAlgn="b"/>
                      <a:r>
                        <a:rPr lang="en-US" sz="1100" b="0" i="0" u="none" strike="noStrike">
                          <a:solidFill>
                            <a:srgbClr val="000000"/>
                          </a:solidFill>
                          <a:effectLst/>
                          <a:latin typeface="Calibri" panose="020F0502020204030204" pitchFamily="34" charset="0"/>
                        </a:rPr>
                        <a:t>Reporting </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0" marR="0" marT="0" marB="0" anchor="b">
                    <a:lnL>
                      <a:noFill/>
                    </a:lnL>
                    <a:lnR>
                      <a:noFill/>
                    </a:lnR>
                    <a:lnT>
                      <a:noFill/>
                    </a:lnT>
                    <a:lnB>
                      <a:noFill/>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A9D08E"/>
                    </a:solidFill>
                  </a:tcPr>
                </a:tc>
                <a:tc>
                  <a:txBody>
                    <a:bodyPr/>
                    <a:lstStyle/>
                    <a:p>
                      <a:pPr algn="ctr" fontAlgn="b"/>
                      <a:r>
                        <a:rPr lang="en-US" sz="1100" b="0" i="0" u="none" strike="noStrike">
                          <a:solidFill>
                            <a:srgbClr val="000000"/>
                          </a:solidFill>
                          <a:effectLst/>
                          <a:latin typeface="Calibri" panose="020F0502020204030204" pitchFamily="34" charset="0"/>
                        </a:rPr>
                        <a:t>97%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A9D08E"/>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358463"/>
                  </a:ext>
                </a:extLst>
              </a:tr>
              <a:tr h="330877">
                <a:tc>
                  <a:txBody>
                    <a:bodyPr/>
                    <a:lstStyle/>
                    <a:p>
                      <a:pPr algn="l" fontAlgn="b"/>
                      <a:r>
                        <a:rPr lang="en-US" sz="1100" b="0" i="0" u="none" strike="noStrike">
                          <a:solidFill>
                            <a:srgbClr val="000000"/>
                          </a:solidFill>
                          <a:effectLst/>
                          <a:latin typeface="Calibri" panose="020F0502020204030204" pitchFamily="34" charset="0"/>
                        </a:rPr>
                        <a:t>Education</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1000%</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52503936"/>
                  </a:ext>
                </a:extLst>
              </a:tr>
            </a:tbl>
          </a:graphicData>
        </a:graphic>
      </p:graphicFrame>
      <p:sp>
        <p:nvSpPr>
          <p:cNvPr id="3" name="TextBox 1">
            <a:extLst>
              <a:ext uri="{FF2B5EF4-FFF2-40B4-BE49-F238E27FC236}">
                <a16:creationId xmlns:a16="http://schemas.microsoft.com/office/drawing/2014/main" id="{0EC58F3B-A237-49D5-80B4-FA76841E9FFD}"/>
              </a:ext>
            </a:extLst>
          </p:cNvPr>
          <p:cNvSpPr txBox="1"/>
          <p:nvPr/>
        </p:nvSpPr>
        <p:spPr>
          <a:xfrm>
            <a:off x="4798436" y="3820645"/>
            <a:ext cx="6384353" cy="1828799"/>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Take aways.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State Performance increased 3% from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CAH meeting all 7 Elements increase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State Measure Participation remained the same at 94%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Saw improvement in Element Participation with 3 Elements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Saw a decrease of reporting of 1 Element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02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209DB2-6844-311F-3A98-24B623E4111D}"/>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9CFFF34-D080-A2AC-E719-C780477AC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8FAB452-3C62-11F2-B471-14D0F256D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FF50BC9-7F63-6809-B50F-17958F253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BC5F2F4-0D5B-3FA2-7B59-CABA77D4E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53B156E-E292-B4DA-73BB-22A6888BE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a:extLst>
              <a:ext uri="{FF2B5EF4-FFF2-40B4-BE49-F238E27FC236}">
                <a16:creationId xmlns:a16="http://schemas.microsoft.com/office/drawing/2014/main" id="{4718FB7F-AA07-436F-49FA-2D82DC2CEF15}"/>
              </a:ext>
            </a:extLst>
          </p:cNvPr>
          <p:cNvSpPr>
            <a:spLocks noGrp="1"/>
          </p:cNvSpPr>
          <p:nvPr>
            <p:ph type="title"/>
          </p:nvPr>
        </p:nvSpPr>
        <p:spPr>
          <a:xfrm>
            <a:off x="1289991" y="27879"/>
            <a:ext cx="9893374" cy="1033669"/>
          </a:xfrm>
        </p:spPr>
        <p:txBody>
          <a:bodyPr>
            <a:normAutofit/>
          </a:bodyPr>
          <a:lstStyle/>
          <a:p>
            <a:pPr algn="ctr"/>
            <a:r>
              <a:rPr lang="en-US" sz="4000" dirty="0">
                <a:solidFill>
                  <a:srgbClr val="FFFFFF"/>
                </a:solidFill>
              </a:rPr>
              <a:t>Antibiotic Stewardship</a:t>
            </a:r>
          </a:p>
        </p:txBody>
      </p:sp>
      <p:sp>
        <p:nvSpPr>
          <p:cNvPr id="14" name="Content Placeholder 13">
            <a:extLst>
              <a:ext uri="{FF2B5EF4-FFF2-40B4-BE49-F238E27FC236}">
                <a16:creationId xmlns:a16="http://schemas.microsoft.com/office/drawing/2014/main" id="{EB5DD3F9-A9E1-52E9-3FA0-1BB6288BEE84}"/>
              </a:ext>
            </a:extLst>
          </p:cNvPr>
          <p:cNvSpPr>
            <a:spLocks noGrp="1"/>
          </p:cNvSpPr>
          <p:nvPr>
            <p:ph idx="1"/>
          </p:nvPr>
        </p:nvSpPr>
        <p:spPr>
          <a:xfrm>
            <a:off x="459231" y="1885279"/>
            <a:ext cx="10633510" cy="4515521"/>
          </a:xfrm>
        </p:spPr>
        <p:txBody>
          <a:bodyPr anchor="ctr">
            <a:normAutofit/>
          </a:bodyPr>
          <a:lstStyle/>
          <a:p>
            <a:pPr marL="0" indent="0">
              <a:buNone/>
            </a:pPr>
            <a:endParaRPr lang="en-US" sz="2000" dirty="0"/>
          </a:p>
          <a:p>
            <a:pPr marL="0" indent="0">
              <a:buNone/>
            </a:pPr>
            <a:endParaRPr lang="en-US" sz="2000" dirty="0"/>
          </a:p>
          <a:p>
            <a:pPr lvl="1"/>
            <a:endParaRPr lang="en-US" sz="2000" dirty="0"/>
          </a:p>
        </p:txBody>
      </p:sp>
      <p:sp>
        <p:nvSpPr>
          <p:cNvPr id="7" name="TextBox 6">
            <a:extLst>
              <a:ext uri="{FF2B5EF4-FFF2-40B4-BE49-F238E27FC236}">
                <a16:creationId xmlns:a16="http://schemas.microsoft.com/office/drawing/2014/main" id="{3809E30F-66A7-8D20-1313-FD6EC1C66C30}"/>
              </a:ext>
            </a:extLst>
          </p:cNvPr>
          <p:cNvSpPr txBox="1"/>
          <p:nvPr/>
        </p:nvSpPr>
        <p:spPr>
          <a:xfrm>
            <a:off x="137623" y="6365244"/>
            <a:ext cx="60649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Did Not Report the measure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Chart 2">
            <a:extLst>
              <a:ext uri="{FF2B5EF4-FFF2-40B4-BE49-F238E27FC236}">
                <a16:creationId xmlns:a16="http://schemas.microsoft.com/office/drawing/2014/main" id="{EF785CF8-4480-75D6-DDEF-697624987134}"/>
              </a:ext>
            </a:extLst>
          </p:cNvPr>
          <p:cNvGraphicFramePr>
            <a:graphicFrameLocks/>
          </p:cNvGraphicFramePr>
          <p:nvPr/>
        </p:nvGraphicFramePr>
        <p:xfrm>
          <a:off x="836612" y="1858871"/>
          <a:ext cx="10346753" cy="4362450"/>
        </p:xfrm>
        <a:graphic>
          <a:graphicData uri="http://schemas.openxmlformats.org/drawingml/2006/chart">
            <c:chart xmlns:c="http://schemas.openxmlformats.org/drawingml/2006/chart" xmlns:r="http://schemas.openxmlformats.org/officeDocument/2006/relationships" r:id="rId3"/>
          </a:graphicData>
        </a:graphic>
      </p:graphicFrame>
      <p:pic>
        <p:nvPicPr>
          <p:cNvPr id="5" name="chart">
            <a:extLst>
              <a:ext uri="{FF2B5EF4-FFF2-40B4-BE49-F238E27FC236}">
                <a16:creationId xmlns:a16="http://schemas.microsoft.com/office/drawing/2014/main" id="{627DF863-9796-B9C9-4F01-E3512EDF7F1E}"/>
              </a:ext>
            </a:extLst>
          </p:cNvPr>
          <p:cNvPicPr>
            <a:picLocks noChangeAspect="1"/>
          </p:cNvPicPr>
          <p:nvPr/>
        </p:nvPicPr>
        <p:blipFill>
          <a:blip r:embed="rId4"/>
          <a:stretch>
            <a:fillRect/>
          </a:stretch>
        </p:blipFill>
        <p:spPr>
          <a:xfrm>
            <a:off x="4875212" y="5392144"/>
            <a:ext cx="237783" cy="298738"/>
          </a:xfrm>
          <a:prstGeom prst="rect">
            <a:avLst/>
          </a:prstGeom>
        </p:spPr>
      </p:pic>
      <p:sp>
        <p:nvSpPr>
          <p:cNvPr id="8" name="TextBox 3">
            <a:extLst>
              <a:ext uri="{FF2B5EF4-FFF2-40B4-BE49-F238E27FC236}">
                <a16:creationId xmlns:a16="http://schemas.microsoft.com/office/drawing/2014/main" id="{452A99E0-C4AD-BA27-25C6-F8E1EF25823A}"/>
              </a:ext>
            </a:extLst>
          </p:cNvPr>
          <p:cNvSpPr txBox="1"/>
          <p:nvPr/>
        </p:nvSpPr>
        <p:spPr>
          <a:xfrm>
            <a:off x="2817812" y="1609787"/>
            <a:ext cx="7619976" cy="280234"/>
          </a:xfrm>
          <a:prstGeom prst="rect">
            <a:avLst/>
          </a:prstGeom>
          <a:noFill/>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State Rate 94%             </a:t>
            </a:r>
            <a:r>
              <a:rPr kumimoji="0" lang="en-US" sz="12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National Rate 94%              </a:t>
            </a:r>
            <a:r>
              <a:rPr kumimoji="0" lang="en-US" sz="12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Benchmark 100%  </a:t>
            </a:r>
          </a:p>
        </p:txBody>
      </p:sp>
      <p:cxnSp>
        <p:nvCxnSpPr>
          <p:cNvPr id="10" name="Straight Connector 9">
            <a:extLst>
              <a:ext uri="{FF2B5EF4-FFF2-40B4-BE49-F238E27FC236}">
                <a16:creationId xmlns:a16="http://schemas.microsoft.com/office/drawing/2014/main" id="{C49A76AD-8FF9-3C64-7DC0-DFB0F0874395}"/>
              </a:ext>
            </a:extLst>
          </p:cNvPr>
          <p:cNvCxnSpPr/>
          <p:nvPr/>
        </p:nvCxnSpPr>
        <p:spPr>
          <a:xfrm>
            <a:off x="1979612" y="2362200"/>
            <a:ext cx="9372600" cy="0"/>
          </a:xfrm>
          <a:prstGeom prst="line">
            <a:avLst/>
          </a:prstGeom>
          <a:ln w="12700">
            <a:solidFill>
              <a:schemeClr val="accent2">
                <a:lumMod val="75000"/>
                <a:alpha val="99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31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D7A128-2564-4E32-082C-E8FF31B3BDC7}"/>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98AAAFF-32AB-8B95-BB80-E60197CC7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77207A6-E08E-4BE1-790A-908F81B35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FAC723B4-6154-9D50-8B2D-327D48FD4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2F65A7A-DE1B-2E62-5527-04D96A626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62645EB1-DC93-D873-B9A8-0FC55C3BF2B8}"/>
              </a:ext>
            </a:extLst>
          </p:cNvPr>
          <p:cNvSpPr>
            <a:spLocks noGrp="1"/>
          </p:cNvSpPr>
          <p:nvPr>
            <p:ph type="title"/>
          </p:nvPr>
        </p:nvSpPr>
        <p:spPr>
          <a:xfrm>
            <a:off x="1979612" y="277204"/>
            <a:ext cx="7061882" cy="1159200"/>
          </a:xfrm>
        </p:spPr>
        <p:txBody>
          <a:bodyPr vert="horz" lIns="91440" tIns="45720" rIns="91440" bIns="45720" rtlCol="0" anchor="ctr">
            <a:normAutofit fontScale="90000"/>
          </a:bodyPr>
          <a:lstStyle/>
          <a:p>
            <a:pPr algn="ctr" defTabSz="914400"/>
            <a:r>
              <a:rPr lang="en-US" sz="4000" kern="1200" dirty="0">
                <a:solidFill>
                  <a:srgbClr val="FFFFFF"/>
                </a:solidFill>
                <a:latin typeface="+mj-lt"/>
                <a:ea typeface="+mj-ea"/>
                <a:cs typeface="+mj-cs"/>
              </a:rPr>
              <a:t>Antibiotic Stewardship</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National Comparison</a:t>
            </a:r>
            <a:br>
              <a:rPr lang="en-US" sz="4000" kern="1200" dirty="0">
                <a:solidFill>
                  <a:srgbClr val="FFFFFF"/>
                </a:solidFill>
                <a:latin typeface="+mj-lt"/>
                <a:ea typeface="+mj-ea"/>
                <a:cs typeface="+mj-cs"/>
              </a:rPr>
            </a:br>
            <a:br>
              <a:rPr lang="en-US" sz="1000" kern="1200" dirty="0">
                <a:solidFill>
                  <a:srgbClr val="FFFFFF"/>
                </a:solidFill>
                <a:latin typeface="+mj-lt"/>
                <a:ea typeface="+mj-ea"/>
                <a:cs typeface="+mj-cs"/>
              </a:rPr>
            </a:br>
            <a:br>
              <a:rPr lang="en-US" sz="1000" kern="1200" dirty="0">
                <a:solidFill>
                  <a:srgbClr val="FFFFFF"/>
                </a:solidFill>
                <a:latin typeface="+mj-lt"/>
                <a:ea typeface="+mj-ea"/>
                <a:cs typeface="+mj-cs"/>
              </a:rPr>
            </a:br>
            <a:endParaRPr lang="en-US" sz="1000" kern="1200" dirty="0">
              <a:solidFill>
                <a:srgbClr val="FFFFFF"/>
              </a:solidFill>
              <a:latin typeface="+mj-lt"/>
              <a:ea typeface="+mj-ea"/>
              <a:cs typeface="+mj-cs"/>
            </a:endParaRPr>
          </a:p>
        </p:txBody>
      </p:sp>
      <p:sp>
        <p:nvSpPr>
          <p:cNvPr id="4" name="Rectangle 3">
            <a:extLst>
              <a:ext uri="{FF2B5EF4-FFF2-40B4-BE49-F238E27FC236}">
                <a16:creationId xmlns:a16="http://schemas.microsoft.com/office/drawing/2014/main" id="{2BBC04E3-B659-6668-BCD5-445FDAC543FA}"/>
              </a:ext>
            </a:extLst>
          </p:cNvPr>
          <p:cNvSpPr/>
          <p:nvPr/>
        </p:nvSpPr>
        <p:spPr>
          <a:xfrm>
            <a:off x="7389812" y="5562600"/>
            <a:ext cx="228600" cy="55056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hart 4">
            <a:extLst>
              <a:ext uri="{FF2B5EF4-FFF2-40B4-BE49-F238E27FC236}">
                <a16:creationId xmlns:a16="http://schemas.microsoft.com/office/drawing/2014/main" id="{5F821965-A9DF-01A5-09FA-FCD186BFCB76}"/>
              </a:ext>
            </a:extLst>
          </p:cNvPr>
          <p:cNvGraphicFramePr>
            <a:graphicFrameLocks/>
          </p:cNvGraphicFramePr>
          <p:nvPr/>
        </p:nvGraphicFramePr>
        <p:xfrm>
          <a:off x="455612" y="1987881"/>
          <a:ext cx="10820400" cy="4457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026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5030" y="-2664601"/>
            <a:ext cx="6858000" cy="12188058"/>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0"/>
            <a:ext cx="9068483"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7903" y="-1684252"/>
            <a:ext cx="4894564" cy="1219037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D2577-9076-1C8B-5333-ECB80D2F8B39}"/>
              </a:ext>
            </a:extLst>
          </p:cNvPr>
          <p:cNvPicPr>
            <a:picLocks noChangeAspect="1"/>
          </p:cNvPicPr>
          <p:nvPr/>
        </p:nvPicPr>
        <p:blipFill>
          <a:blip r:embed="rId3"/>
          <a:stretch>
            <a:fillRect/>
          </a:stretch>
        </p:blipFill>
        <p:spPr>
          <a:xfrm>
            <a:off x="923058" y="91289"/>
            <a:ext cx="10341942" cy="6674993"/>
          </a:xfrm>
          <a:prstGeom prst="rect">
            <a:avLst/>
          </a:prstGeom>
        </p:spPr>
      </p:pic>
    </p:spTree>
    <p:extLst>
      <p:ext uri="{BB962C8B-B14F-4D97-AF65-F5344CB8AC3E}">
        <p14:creationId xmlns:p14="http://schemas.microsoft.com/office/powerpoint/2010/main" val="400433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0BD04E-F6F7-E1CB-C660-23378891028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16DBADA-C444-D44A-8B51-E097A4D54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F91E7BA-E101-DFC6-3A5B-E20EE89E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02A804A-A457-E023-E6B6-C433F3957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C44BDA-16EC-8399-810E-A4289D0CD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2FD2960-E834-0ED6-7747-3FDB9A6DD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BBE6D055-20C4-0857-835E-257F60F560ED}"/>
              </a:ext>
            </a:extLst>
          </p:cNvPr>
          <p:cNvSpPr>
            <a:spLocks noGrp="1"/>
          </p:cNvSpPr>
          <p:nvPr>
            <p:ph type="title"/>
          </p:nvPr>
        </p:nvSpPr>
        <p:spPr>
          <a:xfrm>
            <a:off x="1371241" y="294538"/>
            <a:ext cx="9893374" cy="1033669"/>
          </a:xfrm>
        </p:spPr>
        <p:txBody>
          <a:bodyPr>
            <a:normAutofit/>
          </a:bodyPr>
          <a:lstStyle/>
          <a:p>
            <a:pPr algn="ctr"/>
            <a:r>
              <a:rPr lang="en-US" sz="4000" dirty="0">
                <a:solidFill>
                  <a:srgbClr val="FFFFFF"/>
                </a:solidFill>
              </a:rPr>
              <a:t>Supplemental Data</a:t>
            </a:r>
          </a:p>
        </p:txBody>
      </p:sp>
      <p:sp>
        <p:nvSpPr>
          <p:cNvPr id="14" name="Content Placeholder 13">
            <a:extLst>
              <a:ext uri="{FF2B5EF4-FFF2-40B4-BE49-F238E27FC236}">
                <a16:creationId xmlns:a16="http://schemas.microsoft.com/office/drawing/2014/main" id="{6983CECA-FA2A-5299-D847-97CCA5D6AFD3}"/>
              </a:ext>
            </a:extLst>
          </p:cNvPr>
          <p:cNvSpPr>
            <a:spLocks noGrp="1"/>
          </p:cNvSpPr>
          <p:nvPr>
            <p:ph idx="1"/>
          </p:nvPr>
        </p:nvSpPr>
        <p:spPr>
          <a:xfrm>
            <a:off x="459231" y="1885279"/>
            <a:ext cx="10633510" cy="4515521"/>
          </a:xfrm>
        </p:spPr>
        <p:txBody>
          <a:bodyPr anchor="ctr">
            <a:normAutofit/>
          </a:bodyPr>
          <a:lstStyle/>
          <a:p>
            <a:pPr marL="0" indent="0">
              <a:buNone/>
            </a:pPr>
            <a:endParaRPr lang="en-US" sz="2000"/>
          </a:p>
          <a:p>
            <a:pPr marL="0" indent="0">
              <a:buNone/>
            </a:pPr>
            <a:endParaRPr lang="en-US" sz="2000"/>
          </a:p>
          <a:p>
            <a:pPr lvl="1"/>
            <a:endParaRPr lang="en-US" sz="2000" dirty="0"/>
          </a:p>
        </p:txBody>
      </p:sp>
      <p:pic>
        <p:nvPicPr>
          <p:cNvPr id="2" name="Picture 1">
            <a:extLst>
              <a:ext uri="{FF2B5EF4-FFF2-40B4-BE49-F238E27FC236}">
                <a16:creationId xmlns:a16="http://schemas.microsoft.com/office/drawing/2014/main" id="{09321FA8-662D-7560-3766-02A1ED6B7AD3}"/>
              </a:ext>
            </a:extLst>
          </p:cNvPr>
          <p:cNvPicPr>
            <a:picLocks noChangeAspect="1"/>
          </p:cNvPicPr>
          <p:nvPr/>
        </p:nvPicPr>
        <p:blipFill>
          <a:blip r:embed="rId2"/>
          <a:stretch>
            <a:fillRect/>
          </a:stretch>
        </p:blipFill>
        <p:spPr>
          <a:xfrm>
            <a:off x="3460428" y="2209800"/>
            <a:ext cx="5715000" cy="3566369"/>
          </a:xfrm>
          <a:prstGeom prst="rect">
            <a:avLst/>
          </a:prstGeom>
        </p:spPr>
      </p:pic>
      <p:pic>
        <p:nvPicPr>
          <p:cNvPr id="3" name="Picture 2">
            <a:extLst>
              <a:ext uri="{FF2B5EF4-FFF2-40B4-BE49-F238E27FC236}">
                <a16:creationId xmlns:a16="http://schemas.microsoft.com/office/drawing/2014/main" id="{3D44925C-76F3-55CC-7383-CD22A31F42FB}"/>
              </a:ext>
            </a:extLst>
          </p:cNvPr>
          <p:cNvPicPr>
            <a:picLocks noChangeAspect="1"/>
          </p:cNvPicPr>
          <p:nvPr/>
        </p:nvPicPr>
        <p:blipFill>
          <a:blip r:embed="rId3"/>
          <a:stretch>
            <a:fillRect/>
          </a:stretch>
        </p:blipFill>
        <p:spPr>
          <a:xfrm>
            <a:off x="303212" y="4658361"/>
            <a:ext cx="1895967" cy="1926437"/>
          </a:xfrm>
          <a:prstGeom prst="rect">
            <a:avLst/>
          </a:prstGeom>
        </p:spPr>
      </p:pic>
    </p:spTree>
    <p:extLst>
      <p:ext uri="{BB962C8B-B14F-4D97-AF65-F5344CB8AC3E}">
        <p14:creationId xmlns:p14="http://schemas.microsoft.com/office/powerpoint/2010/main" val="93318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1371239" y="348865"/>
            <a:ext cx="10041408" cy="877729"/>
          </a:xfrm>
        </p:spPr>
        <p:txBody>
          <a:bodyPr anchor="ctr">
            <a:normAutofit/>
          </a:bodyPr>
          <a:lstStyle/>
          <a:p>
            <a:r>
              <a:rPr lang="en-US" sz="4000" dirty="0">
                <a:solidFill>
                  <a:srgbClr val="FFFFFF"/>
                </a:solidFill>
              </a:rPr>
              <a:t>MBQIP Resources</a:t>
            </a:r>
          </a:p>
        </p:txBody>
      </p:sp>
      <p:sp>
        <p:nvSpPr>
          <p:cNvPr id="2" name="Content Placeholder 1">
            <a:extLst>
              <a:ext uri="{FF2B5EF4-FFF2-40B4-BE49-F238E27FC236}">
                <a16:creationId xmlns:a16="http://schemas.microsoft.com/office/drawing/2014/main" id="{409A4D34-7BA5-8C09-C43C-0D38B889EBE0}"/>
              </a:ext>
            </a:extLst>
          </p:cNvPr>
          <p:cNvSpPr txBox="1">
            <a:spLocks noGrp="1"/>
          </p:cNvSpPr>
          <p:nvPr>
            <p:ph idx="1"/>
          </p:nvPr>
        </p:nvSpPr>
        <p:spPr>
          <a:xfrm>
            <a:off x="373186" y="1802385"/>
            <a:ext cx="5561012" cy="5405454"/>
          </a:xfrm>
          <a:prstGeom prst="rect">
            <a:avLst/>
          </a:prstGeom>
          <a:noFill/>
        </p:spPr>
        <p:txBody>
          <a:bodyPr wrap="square" rtlCol="0">
            <a:spAutoFit/>
          </a:bodyPr>
          <a:lstStyle/>
          <a:p>
            <a:pPr algn="l"/>
            <a:r>
              <a:rPr lang="en-US" sz="1800" b="1" i="0" u="sng" dirty="0">
                <a:solidFill>
                  <a:srgbClr val="151A22"/>
                </a:solidFill>
                <a:effectLst/>
              </a:rPr>
              <a:t>MBQIP Quality Measure Resources</a:t>
            </a:r>
            <a:endParaRPr lang="en-US" sz="2400" b="1" i="0" u="sng" dirty="0">
              <a:solidFill>
                <a:srgbClr val="212529"/>
              </a:solidFill>
              <a:effectLst/>
            </a:endParaRPr>
          </a:p>
          <a:p>
            <a:pPr algn="l">
              <a:spcAft>
                <a:spcPts val="0"/>
              </a:spcAft>
              <a:buFont typeface="Arial" panose="020B0604020202020204" pitchFamily="34" charset="0"/>
              <a:buChar char="•"/>
            </a:pPr>
            <a:r>
              <a:rPr lang="en-US" sz="1600" b="0" i="0" u="sng" dirty="0">
                <a:solidFill>
                  <a:srgbClr val="0088CC"/>
                </a:solidFill>
                <a:effectLst/>
                <a:hlinkClick r:id="rId3"/>
              </a:rPr>
              <a:t>MBQIP 2025 Information Guide</a:t>
            </a:r>
            <a:endParaRPr lang="en-US" sz="1600" b="0" i="0" dirty="0">
              <a:solidFill>
                <a:srgbClr val="151A22"/>
              </a:solidFill>
              <a:effectLst/>
            </a:endParaRPr>
          </a:p>
          <a:p>
            <a:pPr algn="l">
              <a:spcAft>
                <a:spcPts val="0"/>
              </a:spcAft>
              <a:buFont typeface="Arial" panose="020B0604020202020204" pitchFamily="34" charset="0"/>
              <a:buChar char="•"/>
            </a:pPr>
            <a:r>
              <a:rPr lang="en-US" sz="1600" b="0" i="0" u="sng" dirty="0">
                <a:solidFill>
                  <a:srgbClr val="0088CC"/>
                </a:solidFill>
                <a:effectLst/>
                <a:hlinkClick r:id="rId4"/>
              </a:rPr>
              <a:t>MBQIP Quality Reporting Guid</a:t>
            </a:r>
            <a:r>
              <a:rPr lang="en-US" sz="1600" b="0" i="0" dirty="0">
                <a:solidFill>
                  <a:schemeClr val="accent5">
                    <a:lumMod val="50000"/>
                  </a:schemeClr>
                </a:solidFill>
                <a:effectLst/>
              </a:rPr>
              <a:t>e</a:t>
            </a:r>
            <a:r>
              <a:rPr lang="en-US" sz="1600" b="0" i="0" dirty="0">
                <a:solidFill>
                  <a:srgbClr val="151A22"/>
                </a:solidFill>
                <a:effectLst/>
              </a:rPr>
              <a:t> </a:t>
            </a:r>
          </a:p>
          <a:p>
            <a:pPr algn="l">
              <a:spcAft>
                <a:spcPts val="0"/>
              </a:spcAft>
              <a:buFont typeface="Arial" panose="020B0604020202020204" pitchFamily="34" charset="0"/>
              <a:buChar char="•"/>
            </a:pPr>
            <a:r>
              <a:rPr lang="en-US" sz="1600" b="0" i="0" u="sng" dirty="0">
                <a:solidFill>
                  <a:srgbClr val="0088CC"/>
                </a:solidFill>
                <a:effectLst/>
                <a:hlinkClick r:id="rId5"/>
              </a:rPr>
              <a:t>MBQIP Submission Deadlines</a:t>
            </a:r>
            <a:endParaRPr lang="en-US" sz="1600" b="0" i="0" dirty="0">
              <a:solidFill>
                <a:srgbClr val="151A22"/>
              </a:solidFill>
              <a:effectLst/>
            </a:endParaRPr>
          </a:p>
          <a:p>
            <a:pPr algn="l">
              <a:spcAft>
                <a:spcPts val="0"/>
              </a:spcAft>
              <a:buFont typeface="Arial" panose="020B0604020202020204" pitchFamily="34" charset="0"/>
              <a:buChar char="•"/>
            </a:pPr>
            <a:r>
              <a:rPr lang="en-US" sz="1600" b="0" i="0" u="sng" dirty="0">
                <a:solidFill>
                  <a:srgbClr val="0088CC"/>
                </a:solidFill>
                <a:effectLst/>
                <a:hlinkClick r:id="rId6"/>
              </a:rPr>
              <a:t>MBQIP Measures</a:t>
            </a:r>
            <a:r>
              <a:rPr lang="en-US" sz="1600" b="0" i="0" dirty="0">
                <a:solidFill>
                  <a:srgbClr val="151A22"/>
                </a:solidFill>
                <a:effectLst/>
              </a:rPr>
              <a:t> -</a:t>
            </a:r>
          </a:p>
          <a:p>
            <a:pPr algn="l">
              <a:spcAft>
                <a:spcPts val="0"/>
              </a:spcAft>
              <a:buFont typeface="Arial" panose="020B0604020202020204" pitchFamily="34" charset="0"/>
              <a:buChar char="•"/>
            </a:pPr>
            <a:r>
              <a:rPr lang="en-US" sz="1600" b="0" i="0" dirty="0">
                <a:solidFill>
                  <a:srgbClr val="151A22"/>
                </a:solidFill>
                <a:effectLst/>
              </a:rPr>
              <a:t>This entire </a:t>
            </a:r>
            <a:r>
              <a:rPr lang="en-US" sz="1600" b="0" i="0" u="sng" dirty="0">
                <a:solidFill>
                  <a:srgbClr val="0088CC"/>
                </a:solidFill>
                <a:effectLst/>
                <a:hlinkClick r:id="rId7"/>
              </a:rPr>
              <a:t>webpage</a:t>
            </a:r>
            <a:r>
              <a:rPr lang="en-US" sz="1600" b="0" i="0" dirty="0">
                <a:solidFill>
                  <a:srgbClr val="151A22"/>
                </a:solidFill>
                <a:effectLst/>
              </a:rPr>
              <a:t> is a good resource to review </a:t>
            </a:r>
          </a:p>
          <a:p>
            <a:pPr algn="l">
              <a:spcAft>
                <a:spcPts val="0"/>
              </a:spcAft>
              <a:buFont typeface="Arial" panose="020B0604020202020204" pitchFamily="34" charset="0"/>
              <a:buChar char="•"/>
            </a:pPr>
            <a:r>
              <a:rPr lang="en-US" sz="1600" b="0" i="0" u="sng" dirty="0">
                <a:solidFill>
                  <a:srgbClr val="0088CC"/>
                </a:solidFill>
                <a:effectLst/>
                <a:hlinkClick r:id="rId8"/>
              </a:rPr>
              <a:t>Webpage</a:t>
            </a:r>
            <a:r>
              <a:rPr lang="en-US" sz="1600" b="0" i="0" dirty="0">
                <a:solidFill>
                  <a:srgbClr val="151A22"/>
                </a:solidFill>
                <a:effectLst/>
              </a:rPr>
              <a:t> Data abstraction tools</a:t>
            </a:r>
          </a:p>
          <a:p>
            <a:pPr algn="l">
              <a:spcAft>
                <a:spcPts val="0"/>
              </a:spcAft>
              <a:buFont typeface="Arial" panose="020B0604020202020204" pitchFamily="34" charset="0"/>
              <a:buChar char="•"/>
            </a:pPr>
            <a:r>
              <a:rPr lang="en-US" sz="1600" b="0" i="0" u="sng" dirty="0">
                <a:solidFill>
                  <a:srgbClr val="0088CC"/>
                </a:solidFill>
                <a:effectLst/>
                <a:hlinkClick r:id="rId9"/>
              </a:rPr>
              <a:t>How to upload a Population and Sampling File</a:t>
            </a:r>
            <a:r>
              <a:rPr lang="en-US" sz="1600" b="0" i="0" dirty="0">
                <a:solidFill>
                  <a:srgbClr val="151A22"/>
                </a:solidFill>
                <a:effectLst/>
              </a:rPr>
              <a:t> </a:t>
            </a:r>
          </a:p>
          <a:p>
            <a:pPr algn="l">
              <a:spcAft>
                <a:spcPts val="0"/>
              </a:spcAft>
              <a:buFont typeface="Arial" panose="020B0604020202020204" pitchFamily="34" charset="0"/>
              <a:buChar char="•"/>
            </a:pPr>
            <a:r>
              <a:rPr lang="en-US" sz="1600" b="0" i="0" u="sng" dirty="0">
                <a:solidFill>
                  <a:srgbClr val="0088CC"/>
                </a:solidFill>
                <a:effectLst/>
                <a:hlinkClick r:id="rId10"/>
              </a:rPr>
              <a:t>How to submit HCHE and SDOH data</a:t>
            </a:r>
            <a:r>
              <a:rPr lang="en-US" sz="1600" b="0" i="0" dirty="0">
                <a:solidFill>
                  <a:srgbClr val="151A22"/>
                </a:solidFill>
                <a:effectLst/>
              </a:rPr>
              <a:t> </a:t>
            </a:r>
          </a:p>
          <a:p>
            <a:pPr algn="l">
              <a:spcAft>
                <a:spcPts val="0"/>
              </a:spcAft>
              <a:buFont typeface="Arial" panose="020B0604020202020204" pitchFamily="34" charset="0"/>
              <a:buChar char="•"/>
            </a:pPr>
            <a:r>
              <a:rPr lang="en-US" sz="1600" b="0" i="0" u="sng" dirty="0">
                <a:solidFill>
                  <a:srgbClr val="0088CC"/>
                </a:solidFill>
                <a:effectLst/>
                <a:hlinkClick r:id="rId11"/>
              </a:rPr>
              <a:t>How to submit Hybrid Measures and View Outcomes</a:t>
            </a:r>
            <a:r>
              <a:rPr lang="en-US" sz="1600" b="0" i="0" dirty="0">
                <a:solidFill>
                  <a:srgbClr val="151A22"/>
                </a:solidFill>
                <a:effectLst/>
              </a:rPr>
              <a:t> </a:t>
            </a:r>
          </a:p>
          <a:p>
            <a:pPr algn="l">
              <a:spcAft>
                <a:spcPts val="0"/>
              </a:spcAft>
              <a:buFont typeface="Arial" panose="020B0604020202020204" pitchFamily="34" charset="0"/>
              <a:buChar char="•"/>
            </a:pPr>
            <a:r>
              <a:rPr lang="en-US" sz="1600" b="0" i="0" u="sng" dirty="0">
                <a:solidFill>
                  <a:srgbClr val="151A22"/>
                </a:solidFill>
                <a:effectLst/>
                <a:hlinkClick r:id="rId12"/>
              </a:rPr>
              <a:t>CAH Quality Infrastructure</a:t>
            </a:r>
            <a:endParaRPr lang="en-US" sz="1600" b="0" i="0" u="sng" dirty="0">
              <a:solidFill>
                <a:srgbClr val="151A22"/>
              </a:solidFill>
              <a:effectLst/>
            </a:endParaRPr>
          </a:p>
          <a:p>
            <a:pPr algn="l">
              <a:spcAft>
                <a:spcPts val="0"/>
              </a:spcAft>
              <a:buFont typeface="Arial" panose="020B0604020202020204" pitchFamily="34" charset="0"/>
              <a:buChar char="•"/>
            </a:pPr>
            <a:r>
              <a:rPr lang="en-US" sz="1600" b="0" i="0" u="sng" dirty="0">
                <a:solidFill>
                  <a:srgbClr val="151A22"/>
                </a:solidFill>
                <a:effectLst/>
                <a:hlinkClick r:id="rId13" action="ppaction://hlinksldjump"/>
              </a:rPr>
              <a:t>MBQIP All Measure Document </a:t>
            </a:r>
            <a:endParaRPr lang="en-US" sz="1600" u="sng" dirty="0">
              <a:solidFill>
                <a:srgbClr val="151A22"/>
              </a:solidFill>
            </a:endParaRPr>
          </a:p>
          <a:p>
            <a:pPr algn="l">
              <a:spcAft>
                <a:spcPts val="0"/>
              </a:spcAft>
              <a:buFont typeface="Arial" panose="020B0604020202020204" pitchFamily="34" charset="0"/>
              <a:buChar char="•"/>
            </a:pPr>
            <a:r>
              <a:rPr lang="en-US" sz="1600" u="sng" dirty="0">
                <a:hlinkClick r:id="rId14"/>
              </a:rPr>
              <a:t>MBQIP Navigator</a:t>
            </a:r>
            <a:endParaRPr lang="en-US" sz="1600" b="0" i="0" dirty="0">
              <a:solidFill>
                <a:srgbClr val="151A22"/>
              </a:solidFill>
              <a:effectLst/>
            </a:endParaRPr>
          </a:p>
          <a:p>
            <a:pPr algn="l">
              <a:spcAft>
                <a:spcPts val="0"/>
              </a:spcAft>
              <a:buFont typeface="Arial" panose="020B0604020202020204" pitchFamily="34" charset="0"/>
              <a:buChar char="•"/>
            </a:pPr>
            <a:endParaRPr lang="en-US" sz="1600" u="sng" dirty="0">
              <a:solidFill>
                <a:srgbClr val="151A22"/>
              </a:solidFill>
            </a:endParaRPr>
          </a:p>
          <a:p>
            <a:endParaRPr lang="en-US" dirty="0"/>
          </a:p>
        </p:txBody>
      </p:sp>
      <p:sp>
        <p:nvSpPr>
          <p:cNvPr id="4" name="TextBox 3">
            <a:extLst>
              <a:ext uri="{FF2B5EF4-FFF2-40B4-BE49-F238E27FC236}">
                <a16:creationId xmlns:a16="http://schemas.microsoft.com/office/drawing/2014/main" id="{0AA65C7B-B4E9-946D-5354-4D60BAF1889C}"/>
              </a:ext>
            </a:extLst>
          </p:cNvPr>
          <p:cNvSpPr txBox="1"/>
          <p:nvPr/>
        </p:nvSpPr>
        <p:spPr>
          <a:xfrm>
            <a:off x="5637212" y="1828800"/>
            <a:ext cx="6551613" cy="5078313"/>
          </a:xfrm>
          <a:prstGeom prst="rect">
            <a:avLst/>
          </a:prstGeom>
          <a:noFill/>
        </p:spPr>
        <p:txBody>
          <a:bodyPr wrap="square" rtlCol="0">
            <a:spAutoFit/>
          </a:bodyPr>
          <a:lstStyle/>
          <a:p>
            <a:pPr algn="l"/>
            <a:r>
              <a:rPr lang="en-US" b="1" i="0" u="sng" dirty="0">
                <a:solidFill>
                  <a:srgbClr val="151A22"/>
                </a:solidFill>
                <a:effectLst/>
              </a:rPr>
              <a:t>MBQIP Educational Videos</a:t>
            </a:r>
          </a:p>
          <a:p>
            <a:pPr algn="l"/>
            <a:r>
              <a:rPr lang="en-US" sz="1600" b="1" i="0" dirty="0">
                <a:solidFill>
                  <a:srgbClr val="212529"/>
                </a:solidFill>
                <a:effectLst/>
              </a:rPr>
              <a:t>2024</a:t>
            </a:r>
          </a:p>
          <a:p>
            <a:pPr algn="l">
              <a:spcAft>
                <a:spcPts val="0"/>
              </a:spcAft>
            </a:pPr>
            <a:r>
              <a:rPr lang="en-US" sz="1600" b="1" i="0" dirty="0">
                <a:solidFill>
                  <a:srgbClr val="151A22"/>
                </a:solidFill>
                <a:effectLst/>
              </a:rPr>
              <a:t>October - The Changing Landscape of Quality Measurement and Reporting</a:t>
            </a:r>
            <a:endParaRPr lang="en-US" sz="1600" b="0" i="0" dirty="0">
              <a:solidFill>
                <a:srgbClr val="212529"/>
              </a:solidFill>
              <a:effectLst/>
            </a:endParaRPr>
          </a:p>
          <a:p>
            <a:pPr algn="l">
              <a:spcAft>
                <a:spcPts val="0"/>
              </a:spcAft>
              <a:buFont typeface="Arial" panose="020B0604020202020204" pitchFamily="34" charset="0"/>
              <a:buChar char="•"/>
            </a:pPr>
            <a:r>
              <a:rPr lang="en-US" sz="1600" b="0" i="0" u="sng" dirty="0">
                <a:solidFill>
                  <a:srgbClr val="151A22"/>
                </a:solidFill>
                <a:effectLst/>
                <a:hlinkClick r:id="rId15"/>
              </a:rPr>
              <a:t>The Changing Landscape of Quality Measurement and Reporting</a:t>
            </a:r>
            <a:r>
              <a:rPr lang="en-US" sz="1600" b="0" i="0" dirty="0">
                <a:solidFill>
                  <a:srgbClr val="151A22"/>
                </a:solidFill>
                <a:effectLst/>
              </a:rPr>
              <a:t> - Presentation</a:t>
            </a:r>
          </a:p>
          <a:p>
            <a:pPr marL="742950" lvl="1" indent="-285750" algn="l">
              <a:spcAft>
                <a:spcPts val="0"/>
              </a:spcAft>
              <a:buFont typeface="Arial" panose="020B0604020202020204" pitchFamily="34" charset="0"/>
              <a:buChar char="•"/>
            </a:pPr>
            <a:r>
              <a:rPr lang="en-US" sz="1600" b="0" i="0" u="sng" dirty="0">
                <a:solidFill>
                  <a:srgbClr val="151A22"/>
                </a:solidFill>
                <a:effectLst/>
                <a:hlinkClick r:id="rId16"/>
              </a:rPr>
              <a:t>Video</a:t>
            </a:r>
            <a:endParaRPr lang="en-US" sz="1600" b="0" i="0" dirty="0">
              <a:solidFill>
                <a:srgbClr val="151A22"/>
              </a:solidFill>
              <a:effectLst/>
            </a:endParaRPr>
          </a:p>
          <a:p>
            <a:pPr algn="l">
              <a:spcAft>
                <a:spcPts val="0"/>
              </a:spcAft>
            </a:pPr>
            <a:r>
              <a:rPr lang="en-US" sz="1600" b="1" i="0" dirty="0">
                <a:solidFill>
                  <a:srgbClr val="151A22"/>
                </a:solidFill>
                <a:effectLst/>
              </a:rPr>
              <a:t>March - MBQIP Q&amp;A</a:t>
            </a:r>
            <a:endParaRPr lang="en-US" sz="1600" b="1" i="0" dirty="0">
              <a:solidFill>
                <a:srgbClr val="212529"/>
              </a:solidFill>
              <a:effectLst/>
            </a:endParaRPr>
          </a:p>
          <a:p>
            <a:pPr algn="l">
              <a:spcAft>
                <a:spcPts val="0"/>
              </a:spcAft>
              <a:buFont typeface="Arial" panose="020B0604020202020204" pitchFamily="34" charset="0"/>
              <a:buChar char="•"/>
            </a:pPr>
            <a:r>
              <a:rPr lang="en-US" sz="1600" b="0" i="0" u="sng" dirty="0">
                <a:solidFill>
                  <a:srgbClr val="151A22"/>
                </a:solidFill>
                <a:effectLst/>
                <a:hlinkClick r:id="rId17"/>
              </a:rPr>
              <a:t>MBQIP Q&amp;A</a:t>
            </a:r>
            <a:r>
              <a:rPr lang="en-US" sz="1600" b="0" i="0" dirty="0">
                <a:solidFill>
                  <a:srgbClr val="151A22"/>
                </a:solidFill>
                <a:effectLst/>
              </a:rPr>
              <a:t> - Presentation</a:t>
            </a:r>
          </a:p>
          <a:p>
            <a:pPr marL="742950" lvl="1" indent="-285750" algn="l">
              <a:spcAft>
                <a:spcPts val="0"/>
              </a:spcAft>
              <a:buFont typeface="Arial" panose="020B0604020202020204" pitchFamily="34" charset="0"/>
              <a:buChar char="•"/>
            </a:pPr>
            <a:r>
              <a:rPr lang="en-US" sz="1600" b="0" i="0" u="sng" dirty="0">
                <a:solidFill>
                  <a:srgbClr val="151A22"/>
                </a:solidFill>
                <a:effectLst/>
                <a:hlinkClick r:id="rId18"/>
              </a:rPr>
              <a:t>Video</a:t>
            </a:r>
            <a:endParaRPr lang="en-US" sz="1600" b="0" i="0" dirty="0">
              <a:solidFill>
                <a:srgbClr val="151A22"/>
              </a:solidFill>
              <a:effectLst/>
            </a:endParaRPr>
          </a:p>
          <a:p>
            <a:pPr algn="l">
              <a:spcAft>
                <a:spcPts val="0"/>
              </a:spcAft>
            </a:pPr>
            <a:r>
              <a:rPr lang="en-US" sz="1600" b="1" i="0" dirty="0">
                <a:solidFill>
                  <a:srgbClr val="151A22"/>
                </a:solidFill>
                <a:effectLst/>
              </a:rPr>
              <a:t>January - The Future of MBQIP - Are You Ready?</a:t>
            </a:r>
            <a:endParaRPr lang="en-US" sz="1600" b="1" i="0" dirty="0">
              <a:solidFill>
                <a:srgbClr val="212529"/>
              </a:solidFill>
              <a:effectLst/>
            </a:endParaRPr>
          </a:p>
          <a:p>
            <a:pPr algn="l">
              <a:spcAft>
                <a:spcPts val="0"/>
              </a:spcAft>
              <a:buFont typeface="Arial" panose="020B0604020202020204" pitchFamily="34" charset="0"/>
              <a:buChar char="•"/>
            </a:pPr>
            <a:r>
              <a:rPr lang="en-US" sz="1600" b="0" i="0" u="sng" dirty="0">
                <a:solidFill>
                  <a:srgbClr val="151A22"/>
                </a:solidFill>
                <a:effectLst/>
                <a:hlinkClick r:id="rId19"/>
              </a:rPr>
              <a:t>The Future of MBQIP - Are You Ready?</a:t>
            </a:r>
            <a:r>
              <a:rPr lang="en-US" sz="1600" b="0" i="0" dirty="0">
                <a:solidFill>
                  <a:srgbClr val="151A22"/>
                </a:solidFill>
                <a:effectLst/>
              </a:rPr>
              <a:t> - Presentation</a:t>
            </a:r>
          </a:p>
          <a:p>
            <a:pPr marL="742950" lvl="1" indent="-285750" algn="l">
              <a:spcAft>
                <a:spcPts val="0"/>
              </a:spcAft>
              <a:buFont typeface="Arial" panose="020B0604020202020204" pitchFamily="34" charset="0"/>
              <a:buChar char="•"/>
            </a:pPr>
            <a:r>
              <a:rPr lang="en-US" sz="1600" b="0" i="0" dirty="0">
                <a:solidFill>
                  <a:srgbClr val="151A22"/>
                </a:solidFill>
                <a:effectLst/>
              </a:rPr>
              <a:t> </a:t>
            </a:r>
            <a:r>
              <a:rPr lang="en-US" sz="1600" u="sng" dirty="0">
                <a:solidFill>
                  <a:srgbClr val="151A22"/>
                </a:solidFill>
              </a:rPr>
              <a:t>Video</a:t>
            </a:r>
          </a:p>
          <a:p>
            <a:pPr lvl="1" algn="l">
              <a:spcAft>
                <a:spcPts val="0"/>
              </a:spcAft>
            </a:pPr>
            <a:endParaRPr lang="en-US" sz="1600" u="sng" dirty="0">
              <a:solidFill>
                <a:srgbClr val="151A22"/>
              </a:solidFill>
            </a:endParaRPr>
          </a:p>
          <a:p>
            <a:r>
              <a:rPr lang="en-US" sz="1600" b="1" dirty="0">
                <a:solidFill>
                  <a:srgbClr val="151A22"/>
                </a:solidFill>
              </a:rPr>
              <a:t>2025</a:t>
            </a:r>
          </a:p>
          <a:p>
            <a:r>
              <a:rPr lang="en-US" sz="1600" b="1" dirty="0">
                <a:solidFill>
                  <a:srgbClr val="151A22"/>
                </a:solidFill>
              </a:rPr>
              <a:t>May – Hybrid Hospital Wide All Cause Readmission</a:t>
            </a:r>
          </a:p>
          <a:p>
            <a:pPr marL="285750" indent="-285750">
              <a:buFont typeface="Arial" panose="020B0604020202020204" pitchFamily="34" charset="0"/>
              <a:buChar char="•"/>
            </a:pPr>
            <a:r>
              <a:rPr lang="en-US" sz="1600" dirty="0">
                <a:solidFill>
                  <a:srgbClr val="151A22"/>
                </a:solidFill>
              </a:rPr>
              <a:t>Please reach out to Amanda St. Martin @ </a:t>
            </a:r>
            <a:r>
              <a:rPr lang="en-US" sz="1600" dirty="0">
                <a:solidFill>
                  <a:srgbClr val="151A22"/>
                </a:solidFill>
                <a:hlinkClick r:id="rId20"/>
              </a:rPr>
              <a:t>amanda.saintmartin@affiliate.msu.edu</a:t>
            </a:r>
            <a:r>
              <a:rPr lang="en-US" sz="1600" dirty="0">
                <a:solidFill>
                  <a:srgbClr val="151A22"/>
                </a:solidFill>
              </a:rPr>
              <a:t> for the video and power point</a:t>
            </a:r>
          </a:p>
          <a:p>
            <a:pPr marL="742950" lvl="1" indent="-285750">
              <a:buFont typeface="Arial" panose="020B0604020202020204" pitchFamily="34" charset="0"/>
              <a:buChar char="•"/>
            </a:pPr>
            <a:endParaRPr lang="en-US" sz="1600" b="1" i="0" dirty="0">
              <a:solidFill>
                <a:srgbClr val="151A22"/>
              </a:solidFill>
              <a:effectLst/>
            </a:endParaRPr>
          </a:p>
          <a:p>
            <a:pPr algn="l">
              <a:spcAft>
                <a:spcPts val="0"/>
              </a:spcAft>
              <a:buFont typeface="Arial" panose="020B0604020202020204" pitchFamily="34" charset="0"/>
              <a:buChar char="•"/>
            </a:pPr>
            <a:endParaRPr lang="en-US" sz="1600" u="sng" dirty="0">
              <a:solidFill>
                <a:srgbClr val="151A22"/>
              </a:solidFill>
            </a:endParaRPr>
          </a:p>
          <a:p>
            <a:endParaRPr lang="en-US" dirty="0"/>
          </a:p>
        </p:txBody>
      </p:sp>
    </p:spTree>
    <p:extLst>
      <p:ext uri="{BB962C8B-B14F-4D97-AF65-F5344CB8AC3E}">
        <p14:creationId xmlns:p14="http://schemas.microsoft.com/office/powerpoint/2010/main" val="161339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9FAC09-F15F-F1E3-92EF-B6566B18CB93}"/>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FAEBF0D-5930-A543-1248-1541373C6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29994FF-8581-B03A-E97A-7D70856E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88824"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0ACBC3C-D0A8-29AD-6475-BA83694D3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6740" y="0"/>
            <a:ext cx="4062085"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B5CBB4-D669-4F34-B696-59178069F4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6190" y="-5306190"/>
            <a:ext cx="1576446" cy="12188827"/>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D0DA43A2-9E80-6E40-FCBF-9C73DABE3D96}"/>
              </a:ext>
            </a:extLst>
          </p:cNvPr>
          <p:cNvSpPr>
            <a:spLocks noGrp="1"/>
          </p:cNvSpPr>
          <p:nvPr>
            <p:ph type="title"/>
          </p:nvPr>
        </p:nvSpPr>
        <p:spPr>
          <a:xfrm>
            <a:off x="1371239" y="348865"/>
            <a:ext cx="10041408" cy="877729"/>
          </a:xfrm>
        </p:spPr>
        <p:txBody>
          <a:bodyPr anchor="ctr">
            <a:normAutofit/>
          </a:bodyPr>
          <a:lstStyle/>
          <a:p>
            <a:r>
              <a:rPr lang="en-US" sz="4000" dirty="0">
                <a:solidFill>
                  <a:srgbClr val="FFFFFF"/>
                </a:solidFill>
              </a:rPr>
              <a:t>MBQIP Resource</a:t>
            </a:r>
          </a:p>
        </p:txBody>
      </p:sp>
      <p:sp>
        <p:nvSpPr>
          <p:cNvPr id="5" name="Content Placeholder 4">
            <a:extLst>
              <a:ext uri="{FF2B5EF4-FFF2-40B4-BE49-F238E27FC236}">
                <a16:creationId xmlns:a16="http://schemas.microsoft.com/office/drawing/2014/main" id="{9B97B525-F308-7530-72DD-1D69B4729595}"/>
              </a:ext>
            </a:extLst>
          </p:cNvPr>
          <p:cNvSpPr>
            <a:spLocks noGrp="1"/>
          </p:cNvSpPr>
          <p:nvPr>
            <p:ph idx="1"/>
          </p:nvPr>
        </p:nvSpPr>
        <p:spPr>
          <a:xfrm>
            <a:off x="684212" y="1752600"/>
            <a:ext cx="10512862" cy="4351338"/>
          </a:xfrm>
        </p:spPr>
        <p:txBody>
          <a:bodyPr/>
          <a:lstStyle/>
          <a:p>
            <a:pPr marL="0" indent="0">
              <a:lnSpc>
                <a:spcPct val="107000"/>
              </a:lnSpc>
              <a:spcAft>
                <a:spcPts val="800"/>
              </a:spcAft>
              <a:buNone/>
            </a:pPr>
            <a:r>
              <a:rPr lang="en-US" sz="2800" u="sng" dirty="0">
                <a:hlinkClick r:id="rId3"/>
              </a:rPr>
              <a:t>MBQIP Navigator</a:t>
            </a:r>
            <a:endParaRPr lang="en-US" sz="2800" dirty="0"/>
          </a:p>
        </p:txBody>
      </p:sp>
      <p:sp>
        <p:nvSpPr>
          <p:cNvPr id="7" name="TextBox 6">
            <a:extLst>
              <a:ext uri="{FF2B5EF4-FFF2-40B4-BE49-F238E27FC236}">
                <a16:creationId xmlns:a16="http://schemas.microsoft.com/office/drawing/2014/main" id="{FDF1BF78-3DE1-77B7-95D1-262B03F2048E}"/>
              </a:ext>
            </a:extLst>
          </p:cNvPr>
          <p:cNvSpPr txBox="1"/>
          <p:nvPr/>
        </p:nvSpPr>
        <p:spPr>
          <a:xfrm>
            <a:off x="366732" y="2493531"/>
            <a:ext cx="7870842" cy="2658292"/>
          </a:xfrm>
          <a:prstGeom prst="rect">
            <a:avLst/>
          </a:prstGeom>
          <a:noFill/>
        </p:spPr>
        <p:txBody>
          <a:bodyPr wrap="square">
            <a:spAutoFit/>
          </a:bodyPr>
          <a:lstStyle/>
          <a:p>
            <a:pPr marL="0" marR="0">
              <a:lnSpc>
                <a:spcPct val="107000"/>
              </a:lnSpc>
              <a:spcAft>
                <a:spcPts val="800"/>
              </a:spcAft>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Key Features and Benefits:</a:t>
            </a:r>
            <a:b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b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Comprehensive guidance for all MBQIP core measure reporting</a:t>
            </a:r>
            <a:b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b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Seamless navigation across all four reporting mechanisms</a:t>
            </a:r>
            <a:b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b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Step-by-step setup and submission instructions</a:t>
            </a:r>
            <a:b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b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Reporting worksheet for Flex programs and hospitals</a:t>
            </a:r>
            <a:b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b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Central hub linking to essential MBQIP resources and tools</a:t>
            </a:r>
          </a:p>
          <a:p>
            <a:pPr marL="0" marR="0">
              <a:lnSpc>
                <a:spcPct val="107000"/>
              </a:lnSpc>
              <a:spcAft>
                <a:spcPts val="800"/>
              </a:spcAf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01C7687A-65CD-950D-4B2B-C948B537A6BB}"/>
              </a:ext>
            </a:extLst>
          </p:cNvPr>
          <p:cNvPicPr>
            <a:picLocks noChangeAspect="1"/>
          </p:cNvPicPr>
          <p:nvPr/>
        </p:nvPicPr>
        <p:blipFill>
          <a:blip r:embed="rId4"/>
          <a:stretch>
            <a:fillRect/>
          </a:stretch>
        </p:blipFill>
        <p:spPr>
          <a:xfrm>
            <a:off x="7639342" y="781199"/>
            <a:ext cx="4053607" cy="47755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6670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88824"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6739"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2188826"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E69318-4B23-C3CE-F754-59061CB7D585}"/>
              </a:ext>
            </a:extLst>
          </p:cNvPr>
          <p:cNvSpPr>
            <a:spLocks noGrp="1"/>
          </p:cNvSpPr>
          <p:nvPr>
            <p:ph type="title"/>
          </p:nvPr>
        </p:nvSpPr>
        <p:spPr>
          <a:xfrm>
            <a:off x="699530" y="248038"/>
            <a:ext cx="7061882" cy="1159200"/>
          </a:xfrm>
        </p:spPr>
        <p:txBody>
          <a:bodyPr vert="horz" lIns="91440" tIns="45720" rIns="91440" bIns="45720" rtlCol="0" anchor="ctr">
            <a:normAutofit/>
          </a:bodyPr>
          <a:lstStyle/>
          <a:p>
            <a:pPr defTabSz="914400"/>
            <a:r>
              <a:rPr lang="en-US" sz="3700" kern="1200" dirty="0">
                <a:solidFill>
                  <a:srgbClr val="FFFFFF"/>
                </a:solidFill>
                <a:latin typeface="+mj-lt"/>
                <a:ea typeface="+mj-ea"/>
                <a:cs typeface="+mj-cs"/>
              </a:rPr>
              <a:t>MBQIP Quality Reporting 2026</a:t>
            </a:r>
            <a:br>
              <a:rPr lang="en-US" sz="3700" kern="1200" dirty="0">
                <a:solidFill>
                  <a:srgbClr val="FFFFFF"/>
                </a:solidFill>
                <a:latin typeface="+mj-lt"/>
                <a:ea typeface="+mj-ea"/>
                <a:cs typeface="+mj-cs"/>
              </a:rPr>
            </a:br>
            <a:endParaRPr lang="en-US" sz="37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8DDF8107-AD48-036A-4B42-3514CB8CAABF}"/>
              </a:ext>
            </a:extLst>
          </p:cNvPr>
          <p:cNvPicPr>
            <a:picLocks noChangeAspect="1"/>
          </p:cNvPicPr>
          <p:nvPr/>
        </p:nvPicPr>
        <p:blipFill>
          <a:blip r:embed="rId3"/>
          <a:stretch>
            <a:fillRect/>
          </a:stretch>
        </p:blipFill>
        <p:spPr>
          <a:xfrm>
            <a:off x="432112" y="2405210"/>
            <a:ext cx="11324599" cy="3574326"/>
          </a:xfrm>
          <a:prstGeom prst="rect">
            <a:avLst/>
          </a:prstGeom>
        </p:spPr>
      </p:pic>
    </p:spTree>
    <p:extLst>
      <p:ext uri="{BB962C8B-B14F-4D97-AF65-F5344CB8AC3E}">
        <p14:creationId xmlns:p14="http://schemas.microsoft.com/office/powerpoint/2010/main" val="150969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1371241" y="294538"/>
            <a:ext cx="9893374" cy="1033669"/>
          </a:xfrm>
        </p:spPr>
        <p:txBody>
          <a:bodyPr>
            <a:normAutofit/>
          </a:bodyPr>
          <a:lstStyle/>
          <a:p>
            <a:r>
              <a:rPr lang="en-US" sz="4000" dirty="0">
                <a:solidFill>
                  <a:schemeClr val="bg1"/>
                </a:solidFill>
              </a:rPr>
              <a:t>MBQIP Quality Reporting 2026</a:t>
            </a:r>
          </a:p>
        </p:txBody>
      </p:sp>
      <p:sp>
        <p:nvSpPr>
          <p:cNvPr id="14" name="Content Placeholder 13"/>
          <p:cNvSpPr>
            <a:spLocks noGrp="1"/>
          </p:cNvSpPr>
          <p:nvPr>
            <p:ph idx="1"/>
          </p:nvPr>
        </p:nvSpPr>
        <p:spPr>
          <a:xfrm>
            <a:off x="1371241" y="2362199"/>
            <a:ext cx="9721499" cy="3639355"/>
          </a:xfrm>
        </p:spPr>
        <p:txBody>
          <a:bodyPr anchor="ctr">
            <a:normAutofit/>
          </a:bodyPr>
          <a:lstStyle/>
          <a:p>
            <a:pPr marL="0" indent="0">
              <a:buNone/>
            </a:pPr>
            <a:endParaRPr lang="en-US" sz="2000" dirty="0"/>
          </a:p>
          <a:p>
            <a:pPr>
              <a:buFont typeface="Arial" panose="020B0604020202020204" pitchFamily="34" charset="0"/>
              <a:buChar char="•"/>
            </a:pPr>
            <a:endParaRPr lang="en-US" sz="2000" dirty="0"/>
          </a:p>
          <a:p>
            <a:pPr marL="0" indent="0">
              <a:buNone/>
            </a:pPr>
            <a:endParaRPr lang="en-US" sz="2000" dirty="0"/>
          </a:p>
          <a:p>
            <a:pPr lvl="1"/>
            <a:endParaRPr lang="en-US" sz="2000" dirty="0"/>
          </a:p>
        </p:txBody>
      </p:sp>
      <p:graphicFrame>
        <p:nvGraphicFramePr>
          <p:cNvPr id="4" name="Object 3">
            <a:extLst>
              <a:ext uri="{FF2B5EF4-FFF2-40B4-BE49-F238E27FC236}">
                <a16:creationId xmlns:a16="http://schemas.microsoft.com/office/drawing/2014/main" id="{40662F90-92A5-007F-066B-0DDE3AEC317A}"/>
              </a:ext>
            </a:extLst>
          </p:cNvPr>
          <p:cNvGraphicFramePr>
            <a:graphicFrameLocks noChangeAspect="1"/>
          </p:cNvGraphicFramePr>
          <p:nvPr>
            <p:extLst>
              <p:ext uri="{D42A27DB-BD31-4B8C-83A1-F6EECF244321}">
                <p14:modId xmlns:p14="http://schemas.microsoft.com/office/powerpoint/2010/main" val="3272984552"/>
              </p:ext>
            </p:extLst>
          </p:nvPr>
        </p:nvGraphicFramePr>
        <p:xfrm>
          <a:off x="1751012" y="2200702"/>
          <a:ext cx="8360772" cy="3351926"/>
        </p:xfrm>
        <a:graphic>
          <a:graphicData uri="http://schemas.openxmlformats.org/presentationml/2006/ole">
            <mc:AlternateContent xmlns:mc="http://schemas.openxmlformats.org/markup-compatibility/2006">
              <mc:Choice xmlns:v="urn:schemas-microsoft-com:vml" Requires="v">
                <p:oleObj name="Worksheet" r:id="rId3" imgW="6388192" imgH="2127138" progId="Excel.Sheet.12">
                  <p:embed/>
                </p:oleObj>
              </mc:Choice>
              <mc:Fallback>
                <p:oleObj name="Worksheet" r:id="rId3" imgW="6388192" imgH="2127138" progId="Excel.Sheet.12">
                  <p:embed/>
                  <p:pic>
                    <p:nvPicPr>
                      <p:cNvPr id="4" name="Object 3">
                        <a:extLst>
                          <a:ext uri="{FF2B5EF4-FFF2-40B4-BE49-F238E27FC236}">
                            <a16:creationId xmlns:a16="http://schemas.microsoft.com/office/drawing/2014/main" id="{40662F90-92A5-007F-066B-0DDE3AEC317A}"/>
                          </a:ext>
                        </a:extLst>
                      </p:cNvPr>
                      <p:cNvPicPr/>
                      <p:nvPr/>
                    </p:nvPicPr>
                    <p:blipFill>
                      <a:blip r:embed="rId4"/>
                      <a:stretch>
                        <a:fillRect/>
                      </a:stretch>
                    </p:blipFill>
                    <p:spPr>
                      <a:xfrm>
                        <a:off x="1751012" y="2200702"/>
                        <a:ext cx="8360772" cy="3351926"/>
                      </a:xfrm>
                      <a:prstGeom prst="rect">
                        <a:avLst/>
                      </a:prstGeom>
                    </p:spPr>
                  </p:pic>
                </p:oleObj>
              </mc:Fallback>
            </mc:AlternateContent>
          </a:graphicData>
        </a:graphic>
      </p:graphicFrame>
    </p:spTree>
    <p:extLst>
      <p:ext uri="{BB962C8B-B14F-4D97-AF65-F5344CB8AC3E}">
        <p14:creationId xmlns:p14="http://schemas.microsoft.com/office/powerpoint/2010/main" val="143847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1371241" y="294538"/>
            <a:ext cx="9893374" cy="1033669"/>
          </a:xfrm>
        </p:spPr>
        <p:txBody>
          <a:bodyPr>
            <a:normAutofit/>
          </a:bodyPr>
          <a:lstStyle/>
          <a:p>
            <a:pPr algn="ctr"/>
            <a:r>
              <a:rPr lang="en-US" sz="4000" dirty="0">
                <a:solidFill>
                  <a:srgbClr val="FFFFFF"/>
                </a:solidFill>
              </a:rPr>
              <a:t>HCAHPS Response Rate By Survey Mode</a:t>
            </a:r>
          </a:p>
        </p:txBody>
      </p:sp>
      <p:sp>
        <p:nvSpPr>
          <p:cNvPr id="14" name="Content Placeholder 13"/>
          <p:cNvSpPr>
            <a:spLocks noGrp="1"/>
          </p:cNvSpPr>
          <p:nvPr>
            <p:ph idx="1"/>
          </p:nvPr>
        </p:nvSpPr>
        <p:spPr>
          <a:xfrm>
            <a:off x="1371241" y="2362199"/>
            <a:ext cx="9721499" cy="3639355"/>
          </a:xfrm>
        </p:spPr>
        <p:txBody>
          <a:bodyPr anchor="ctr">
            <a:normAutofit/>
          </a:bodyPr>
          <a:lstStyle/>
          <a:p>
            <a:pPr marL="0" indent="0">
              <a:buNone/>
            </a:pPr>
            <a:endParaRPr lang="en-US" sz="2000" dirty="0"/>
          </a:p>
          <a:p>
            <a:pPr>
              <a:buFont typeface="Arial" panose="020B0604020202020204" pitchFamily="34" charset="0"/>
              <a:buChar char="•"/>
            </a:pPr>
            <a:endParaRPr lang="en-US" sz="2000" dirty="0"/>
          </a:p>
          <a:p>
            <a:pPr marL="0" indent="0">
              <a:buNone/>
            </a:pPr>
            <a:endParaRPr lang="en-US" sz="2000" dirty="0"/>
          </a:p>
          <a:p>
            <a:pPr lvl="1"/>
            <a:endParaRPr lang="en-US" sz="2000" dirty="0"/>
          </a:p>
        </p:txBody>
      </p:sp>
      <p:pic>
        <p:nvPicPr>
          <p:cNvPr id="2" name="Content Placeholder 22">
            <a:extLst>
              <a:ext uri="{FF2B5EF4-FFF2-40B4-BE49-F238E27FC236}">
                <a16:creationId xmlns:a16="http://schemas.microsoft.com/office/drawing/2014/main" id="{504E7832-AFD8-F00B-ADF3-20C08DD6C021}"/>
              </a:ext>
            </a:extLst>
          </p:cNvPr>
          <p:cNvPicPr>
            <a:picLocks noChangeAspect="1"/>
          </p:cNvPicPr>
          <p:nvPr/>
        </p:nvPicPr>
        <p:blipFill>
          <a:blip r:embed="rId3"/>
          <a:stretch>
            <a:fillRect/>
          </a:stretch>
        </p:blipFill>
        <p:spPr>
          <a:xfrm>
            <a:off x="1217612" y="1885278"/>
            <a:ext cx="8915400" cy="4678183"/>
          </a:xfrm>
          <a:prstGeom prst="rect">
            <a:avLst/>
          </a:prstGeom>
        </p:spPr>
      </p:pic>
    </p:spTree>
    <p:extLst>
      <p:ext uri="{BB962C8B-B14F-4D97-AF65-F5344CB8AC3E}">
        <p14:creationId xmlns:p14="http://schemas.microsoft.com/office/powerpoint/2010/main" val="356203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993AE5-B751-410C-D706-CEBEEC361C5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BAEA55-73BD-154F-69F9-B77D33380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E67A58-BD0D-648F-4813-38AC918B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85AFC4-B719-96A1-00C5-03BC06E53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84CF5D-03C9-873E-B0C3-CFF7F8A2B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CBD24AE-3A62-425D-5E30-67F4606F7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774CA-72DD-2303-37CC-DD2318A5486E}"/>
              </a:ext>
            </a:extLst>
          </p:cNvPr>
          <p:cNvSpPr>
            <a:spLocks noGrp="1"/>
          </p:cNvSpPr>
          <p:nvPr>
            <p:ph type="title"/>
          </p:nvPr>
        </p:nvSpPr>
        <p:spPr>
          <a:xfrm>
            <a:off x="684212" y="294538"/>
            <a:ext cx="10580403" cy="1033669"/>
          </a:xfrm>
        </p:spPr>
        <p:txBody>
          <a:bodyPr>
            <a:normAutofit/>
          </a:bodyPr>
          <a:lstStyle/>
          <a:p>
            <a:r>
              <a:rPr lang="en-US" sz="4000" dirty="0">
                <a:solidFill>
                  <a:srgbClr val="FFFFFF"/>
                </a:solidFill>
              </a:rPr>
              <a:t>Moving Forward and Next Steps</a:t>
            </a:r>
          </a:p>
        </p:txBody>
      </p:sp>
      <p:graphicFrame>
        <p:nvGraphicFramePr>
          <p:cNvPr id="18" name="Content Placeholder 4">
            <a:extLst>
              <a:ext uri="{FF2B5EF4-FFF2-40B4-BE49-F238E27FC236}">
                <a16:creationId xmlns:a16="http://schemas.microsoft.com/office/drawing/2014/main" id="{8EFAB09D-A2DD-C852-1A2E-4B41421A93BF}"/>
              </a:ext>
            </a:extLst>
          </p:cNvPr>
          <p:cNvGraphicFramePr>
            <a:graphicFrameLocks noGrp="1"/>
          </p:cNvGraphicFramePr>
          <p:nvPr>
            <p:ph idx="1"/>
            <p:extLst>
              <p:ext uri="{D42A27DB-BD31-4B8C-83A1-F6EECF244321}">
                <p14:modId xmlns:p14="http://schemas.microsoft.com/office/powerpoint/2010/main" val="1519250940"/>
              </p:ext>
            </p:extLst>
          </p:nvPr>
        </p:nvGraphicFramePr>
        <p:xfrm>
          <a:off x="837982" y="1825625"/>
          <a:ext cx="1051286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4FFCB21-D116-DC28-B0E3-F7362BBB53C8}"/>
              </a:ext>
            </a:extLst>
          </p:cNvPr>
          <p:cNvSpPr txBox="1"/>
          <p:nvPr/>
        </p:nvSpPr>
        <p:spPr>
          <a:xfrm>
            <a:off x="7008812" y="4267200"/>
            <a:ext cx="1828800" cy="646331"/>
          </a:xfrm>
          <a:prstGeom prst="rect">
            <a:avLst/>
          </a:prstGeom>
          <a:noFill/>
        </p:spPr>
        <p:txBody>
          <a:bodyPr wrap="square" rtlCol="0">
            <a:spAutoFit/>
          </a:bodyPr>
          <a:lstStyle/>
          <a:p>
            <a:r>
              <a:rPr lang="en-US" sz="1200" dirty="0"/>
              <a:t>Share feedback quarterly</a:t>
            </a:r>
          </a:p>
          <a:p>
            <a:r>
              <a:rPr lang="en-US" sz="1200" dirty="0"/>
              <a:t>Participants, Surveys, Satisfaction </a:t>
            </a:r>
          </a:p>
        </p:txBody>
      </p:sp>
      <p:sp>
        <p:nvSpPr>
          <p:cNvPr id="9" name="TextBox 8">
            <a:extLst>
              <a:ext uri="{FF2B5EF4-FFF2-40B4-BE49-F238E27FC236}">
                <a16:creationId xmlns:a16="http://schemas.microsoft.com/office/drawing/2014/main" id="{4C7195F0-4F2B-7E19-9D9A-C5AA2D6B5250}"/>
              </a:ext>
            </a:extLst>
          </p:cNvPr>
          <p:cNvSpPr txBox="1"/>
          <p:nvPr/>
        </p:nvSpPr>
        <p:spPr>
          <a:xfrm>
            <a:off x="9828212" y="4272116"/>
            <a:ext cx="1143000" cy="461665"/>
          </a:xfrm>
          <a:prstGeom prst="rect">
            <a:avLst/>
          </a:prstGeom>
          <a:noFill/>
        </p:spPr>
        <p:txBody>
          <a:bodyPr wrap="square" rtlCol="0">
            <a:spAutoFit/>
          </a:bodyPr>
          <a:lstStyle/>
          <a:p>
            <a:r>
              <a:rPr lang="en-US" sz="1200" dirty="0"/>
              <a:t>MCRH Access</a:t>
            </a:r>
          </a:p>
          <a:p>
            <a:r>
              <a:rPr lang="en-US" sz="1200" dirty="0"/>
              <a:t>Real time data</a:t>
            </a:r>
          </a:p>
        </p:txBody>
      </p:sp>
    </p:spTree>
    <p:extLst>
      <p:ext uri="{BB962C8B-B14F-4D97-AF65-F5344CB8AC3E}">
        <p14:creationId xmlns:p14="http://schemas.microsoft.com/office/powerpoint/2010/main" val="1366140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500"/>
            <a:ext cx="12188824"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3" y="-1500"/>
            <a:ext cx="8117817"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3000"/>
            <a:ext cx="12198087"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411" y="0"/>
            <a:ext cx="11715046"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9116BFD-8F13-2861-66E1-2D73CC8A22F4}"/>
              </a:ext>
            </a:extLst>
          </p:cNvPr>
          <p:cNvPicPr>
            <a:picLocks noChangeAspect="1"/>
          </p:cNvPicPr>
          <p:nvPr/>
        </p:nvPicPr>
        <p:blipFill>
          <a:blip r:embed="rId3"/>
          <a:stretch>
            <a:fillRect/>
          </a:stretch>
        </p:blipFill>
        <p:spPr>
          <a:xfrm>
            <a:off x="9265417" y="152400"/>
            <a:ext cx="2774562" cy="1489469"/>
          </a:xfrm>
          <a:prstGeom prst="rect">
            <a:avLst/>
          </a:prstGeom>
        </p:spPr>
      </p:pic>
      <p:sp>
        <p:nvSpPr>
          <p:cNvPr id="20" name="Rectangle 19">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2888341"/>
            <a:ext cx="1220063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ogo of a state&#10;&#10;Description automatically generated">
            <a:extLst>
              <a:ext uri="{FF2B5EF4-FFF2-40B4-BE49-F238E27FC236}">
                <a16:creationId xmlns:a16="http://schemas.microsoft.com/office/drawing/2014/main" id="{285ECCE4-2D9D-8A76-7E59-B00B7A00054F}"/>
              </a:ext>
            </a:extLst>
          </p:cNvPr>
          <p:cNvPicPr>
            <a:picLocks noChangeAspect="1"/>
          </p:cNvPicPr>
          <p:nvPr/>
        </p:nvPicPr>
        <p:blipFill>
          <a:blip r:embed="rId4"/>
          <a:srcRect t="674"/>
          <a:stretch/>
        </p:blipFill>
        <p:spPr>
          <a:xfrm>
            <a:off x="183834" y="277879"/>
            <a:ext cx="1881775" cy="1691928"/>
          </a:xfrm>
          <a:prstGeom prst="rect">
            <a:avLst/>
          </a:prstGeom>
        </p:spPr>
      </p:pic>
      <p:sp>
        <p:nvSpPr>
          <p:cNvPr id="8" name="Title 7">
            <a:extLst>
              <a:ext uri="{FF2B5EF4-FFF2-40B4-BE49-F238E27FC236}">
                <a16:creationId xmlns:a16="http://schemas.microsoft.com/office/drawing/2014/main" id="{31FF2E59-C607-8C02-2BA0-D62567D4D3EB}"/>
              </a:ext>
            </a:extLst>
          </p:cNvPr>
          <p:cNvSpPr>
            <a:spLocks noGrp="1"/>
          </p:cNvSpPr>
          <p:nvPr>
            <p:ph type="ctrTitle"/>
          </p:nvPr>
        </p:nvSpPr>
        <p:spPr>
          <a:xfrm>
            <a:off x="1370012" y="2247686"/>
            <a:ext cx="9141619" cy="2387600"/>
          </a:xfrm>
        </p:spPr>
        <p:txBody>
          <a:bodyPr>
            <a:normAutofit/>
          </a:bodyPr>
          <a:lstStyle/>
          <a:p>
            <a:r>
              <a:rPr lang="en-US" sz="6000" dirty="0">
                <a:solidFill>
                  <a:srgbClr val="FFFFFF"/>
                </a:solidFill>
              </a:rPr>
              <a:t>MICAH QN </a:t>
            </a:r>
            <a:br>
              <a:rPr lang="en-US" sz="6000" dirty="0">
                <a:solidFill>
                  <a:srgbClr val="FFFFFF"/>
                </a:solidFill>
              </a:rPr>
            </a:br>
            <a:r>
              <a:rPr lang="en-US" sz="6000" dirty="0">
                <a:solidFill>
                  <a:srgbClr val="FFFFFF"/>
                </a:solidFill>
              </a:rPr>
              <a:t>Quality Data Review</a:t>
            </a:r>
            <a:br>
              <a:rPr lang="en-US" sz="6000" dirty="0">
                <a:solidFill>
                  <a:srgbClr val="FFFFFF"/>
                </a:solidFill>
              </a:rPr>
            </a:br>
            <a:r>
              <a:rPr lang="en-US" sz="3600" dirty="0">
                <a:solidFill>
                  <a:srgbClr val="FFFFFF"/>
                </a:solidFill>
              </a:rPr>
              <a:t>February 2026 Meeting</a:t>
            </a:r>
            <a:endParaRPr lang="en-US" sz="3600" dirty="0"/>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B5C005-49A5-A426-A00B-F48641C6495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ED8EE7-885A-6CB9-2812-FA57D7A55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A67EFD-D588-C534-C24B-B5C580017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12188822"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0CE1BC-E773-5086-6542-76D23E23E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8113191"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50B4B0-6B5D-9459-4CBA-D6295BDD3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3185" y="-1"/>
            <a:ext cx="4075637"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174DC1-EBE0-A2CC-2284-BA3B317E4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30" y="-1"/>
            <a:ext cx="11729591"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76255B-CF23-9E7F-695D-8A8CE49A0F4A}"/>
              </a:ext>
            </a:extLst>
          </p:cNvPr>
          <p:cNvSpPr>
            <a:spLocks noGrp="1"/>
          </p:cNvSpPr>
          <p:nvPr>
            <p:ph type="title"/>
          </p:nvPr>
        </p:nvSpPr>
        <p:spPr>
          <a:xfrm>
            <a:off x="684212" y="294538"/>
            <a:ext cx="10580403" cy="1033669"/>
          </a:xfrm>
        </p:spPr>
        <p:txBody>
          <a:bodyPr>
            <a:normAutofit/>
          </a:bodyPr>
          <a:lstStyle/>
          <a:p>
            <a:r>
              <a:rPr lang="en-US" sz="4000" dirty="0">
                <a:solidFill>
                  <a:srgbClr val="FFFFFF"/>
                </a:solidFill>
              </a:rPr>
              <a:t>MICAH QN Data Quality Reporting </a:t>
            </a:r>
          </a:p>
        </p:txBody>
      </p:sp>
      <p:sp>
        <p:nvSpPr>
          <p:cNvPr id="5" name="Content Placeholder 4">
            <a:extLst>
              <a:ext uri="{FF2B5EF4-FFF2-40B4-BE49-F238E27FC236}">
                <a16:creationId xmlns:a16="http://schemas.microsoft.com/office/drawing/2014/main" id="{876C5C57-5671-B623-2D01-B40B63A6124F}"/>
              </a:ext>
            </a:extLst>
          </p:cNvPr>
          <p:cNvSpPr>
            <a:spLocks noGrp="1"/>
          </p:cNvSpPr>
          <p:nvPr>
            <p:ph idx="1"/>
          </p:nvPr>
        </p:nvSpPr>
        <p:spPr/>
        <p:txBody>
          <a:bodyPr>
            <a:normAutofit lnSpcReduction="10000"/>
          </a:bodyPr>
          <a:lstStyle/>
          <a:p>
            <a:r>
              <a:rPr lang="en-US" sz="1700" dirty="0"/>
              <a:t>This presentation is meant to provide data in a meaningful way to the MICAH QN.  The data measures and compares quality standards and identifies gaps as they relate to the Medicare Beneficiary Quality Improvement Program (MBQIP). </a:t>
            </a:r>
          </a:p>
          <a:p>
            <a:r>
              <a:rPr lang="en-US" sz="1700" dirty="0"/>
              <a:t>The data provides information that demonstrates the high-quality services provided by Michigan’s Critical Access Hospitals.  It identifies opportunities for change that lead to continued improvement in the health status of the population we serve. </a:t>
            </a:r>
          </a:p>
          <a:p>
            <a:pPr marL="0" indent="0">
              <a:buNone/>
            </a:pPr>
            <a:endParaRPr lang="en-US" sz="1700" b="1" dirty="0"/>
          </a:p>
          <a:p>
            <a:pPr marL="0" indent="0">
              <a:buNone/>
            </a:pPr>
            <a:r>
              <a:rPr lang="en-US" sz="1700" b="1" dirty="0"/>
              <a:t>Objectives:</a:t>
            </a:r>
          </a:p>
          <a:p>
            <a:pPr lvl="1"/>
            <a:r>
              <a:rPr lang="en-US" sz="1700" dirty="0"/>
              <a:t>Why Participate in MBQIP</a:t>
            </a:r>
          </a:p>
          <a:p>
            <a:pPr lvl="1"/>
            <a:r>
              <a:rPr lang="en-US" sz="1700" dirty="0"/>
              <a:t>2025 MBQIP Measure Review</a:t>
            </a:r>
          </a:p>
          <a:p>
            <a:pPr lvl="1"/>
            <a:r>
              <a:rPr lang="en-US" sz="1700" dirty="0"/>
              <a:t>Data release dates</a:t>
            </a:r>
          </a:p>
          <a:p>
            <a:pPr lvl="1"/>
            <a:r>
              <a:rPr lang="en-US" sz="1700" dirty="0"/>
              <a:t>Submission Deadlines </a:t>
            </a:r>
          </a:p>
          <a:p>
            <a:pPr lvl="1"/>
            <a:r>
              <a:rPr lang="en-US" sz="1700" dirty="0"/>
              <a:t>New Data Review </a:t>
            </a:r>
          </a:p>
          <a:p>
            <a:pPr lvl="1"/>
            <a:r>
              <a:rPr lang="en-US" sz="1700" dirty="0"/>
              <a:t>HCAHPS Measure Review</a:t>
            </a:r>
          </a:p>
          <a:p>
            <a:pPr lvl="1"/>
            <a:r>
              <a:rPr lang="en-US" sz="1700" dirty="0"/>
              <a:t>Resources</a:t>
            </a:r>
          </a:p>
          <a:p>
            <a:pPr lvl="1"/>
            <a:endParaRPr lang="en-US" sz="1300" dirty="0"/>
          </a:p>
          <a:p>
            <a:endParaRPr lang="en-US" sz="1300" dirty="0"/>
          </a:p>
          <a:p>
            <a:pPr marL="0" indent="0">
              <a:buNone/>
            </a:pPr>
            <a:endParaRPr lang="en-US" sz="1300" dirty="0"/>
          </a:p>
          <a:p>
            <a:endParaRPr lang="en-US" sz="1300" dirty="0"/>
          </a:p>
          <a:p>
            <a:endParaRPr lang="en-US" dirty="0"/>
          </a:p>
        </p:txBody>
      </p:sp>
    </p:spTree>
    <p:extLst>
      <p:ext uri="{BB962C8B-B14F-4D97-AF65-F5344CB8AC3E}">
        <p14:creationId xmlns:p14="http://schemas.microsoft.com/office/powerpoint/2010/main" val="409385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13301</TotalTime>
  <Words>5084</Words>
  <Application>Microsoft Office PowerPoint</Application>
  <PresentationFormat>Custom</PresentationFormat>
  <Paragraphs>1476</Paragraphs>
  <Slides>65</Slides>
  <Notes>52</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6" baseType="lpstr">
      <vt:lpstr>Aptos</vt:lpstr>
      <vt:lpstr>Aptos Narrow</vt:lpstr>
      <vt:lpstr>Arial</vt:lpstr>
      <vt:lpstr>Arial</vt:lpstr>
      <vt:lpstr>Calibri</vt:lpstr>
      <vt:lpstr>Calibri Light</vt:lpstr>
      <vt:lpstr>Corbel</vt:lpstr>
      <vt:lpstr>LMRoman12-Regular</vt:lpstr>
      <vt:lpstr>Times New Roman</vt:lpstr>
      <vt:lpstr>Office Theme</vt:lpstr>
      <vt:lpstr>Worksheet</vt:lpstr>
      <vt:lpstr>MICAH QN  Strategy Group #2 February 2026 </vt:lpstr>
      <vt:lpstr>Members</vt:lpstr>
      <vt:lpstr>Strategy Group #2 – Data Management and Analysis </vt:lpstr>
      <vt:lpstr>Where We Have Been / Key Accomplishments</vt:lpstr>
      <vt:lpstr>Where We Have Been / Key Accomplishments</vt:lpstr>
      <vt:lpstr>PowerPoint Presentation</vt:lpstr>
      <vt:lpstr>Moving Forward and Next Steps</vt:lpstr>
      <vt:lpstr>MICAH QN  Quality Data Review February 2026 Meeting</vt:lpstr>
      <vt:lpstr>MICAH QN Data Quality Reporting </vt:lpstr>
      <vt:lpstr>Why Participate in MBQIP?</vt:lpstr>
      <vt:lpstr>MBQIP Quality Reporting 2026 (9 Measures)</vt:lpstr>
      <vt:lpstr>MBQIP Submission Deadlines</vt:lpstr>
      <vt:lpstr>MBQIP Submission Deadlines</vt:lpstr>
      <vt:lpstr>Critical Access Hospital by State</vt:lpstr>
      <vt:lpstr>MBQIP Data Report   </vt:lpstr>
      <vt:lpstr>OP 18B  </vt:lpstr>
      <vt:lpstr>OP 18B- Q2 2025  </vt:lpstr>
      <vt:lpstr>OP 18B - Q1 2025  </vt:lpstr>
      <vt:lpstr>OP 18B- Q1 2025 National Comparison    </vt:lpstr>
      <vt:lpstr>HCAHPS Q2 2024-Q1 2025   </vt:lpstr>
      <vt:lpstr>HCAHPS 12 Month Rolling Data Summary Star Comparison</vt:lpstr>
      <vt:lpstr>HCAHPS Q4 2023-Q3 2024 CAH receiving Summary Star Rating (13)  </vt:lpstr>
      <vt:lpstr>HCAHPS Q4 2023-Q3 2024  CAH with under 100 reported surveys (15)  </vt:lpstr>
      <vt:lpstr>HCAHPS Q4 2023-Q3 2024  CAH with No Surveys Submitted (7)  </vt:lpstr>
      <vt:lpstr>HCAHPS Rolling Data Comparison Rolling</vt:lpstr>
      <vt:lpstr>HCAHPS Rolling Data National Comparison Rolling Q2 2024 – Q1 2025 </vt:lpstr>
      <vt:lpstr> HCAHPS Composite Questions </vt:lpstr>
      <vt:lpstr>HCAHPS Q1 2024-Q4 2024  National Averages vs MI CAH State Data</vt:lpstr>
      <vt:lpstr>HCAHPS Q4 2023-Q3 2024 Composite Analysis</vt:lpstr>
      <vt:lpstr> HCAHPS National Comparison  </vt:lpstr>
      <vt:lpstr> HCAHPS National Comparison  </vt:lpstr>
      <vt:lpstr> HCAHPS National Comparison  </vt:lpstr>
      <vt:lpstr>EDTC Q3 2025 </vt:lpstr>
      <vt:lpstr>MI EDTC Q3 2025 – National Data Q3 2025</vt:lpstr>
      <vt:lpstr>EDTC Q4 2025 </vt:lpstr>
      <vt:lpstr>MI EDTC Q4 2025 – National Data Q3 2025</vt:lpstr>
      <vt:lpstr>Up Coming Due Dates</vt:lpstr>
      <vt:lpstr>Up Coming Webinars</vt:lpstr>
      <vt:lpstr>Annual Measures </vt:lpstr>
      <vt:lpstr>Hybrid HWR – Q3 2023- Q2 2024  </vt:lpstr>
      <vt:lpstr>Hybrid HWR  </vt:lpstr>
      <vt:lpstr>Hybrid HWR  Q3 -2023 – Q2 2024  </vt:lpstr>
      <vt:lpstr>Hybrid HWR – Q3 2023- Q2 2024 National Comparison    </vt:lpstr>
      <vt:lpstr>OP 22 Calendar Year 2024</vt:lpstr>
      <vt:lpstr>OP 22 CY 2024  </vt:lpstr>
      <vt:lpstr>OP 22 CY 2024  </vt:lpstr>
      <vt:lpstr>OP 22 CY 2024 National Comparison   </vt:lpstr>
      <vt:lpstr>IMM-3 Q4 2024 – Q1 2025</vt:lpstr>
      <vt:lpstr>IMM-3 Q4 2024 – Q1 2025  </vt:lpstr>
      <vt:lpstr>IMM-3 Q4 2024 – Q1 2025  </vt:lpstr>
      <vt:lpstr>IMM-3 Q4 2024 – Q1 2025 National Comparison   </vt:lpstr>
      <vt:lpstr>Safe Use of Opioids Calendar Year 2024</vt:lpstr>
      <vt:lpstr>Safe Use of Opioids</vt:lpstr>
      <vt:lpstr>Safe Use of Opioids</vt:lpstr>
      <vt:lpstr>Safe use of Opioids National Comparison   </vt:lpstr>
      <vt:lpstr>Antibiotic Stewardship Calendar Year 2024</vt:lpstr>
      <vt:lpstr>Antibiotic Stewardship</vt:lpstr>
      <vt:lpstr>Antibiotic Stewardship</vt:lpstr>
      <vt:lpstr>Antibiotic Stewardship National Comparison   </vt:lpstr>
      <vt:lpstr>Supplemental Data</vt:lpstr>
      <vt:lpstr>MBQIP Resources</vt:lpstr>
      <vt:lpstr>MBQIP Resource</vt:lpstr>
      <vt:lpstr>MBQIP Quality Reporting 2026 </vt:lpstr>
      <vt:lpstr>MBQIP Quality Reporting 2026</vt:lpstr>
      <vt:lpstr>HCAHPS Response Rate By Survey Mode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MBQIP  SDOH Measures Calendar Year 2023</dc:title>
  <dc:creator>Saint Martin, Amanda</dc:creator>
  <cp:lastModifiedBy>Saint Martin, Amanda</cp:lastModifiedBy>
  <cp:revision>91</cp:revision>
  <dcterms:created xsi:type="dcterms:W3CDTF">2024-08-14T13:28:20Z</dcterms:created>
  <dcterms:modified xsi:type="dcterms:W3CDTF">2026-02-20T17:33:20Z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