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11.xml" ContentType="application/vnd.openxmlformats-officedocument.drawingml.chartshapes+xml"/>
  <Override PartName="/ppt/charts/chart17.xml" ContentType="application/vnd.openxmlformats-officedocument.drawingml.chart+xml"/>
  <Override PartName="/ppt/drawings/drawing1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9"/>
  </p:notesMasterIdLst>
  <p:sldIdLst>
    <p:sldId id="256" r:id="rId2"/>
    <p:sldId id="287" r:id="rId3"/>
    <p:sldId id="257" r:id="rId4"/>
    <p:sldId id="277" r:id="rId5"/>
    <p:sldId id="259" r:id="rId6"/>
    <p:sldId id="278" r:id="rId7"/>
    <p:sldId id="258" r:id="rId8"/>
    <p:sldId id="260" r:id="rId9"/>
    <p:sldId id="261" r:id="rId10"/>
    <p:sldId id="264" r:id="rId11"/>
    <p:sldId id="263" r:id="rId12"/>
    <p:sldId id="279" r:id="rId13"/>
    <p:sldId id="265" r:id="rId14"/>
    <p:sldId id="266" r:id="rId15"/>
    <p:sldId id="280" r:id="rId16"/>
    <p:sldId id="268" r:id="rId17"/>
    <p:sldId id="269" r:id="rId18"/>
    <p:sldId id="284" r:id="rId19"/>
    <p:sldId id="273" r:id="rId20"/>
    <p:sldId id="281" r:id="rId21"/>
    <p:sldId id="285" r:id="rId22"/>
    <p:sldId id="270" r:id="rId23"/>
    <p:sldId id="282" r:id="rId24"/>
    <p:sldId id="283" r:id="rId25"/>
    <p:sldId id="276" r:id="rId26"/>
    <p:sldId id="274" r:id="rId27"/>
    <p:sldId id="28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B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0007229\Downloads\workspace-Respondent_License_Level_and_A-20190720T115458--1393607097-20212438e5.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f0007229\Downloads\workspace-Field_Training_Manual_by_Commu-20190729T131743--2145454410-34c445d211.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f0007229\Downloads\workspace-Field_Training_Officer_Structu-20190730T110525-98457206-5912b17b2b.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f0007229\Downloads\workspace-MCA_Competency_by_Region-20190729T142242-1198302201-466448393d.xlsx" TargetMode="External"/><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f0007229\Downloads\card_export-dataset-export-42-Your_agencie-2c3145945d.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f0007229\Downloads\card_export-dataset-export-10-Q7__What_is_-52214233d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f0007229\Downloads\workspace-Community_Type_per_Response_Re-20190720T120707-469603083-32d51a5e5f.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f0007229\Downloads\workspace-Average_Mileage_and_Community_-20190720T164758-677263194-154c2b5cd3.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f0007229\Downloads\workspace-Clinical_Documentation_Trainin-20190729T111802-361285632-1c26275860.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f0007229\Downloads\workspace-epcr_completion_by_community_t-20190720T184713-1581692876-545f5b1922.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f0007229\Downloads\workspace-Timely_Provider_Feedback_by_Co-20190729T114919-105599077-5219633137.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f0007229\Downloads\workspace-Agency_Provider_Feedback_by_Co-20190729T122655--1589243251-63475d3160.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f0007229\Downloads\workspace-Structured_New_Employee_Orient-20190729T125736-699758192-1164402b1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dirty="0"/>
              <a:t>         Survey Participant</a:t>
            </a:r>
            <a:r>
              <a:rPr lang="en-US" sz="1800" baseline="0" dirty="0"/>
              <a:t> EMS Role and License Level </a:t>
            </a:r>
            <a:endParaRPr lang="en-US" sz="1800" dirty="0"/>
          </a:p>
        </c:rich>
      </c:tx>
      <c:layout>
        <c:manualLayout>
          <c:xMode val="edge"/>
          <c:yMode val="edge"/>
          <c:x val="0.15752004752871121"/>
          <c:y val="1.9659379810493805E-4"/>
        </c:manualLayout>
      </c:layout>
      <c:overlay val="0"/>
    </c:title>
    <c:autoTitleDeleted val="0"/>
    <c:plotArea>
      <c:layout>
        <c:manualLayout>
          <c:layoutTarget val="inner"/>
          <c:xMode val="edge"/>
          <c:yMode val="edge"/>
          <c:x val="9.5091929604672054E-2"/>
          <c:y val="6.870625628123174E-2"/>
          <c:w val="0.63091971030406124"/>
          <c:h val="0.46564687185938414"/>
        </c:manualLayout>
      </c:layout>
      <c:barChart>
        <c:barDir val="col"/>
        <c:grouping val="clustered"/>
        <c:varyColors val="0"/>
        <c:ser>
          <c:idx val="0"/>
          <c:order val="0"/>
          <c:tx>
            <c:strRef>
              <c:f>'1 Q5 What i and Q6 ​What'!$B$25</c:f>
              <c:strCache>
                <c:ptCount val="1"/>
                <c:pt idx="0">
                  <c:v>911 agency first responder</c:v>
                </c:pt>
              </c:strCache>
            </c:strRef>
          </c:tx>
          <c:invertIfNegative val="0"/>
          <c:cat>
            <c:strRef>
              <c:f>'1 Q5 What i and Q6 ​What'!$A$26:$A$30</c:f>
              <c:strCache>
                <c:ptCount val="5"/>
                <c:pt idx="0">
                  <c:v>EMT-P</c:v>
                </c:pt>
                <c:pt idx="1">
                  <c:v>EMT-B</c:v>
                </c:pt>
                <c:pt idx="2">
                  <c:v>MFR/EMR</c:v>
                </c:pt>
                <c:pt idx="3">
                  <c:v>EMT-A</c:v>
                </c:pt>
                <c:pt idx="4">
                  <c:v>EMT-I/S</c:v>
                </c:pt>
              </c:strCache>
            </c:strRef>
          </c:cat>
          <c:val>
            <c:numRef>
              <c:f>'1 Q5 What i and Q6 ​What'!$B$26:$B$30</c:f>
              <c:numCache>
                <c:formatCode>General</c:formatCode>
                <c:ptCount val="5"/>
                <c:pt idx="0">
                  <c:v>40</c:v>
                </c:pt>
                <c:pt idx="1">
                  <c:v>51</c:v>
                </c:pt>
                <c:pt idx="2">
                  <c:v>23</c:v>
                </c:pt>
                <c:pt idx="3">
                  <c:v>1</c:v>
                </c:pt>
                <c:pt idx="4">
                  <c:v>2</c:v>
                </c:pt>
              </c:numCache>
            </c:numRef>
          </c:val>
          <c:extLst>
            <c:ext xmlns:c16="http://schemas.microsoft.com/office/drawing/2014/chart" uri="{C3380CC4-5D6E-409C-BE32-E72D297353CC}">
              <c16:uniqueId val="{00000000-B80B-41AB-A69E-E71345F6C6C8}"/>
            </c:ext>
          </c:extLst>
        </c:ser>
        <c:ser>
          <c:idx val="1"/>
          <c:order val="1"/>
          <c:tx>
            <c:strRef>
              <c:f>'1 Q5 What i and Q6 ​What'!$C$25</c:f>
              <c:strCache>
                <c:ptCount val="1"/>
                <c:pt idx="0">
                  <c:v>EMT Firefighter</c:v>
                </c:pt>
              </c:strCache>
            </c:strRef>
          </c:tx>
          <c:invertIfNegative val="0"/>
          <c:cat>
            <c:strRef>
              <c:f>'1 Q5 What i and Q6 ​What'!$A$26:$A$30</c:f>
              <c:strCache>
                <c:ptCount val="5"/>
                <c:pt idx="0">
                  <c:v>EMT-P</c:v>
                </c:pt>
                <c:pt idx="1">
                  <c:v>EMT-B</c:v>
                </c:pt>
                <c:pt idx="2">
                  <c:v>MFR/EMR</c:v>
                </c:pt>
                <c:pt idx="3">
                  <c:v>EMT-A</c:v>
                </c:pt>
                <c:pt idx="4">
                  <c:v>EMT-I/S</c:v>
                </c:pt>
              </c:strCache>
            </c:strRef>
          </c:cat>
          <c:val>
            <c:numRef>
              <c:f>'1 Q5 What i and Q6 ​What'!$C$26:$C$30</c:f>
              <c:numCache>
                <c:formatCode>General</c:formatCode>
                <c:ptCount val="5"/>
                <c:pt idx="0">
                  <c:v>9</c:v>
                </c:pt>
                <c:pt idx="1">
                  <c:v>34</c:v>
                </c:pt>
                <c:pt idx="2">
                  <c:v>8</c:v>
                </c:pt>
                <c:pt idx="3">
                  <c:v>2</c:v>
                </c:pt>
                <c:pt idx="4">
                  <c:v>0</c:v>
                </c:pt>
              </c:numCache>
            </c:numRef>
          </c:val>
          <c:extLst>
            <c:ext xmlns:c16="http://schemas.microsoft.com/office/drawing/2014/chart" uri="{C3380CC4-5D6E-409C-BE32-E72D297353CC}">
              <c16:uniqueId val="{00000001-B80B-41AB-A69E-E71345F6C6C8}"/>
            </c:ext>
          </c:extLst>
        </c:ser>
        <c:ser>
          <c:idx val="2"/>
          <c:order val="2"/>
          <c:tx>
            <c:strRef>
              <c:f>'1 Q5 What i and Q6 ​What'!$D$25</c:f>
              <c:strCache>
                <c:ptCount val="1"/>
                <c:pt idx="0">
                  <c:v>Other</c:v>
                </c:pt>
              </c:strCache>
            </c:strRef>
          </c:tx>
          <c:invertIfNegative val="0"/>
          <c:cat>
            <c:strRef>
              <c:f>'1 Q5 What i and Q6 ​What'!$A$26:$A$30</c:f>
              <c:strCache>
                <c:ptCount val="5"/>
                <c:pt idx="0">
                  <c:v>EMT-P</c:v>
                </c:pt>
                <c:pt idx="1">
                  <c:v>EMT-B</c:v>
                </c:pt>
                <c:pt idx="2">
                  <c:v>MFR/EMR</c:v>
                </c:pt>
                <c:pt idx="3">
                  <c:v>EMT-A</c:v>
                </c:pt>
                <c:pt idx="4">
                  <c:v>EMT-I/S</c:v>
                </c:pt>
              </c:strCache>
            </c:strRef>
          </c:cat>
          <c:val>
            <c:numRef>
              <c:f>'1 Q5 What i and Q6 ​What'!$D$26:$D$30</c:f>
              <c:numCache>
                <c:formatCode>General</c:formatCode>
                <c:ptCount val="5"/>
                <c:pt idx="0">
                  <c:v>10</c:v>
                </c:pt>
                <c:pt idx="1">
                  <c:v>14</c:v>
                </c:pt>
                <c:pt idx="2">
                  <c:v>1</c:v>
                </c:pt>
                <c:pt idx="3">
                  <c:v>1</c:v>
                </c:pt>
                <c:pt idx="4">
                  <c:v>0</c:v>
                </c:pt>
              </c:numCache>
            </c:numRef>
          </c:val>
          <c:extLst>
            <c:ext xmlns:c16="http://schemas.microsoft.com/office/drawing/2014/chart" uri="{C3380CC4-5D6E-409C-BE32-E72D297353CC}">
              <c16:uniqueId val="{00000002-B80B-41AB-A69E-E71345F6C6C8}"/>
            </c:ext>
          </c:extLst>
        </c:ser>
        <c:ser>
          <c:idx val="3"/>
          <c:order val="3"/>
          <c:tx>
            <c:strRef>
              <c:f>'1 Q5 What i and Q6 ​What'!$E$25</c:f>
              <c:strCache>
                <c:ptCount val="1"/>
                <c:pt idx="0">
                  <c:v>Administrator/Manager</c:v>
                </c:pt>
              </c:strCache>
            </c:strRef>
          </c:tx>
          <c:invertIfNegative val="0"/>
          <c:cat>
            <c:strRef>
              <c:f>'1 Q5 What i and Q6 ​What'!$A$26:$A$30</c:f>
              <c:strCache>
                <c:ptCount val="5"/>
                <c:pt idx="0">
                  <c:v>EMT-P</c:v>
                </c:pt>
                <c:pt idx="1">
                  <c:v>EMT-B</c:v>
                </c:pt>
                <c:pt idx="2">
                  <c:v>MFR/EMR</c:v>
                </c:pt>
                <c:pt idx="3">
                  <c:v>EMT-A</c:v>
                </c:pt>
                <c:pt idx="4">
                  <c:v>EMT-I/S</c:v>
                </c:pt>
              </c:strCache>
            </c:strRef>
          </c:cat>
          <c:val>
            <c:numRef>
              <c:f>'1 Q5 What i and Q6 ​What'!$E$26:$E$30</c:f>
              <c:numCache>
                <c:formatCode>General</c:formatCode>
                <c:ptCount val="5"/>
                <c:pt idx="0">
                  <c:v>19</c:v>
                </c:pt>
                <c:pt idx="1">
                  <c:v>3</c:v>
                </c:pt>
                <c:pt idx="2">
                  <c:v>0</c:v>
                </c:pt>
                <c:pt idx="3">
                  <c:v>0</c:v>
                </c:pt>
                <c:pt idx="4">
                  <c:v>2</c:v>
                </c:pt>
              </c:numCache>
            </c:numRef>
          </c:val>
          <c:extLst>
            <c:ext xmlns:c16="http://schemas.microsoft.com/office/drawing/2014/chart" uri="{C3380CC4-5D6E-409C-BE32-E72D297353CC}">
              <c16:uniqueId val="{00000003-B80B-41AB-A69E-E71345F6C6C8}"/>
            </c:ext>
          </c:extLst>
        </c:ser>
        <c:ser>
          <c:idx val="4"/>
          <c:order val="4"/>
          <c:tx>
            <c:strRef>
              <c:f>'1 Q5 What i and Q6 ​What'!$F$25</c:f>
              <c:strCache>
                <c:ptCount val="1"/>
                <c:pt idx="0">
                  <c:v>Critical care paramedic</c:v>
                </c:pt>
              </c:strCache>
            </c:strRef>
          </c:tx>
          <c:invertIfNegative val="0"/>
          <c:cat>
            <c:strRef>
              <c:f>'1 Q5 What i and Q6 ​What'!$A$26:$A$30</c:f>
              <c:strCache>
                <c:ptCount val="5"/>
                <c:pt idx="0">
                  <c:v>EMT-P</c:v>
                </c:pt>
                <c:pt idx="1">
                  <c:v>EMT-B</c:v>
                </c:pt>
                <c:pt idx="2">
                  <c:v>MFR/EMR</c:v>
                </c:pt>
                <c:pt idx="3">
                  <c:v>EMT-A</c:v>
                </c:pt>
                <c:pt idx="4">
                  <c:v>EMT-I/S</c:v>
                </c:pt>
              </c:strCache>
            </c:strRef>
          </c:cat>
          <c:val>
            <c:numRef>
              <c:f>'1 Q5 What i and Q6 ​What'!$F$26:$F$30</c:f>
              <c:numCache>
                <c:formatCode>General</c:formatCode>
                <c:ptCount val="5"/>
                <c:pt idx="0">
                  <c:v>20</c:v>
                </c:pt>
                <c:pt idx="1">
                  <c:v>0</c:v>
                </c:pt>
                <c:pt idx="2">
                  <c:v>0</c:v>
                </c:pt>
                <c:pt idx="3">
                  <c:v>0</c:v>
                </c:pt>
                <c:pt idx="4">
                  <c:v>0</c:v>
                </c:pt>
              </c:numCache>
            </c:numRef>
          </c:val>
          <c:extLst>
            <c:ext xmlns:c16="http://schemas.microsoft.com/office/drawing/2014/chart" uri="{C3380CC4-5D6E-409C-BE32-E72D297353CC}">
              <c16:uniqueId val="{00000004-B80B-41AB-A69E-E71345F6C6C8}"/>
            </c:ext>
          </c:extLst>
        </c:ser>
        <c:ser>
          <c:idx val="5"/>
          <c:order val="5"/>
          <c:tx>
            <c:strRef>
              <c:f>'1 Q5 What i and Q6 ​What'!$G$25</c:f>
              <c:strCache>
                <c:ptCount val="1"/>
                <c:pt idx="0">
                  <c:v>Community paramedic</c:v>
                </c:pt>
              </c:strCache>
            </c:strRef>
          </c:tx>
          <c:invertIfNegative val="0"/>
          <c:cat>
            <c:strRef>
              <c:f>'1 Q5 What i and Q6 ​What'!$A$26:$A$30</c:f>
              <c:strCache>
                <c:ptCount val="5"/>
                <c:pt idx="0">
                  <c:v>EMT-P</c:v>
                </c:pt>
                <c:pt idx="1">
                  <c:v>EMT-B</c:v>
                </c:pt>
                <c:pt idx="2">
                  <c:v>MFR/EMR</c:v>
                </c:pt>
                <c:pt idx="3">
                  <c:v>EMT-A</c:v>
                </c:pt>
                <c:pt idx="4">
                  <c:v>EMT-I/S</c:v>
                </c:pt>
              </c:strCache>
            </c:strRef>
          </c:cat>
          <c:val>
            <c:numRef>
              <c:f>'1 Q5 What i and Q6 ​What'!$G$26:$G$30</c:f>
              <c:numCache>
                <c:formatCode>General</c:formatCode>
                <c:ptCount val="5"/>
                <c:pt idx="0">
                  <c:v>11</c:v>
                </c:pt>
                <c:pt idx="1">
                  <c:v>1</c:v>
                </c:pt>
                <c:pt idx="2">
                  <c:v>0</c:v>
                </c:pt>
                <c:pt idx="3">
                  <c:v>0</c:v>
                </c:pt>
                <c:pt idx="4">
                  <c:v>0</c:v>
                </c:pt>
              </c:numCache>
            </c:numRef>
          </c:val>
          <c:extLst>
            <c:ext xmlns:c16="http://schemas.microsoft.com/office/drawing/2014/chart" uri="{C3380CC4-5D6E-409C-BE32-E72D297353CC}">
              <c16:uniqueId val="{00000005-B80B-41AB-A69E-E71345F6C6C8}"/>
            </c:ext>
          </c:extLst>
        </c:ser>
        <c:ser>
          <c:idx val="6"/>
          <c:order val="6"/>
          <c:tx>
            <c:strRef>
              <c:f>'1 Q5 What i and Q6 ​What'!$H$25</c:f>
              <c:strCache>
                <c:ptCount val="1"/>
                <c:pt idx="0">
                  <c:v>Educator/IC</c:v>
                </c:pt>
              </c:strCache>
            </c:strRef>
          </c:tx>
          <c:invertIfNegative val="0"/>
          <c:cat>
            <c:strRef>
              <c:f>'1 Q5 What i and Q6 ​What'!$A$26:$A$30</c:f>
              <c:strCache>
                <c:ptCount val="5"/>
                <c:pt idx="0">
                  <c:v>EMT-P</c:v>
                </c:pt>
                <c:pt idx="1">
                  <c:v>EMT-B</c:v>
                </c:pt>
                <c:pt idx="2">
                  <c:v>MFR/EMR</c:v>
                </c:pt>
                <c:pt idx="3">
                  <c:v>EMT-A</c:v>
                </c:pt>
                <c:pt idx="4">
                  <c:v>EMT-I/S</c:v>
                </c:pt>
              </c:strCache>
            </c:strRef>
          </c:cat>
          <c:val>
            <c:numRef>
              <c:f>'1 Q5 What i and Q6 ​What'!$H$26:$H$30</c:f>
              <c:numCache>
                <c:formatCode>General</c:formatCode>
                <c:ptCount val="5"/>
                <c:pt idx="0">
                  <c:v>8</c:v>
                </c:pt>
                <c:pt idx="1">
                  <c:v>2</c:v>
                </c:pt>
                <c:pt idx="2">
                  <c:v>0</c:v>
                </c:pt>
                <c:pt idx="3">
                  <c:v>0</c:v>
                </c:pt>
                <c:pt idx="4">
                  <c:v>0</c:v>
                </c:pt>
              </c:numCache>
            </c:numRef>
          </c:val>
          <c:extLst>
            <c:ext xmlns:c16="http://schemas.microsoft.com/office/drawing/2014/chart" uri="{C3380CC4-5D6E-409C-BE32-E72D297353CC}">
              <c16:uniqueId val="{00000006-B80B-41AB-A69E-E71345F6C6C8}"/>
            </c:ext>
          </c:extLst>
        </c:ser>
        <c:ser>
          <c:idx val="7"/>
          <c:order val="7"/>
          <c:tx>
            <c:strRef>
              <c:f>'1 Q5 What i and Q6 ​What'!$I$25</c:f>
              <c:strCache>
                <c:ptCount val="1"/>
                <c:pt idx="0">
                  <c:v>Supervisor</c:v>
                </c:pt>
              </c:strCache>
            </c:strRef>
          </c:tx>
          <c:invertIfNegative val="0"/>
          <c:cat>
            <c:strRef>
              <c:f>'1 Q5 What i and Q6 ​What'!$A$26:$A$30</c:f>
              <c:strCache>
                <c:ptCount val="5"/>
                <c:pt idx="0">
                  <c:v>EMT-P</c:v>
                </c:pt>
                <c:pt idx="1">
                  <c:v>EMT-B</c:v>
                </c:pt>
                <c:pt idx="2">
                  <c:v>MFR/EMR</c:v>
                </c:pt>
                <c:pt idx="3">
                  <c:v>EMT-A</c:v>
                </c:pt>
                <c:pt idx="4">
                  <c:v>EMT-I/S</c:v>
                </c:pt>
              </c:strCache>
            </c:strRef>
          </c:cat>
          <c:val>
            <c:numRef>
              <c:f>'1 Q5 What i and Q6 ​What'!$I$26:$I$30</c:f>
              <c:numCache>
                <c:formatCode>General</c:formatCode>
                <c:ptCount val="5"/>
                <c:pt idx="0">
                  <c:v>8</c:v>
                </c:pt>
                <c:pt idx="1">
                  <c:v>2</c:v>
                </c:pt>
                <c:pt idx="2">
                  <c:v>0</c:v>
                </c:pt>
                <c:pt idx="3">
                  <c:v>0</c:v>
                </c:pt>
                <c:pt idx="4">
                  <c:v>0</c:v>
                </c:pt>
              </c:numCache>
            </c:numRef>
          </c:val>
          <c:extLst>
            <c:ext xmlns:c16="http://schemas.microsoft.com/office/drawing/2014/chart" uri="{C3380CC4-5D6E-409C-BE32-E72D297353CC}">
              <c16:uniqueId val="{00000007-B80B-41AB-A69E-E71345F6C6C8}"/>
            </c:ext>
          </c:extLst>
        </c:ser>
        <c:ser>
          <c:idx val="8"/>
          <c:order val="8"/>
          <c:tx>
            <c:strRef>
              <c:f>'1 Q5 What i and Q6 ​What'!$J$25</c:f>
              <c:strCache>
                <c:ptCount val="1"/>
                <c:pt idx="0">
                  <c:v>EMS dispatch/communications</c:v>
                </c:pt>
              </c:strCache>
            </c:strRef>
          </c:tx>
          <c:invertIfNegative val="0"/>
          <c:cat>
            <c:strRef>
              <c:f>'1 Q5 What i and Q6 ​What'!$A$26:$A$30</c:f>
              <c:strCache>
                <c:ptCount val="5"/>
                <c:pt idx="0">
                  <c:v>EMT-P</c:v>
                </c:pt>
                <c:pt idx="1">
                  <c:v>EMT-B</c:v>
                </c:pt>
                <c:pt idx="2">
                  <c:v>MFR/EMR</c:v>
                </c:pt>
                <c:pt idx="3">
                  <c:v>EMT-A</c:v>
                </c:pt>
                <c:pt idx="4">
                  <c:v>EMT-I/S</c:v>
                </c:pt>
              </c:strCache>
            </c:strRef>
          </c:cat>
          <c:val>
            <c:numRef>
              <c:f>'1 Q5 What i and Q6 ​What'!$J$26:$J$30</c:f>
              <c:numCache>
                <c:formatCode>General</c:formatCode>
                <c:ptCount val="5"/>
                <c:pt idx="0">
                  <c:v>2</c:v>
                </c:pt>
                <c:pt idx="1">
                  <c:v>3</c:v>
                </c:pt>
                <c:pt idx="2">
                  <c:v>0</c:v>
                </c:pt>
                <c:pt idx="3">
                  <c:v>0</c:v>
                </c:pt>
                <c:pt idx="4">
                  <c:v>0</c:v>
                </c:pt>
              </c:numCache>
            </c:numRef>
          </c:val>
          <c:extLst>
            <c:ext xmlns:c16="http://schemas.microsoft.com/office/drawing/2014/chart" uri="{C3380CC4-5D6E-409C-BE32-E72D297353CC}">
              <c16:uniqueId val="{00000008-B80B-41AB-A69E-E71345F6C6C8}"/>
            </c:ext>
          </c:extLst>
        </c:ser>
        <c:ser>
          <c:idx val="9"/>
          <c:order val="9"/>
          <c:tx>
            <c:strRef>
              <c:f>'1 Q5 What i and Q6 ​What'!$K$25</c:f>
              <c:strCache>
                <c:ptCount val="1"/>
                <c:pt idx="0">
                  <c:v>Field training officer</c:v>
                </c:pt>
              </c:strCache>
            </c:strRef>
          </c:tx>
          <c:invertIfNegative val="0"/>
          <c:cat>
            <c:strRef>
              <c:f>'1 Q5 What i and Q6 ​What'!$A$26:$A$30</c:f>
              <c:strCache>
                <c:ptCount val="5"/>
                <c:pt idx="0">
                  <c:v>EMT-P</c:v>
                </c:pt>
                <c:pt idx="1">
                  <c:v>EMT-B</c:v>
                </c:pt>
                <c:pt idx="2">
                  <c:v>MFR/EMR</c:v>
                </c:pt>
                <c:pt idx="3">
                  <c:v>EMT-A</c:v>
                </c:pt>
                <c:pt idx="4">
                  <c:v>EMT-I/S</c:v>
                </c:pt>
              </c:strCache>
            </c:strRef>
          </c:cat>
          <c:val>
            <c:numRef>
              <c:f>'1 Q5 What i and Q6 ​What'!$K$26:$K$30</c:f>
              <c:numCache>
                <c:formatCode>General</c:formatCode>
                <c:ptCount val="5"/>
                <c:pt idx="0">
                  <c:v>2</c:v>
                </c:pt>
                <c:pt idx="1">
                  <c:v>1</c:v>
                </c:pt>
                <c:pt idx="2">
                  <c:v>0</c:v>
                </c:pt>
                <c:pt idx="3">
                  <c:v>0</c:v>
                </c:pt>
                <c:pt idx="4">
                  <c:v>0</c:v>
                </c:pt>
              </c:numCache>
            </c:numRef>
          </c:val>
          <c:extLst>
            <c:ext xmlns:c16="http://schemas.microsoft.com/office/drawing/2014/chart" uri="{C3380CC4-5D6E-409C-BE32-E72D297353CC}">
              <c16:uniqueId val="{00000009-B80B-41AB-A69E-E71345F6C6C8}"/>
            </c:ext>
          </c:extLst>
        </c:ser>
        <c:dLbls>
          <c:showLegendKey val="0"/>
          <c:showVal val="0"/>
          <c:showCatName val="0"/>
          <c:showSerName val="0"/>
          <c:showPercent val="0"/>
          <c:showBubbleSize val="0"/>
        </c:dLbls>
        <c:gapWidth val="0"/>
        <c:overlap val="61"/>
        <c:axId val="2028547256"/>
        <c:axId val="2028544312"/>
      </c:barChart>
      <c:catAx>
        <c:axId val="2028547256"/>
        <c:scaling>
          <c:orientation val="minMax"/>
        </c:scaling>
        <c:delete val="0"/>
        <c:axPos val="b"/>
        <c:numFmt formatCode="General" sourceLinked="1"/>
        <c:majorTickMark val="out"/>
        <c:minorTickMark val="none"/>
        <c:tickLblPos val="nextTo"/>
        <c:crossAx val="2028544312"/>
        <c:crosses val="autoZero"/>
        <c:auto val="1"/>
        <c:lblAlgn val="ctr"/>
        <c:lblOffset val="100"/>
        <c:noMultiLvlLbl val="0"/>
      </c:catAx>
      <c:valAx>
        <c:axId val="2028544312"/>
        <c:scaling>
          <c:orientation val="minMax"/>
        </c:scaling>
        <c:delete val="0"/>
        <c:axPos val="l"/>
        <c:majorGridlines/>
        <c:minorGridlines/>
        <c:numFmt formatCode="General" sourceLinked="1"/>
        <c:majorTickMark val="out"/>
        <c:minorTickMark val="none"/>
        <c:tickLblPos val="nextTo"/>
        <c:crossAx val="2028547256"/>
        <c:crosses val="autoZero"/>
        <c:crossBetween val="between"/>
      </c:valAx>
      <c:dTable>
        <c:showHorzBorder val="1"/>
        <c:showVertBorder val="1"/>
        <c:showOutline val="1"/>
        <c:showKeys val="0"/>
      </c:dTable>
    </c:plotArea>
    <c:legend>
      <c:legendPos val="r"/>
      <c:layout>
        <c:manualLayout>
          <c:xMode val="edge"/>
          <c:yMode val="edge"/>
          <c:x val="0.74587759688075206"/>
          <c:y val="6.0819041553570805E-2"/>
          <c:w val="0.24494611165202446"/>
          <c:h val="0.73163514423920506"/>
        </c:manualLayout>
      </c:layout>
      <c:overlay val="0"/>
      <c:txPr>
        <a:bodyPr/>
        <a:lstStyle/>
        <a:p>
          <a:pPr>
            <a:defRPr sz="1250" baseline="0"/>
          </a:pPr>
          <a:endParaRPr lang="en-US"/>
        </a:p>
      </c:txPr>
    </c:legend>
    <c:plotVisOnly val="1"/>
    <c:dispBlanksAs val="gap"/>
    <c:showDLblsOverMax val="0"/>
  </c:chart>
  <c:txPr>
    <a:bodyPr/>
    <a:lstStyle/>
    <a:p>
      <a:pPr>
        <a:defRPr sz="12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dirty="0"/>
              <a:t>Do</a:t>
            </a:r>
            <a:r>
              <a:rPr lang="en-US" sz="2000" baseline="0" dirty="0"/>
              <a:t> Participants Have an Agency Structured Field Training Manual?</a:t>
            </a:r>
            <a:endParaRPr lang="en-US" sz="2000" dirty="0"/>
          </a:p>
        </c:rich>
      </c:tx>
      <c:overlay val="0"/>
    </c:title>
    <c:autoTitleDeleted val="0"/>
    <c:plotArea>
      <c:layout>
        <c:manualLayout>
          <c:layoutTarget val="inner"/>
          <c:xMode val="edge"/>
          <c:yMode val="edge"/>
          <c:x val="0.13152848644913695"/>
          <c:y val="0.13361684400872761"/>
          <c:w val="0.75598489474207098"/>
          <c:h val="0.70814833218758411"/>
        </c:manualLayout>
      </c:layout>
      <c:barChart>
        <c:barDir val="col"/>
        <c:grouping val="clustered"/>
        <c:varyColors val="0"/>
        <c:ser>
          <c:idx val="0"/>
          <c:order val="0"/>
          <c:tx>
            <c:strRef>
              <c:f>'1 Q7 What i and Q34 A str'!$B$23</c:f>
              <c:strCache>
                <c:ptCount val="1"/>
                <c:pt idx="0">
                  <c:v>False</c:v>
                </c:pt>
              </c:strCache>
            </c:strRef>
          </c:tx>
          <c:invertIfNegative val="0"/>
          <c:dLbls>
            <c:spPr>
              <a:solidFill>
                <a:prstClr val="white"/>
              </a:solidFill>
              <a:ln>
                <a:solidFill>
                  <a:prstClr val="black">
                    <a:lumMod val="65000"/>
                    <a:lumOff val="35000"/>
                  </a:prstClr>
                </a:solidFill>
              </a:ln>
              <a:effectLst/>
            </c:sp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'1 Q7 What i and Q34 A str'!$A$24:$A$26</c:f>
              <c:strCache>
                <c:ptCount val="3"/>
                <c:pt idx="0">
                  <c:v>Rural</c:v>
                </c:pt>
                <c:pt idx="1">
                  <c:v>Small urban</c:v>
                </c:pt>
                <c:pt idx="2">
                  <c:v>Urban</c:v>
                </c:pt>
              </c:strCache>
            </c:strRef>
          </c:cat>
          <c:val>
            <c:numRef>
              <c:f>'1 Q7 What i and Q34 A str'!$B$24:$B$26</c:f>
              <c:numCache>
                <c:formatCode>General</c:formatCode>
                <c:ptCount val="3"/>
                <c:pt idx="0">
                  <c:v>127</c:v>
                </c:pt>
                <c:pt idx="1">
                  <c:v>19</c:v>
                </c:pt>
                <c:pt idx="2">
                  <c:v>11</c:v>
                </c:pt>
              </c:numCache>
            </c:numRef>
          </c:val>
          <c:extLst>
            <c:ext xmlns:c16="http://schemas.microsoft.com/office/drawing/2014/chart" uri="{C3380CC4-5D6E-409C-BE32-E72D297353CC}">
              <c16:uniqueId val="{00000000-E4E7-430B-91FD-83B1C564BEBC}"/>
            </c:ext>
          </c:extLst>
        </c:ser>
        <c:ser>
          <c:idx val="1"/>
          <c:order val="1"/>
          <c:tx>
            <c:strRef>
              <c:f>'1 Q7 What i and Q34 A str'!$C$23</c:f>
              <c:strCache>
                <c:ptCount val="1"/>
                <c:pt idx="0">
                  <c:v>True</c:v>
                </c:pt>
              </c:strCache>
            </c:strRef>
          </c:tx>
          <c:invertIfNegative val="0"/>
          <c:dLbls>
            <c:spPr>
              <a:solidFill>
                <a:prstClr val="white"/>
              </a:solidFill>
              <a:ln>
                <a:solidFill>
                  <a:prstClr val="black">
                    <a:lumMod val="65000"/>
                    <a:lumOff val="35000"/>
                  </a:prstClr>
                </a:solidFill>
              </a:ln>
              <a:effectLst/>
            </c:sp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'1 Q7 What i and Q34 A str'!$A$24:$A$26</c:f>
              <c:strCache>
                <c:ptCount val="3"/>
                <c:pt idx="0">
                  <c:v>Rural</c:v>
                </c:pt>
                <c:pt idx="1">
                  <c:v>Small urban</c:v>
                </c:pt>
                <c:pt idx="2">
                  <c:v>Urban</c:v>
                </c:pt>
              </c:strCache>
            </c:strRef>
          </c:cat>
          <c:val>
            <c:numRef>
              <c:f>'1 Q7 What i and Q34 A str'!$C$24:$C$26</c:f>
              <c:numCache>
                <c:formatCode>General</c:formatCode>
                <c:ptCount val="3"/>
                <c:pt idx="0">
                  <c:v>98</c:v>
                </c:pt>
                <c:pt idx="1">
                  <c:v>27</c:v>
                </c:pt>
                <c:pt idx="2">
                  <c:v>25</c:v>
                </c:pt>
              </c:numCache>
            </c:numRef>
          </c:val>
          <c:extLst>
            <c:ext xmlns:c16="http://schemas.microsoft.com/office/drawing/2014/chart" uri="{C3380CC4-5D6E-409C-BE32-E72D297353CC}">
              <c16:uniqueId val="{00000001-E4E7-430B-91FD-83B1C564BEBC}"/>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majorGridlines/>
        <c:numFmt formatCode="General" sourceLinked="1"/>
        <c:majorTickMark val="out"/>
        <c:minorTickMark val="none"/>
        <c:tickLblPos val="nextTo"/>
        <c:txPr>
          <a:bodyPr/>
          <a:lstStyle/>
          <a:p>
            <a:pPr>
              <a:defRPr sz="1100"/>
            </a:pPr>
            <a:endParaRPr lang="en-US"/>
          </a:p>
        </c:txPr>
        <c:crossAx val="2028544312"/>
        <c:crosses val="autoZero"/>
        <c:auto val="1"/>
        <c:lblAlgn val="ctr"/>
        <c:lblOffset val="100"/>
        <c:noMultiLvlLbl val="0"/>
      </c:catAx>
      <c:valAx>
        <c:axId val="2028544312"/>
        <c:scaling>
          <c:orientation val="minMax"/>
        </c:scaling>
        <c:delete val="0"/>
        <c:axPos val="l"/>
        <c:majorGridlines/>
        <c:numFmt formatCode="General" sourceLinked="1"/>
        <c:majorTickMark val="out"/>
        <c:minorTickMark val="none"/>
        <c:tickLblPos val="nextTo"/>
        <c:crossAx val="2028547256"/>
        <c:crosses val="autoZero"/>
        <c:crossBetween val="between"/>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Rural</c:v>
                </c:pt>
              </c:strCache>
            </c:strRef>
          </c:tx>
          <c:spPr>
            <a:solidFill>
              <a:schemeClr val="accent1"/>
            </a:solidFill>
            <a:ln>
              <a:noFill/>
            </a:ln>
            <a:effectLst/>
          </c:spPr>
          <c:invertIfNegative val="0"/>
          <c:cat>
            <c:strRef>
              <c:f>Sheet1!$A$2:$A$6</c:f>
              <c:strCache>
                <c:ptCount val="5"/>
                <c:pt idx="0">
                  <c:v>Structured 3rd Ride with FTO Oversight</c:v>
                </c:pt>
                <c:pt idx="1">
                  <c:v>Voluntary 3rd ride with FTO Oversight</c:v>
                </c:pt>
                <c:pt idx="2">
                  <c:v>Structured 3rd Ride without FTO Oversight</c:v>
                </c:pt>
                <c:pt idx="3">
                  <c:v>Voluntary 3rd ride without FTO oversight</c:v>
                </c:pt>
                <c:pt idx="4">
                  <c:v>We do Not offer new employee 3rd rides</c:v>
                </c:pt>
              </c:strCache>
            </c:strRef>
          </c:cat>
          <c:val>
            <c:numRef>
              <c:f>Sheet1!$B$2:$B$6</c:f>
              <c:numCache>
                <c:formatCode>General</c:formatCode>
                <c:ptCount val="5"/>
                <c:pt idx="0">
                  <c:v>81</c:v>
                </c:pt>
                <c:pt idx="1">
                  <c:v>29</c:v>
                </c:pt>
                <c:pt idx="2">
                  <c:v>37</c:v>
                </c:pt>
                <c:pt idx="3">
                  <c:v>36</c:v>
                </c:pt>
                <c:pt idx="4">
                  <c:v>54</c:v>
                </c:pt>
              </c:numCache>
            </c:numRef>
          </c:val>
          <c:extLst>
            <c:ext xmlns:c16="http://schemas.microsoft.com/office/drawing/2014/chart" uri="{C3380CC4-5D6E-409C-BE32-E72D297353CC}">
              <c16:uniqueId val="{00000000-E89E-4DD6-81C1-43A41E3C268B}"/>
            </c:ext>
          </c:extLst>
        </c:ser>
        <c:ser>
          <c:idx val="1"/>
          <c:order val="1"/>
          <c:tx>
            <c:strRef>
              <c:f>Sheet1!$C$1</c:f>
              <c:strCache>
                <c:ptCount val="1"/>
                <c:pt idx="0">
                  <c:v>Small Urban</c:v>
                </c:pt>
              </c:strCache>
            </c:strRef>
          </c:tx>
          <c:spPr>
            <a:solidFill>
              <a:schemeClr val="accent2"/>
            </a:solidFill>
            <a:ln>
              <a:noFill/>
            </a:ln>
            <a:effectLst/>
          </c:spPr>
          <c:invertIfNegative val="0"/>
          <c:cat>
            <c:strRef>
              <c:f>Sheet1!$A$2:$A$6</c:f>
              <c:strCache>
                <c:ptCount val="5"/>
                <c:pt idx="0">
                  <c:v>Structured 3rd Ride with FTO Oversight</c:v>
                </c:pt>
                <c:pt idx="1">
                  <c:v>Voluntary 3rd ride with FTO Oversight</c:v>
                </c:pt>
                <c:pt idx="2">
                  <c:v>Structured 3rd Ride without FTO Oversight</c:v>
                </c:pt>
                <c:pt idx="3">
                  <c:v>Voluntary 3rd ride without FTO oversight</c:v>
                </c:pt>
                <c:pt idx="4">
                  <c:v>We do Not offer new employee 3rd rides</c:v>
                </c:pt>
              </c:strCache>
            </c:strRef>
          </c:cat>
          <c:val>
            <c:numRef>
              <c:f>Sheet1!$C$2:$C$6</c:f>
              <c:numCache>
                <c:formatCode>General</c:formatCode>
                <c:ptCount val="5"/>
                <c:pt idx="0">
                  <c:v>20</c:v>
                </c:pt>
                <c:pt idx="1">
                  <c:v>5</c:v>
                </c:pt>
                <c:pt idx="2">
                  <c:v>14</c:v>
                </c:pt>
                <c:pt idx="3">
                  <c:v>5</c:v>
                </c:pt>
                <c:pt idx="4">
                  <c:v>8</c:v>
                </c:pt>
              </c:numCache>
            </c:numRef>
          </c:val>
          <c:extLst>
            <c:ext xmlns:c16="http://schemas.microsoft.com/office/drawing/2014/chart" uri="{C3380CC4-5D6E-409C-BE32-E72D297353CC}">
              <c16:uniqueId val="{00000001-E89E-4DD6-81C1-43A41E3C268B}"/>
            </c:ext>
          </c:extLst>
        </c:ser>
        <c:ser>
          <c:idx val="2"/>
          <c:order val="2"/>
          <c:tx>
            <c:strRef>
              <c:f>Sheet1!$D$1</c:f>
              <c:strCache>
                <c:ptCount val="1"/>
                <c:pt idx="0">
                  <c:v>Urban</c:v>
                </c:pt>
              </c:strCache>
            </c:strRef>
          </c:tx>
          <c:spPr>
            <a:solidFill>
              <a:schemeClr val="accent3"/>
            </a:solidFill>
            <a:ln>
              <a:noFill/>
            </a:ln>
            <a:effectLst/>
          </c:spPr>
          <c:invertIfNegative val="0"/>
          <c:cat>
            <c:strRef>
              <c:f>Sheet1!$A$2:$A$6</c:f>
              <c:strCache>
                <c:ptCount val="5"/>
                <c:pt idx="0">
                  <c:v>Structured 3rd Ride with FTO Oversight</c:v>
                </c:pt>
                <c:pt idx="1">
                  <c:v>Voluntary 3rd ride with FTO Oversight</c:v>
                </c:pt>
                <c:pt idx="2">
                  <c:v>Structured 3rd Ride without FTO Oversight</c:v>
                </c:pt>
                <c:pt idx="3">
                  <c:v>Voluntary 3rd ride without FTO oversight</c:v>
                </c:pt>
                <c:pt idx="4">
                  <c:v>We do Not offer new employee 3rd rides</c:v>
                </c:pt>
              </c:strCache>
            </c:strRef>
          </c:cat>
          <c:val>
            <c:numRef>
              <c:f>Sheet1!$D$2:$D$6</c:f>
              <c:numCache>
                <c:formatCode>General</c:formatCode>
                <c:ptCount val="5"/>
                <c:pt idx="0">
                  <c:v>22</c:v>
                </c:pt>
                <c:pt idx="1">
                  <c:v>0</c:v>
                </c:pt>
                <c:pt idx="2">
                  <c:v>7</c:v>
                </c:pt>
                <c:pt idx="3">
                  <c:v>3</c:v>
                </c:pt>
                <c:pt idx="4">
                  <c:v>7</c:v>
                </c:pt>
              </c:numCache>
            </c:numRef>
          </c:val>
          <c:extLst>
            <c:ext xmlns:c16="http://schemas.microsoft.com/office/drawing/2014/chart" uri="{C3380CC4-5D6E-409C-BE32-E72D297353CC}">
              <c16:uniqueId val="{00000002-E89E-4DD6-81C1-43A41E3C268B}"/>
            </c:ext>
          </c:extLst>
        </c:ser>
        <c:ser>
          <c:idx val="3"/>
          <c:order val="3"/>
          <c:tx>
            <c:strRef>
              <c:f>Sheet1!$E$1</c:f>
              <c:strCache>
                <c:ptCount val="1"/>
                <c:pt idx="0">
                  <c:v>Column1</c:v>
                </c:pt>
              </c:strCache>
            </c:strRef>
          </c:tx>
          <c:spPr>
            <a:solidFill>
              <a:schemeClr val="accent4"/>
            </a:solidFill>
            <a:ln>
              <a:noFill/>
            </a:ln>
            <a:effectLst/>
          </c:spPr>
          <c:invertIfNegative val="0"/>
          <c:cat>
            <c:strRef>
              <c:f>Sheet1!$A$2:$A$6</c:f>
              <c:strCache>
                <c:ptCount val="5"/>
                <c:pt idx="0">
                  <c:v>Structured 3rd Ride with FTO Oversight</c:v>
                </c:pt>
                <c:pt idx="1">
                  <c:v>Voluntary 3rd ride with FTO Oversight</c:v>
                </c:pt>
                <c:pt idx="2">
                  <c:v>Structured 3rd Ride without FTO Oversight</c:v>
                </c:pt>
                <c:pt idx="3">
                  <c:v>Voluntary 3rd ride without FTO oversight</c:v>
                </c:pt>
                <c:pt idx="4">
                  <c:v>We do Not offer new employee 3rd rides</c:v>
                </c:pt>
              </c:strCache>
            </c:strRef>
          </c:cat>
          <c:val>
            <c:numRef>
              <c:f>Sheet1!$E$2:$E$6</c:f>
              <c:numCache>
                <c:formatCode>General</c:formatCode>
                <c:ptCount val="5"/>
              </c:numCache>
            </c:numRef>
          </c:val>
          <c:extLst>
            <c:ext xmlns:c16="http://schemas.microsoft.com/office/drawing/2014/chart" uri="{C3380CC4-5D6E-409C-BE32-E72D297353CC}">
              <c16:uniqueId val="{00000003-E89E-4DD6-81C1-43A41E3C268B}"/>
            </c:ext>
          </c:extLst>
        </c:ser>
        <c:dLbls>
          <c:showLegendKey val="0"/>
          <c:showVal val="0"/>
          <c:showCatName val="0"/>
          <c:showSerName val="0"/>
          <c:showPercent val="0"/>
          <c:showBubbleSize val="0"/>
        </c:dLbls>
        <c:gapWidth val="219"/>
        <c:overlap val="-27"/>
        <c:axId val="552736880"/>
        <c:axId val="552737208"/>
      </c:barChart>
      <c:catAx>
        <c:axId val="55273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2737208"/>
        <c:crosses val="autoZero"/>
        <c:auto val="1"/>
        <c:lblAlgn val="ctr"/>
        <c:lblOffset val="100"/>
        <c:noMultiLvlLbl val="0"/>
      </c:catAx>
      <c:valAx>
        <c:axId val="552737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2736880"/>
        <c:crosses val="autoZero"/>
        <c:crossBetween val="between"/>
      </c:valAx>
      <c:spPr>
        <a:noFill/>
        <a:ln>
          <a:noFill/>
        </a:ln>
        <a:effectLst/>
      </c:spPr>
    </c:plotArea>
    <c:legend>
      <c:legendPos val="b"/>
      <c:legendEntry>
        <c:idx val="3"/>
        <c:delete val="1"/>
      </c:legendEntry>
      <c:layout>
        <c:manualLayout>
          <c:xMode val="edge"/>
          <c:yMode val="edge"/>
          <c:x val="0.36759395375447584"/>
          <c:y val="0.93922612119477045"/>
          <c:w val="0.26481209249104831"/>
          <c:h val="4.7147929705123374E-2"/>
        </c:manualLayout>
      </c:layout>
      <c:overlay val="0"/>
      <c:spPr>
        <a:noFill/>
        <a:ln>
          <a:noFill/>
        </a:ln>
        <a:effectLst/>
      </c:spPr>
      <c:txPr>
        <a:bodyPr rot="0" spcFirstLastPara="1" vertOverflow="ellipsis" vert="horz" wrap="square" anchor="ctr" anchorCtr="1"/>
        <a:lstStyle/>
        <a:p>
          <a:pPr>
            <a:defRPr sz="12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dirty="0"/>
              <a:t>Participant Field</a:t>
            </a:r>
            <a:r>
              <a:rPr lang="en-US" sz="2000" baseline="0" dirty="0"/>
              <a:t> Training Officer Position Criteria </a:t>
            </a:r>
            <a:endParaRPr lang="en-US" sz="2000" dirty="0"/>
          </a:p>
        </c:rich>
      </c:tx>
      <c:layout>
        <c:manualLayout>
          <c:xMode val="edge"/>
          <c:yMode val="edge"/>
          <c:x val="0.17904709422493492"/>
          <c:y val="0"/>
        </c:manualLayout>
      </c:layout>
      <c:overlay val="0"/>
    </c:title>
    <c:autoTitleDeleted val="0"/>
    <c:plotArea>
      <c:layout>
        <c:manualLayout>
          <c:layoutTarget val="inner"/>
          <c:xMode val="edge"/>
          <c:yMode val="edge"/>
          <c:x val="8.5397745861887545E-2"/>
          <c:y val="9.5137204402292799E-2"/>
          <c:w val="0.54817531884046111"/>
          <c:h val="0.77626040068802893"/>
        </c:manualLayout>
      </c:layout>
      <c:barChart>
        <c:barDir val="col"/>
        <c:grouping val="clustered"/>
        <c:varyColors val="0"/>
        <c:ser>
          <c:idx val="0"/>
          <c:order val="0"/>
          <c:tx>
            <c:strRef>
              <c:f>'1 Q7 What i and Please sel'!$B$27</c:f>
              <c:strCache>
                <c:ptCount val="1"/>
                <c:pt idx="0">
                  <c:v>Complete structured field training officer training and orientation</c:v>
                </c:pt>
              </c:strCache>
            </c:strRef>
          </c:tx>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Q7 What i and Please sel'!$A$28:$A$30</c:f>
              <c:strCache>
                <c:ptCount val="3"/>
                <c:pt idx="0">
                  <c:v>Rural</c:v>
                </c:pt>
                <c:pt idx="1">
                  <c:v>Small urban</c:v>
                </c:pt>
                <c:pt idx="2">
                  <c:v>Urban</c:v>
                </c:pt>
              </c:strCache>
            </c:strRef>
          </c:cat>
          <c:val>
            <c:numRef>
              <c:f>'1 Q7 What i and Please sel'!$B$28:$B$30</c:f>
              <c:numCache>
                <c:formatCode>General</c:formatCode>
                <c:ptCount val="3"/>
                <c:pt idx="0">
                  <c:v>44</c:v>
                </c:pt>
                <c:pt idx="1">
                  <c:v>9</c:v>
                </c:pt>
                <c:pt idx="2">
                  <c:v>4</c:v>
                </c:pt>
              </c:numCache>
            </c:numRef>
          </c:val>
          <c:extLst>
            <c:ext xmlns:c16="http://schemas.microsoft.com/office/drawing/2014/chart" uri="{C3380CC4-5D6E-409C-BE32-E72D297353CC}">
              <c16:uniqueId val="{00000000-A9F8-4D7C-B717-D3F661F1A90A}"/>
            </c:ext>
          </c:extLst>
        </c:ser>
        <c:ser>
          <c:idx val="1"/>
          <c:order val="1"/>
          <c:tx>
            <c:strRef>
              <c:f>'1 Q7 What i and Please sel'!$C$27</c:f>
              <c:strCache>
                <c:ptCount val="1"/>
                <c:pt idx="0">
                  <c:v>Are required to remain in good company standing</c:v>
                </c:pt>
              </c:strCache>
            </c:strRef>
          </c:tx>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Q7 What i and Please sel'!$A$28:$A$30</c:f>
              <c:strCache>
                <c:ptCount val="3"/>
                <c:pt idx="0">
                  <c:v>Rural</c:v>
                </c:pt>
                <c:pt idx="1">
                  <c:v>Small urban</c:v>
                </c:pt>
                <c:pt idx="2">
                  <c:v>Urban</c:v>
                </c:pt>
              </c:strCache>
            </c:strRef>
          </c:cat>
          <c:val>
            <c:numRef>
              <c:f>'1 Q7 What i and Please sel'!$C$28:$C$30</c:f>
              <c:numCache>
                <c:formatCode>General</c:formatCode>
                <c:ptCount val="3"/>
                <c:pt idx="0">
                  <c:v>52</c:v>
                </c:pt>
                <c:pt idx="1">
                  <c:v>11</c:v>
                </c:pt>
                <c:pt idx="2">
                  <c:v>17</c:v>
                </c:pt>
              </c:numCache>
            </c:numRef>
          </c:val>
          <c:extLst>
            <c:ext xmlns:c16="http://schemas.microsoft.com/office/drawing/2014/chart" uri="{C3380CC4-5D6E-409C-BE32-E72D297353CC}">
              <c16:uniqueId val="{00000001-A9F8-4D7C-B717-D3F661F1A90A}"/>
            </c:ext>
          </c:extLst>
        </c:ser>
        <c:ser>
          <c:idx val="2"/>
          <c:order val="2"/>
          <c:tx>
            <c:strRef>
              <c:f>'1 Q7 What i and Please sel'!$D$27</c:f>
              <c:strCache>
                <c:ptCount val="1"/>
                <c:pt idx="0">
                  <c:v>Have a certain degree of experience outlined by company policy before promotion</c:v>
                </c:pt>
              </c:strCache>
            </c:strRef>
          </c:tx>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Q7 What i and Please sel'!$A$28:$A$30</c:f>
              <c:strCache>
                <c:ptCount val="3"/>
                <c:pt idx="0">
                  <c:v>Rural</c:v>
                </c:pt>
                <c:pt idx="1">
                  <c:v>Small urban</c:v>
                </c:pt>
                <c:pt idx="2">
                  <c:v>Urban</c:v>
                </c:pt>
              </c:strCache>
            </c:strRef>
          </c:cat>
          <c:val>
            <c:numRef>
              <c:f>'1 Q7 What i and Please sel'!$D$28:$D$30</c:f>
              <c:numCache>
                <c:formatCode>General</c:formatCode>
                <c:ptCount val="3"/>
                <c:pt idx="0">
                  <c:v>47</c:v>
                </c:pt>
                <c:pt idx="1">
                  <c:v>7</c:v>
                </c:pt>
                <c:pt idx="2">
                  <c:v>13</c:v>
                </c:pt>
              </c:numCache>
            </c:numRef>
          </c:val>
          <c:extLst>
            <c:ext xmlns:c16="http://schemas.microsoft.com/office/drawing/2014/chart" uri="{C3380CC4-5D6E-409C-BE32-E72D297353CC}">
              <c16:uniqueId val="{00000002-A9F8-4D7C-B717-D3F661F1A90A}"/>
            </c:ext>
          </c:extLst>
        </c:ser>
        <c:ser>
          <c:idx val="3"/>
          <c:order val="3"/>
          <c:tx>
            <c:strRef>
              <c:f>'1 Q7 What i and Please sel'!$E$27</c:f>
              <c:strCache>
                <c:ptCount val="1"/>
                <c:pt idx="0">
                  <c:v>Receive a pay stipend for being an FTO</c:v>
                </c:pt>
              </c:strCache>
            </c:strRef>
          </c:tx>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Q7 What i and Please sel'!$A$28:$A$30</c:f>
              <c:strCache>
                <c:ptCount val="3"/>
                <c:pt idx="0">
                  <c:v>Rural</c:v>
                </c:pt>
                <c:pt idx="1">
                  <c:v>Small urban</c:v>
                </c:pt>
                <c:pt idx="2">
                  <c:v>Urban</c:v>
                </c:pt>
              </c:strCache>
            </c:strRef>
          </c:cat>
          <c:val>
            <c:numRef>
              <c:f>'1 Q7 What i and Please sel'!$E$28:$E$30</c:f>
              <c:numCache>
                <c:formatCode>General</c:formatCode>
                <c:ptCount val="3"/>
                <c:pt idx="0">
                  <c:v>30</c:v>
                </c:pt>
                <c:pt idx="1">
                  <c:v>8</c:v>
                </c:pt>
                <c:pt idx="2">
                  <c:v>13</c:v>
                </c:pt>
              </c:numCache>
            </c:numRef>
          </c:val>
          <c:extLst>
            <c:ext xmlns:c16="http://schemas.microsoft.com/office/drawing/2014/chart" uri="{C3380CC4-5D6E-409C-BE32-E72D297353CC}">
              <c16:uniqueId val="{00000003-A9F8-4D7C-B717-D3F661F1A90A}"/>
            </c:ext>
          </c:extLst>
        </c:ser>
        <c:ser>
          <c:idx val="4"/>
          <c:order val="4"/>
          <c:tx>
            <c:strRef>
              <c:f>'1 Q7 What i and Please sel'!$F$27</c:f>
              <c:strCache>
                <c:ptCount val="1"/>
                <c:pt idx="0">
                  <c:v>Do not receive a pay stipend for being an FTO</c:v>
                </c:pt>
              </c:strCache>
            </c:strRef>
          </c:tx>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Q7 What i and Please sel'!$A$28:$A$30</c:f>
              <c:strCache>
                <c:ptCount val="3"/>
                <c:pt idx="0">
                  <c:v>Rural</c:v>
                </c:pt>
                <c:pt idx="1">
                  <c:v>Small urban</c:v>
                </c:pt>
                <c:pt idx="2">
                  <c:v>Urban</c:v>
                </c:pt>
              </c:strCache>
            </c:strRef>
          </c:cat>
          <c:val>
            <c:numRef>
              <c:f>'1 Q7 What i and Please sel'!$F$28:$F$30</c:f>
              <c:numCache>
                <c:formatCode>General</c:formatCode>
                <c:ptCount val="3"/>
                <c:pt idx="0">
                  <c:v>44</c:v>
                </c:pt>
                <c:pt idx="1">
                  <c:v>14</c:v>
                </c:pt>
                <c:pt idx="2">
                  <c:v>10</c:v>
                </c:pt>
              </c:numCache>
            </c:numRef>
          </c:val>
          <c:extLst>
            <c:ext xmlns:c16="http://schemas.microsoft.com/office/drawing/2014/chart" uri="{C3380CC4-5D6E-409C-BE32-E72D297353CC}">
              <c16:uniqueId val="{00000004-A9F8-4D7C-B717-D3F661F1A90A}"/>
            </c:ext>
          </c:extLst>
        </c:ser>
        <c:ser>
          <c:idx val="5"/>
          <c:order val="5"/>
          <c:tx>
            <c:strRef>
              <c:f>'1 Q7 What i and Please sel'!$G$27</c:f>
              <c:strCache>
                <c:ptCount val="1"/>
                <c:pt idx="0">
                  <c:v>We do not have Field Training Officer positions within our agency</c:v>
                </c:pt>
              </c:strCache>
            </c:strRef>
          </c:tx>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Q7 What i and Please sel'!$A$28:$A$30</c:f>
              <c:strCache>
                <c:ptCount val="3"/>
                <c:pt idx="0">
                  <c:v>Rural</c:v>
                </c:pt>
                <c:pt idx="1">
                  <c:v>Small urban</c:v>
                </c:pt>
                <c:pt idx="2">
                  <c:v>Urban</c:v>
                </c:pt>
              </c:strCache>
            </c:strRef>
          </c:cat>
          <c:val>
            <c:numRef>
              <c:f>'1 Q7 What i and Please sel'!$G$28:$G$30</c:f>
              <c:numCache>
                <c:formatCode>General</c:formatCode>
                <c:ptCount val="3"/>
                <c:pt idx="0">
                  <c:v>109</c:v>
                </c:pt>
                <c:pt idx="1">
                  <c:v>20</c:v>
                </c:pt>
                <c:pt idx="2">
                  <c:v>10</c:v>
                </c:pt>
              </c:numCache>
            </c:numRef>
          </c:val>
          <c:extLst>
            <c:ext xmlns:c16="http://schemas.microsoft.com/office/drawing/2014/chart" uri="{C3380CC4-5D6E-409C-BE32-E72D297353CC}">
              <c16:uniqueId val="{00000005-A9F8-4D7C-B717-D3F661F1A90A}"/>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majorGridlines/>
        <c:title>
          <c:tx>
            <c:rich>
              <a:bodyPr/>
              <a:lstStyle/>
              <a:p>
                <a:pPr>
                  <a:defRPr sz="1400"/>
                </a:pPr>
                <a:r>
                  <a:rPr lang="en-US" sz="1400" dirty="0"/>
                  <a:t>Community</a:t>
                </a:r>
                <a:r>
                  <a:rPr lang="en-US" sz="1400" baseline="0" dirty="0"/>
                  <a:t> Type</a:t>
                </a:r>
                <a:endParaRPr lang="en-US" sz="1400" dirty="0"/>
              </a:p>
            </c:rich>
          </c:tx>
          <c:overlay val="0"/>
        </c:title>
        <c:numFmt formatCode="General" sourceLinked="1"/>
        <c:majorTickMark val="out"/>
        <c:minorTickMark val="none"/>
        <c:tickLblPos val="nextTo"/>
        <c:crossAx val="2028544312"/>
        <c:crosses val="autoZero"/>
        <c:auto val="1"/>
        <c:lblAlgn val="ctr"/>
        <c:lblOffset val="100"/>
        <c:noMultiLvlLbl val="0"/>
      </c:catAx>
      <c:valAx>
        <c:axId val="2028544312"/>
        <c:scaling>
          <c:orientation val="minMax"/>
        </c:scaling>
        <c:delete val="0"/>
        <c:axPos val="l"/>
        <c:majorGridlines/>
        <c:title>
          <c:tx>
            <c:rich>
              <a:bodyPr/>
              <a:lstStyle/>
              <a:p>
                <a:pPr>
                  <a:defRPr sz="1400"/>
                </a:pPr>
                <a:r>
                  <a:rPr lang="en-US" sz="1400" dirty="0"/>
                  <a:t>Response</a:t>
                </a:r>
                <a:r>
                  <a:rPr lang="en-US" sz="1400" baseline="0" dirty="0"/>
                  <a:t> Number</a:t>
                </a:r>
                <a:endParaRPr lang="en-US" sz="1400" dirty="0"/>
              </a:p>
            </c:rich>
          </c:tx>
          <c:overlay val="0"/>
        </c:title>
        <c:numFmt formatCode="General" sourceLinked="1"/>
        <c:majorTickMark val="out"/>
        <c:minorTickMark val="none"/>
        <c:tickLblPos val="nextTo"/>
        <c:crossAx val="2028547256"/>
        <c:crosses val="autoZero"/>
        <c:crossBetween val="between"/>
      </c:valAx>
    </c:plotArea>
    <c:legend>
      <c:legendPos val="r"/>
      <c:layout>
        <c:manualLayout>
          <c:xMode val="edge"/>
          <c:yMode val="edge"/>
          <c:x val="0.65391252213156603"/>
          <c:y val="0.10209462634666558"/>
          <c:w val="0.31912401574803151"/>
          <c:h val="0.72512217831492953"/>
        </c:manualLayout>
      </c:layout>
      <c:overlay val="0"/>
      <c:txPr>
        <a:bodyPr/>
        <a:lstStyle/>
        <a:p>
          <a:pPr>
            <a:defRPr sz="1450" baseline="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a:t>MCA</a:t>
            </a:r>
            <a:r>
              <a:rPr lang="en-US" baseline="0" dirty="0"/>
              <a:t> Competency initiatives by Region</a:t>
            </a:r>
            <a:endParaRPr lang="en-US" dirty="0"/>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'1 Q26 Are t and Q9 Please'!$B$26</c:f>
              <c:strCache>
                <c:ptCount val="1"/>
                <c:pt idx="0">
                  <c:v>Region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'1 Q26 Are t and Q9 Please'!$A$27:$A$32</c:f>
              <c:strCache>
                <c:ptCount val="6"/>
                <c:pt idx="0">
                  <c:v>Yes, we had initial and continue to have ongoing education in relation to the protocols</c:v>
                </c:pt>
                <c:pt idx="1">
                  <c:v>No, there are no initiatives based on protocols in our Medical Control Authority to my knowledge</c:v>
                </c:pt>
                <c:pt idx="2">
                  <c:v>Yes, we had initial education on them that included a test</c:v>
                </c:pt>
                <c:pt idx="3">
                  <c:v>Yes, I was required to take a test on them, and I received feedback about my test performance</c:v>
                </c:pt>
                <c:pt idx="4">
                  <c:v>Yes, we had initial education, but no testing</c:v>
                </c:pt>
                <c:pt idx="5">
                  <c:v>Yes, I was required to take a test on them but I received no feedback about my test performance</c:v>
                </c:pt>
              </c:strCache>
            </c:strRef>
          </c:cat>
          <c:val>
            <c:numRef>
              <c:f>'1 Q26 Are t and Q9 Please'!$B$27:$B$32</c:f>
              <c:numCache>
                <c:formatCode>General</c:formatCode>
                <c:ptCount val="6"/>
                <c:pt idx="0">
                  <c:v>16</c:v>
                </c:pt>
                <c:pt idx="1">
                  <c:v>4</c:v>
                </c:pt>
                <c:pt idx="2">
                  <c:v>2</c:v>
                </c:pt>
                <c:pt idx="3">
                  <c:v>4</c:v>
                </c:pt>
                <c:pt idx="4">
                  <c:v>1</c:v>
                </c:pt>
                <c:pt idx="5">
                  <c:v>2</c:v>
                </c:pt>
              </c:numCache>
            </c:numRef>
          </c:val>
          <c:extLst>
            <c:ext xmlns:c16="http://schemas.microsoft.com/office/drawing/2014/chart" uri="{C3380CC4-5D6E-409C-BE32-E72D297353CC}">
              <c16:uniqueId val="{00000000-54C2-46B3-A43F-A40783A40945}"/>
            </c:ext>
          </c:extLst>
        </c:ser>
        <c:ser>
          <c:idx val="1"/>
          <c:order val="1"/>
          <c:tx>
            <c:strRef>
              <c:f>'1 Q26 Are t and Q9 Please'!$C$26</c:f>
              <c:strCache>
                <c:ptCount val="1"/>
                <c:pt idx="0">
                  <c:v>Region 2N</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'1 Q26 Are t and Q9 Please'!$A$27:$A$32</c:f>
              <c:strCache>
                <c:ptCount val="6"/>
                <c:pt idx="0">
                  <c:v>Yes, we had initial and continue to have ongoing education in relation to the protocols</c:v>
                </c:pt>
                <c:pt idx="1">
                  <c:v>No, there are no initiatives based on protocols in our Medical Control Authority to my knowledge</c:v>
                </c:pt>
                <c:pt idx="2">
                  <c:v>Yes, we had initial education on them that included a test</c:v>
                </c:pt>
                <c:pt idx="3">
                  <c:v>Yes, I was required to take a test on them, and I received feedback about my test performance</c:v>
                </c:pt>
                <c:pt idx="4">
                  <c:v>Yes, we had initial education, but no testing</c:v>
                </c:pt>
                <c:pt idx="5">
                  <c:v>Yes, I was required to take a test on them but I received no feedback about my test performance</c:v>
                </c:pt>
              </c:strCache>
            </c:strRef>
          </c:cat>
          <c:val>
            <c:numRef>
              <c:f>'1 Q26 Are t and Q9 Please'!$C$27:$C$32</c:f>
              <c:numCache>
                <c:formatCode>General</c:formatCode>
                <c:ptCount val="6"/>
                <c:pt idx="0">
                  <c:v>9</c:v>
                </c:pt>
                <c:pt idx="1">
                  <c:v>4</c:v>
                </c:pt>
                <c:pt idx="2">
                  <c:v>4</c:v>
                </c:pt>
                <c:pt idx="3">
                  <c:v>1</c:v>
                </c:pt>
                <c:pt idx="4">
                  <c:v>2</c:v>
                </c:pt>
                <c:pt idx="5">
                  <c:v>0</c:v>
                </c:pt>
              </c:numCache>
            </c:numRef>
          </c:val>
          <c:extLst>
            <c:ext xmlns:c16="http://schemas.microsoft.com/office/drawing/2014/chart" uri="{C3380CC4-5D6E-409C-BE32-E72D297353CC}">
              <c16:uniqueId val="{00000001-54C2-46B3-A43F-A40783A40945}"/>
            </c:ext>
          </c:extLst>
        </c:ser>
        <c:ser>
          <c:idx val="2"/>
          <c:order val="2"/>
          <c:tx>
            <c:strRef>
              <c:f>'1 Q26 Are t and Q9 Please'!$D$26</c:f>
              <c:strCache>
                <c:ptCount val="1"/>
                <c:pt idx="0">
                  <c:v>Region 2S</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'1 Q26 Are t and Q9 Please'!$A$27:$A$32</c:f>
              <c:strCache>
                <c:ptCount val="6"/>
                <c:pt idx="0">
                  <c:v>Yes, we had initial and continue to have ongoing education in relation to the protocols</c:v>
                </c:pt>
                <c:pt idx="1">
                  <c:v>No, there are no initiatives based on protocols in our Medical Control Authority to my knowledge</c:v>
                </c:pt>
                <c:pt idx="2">
                  <c:v>Yes, we had initial education on them that included a test</c:v>
                </c:pt>
                <c:pt idx="3">
                  <c:v>Yes, I was required to take a test on them, and I received feedback about my test performance</c:v>
                </c:pt>
                <c:pt idx="4">
                  <c:v>Yes, we had initial education, but no testing</c:v>
                </c:pt>
                <c:pt idx="5">
                  <c:v>Yes, I was required to take a test on them but I received no feedback about my test performance</c:v>
                </c:pt>
              </c:strCache>
            </c:strRef>
          </c:cat>
          <c:val>
            <c:numRef>
              <c:f>'1 Q26 Are t and Q9 Please'!$D$27:$D$32</c:f>
              <c:numCache>
                <c:formatCode>General</c:formatCode>
                <c:ptCount val="6"/>
                <c:pt idx="0">
                  <c:v>2</c:v>
                </c:pt>
                <c:pt idx="1">
                  <c:v>1</c:v>
                </c:pt>
                <c:pt idx="2">
                  <c:v>3</c:v>
                </c:pt>
                <c:pt idx="3">
                  <c:v>1</c:v>
                </c:pt>
                <c:pt idx="4">
                  <c:v>1</c:v>
                </c:pt>
                <c:pt idx="5">
                  <c:v>0</c:v>
                </c:pt>
              </c:numCache>
            </c:numRef>
          </c:val>
          <c:extLst>
            <c:ext xmlns:c16="http://schemas.microsoft.com/office/drawing/2014/chart" uri="{C3380CC4-5D6E-409C-BE32-E72D297353CC}">
              <c16:uniqueId val="{00000002-54C2-46B3-A43F-A40783A40945}"/>
            </c:ext>
          </c:extLst>
        </c:ser>
        <c:ser>
          <c:idx val="3"/>
          <c:order val="3"/>
          <c:tx>
            <c:strRef>
              <c:f>'1 Q26 Are t and Q9 Please'!$E$26</c:f>
              <c:strCache>
                <c:ptCount val="1"/>
                <c:pt idx="0">
                  <c:v>Region 3</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'1 Q26 Are t and Q9 Please'!$A$27:$A$32</c:f>
              <c:strCache>
                <c:ptCount val="6"/>
                <c:pt idx="0">
                  <c:v>Yes, we had initial and continue to have ongoing education in relation to the protocols</c:v>
                </c:pt>
                <c:pt idx="1">
                  <c:v>No, there are no initiatives based on protocols in our Medical Control Authority to my knowledge</c:v>
                </c:pt>
                <c:pt idx="2">
                  <c:v>Yes, we had initial education on them that included a test</c:v>
                </c:pt>
                <c:pt idx="3">
                  <c:v>Yes, I was required to take a test on them, and I received feedback about my test performance</c:v>
                </c:pt>
                <c:pt idx="4">
                  <c:v>Yes, we had initial education, but no testing</c:v>
                </c:pt>
                <c:pt idx="5">
                  <c:v>Yes, I was required to take a test on them but I received no feedback about my test performance</c:v>
                </c:pt>
              </c:strCache>
            </c:strRef>
          </c:cat>
          <c:val>
            <c:numRef>
              <c:f>'1 Q26 Are t and Q9 Please'!$E$27:$E$32</c:f>
              <c:numCache>
                <c:formatCode>General</c:formatCode>
                <c:ptCount val="6"/>
                <c:pt idx="0">
                  <c:v>24</c:v>
                </c:pt>
                <c:pt idx="1">
                  <c:v>14</c:v>
                </c:pt>
                <c:pt idx="2">
                  <c:v>3</c:v>
                </c:pt>
                <c:pt idx="3">
                  <c:v>3</c:v>
                </c:pt>
                <c:pt idx="4">
                  <c:v>4</c:v>
                </c:pt>
                <c:pt idx="5">
                  <c:v>5</c:v>
                </c:pt>
              </c:numCache>
            </c:numRef>
          </c:val>
          <c:extLst>
            <c:ext xmlns:c16="http://schemas.microsoft.com/office/drawing/2014/chart" uri="{C3380CC4-5D6E-409C-BE32-E72D297353CC}">
              <c16:uniqueId val="{00000003-54C2-46B3-A43F-A40783A40945}"/>
            </c:ext>
          </c:extLst>
        </c:ser>
        <c:ser>
          <c:idx val="4"/>
          <c:order val="4"/>
          <c:tx>
            <c:strRef>
              <c:f>'1 Q26 Are t and Q9 Please'!$F$26</c:f>
              <c:strCache>
                <c:ptCount val="1"/>
                <c:pt idx="0">
                  <c:v>Region 5</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'1 Q26 Are t and Q9 Please'!$A$27:$A$32</c:f>
              <c:strCache>
                <c:ptCount val="6"/>
                <c:pt idx="0">
                  <c:v>Yes, we had initial and continue to have ongoing education in relation to the protocols</c:v>
                </c:pt>
                <c:pt idx="1">
                  <c:v>No, there are no initiatives based on protocols in our Medical Control Authority to my knowledge</c:v>
                </c:pt>
                <c:pt idx="2">
                  <c:v>Yes, we had initial education on them that included a test</c:v>
                </c:pt>
                <c:pt idx="3">
                  <c:v>Yes, I was required to take a test on them, and I received feedback about my test performance</c:v>
                </c:pt>
                <c:pt idx="4">
                  <c:v>Yes, we had initial education, but no testing</c:v>
                </c:pt>
                <c:pt idx="5">
                  <c:v>Yes, I was required to take a test on them but I received no feedback about my test performance</c:v>
                </c:pt>
              </c:strCache>
            </c:strRef>
          </c:cat>
          <c:val>
            <c:numRef>
              <c:f>'1 Q26 Are t and Q9 Please'!$F$27:$F$32</c:f>
              <c:numCache>
                <c:formatCode>General</c:formatCode>
                <c:ptCount val="6"/>
                <c:pt idx="0">
                  <c:v>5</c:v>
                </c:pt>
                <c:pt idx="1">
                  <c:v>10</c:v>
                </c:pt>
                <c:pt idx="2">
                  <c:v>3</c:v>
                </c:pt>
                <c:pt idx="3">
                  <c:v>2</c:v>
                </c:pt>
                <c:pt idx="4">
                  <c:v>4</c:v>
                </c:pt>
                <c:pt idx="5">
                  <c:v>2</c:v>
                </c:pt>
              </c:numCache>
            </c:numRef>
          </c:val>
          <c:extLst>
            <c:ext xmlns:c16="http://schemas.microsoft.com/office/drawing/2014/chart" uri="{C3380CC4-5D6E-409C-BE32-E72D297353CC}">
              <c16:uniqueId val="{00000004-54C2-46B3-A43F-A40783A40945}"/>
            </c:ext>
          </c:extLst>
        </c:ser>
        <c:ser>
          <c:idx val="5"/>
          <c:order val="5"/>
          <c:tx>
            <c:strRef>
              <c:f>'1 Q26 Are t and Q9 Please'!$G$26</c:f>
              <c:strCache>
                <c:ptCount val="1"/>
                <c:pt idx="0">
                  <c:v>Region 6</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'1 Q26 Are t and Q9 Please'!$A$27:$A$32</c:f>
              <c:strCache>
                <c:ptCount val="6"/>
                <c:pt idx="0">
                  <c:v>Yes, we had initial and continue to have ongoing education in relation to the protocols</c:v>
                </c:pt>
                <c:pt idx="1">
                  <c:v>No, there are no initiatives based on protocols in our Medical Control Authority to my knowledge</c:v>
                </c:pt>
                <c:pt idx="2">
                  <c:v>Yes, we had initial education on them that included a test</c:v>
                </c:pt>
                <c:pt idx="3">
                  <c:v>Yes, I was required to take a test on them, and I received feedback about my test performance</c:v>
                </c:pt>
                <c:pt idx="4">
                  <c:v>Yes, we had initial education, but no testing</c:v>
                </c:pt>
                <c:pt idx="5">
                  <c:v>Yes, I was required to take a test on them but I received no feedback about my test performance</c:v>
                </c:pt>
              </c:strCache>
            </c:strRef>
          </c:cat>
          <c:val>
            <c:numRef>
              <c:f>'1 Q26 Are t and Q9 Please'!$G$27:$G$32</c:f>
              <c:numCache>
                <c:formatCode>General</c:formatCode>
                <c:ptCount val="6"/>
                <c:pt idx="0">
                  <c:v>12</c:v>
                </c:pt>
                <c:pt idx="1">
                  <c:v>15</c:v>
                </c:pt>
                <c:pt idx="2">
                  <c:v>7</c:v>
                </c:pt>
                <c:pt idx="3">
                  <c:v>2</c:v>
                </c:pt>
                <c:pt idx="4">
                  <c:v>3</c:v>
                </c:pt>
                <c:pt idx="5">
                  <c:v>0</c:v>
                </c:pt>
              </c:numCache>
            </c:numRef>
          </c:val>
          <c:extLst>
            <c:ext xmlns:c16="http://schemas.microsoft.com/office/drawing/2014/chart" uri="{C3380CC4-5D6E-409C-BE32-E72D297353CC}">
              <c16:uniqueId val="{00000005-54C2-46B3-A43F-A40783A40945}"/>
            </c:ext>
          </c:extLst>
        </c:ser>
        <c:ser>
          <c:idx val="6"/>
          <c:order val="6"/>
          <c:tx>
            <c:strRef>
              <c:f>'1 Q26 Are t and Q9 Please'!$H$26</c:f>
              <c:strCache>
                <c:ptCount val="1"/>
                <c:pt idx="0">
                  <c:v>Region 7</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cat>
            <c:strRef>
              <c:f>'1 Q26 Are t and Q9 Please'!$A$27:$A$32</c:f>
              <c:strCache>
                <c:ptCount val="6"/>
                <c:pt idx="0">
                  <c:v>Yes, we had initial and continue to have ongoing education in relation to the protocols</c:v>
                </c:pt>
                <c:pt idx="1">
                  <c:v>No, there are no initiatives based on protocols in our Medical Control Authority to my knowledge</c:v>
                </c:pt>
                <c:pt idx="2">
                  <c:v>Yes, we had initial education on them that included a test</c:v>
                </c:pt>
                <c:pt idx="3">
                  <c:v>Yes, I was required to take a test on them, and I received feedback about my test performance</c:v>
                </c:pt>
                <c:pt idx="4">
                  <c:v>Yes, we had initial education, but no testing</c:v>
                </c:pt>
                <c:pt idx="5">
                  <c:v>Yes, I was required to take a test on them but I received no feedback about my test performance</c:v>
                </c:pt>
              </c:strCache>
            </c:strRef>
          </c:cat>
          <c:val>
            <c:numRef>
              <c:f>'1 Q26 Are t and Q9 Please'!$H$27:$H$32</c:f>
              <c:numCache>
                <c:formatCode>General</c:formatCode>
                <c:ptCount val="6"/>
                <c:pt idx="0">
                  <c:v>21</c:v>
                </c:pt>
                <c:pt idx="1">
                  <c:v>17</c:v>
                </c:pt>
                <c:pt idx="2">
                  <c:v>9</c:v>
                </c:pt>
                <c:pt idx="3">
                  <c:v>6</c:v>
                </c:pt>
                <c:pt idx="4">
                  <c:v>5</c:v>
                </c:pt>
                <c:pt idx="5">
                  <c:v>0</c:v>
                </c:pt>
              </c:numCache>
            </c:numRef>
          </c:val>
          <c:extLst>
            <c:ext xmlns:c16="http://schemas.microsoft.com/office/drawing/2014/chart" uri="{C3380CC4-5D6E-409C-BE32-E72D297353CC}">
              <c16:uniqueId val="{00000006-54C2-46B3-A43F-A40783A40945}"/>
            </c:ext>
          </c:extLst>
        </c:ser>
        <c:ser>
          <c:idx val="7"/>
          <c:order val="7"/>
          <c:tx>
            <c:strRef>
              <c:f>'1 Q26 Are t and Q9 Please'!$I$26</c:f>
              <c:strCache>
                <c:ptCount val="1"/>
                <c:pt idx="0">
                  <c:v>Region 8</c:v>
                </c:pt>
              </c:strCache>
            </c:strRef>
          </c:tx>
          <c:spPr>
            <a:pattFill prst="narHorz">
              <a:fgClr>
                <a:schemeClr val="accent2">
                  <a:lumMod val="60000"/>
                </a:schemeClr>
              </a:fgClr>
              <a:bgClr>
                <a:schemeClr val="accent2">
                  <a:lumMod val="60000"/>
                  <a:lumMod val="20000"/>
                  <a:lumOff val="80000"/>
                </a:schemeClr>
              </a:bgClr>
            </a:pattFill>
            <a:ln>
              <a:noFill/>
            </a:ln>
            <a:effectLst>
              <a:innerShdw blurRad="114300">
                <a:schemeClr val="accent2">
                  <a:lumMod val="60000"/>
                </a:schemeClr>
              </a:innerShdw>
            </a:effectLst>
          </c:spPr>
          <c:invertIfNegative val="0"/>
          <c:cat>
            <c:strRef>
              <c:f>'1 Q26 Are t and Q9 Please'!$A$27:$A$32</c:f>
              <c:strCache>
                <c:ptCount val="6"/>
                <c:pt idx="0">
                  <c:v>Yes, we had initial and continue to have ongoing education in relation to the protocols</c:v>
                </c:pt>
                <c:pt idx="1">
                  <c:v>No, there are no initiatives based on protocols in our Medical Control Authority to my knowledge</c:v>
                </c:pt>
                <c:pt idx="2">
                  <c:v>Yes, we had initial education on them that included a test</c:v>
                </c:pt>
                <c:pt idx="3">
                  <c:v>Yes, I was required to take a test on them, and I received feedback about my test performance</c:v>
                </c:pt>
                <c:pt idx="4">
                  <c:v>Yes, we had initial education, but no testing</c:v>
                </c:pt>
                <c:pt idx="5">
                  <c:v>Yes, I was required to take a test on them but I received no feedback about my test performance</c:v>
                </c:pt>
              </c:strCache>
            </c:strRef>
          </c:cat>
          <c:val>
            <c:numRef>
              <c:f>'1 Q26 Are t and Q9 Please'!$I$27:$I$32</c:f>
              <c:numCache>
                <c:formatCode>General</c:formatCode>
                <c:ptCount val="6"/>
                <c:pt idx="0">
                  <c:v>21</c:v>
                </c:pt>
                <c:pt idx="1">
                  <c:v>13</c:v>
                </c:pt>
                <c:pt idx="2">
                  <c:v>9</c:v>
                </c:pt>
                <c:pt idx="3">
                  <c:v>5</c:v>
                </c:pt>
                <c:pt idx="4">
                  <c:v>3</c:v>
                </c:pt>
                <c:pt idx="5">
                  <c:v>3</c:v>
                </c:pt>
              </c:numCache>
            </c:numRef>
          </c:val>
          <c:extLst>
            <c:ext xmlns:c16="http://schemas.microsoft.com/office/drawing/2014/chart" uri="{C3380CC4-5D6E-409C-BE32-E72D297353CC}">
              <c16:uniqueId val="{00000007-54C2-46B3-A43F-A40783A40945}"/>
            </c:ext>
          </c:extLst>
        </c:ser>
        <c:dLbls>
          <c:showLegendKey val="0"/>
          <c:showVal val="0"/>
          <c:showCatName val="0"/>
          <c:showSerName val="0"/>
          <c:showPercent val="0"/>
          <c:showBubbleSize val="0"/>
        </c:dLbls>
        <c:gapWidth val="164"/>
        <c:overlap val="-22"/>
        <c:axId val="2028547256"/>
        <c:axId val="2028544312"/>
      </c:barChart>
      <c:catAx>
        <c:axId val="2028547256"/>
        <c:scaling>
          <c:orientation val="minMax"/>
        </c:scaling>
        <c:delete val="0"/>
        <c:axPos val="b"/>
        <c:majorGridlines>
          <c:spPr>
            <a:ln>
              <a:solidFill>
                <a:schemeClr val="tx1">
                  <a:lumMod val="15000"/>
                  <a:lumOff val="85000"/>
                </a:schemeClr>
              </a:solidFill>
            </a:ln>
            <a:effectLst/>
          </c:spPr>
        </c:majorGridlines>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baseline="0" dirty="0">
                    <a:solidFill>
                      <a:schemeClr val="tx1"/>
                    </a:solidFill>
                  </a:rPr>
                  <a:t>Competency Criteria by Region</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28544312"/>
        <c:crosses val="autoZero"/>
        <c:auto val="1"/>
        <c:lblAlgn val="ctr"/>
        <c:lblOffset val="100"/>
        <c:noMultiLvlLbl val="0"/>
      </c:catAx>
      <c:valAx>
        <c:axId val="2028544312"/>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baseline="0" dirty="0">
                    <a:solidFill>
                      <a:schemeClr val="tx1"/>
                    </a:solidFill>
                  </a:rPr>
                  <a:t>Number of Responses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8547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dirty="0"/>
              <a:t>Is the Participant</a:t>
            </a:r>
            <a:r>
              <a:rPr lang="en-US" sz="2000" baseline="0" dirty="0"/>
              <a:t> Aware of Their  MCA Clinical Quality Improvement Initiatives?</a:t>
            </a:r>
            <a:endParaRPr lang="en-US" sz="2000" dirty="0"/>
          </a:p>
        </c:rich>
      </c:tx>
      <c:overlay val="0"/>
    </c:title>
    <c:autoTitleDeleted val="0"/>
    <c:plotArea>
      <c:layout>
        <c:manualLayout>
          <c:layoutTarget val="inner"/>
          <c:xMode val="edge"/>
          <c:yMode val="edge"/>
          <c:x val="9.4474017070787175E-2"/>
          <c:y val="0.17638187998031563"/>
          <c:w val="0.73312125988523225"/>
          <c:h val="0.71076095860473232"/>
        </c:manualLayout>
      </c:layout>
      <c:barChart>
        <c:barDir val="col"/>
        <c:grouping val="clustered"/>
        <c:varyColors val="0"/>
        <c:ser>
          <c:idx val="0"/>
          <c:order val="0"/>
          <c:tx>
            <c:strRef>
              <c:f>'1 Are you aw and Q9 Please'!$B$25</c:f>
              <c:strCache>
                <c:ptCount val="1"/>
                <c:pt idx="0">
                  <c:v>Yes, I'm aware</c:v>
                </c:pt>
              </c:strCache>
            </c:strRef>
          </c:tx>
          <c:invertIfNegative val="0"/>
          <c:dLbls>
            <c:spPr>
              <a:noFill/>
              <a:ln>
                <a:noFill/>
              </a:ln>
              <a:effectLst/>
            </c:spPr>
            <c:txPr>
              <a:bodyPr wrap="square" lIns="38100" tIns="19050" rIns="38100" bIns="19050" anchor="ctr">
                <a:spAutoFit/>
              </a:bodyPr>
              <a:lstStyle/>
              <a:p>
                <a:pPr>
                  <a:defRPr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Are you aw and Q9 Please'!$A$26:$A$33</c:f>
              <c:strCache>
                <c:ptCount val="8"/>
                <c:pt idx="0">
                  <c:v>Region 1</c:v>
                </c:pt>
                <c:pt idx="1">
                  <c:v>Region 2N</c:v>
                </c:pt>
                <c:pt idx="2">
                  <c:v>Region 2S</c:v>
                </c:pt>
                <c:pt idx="3">
                  <c:v>Region 3</c:v>
                </c:pt>
                <c:pt idx="4">
                  <c:v>Region 5</c:v>
                </c:pt>
                <c:pt idx="5">
                  <c:v>Region 6</c:v>
                </c:pt>
                <c:pt idx="6">
                  <c:v>Region 7</c:v>
                </c:pt>
                <c:pt idx="7">
                  <c:v>Region 8</c:v>
                </c:pt>
              </c:strCache>
            </c:strRef>
          </c:cat>
          <c:val>
            <c:numRef>
              <c:f>'1 Are you aw and Q9 Please'!$B$26:$B$33</c:f>
              <c:numCache>
                <c:formatCode>General</c:formatCode>
                <c:ptCount val="8"/>
                <c:pt idx="0">
                  <c:v>13</c:v>
                </c:pt>
                <c:pt idx="1">
                  <c:v>9</c:v>
                </c:pt>
                <c:pt idx="2">
                  <c:v>4</c:v>
                </c:pt>
                <c:pt idx="3">
                  <c:v>27</c:v>
                </c:pt>
                <c:pt idx="4">
                  <c:v>14</c:v>
                </c:pt>
                <c:pt idx="5">
                  <c:v>13</c:v>
                </c:pt>
                <c:pt idx="6">
                  <c:v>19</c:v>
                </c:pt>
                <c:pt idx="7">
                  <c:v>26</c:v>
                </c:pt>
              </c:numCache>
            </c:numRef>
          </c:val>
          <c:extLst>
            <c:ext xmlns:c16="http://schemas.microsoft.com/office/drawing/2014/chart" uri="{C3380CC4-5D6E-409C-BE32-E72D297353CC}">
              <c16:uniqueId val="{00000000-F071-4429-B025-C98A97E6BBC6}"/>
            </c:ext>
          </c:extLst>
        </c:ser>
        <c:ser>
          <c:idx val="1"/>
          <c:order val="1"/>
          <c:tx>
            <c:strRef>
              <c:f>'1 Are you aw and Q9 Please'!$C$25</c:f>
              <c:strCache>
                <c:ptCount val="1"/>
                <c:pt idx="0">
                  <c:v>No, I'm not aware</c:v>
                </c:pt>
              </c:strCache>
            </c:strRef>
          </c:tx>
          <c:invertIfNegative val="0"/>
          <c:dLbls>
            <c:spPr>
              <a:noFill/>
              <a:ln>
                <a:noFill/>
              </a:ln>
              <a:effectLst/>
            </c:spPr>
            <c:txPr>
              <a:bodyPr wrap="square" lIns="38100" tIns="19050" rIns="38100" bIns="19050" anchor="ctr">
                <a:spAutoFit/>
              </a:bodyPr>
              <a:lstStyle/>
              <a:p>
                <a:pPr>
                  <a:defRPr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Are you aw and Q9 Please'!$A$26:$A$33</c:f>
              <c:strCache>
                <c:ptCount val="8"/>
                <c:pt idx="0">
                  <c:v>Region 1</c:v>
                </c:pt>
                <c:pt idx="1">
                  <c:v>Region 2N</c:v>
                </c:pt>
                <c:pt idx="2">
                  <c:v>Region 2S</c:v>
                </c:pt>
                <c:pt idx="3">
                  <c:v>Region 3</c:v>
                </c:pt>
                <c:pt idx="4">
                  <c:v>Region 5</c:v>
                </c:pt>
                <c:pt idx="5">
                  <c:v>Region 6</c:v>
                </c:pt>
                <c:pt idx="6">
                  <c:v>Region 7</c:v>
                </c:pt>
                <c:pt idx="7">
                  <c:v>Region 8</c:v>
                </c:pt>
              </c:strCache>
            </c:strRef>
          </c:cat>
          <c:val>
            <c:numRef>
              <c:f>'1 Are you aw and Q9 Please'!$C$26:$C$33</c:f>
              <c:numCache>
                <c:formatCode>General</c:formatCode>
                <c:ptCount val="8"/>
                <c:pt idx="0">
                  <c:v>18</c:v>
                </c:pt>
                <c:pt idx="1">
                  <c:v>12</c:v>
                </c:pt>
                <c:pt idx="2">
                  <c:v>6</c:v>
                </c:pt>
                <c:pt idx="3">
                  <c:v>29</c:v>
                </c:pt>
                <c:pt idx="4">
                  <c:v>18</c:v>
                </c:pt>
                <c:pt idx="5">
                  <c:v>29</c:v>
                </c:pt>
                <c:pt idx="6">
                  <c:v>42</c:v>
                </c:pt>
                <c:pt idx="7">
                  <c:v>30</c:v>
                </c:pt>
              </c:numCache>
            </c:numRef>
          </c:val>
          <c:extLst>
            <c:ext xmlns:c16="http://schemas.microsoft.com/office/drawing/2014/chart" uri="{C3380CC4-5D6E-409C-BE32-E72D297353CC}">
              <c16:uniqueId val="{00000001-F071-4429-B025-C98A97E6BBC6}"/>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majorGridlines/>
        <c:title>
          <c:tx>
            <c:rich>
              <a:bodyPr/>
              <a:lstStyle/>
              <a:p>
                <a:pPr>
                  <a:defRPr sz="1250" baseline="0"/>
                </a:pPr>
                <a:r>
                  <a:rPr lang="en-US" sz="1250" baseline="0" dirty="0"/>
                  <a:t>MCA Region</a:t>
                </a:r>
              </a:p>
            </c:rich>
          </c:tx>
          <c:overlay val="0"/>
        </c:title>
        <c:numFmt formatCode="General" sourceLinked="1"/>
        <c:majorTickMark val="out"/>
        <c:minorTickMark val="none"/>
        <c:tickLblPos val="nextTo"/>
        <c:crossAx val="2028544312"/>
        <c:crosses val="autoZero"/>
        <c:auto val="1"/>
        <c:lblAlgn val="ctr"/>
        <c:lblOffset val="100"/>
        <c:noMultiLvlLbl val="0"/>
      </c:catAx>
      <c:valAx>
        <c:axId val="2028544312"/>
        <c:scaling>
          <c:orientation val="minMax"/>
        </c:scaling>
        <c:delete val="0"/>
        <c:axPos val="l"/>
        <c:majorGridlines/>
        <c:title>
          <c:tx>
            <c:rich>
              <a:bodyPr/>
              <a:lstStyle/>
              <a:p>
                <a:pPr>
                  <a:defRPr sz="1150" baseline="0"/>
                </a:pPr>
                <a:r>
                  <a:rPr lang="en-US" sz="1150" baseline="0" dirty="0"/>
                  <a:t>Response Number</a:t>
                </a:r>
              </a:p>
            </c:rich>
          </c:tx>
          <c:overlay val="0"/>
        </c:title>
        <c:numFmt formatCode="General" sourceLinked="1"/>
        <c:majorTickMark val="out"/>
        <c:minorTickMark val="none"/>
        <c:tickLblPos val="nextTo"/>
        <c:crossAx val="2028547256"/>
        <c:crosses val="autoZero"/>
        <c:crossBetween val="between"/>
      </c:valAx>
    </c:plotArea>
    <c:legend>
      <c:legendPos val="r"/>
      <c:legendEntry>
        <c:idx val="0"/>
        <c:txPr>
          <a:bodyPr/>
          <a:lstStyle/>
          <a:p>
            <a:pPr>
              <a:defRPr sz="1600" baseline="0"/>
            </a:pPr>
            <a:endParaRPr lang="en-US"/>
          </a:p>
        </c:txPr>
      </c:legendEntry>
      <c:legendEntry>
        <c:idx val="1"/>
        <c:txPr>
          <a:bodyPr/>
          <a:lstStyle/>
          <a:p>
            <a:pPr>
              <a:defRPr sz="1600" baseline="0"/>
            </a:pPr>
            <a:endParaRPr lang="en-US"/>
          </a:p>
        </c:txPr>
      </c:legendEntry>
      <c:layout>
        <c:manualLayout>
          <c:xMode val="edge"/>
          <c:yMode val="edge"/>
          <c:x val="0.82958456179666895"/>
          <c:y val="0.30211272480873036"/>
          <c:w val="0.1614729801046737"/>
          <c:h val="0.19884512539589394"/>
        </c:manualLayout>
      </c:layout>
      <c:overlay val="0"/>
      <c:txPr>
        <a:bodyPr/>
        <a:lstStyle/>
        <a:p>
          <a:pPr>
            <a:defRPr sz="1600" baseline="0"/>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baseline="0" dirty="0"/>
              <a:t>Does the Participant Know Who Their </a:t>
            </a:r>
            <a:r>
              <a:rPr lang="en-US" sz="2000" dirty="0"/>
              <a:t>MCA</a:t>
            </a:r>
            <a:r>
              <a:rPr lang="en-US" sz="2000" baseline="0" dirty="0"/>
              <a:t> Medical Director Is?</a:t>
            </a:r>
            <a:endParaRPr lang="en-US" sz="2000" dirty="0"/>
          </a:p>
        </c:rich>
      </c:tx>
      <c:overlay val="0"/>
    </c:title>
    <c:autoTitleDeleted val="0"/>
    <c:plotArea>
      <c:layout>
        <c:manualLayout>
          <c:layoutTarget val="inner"/>
          <c:xMode val="edge"/>
          <c:yMode val="edge"/>
          <c:x val="0.12840193696035879"/>
          <c:y val="0.13524397098816041"/>
          <c:w val="0.71531380101941544"/>
          <c:h val="0.73306160100228868"/>
        </c:manualLayout>
      </c:layout>
      <c:barChart>
        <c:barDir val="col"/>
        <c:grouping val="clustered"/>
        <c:varyColors val="0"/>
        <c:ser>
          <c:idx val="0"/>
          <c:order val="0"/>
          <c:tx>
            <c:strRef>
              <c:f>'1 Q9 Please and Q27 Do yo'!$B$18</c:f>
              <c:strCache>
                <c:ptCount val="1"/>
                <c:pt idx="0">
                  <c:v>Yes, I do</c:v>
                </c:pt>
              </c:strCache>
            </c:strRef>
          </c:tx>
          <c:invertIfNegative val="0"/>
          <c:cat>
            <c:strRef>
              <c:f>'1 Q9 Please and Q27 Do yo'!$A$19:$A$26</c:f>
              <c:strCache>
                <c:ptCount val="8"/>
                <c:pt idx="0">
                  <c:v>Region 1</c:v>
                </c:pt>
                <c:pt idx="1">
                  <c:v>Region 2N</c:v>
                </c:pt>
                <c:pt idx="2">
                  <c:v>Region 2S</c:v>
                </c:pt>
                <c:pt idx="3">
                  <c:v>Region 3</c:v>
                </c:pt>
                <c:pt idx="4">
                  <c:v>Region 5</c:v>
                </c:pt>
                <c:pt idx="5">
                  <c:v>Region 6</c:v>
                </c:pt>
                <c:pt idx="6">
                  <c:v>Region 7</c:v>
                </c:pt>
                <c:pt idx="7">
                  <c:v>Region 8</c:v>
                </c:pt>
              </c:strCache>
            </c:strRef>
          </c:cat>
          <c:val>
            <c:numRef>
              <c:f>'1 Q9 Please and Q27 Do yo'!$B$19:$B$26</c:f>
              <c:numCache>
                <c:formatCode>0.0%</c:formatCode>
                <c:ptCount val="8"/>
                <c:pt idx="0">
                  <c:v>0.10424710424710425</c:v>
                </c:pt>
                <c:pt idx="1">
                  <c:v>6.9498069498069498E-2</c:v>
                </c:pt>
                <c:pt idx="2">
                  <c:v>2.7027027027027029E-2</c:v>
                </c:pt>
                <c:pt idx="3">
                  <c:v>0.18532818532818532</c:v>
                </c:pt>
                <c:pt idx="4">
                  <c:v>9.2664092664092659E-2</c:v>
                </c:pt>
                <c:pt idx="5" formatCode="\∨* 0.0%;\∨* \-0.0%">
                  <c:v>0.11583011583011583</c:v>
                </c:pt>
                <c:pt idx="6">
                  <c:v>0.19691119691119691</c:v>
                </c:pt>
                <c:pt idx="7" formatCode="\∧\∧* 0.0%;\∧\∧* \-0.0%">
                  <c:v>0.20849420849420849</c:v>
                </c:pt>
              </c:numCache>
            </c:numRef>
          </c:val>
          <c:extLst>
            <c:ext xmlns:c16="http://schemas.microsoft.com/office/drawing/2014/chart" uri="{C3380CC4-5D6E-409C-BE32-E72D297353CC}">
              <c16:uniqueId val="{00000000-B22A-4BAD-B015-CC0544C8D2BA}"/>
            </c:ext>
          </c:extLst>
        </c:ser>
        <c:ser>
          <c:idx val="1"/>
          <c:order val="1"/>
          <c:tx>
            <c:strRef>
              <c:f>'1 Q9 Please and Q27 Do yo'!$C$18</c:f>
              <c:strCache>
                <c:ptCount val="1"/>
                <c:pt idx="0">
                  <c:v>No, I do not</c:v>
                </c:pt>
              </c:strCache>
            </c:strRef>
          </c:tx>
          <c:invertIfNegative val="0"/>
          <c:cat>
            <c:strRef>
              <c:f>'1 Q9 Please and Q27 Do yo'!$A$19:$A$26</c:f>
              <c:strCache>
                <c:ptCount val="8"/>
                <c:pt idx="0">
                  <c:v>Region 1</c:v>
                </c:pt>
                <c:pt idx="1">
                  <c:v>Region 2N</c:v>
                </c:pt>
                <c:pt idx="2">
                  <c:v>Region 2S</c:v>
                </c:pt>
                <c:pt idx="3">
                  <c:v>Region 3</c:v>
                </c:pt>
                <c:pt idx="4">
                  <c:v>Region 5</c:v>
                </c:pt>
                <c:pt idx="5">
                  <c:v>Region 6</c:v>
                </c:pt>
                <c:pt idx="6">
                  <c:v>Region 7</c:v>
                </c:pt>
                <c:pt idx="7">
                  <c:v>Region 8</c:v>
                </c:pt>
              </c:strCache>
            </c:strRef>
          </c:cat>
          <c:val>
            <c:numRef>
              <c:f>'1 Q9 Please and Q27 Do yo'!$C$19:$C$26</c:f>
              <c:numCache>
                <c:formatCode>0.0%</c:formatCode>
                <c:ptCount val="8"/>
                <c:pt idx="0">
                  <c:v>8.3333333333333329E-2</c:v>
                </c:pt>
                <c:pt idx="1">
                  <c:v>6.25E-2</c:v>
                </c:pt>
                <c:pt idx="2">
                  <c:v>6.25E-2</c:v>
                </c:pt>
                <c:pt idx="3">
                  <c:v>0.16666666666666666</c:v>
                </c:pt>
                <c:pt idx="4">
                  <c:v>0.125</c:v>
                </c:pt>
                <c:pt idx="5" formatCode="\∧* 0.0%;\∧* \-0.0%">
                  <c:v>0.25</c:v>
                </c:pt>
                <c:pt idx="6">
                  <c:v>0.20833333333333334</c:v>
                </c:pt>
                <c:pt idx="7" formatCode="\∨\∨* 0.0%;\∨\∨* \-0.0%">
                  <c:v>4.1666666666666664E-2</c:v>
                </c:pt>
              </c:numCache>
            </c:numRef>
          </c:val>
          <c:extLst>
            <c:ext xmlns:c16="http://schemas.microsoft.com/office/drawing/2014/chart" uri="{C3380CC4-5D6E-409C-BE32-E72D297353CC}">
              <c16:uniqueId val="{00000001-B22A-4BAD-B015-CC0544C8D2BA}"/>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majorGridlines/>
        <c:title>
          <c:tx>
            <c:rich>
              <a:bodyPr/>
              <a:lstStyle/>
              <a:p>
                <a:pPr>
                  <a:defRPr sz="1250" baseline="0"/>
                </a:pPr>
                <a:r>
                  <a:rPr lang="en-US" sz="1250" baseline="0" dirty="0"/>
                  <a:t>MCA Region</a:t>
                </a:r>
              </a:p>
            </c:rich>
          </c:tx>
          <c:overlay val="0"/>
        </c:title>
        <c:numFmt formatCode="General" sourceLinked="1"/>
        <c:majorTickMark val="out"/>
        <c:minorTickMark val="none"/>
        <c:tickLblPos val="nextTo"/>
        <c:crossAx val="2028544312"/>
        <c:crosses val="autoZero"/>
        <c:auto val="1"/>
        <c:lblAlgn val="ctr"/>
        <c:lblOffset val="100"/>
        <c:noMultiLvlLbl val="0"/>
      </c:catAx>
      <c:valAx>
        <c:axId val="2028544312"/>
        <c:scaling>
          <c:orientation val="minMax"/>
        </c:scaling>
        <c:delete val="0"/>
        <c:axPos val="l"/>
        <c:majorGridlines/>
        <c:title>
          <c:tx>
            <c:rich>
              <a:bodyPr/>
              <a:lstStyle/>
              <a:p>
                <a:pPr>
                  <a:defRPr sz="1250" baseline="0"/>
                </a:pPr>
                <a:r>
                  <a:rPr lang="en-US" sz="1250" baseline="0" dirty="0"/>
                  <a:t>Response Percentage</a:t>
                </a:r>
              </a:p>
            </c:rich>
          </c:tx>
          <c:overlay val="0"/>
        </c:title>
        <c:numFmt formatCode="0.0%" sourceLinked="1"/>
        <c:majorTickMark val="out"/>
        <c:minorTickMark val="none"/>
        <c:tickLblPos val="nextTo"/>
        <c:crossAx val="2028547256"/>
        <c:crosses val="autoZero"/>
        <c:crossBetween val="between"/>
      </c:valAx>
    </c:plotArea>
    <c:legend>
      <c:legendPos val="r"/>
      <c:layout>
        <c:manualLayout>
          <c:xMode val="edge"/>
          <c:yMode val="edge"/>
          <c:x val="0.85624892212727366"/>
          <c:y val="0.41428739897557049"/>
          <c:w val="0.14375103904694192"/>
          <c:h val="0.18315536150015096"/>
        </c:manualLayout>
      </c:layout>
      <c:overlay val="0"/>
      <c:txPr>
        <a:bodyPr/>
        <a:lstStyle/>
        <a:p>
          <a:pPr>
            <a:defRPr sz="1400" baseline="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Participant EMS Organization</a:t>
            </a:r>
            <a:r>
              <a:rPr lang="en-US" baseline="0" dirty="0"/>
              <a:t> Clinical Quality Improvement Plan </a:t>
            </a:r>
            <a:endParaRPr lang="en-US" dirty="0"/>
          </a:p>
        </c:rich>
      </c:tx>
      <c:overlay val="0"/>
    </c:title>
    <c:autoTitleDeleted val="0"/>
    <c:plotArea>
      <c:layout>
        <c:manualLayout>
          <c:layoutTarget val="inner"/>
          <c:xMode val="edge"/>
          <c:yMode val="edge"/>
          <c:x val="9.1252129111793881E-2"/>
          <c:y val="9.5356566923322242E-2"/>
          <c:w val="0.56321876700391527"/>
          <c:h val="0.50483305749381546"/>
        </c:manualLayout>
      </c:layout>
      <c:barChart>
        <c:barDir val="col"/>
        <c:grouping val="clustered"/>
        <c:varyColors val="0"/>
        <c:ser>
          <c:idx val="0"/>
          <c:order val="0"/>
          <c:tx>
            <c:strRef>
              <c:f>'1 Your agenc and Q7 What i'!$B$27</c:f>
              <c:strCache>
                <c:ptCount val="1"/>
                <c:pt idx="0">
                  <c:v>A plan to collect agency clinical performance data</c:v>
                </c:pt>
              </c:strCache>
            </c:strRef>
          </c:tx>
          <c:invertIfNegative val="0"/>
          <c:dLbls>
            <c:dLbl>
              <c:idx val="0"/>
              <c:spPr>
                <a:noFill/>
                <a:ln>
                  <a:noFill/>
                </a:ln>
                <a:effectLst/>
              </c:spPr>
              <c:txPr>
                <a:bodyPr wrap="square" lIns="38100" tIns="19050" rIns="38100" bIns="19050" anchor="ctr">
                  <a:spAutoFit/>
                </a:bodyPr>
                <a:lstStyle/>
                <a:p>
                  <a:pPr>
                    <a:defRPr b="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1EB8-4E0B-AA52-496C09BFC112}"/>
                </c:ext>
              </c:extLst>
            </c:dLbl>
            <c:spPr>
              <a:noFill/>
              <a:ln>
                <a:noFill/>
              </a:ln>
              <a:effectLst/>
            </c:spPr>
            <c:txPr>
              <a:bodyPr wrap="square" lIns="38100" tIns="19050" rIns="38100" bIns="19050" anchor="ctr">
                <a:spAutoFit/>
              </a:bodyPr>
              <a:lstStyle/>
              <a:p>
                <a:pPr>
                  <a:defRPr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Your agenc and Q7 What i'!$A$28:$A$30</c:f>
              <c:strCache>
                <c:ptCount val="3"/>
                <c:pt idx="0">
                  <c:v>Rural</c:v>
                </c:pt>
                <c:pt idx="1">
                  <c:v>Small urban</c:v>
                </c:pt>
                <c:pt idx="2">
                  <c:v>Urban</c:v>
                </c:pt>
              </c:strCache>
            </c:strRef>
          </c:cat>
          <c:val>
            <c:numRef>
              <c:f>'1 Your agenc and Q7 What i'!$B$28:$B$30</c:f>
              <c:numCache>
                <c:formatCode>General</c:formatCode>
                <c:ptCount val="3"/>
                <c:pt idx="0">
                  <c:v>60</c:v>
                </c:pt>
                <c:pt idx="1">
                  <c:v>17</c:v>
                </c:pt>
                <c:pt idx="2">
                  <c:v>15</c:v>
                </c:pt>
              </c:numCache>
            </c:numRef>
          </c:val>
          <c:extLst>
            <c:ext xmlns:c16="http://schemas.microsoft.com/office/drawing/2014/chart" uri="{C3380CC4-5D6E-409C-BE32-E72D297353CC}">
              <c16:uniqueId val="{00000000-8A75-4AF9-9D24-E3C851A279C2}"/>
            </c:ext>
          </c:extLst>
        </c:ser>
        <c:ser>
          <c:idx val="1"/>
          <c:order val="1"/>
          <c:tx>
            <c:strRef>
              <c:f>'1 Your agenc and Q7 What i'!$C$27</c:f>
              <c:strCache>
                <c:ptCount val="1"/>
                <c:pt idx="0">
                  <c:v>A plan to analyze agency clinical performance data</c:v>
                </c:pt>
              </c:strCache>
            </c:strRef>
          </c:tx>
          <c:invertIfNegative val="0"/>
          <c:dLbls>
            <c:spPr>
              <a:noFill/>
              <a:ln>
                <a:noFill/>
              </a:ln>
              <a:effectLst/>
            </c:spPr>
            <c:txPr>
              <a:bodyPr wrap="square" lIns="38100" tIns="19050" rIns="38100" bIns="19050" anchor="ctr">
                <a:spAutoFit/>
              </a:bodyPr>
              <a:lstStyle/>
              <a:p>
                <a:pPr>
                  <a:defRPr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Your agenc and Q7 What i'!$A$28:$A$30</c:f>
              <c:strCache>
                <c:ptCount val="3"/>
                <c:pt idx="0">
                  <c:v>Rural</c:v>
                </c:pt>
                <c:pt idx="1">
                  <c:v>Small urban</c:v>
                </c:pt>
                <c:pt idx="2">
                  <c:v>Urban</c:v>
                </c:pt>
              </c:strCache>
            </c:strRef>
          </c:cat>
          <c:val>
            <c:numRef>
              <c:f>'1 Your agenc and Q7 What i'!$C$28:$C$30</c:f>
              <c:numCache>
                <c:formatCode>General</c:formatCode>
                <c:ptCount val="3"/>
                <c:pt idx="0">
                  <c:v>55</c:v>
                </c:pt>
                <c:pt idx="1">
                  <c:v>19</c:v>
                </c:pt>
                <c:pt idx="2">
                  <c:v>14</c:v>
                </c:pt>
              </c:numCache>
            </c:numRef>
          </c:val>
          <c:extLst>
            <c:ext xmlns:c16="http://schemas.microsoft.com/office/drawing/2014/chart" uri="{C3380CC4-5D6E-409C-BE32-E72D297353CC}">
              <c16:uniqueId val="{00000001-8A75-4AF9-9D24-E3C851A279C2}"/>
            </c:ext>
          </c:extLst>
        </c:ser>
        <c:ser>
          <c:idx val="2"/>
          <c:order val="2"/>
          <c:tx>
            <c:strRef>
              <c:f>'1 Your agenc and Q7 What i'!$D$27</c:f>
              <c:strCache>
                <c:ptCount val="1"/>
                <c:pt idx="0">
                  <c:v>A plan to report agency clinical performance data</c:v>
                </c:pt>
              </c:strCache>
            </c:strRef>
          </c:tx>
          <c:invertIfNegative val="0"/>
          <c:dLbls>
            <c:spPr>
              <a:noFill/>
              <a:ln>
                <a:noFill/>
              </a:ln>
              <a:effectLst/>
            </c:spPr>
            <c:txPr>
              <a:bodyPr wrap="square" lIns="38100" tIns="19050" rIns="38100" bIns="19050" anchor="ctr">
                <a:spAutoFit/>
              </a:bodyPr>
              <a:lstStyle/>
              <a:p>
                <a:pPr>
                  <a:defRPr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Your agenc and Q7 What i'!$A$28:$A$30</c:f>
              <c:strCache>
                <c:ptCount val="3"/>
                <c:pt idx="0">
                  <c:v>Rural</c:v>
                </c:pt>
                <c:pt idx="1">
                  <c:v>Small urban</c:v>
                </c:pt>
                <c:pt idx="2">
                  <c:v>Urban</c:v>
                </c:pt>
              </c:strCache>
            </c:strRef>
          </c:cat>
          <c:val>
            <c:numRef>
              <c:f>'1 Your agenc and Q7 What i'!$D$28:$D$30</c:f>
              <c:numCache>
                <c:formatCode>General</c:formatCode>
                <c:ptCount val="3"/>
                <c:pt idx="0">
                  <c:v>45</c:v>
                </c:pt>
                <c:pt idx="1">
                  <c:v>15</c:v>
                </c:pt>
                <c:pt idx="2">
                  <c:v>12</c:v>
                </c:pt>
              </c:numCache>
            </c:numRef>
          </c:val>
          <c:extLst>
            <c:ext xmlns:c16="http://schemas.microsoft.com/office/drawing/2014/chart" uri="{C3380CC4-5D6E-409C-BE32-E72D297353CC}">
              <c16:uniqueId val="{00000002-8A75-4AF9-9D24-E3C851A279C2}"/>
            </c:ext>
          </c:extLst>
        </c:ser>
        <c:ser>
          <c:idx val="3"/>
          <c:order val="3"/>
          <c:tx>
            <c:strRef>
              <c:f>'1 Your agenc and Q7 What i'!$E$27</c:f>
              <c:strCache>
                <c:ptCount val="1"/>
                <c:pt idx="0">
                  <c:v>A plan to provide clinical performance feedback to drive internal change and improve clinical quality.</c:v>
                </c:pt>
              </c:strCache>
            </c:strRef>
          </c:tx>
          <c:invertIfNegative val="0"/>
          <c:dLbls>
            <c:spPr>
              <a:noFill/>
              <a:ln>
                <a:noFill/>
              </a:ln>
              <a:effectLst/>
            </c:spPr>
            <c:txPr>
              <a:bodyPr wrap="square" lIns="38100" tIns="19050" rIns="38100" bIns="19050" anchor="ctr">
                <a:spAutoFit/>
              </a:bodyPr>
              <a:lstStyle/>
              <a:p>
                <a:pPr>
                  <a:defRPr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Your agenc and Q7 What i'!$A$28:$A$30</c:f>
              <c:strCache>
                <c:ptCount val="3"/>
                <c:pt idx="0">
                  <c:v>Rural</c:v>
                </c:pt>
                <c:pt idx="1">
                  <c:v>Small urban</c:v>
                </c:pt>
                <c:pt idx="2">
                  <c:v>Urban</c:v>
                </c:pt>
              </c:strCache>
            </c:strRef>
          </c:cat>
          <c:val>
            <c:numRef>
              <c:f>'1 Your agenc and Q7 What i'!$E$28:$E$30</c:f>
              <c:numCache>
                <c:formatCode>General</c:formatCode>
                <c:ptCount val="3"/>
                <c:pt idx="0">
                  <c:v>80</c:v>
                </c:pt>
                <c:pt idx="1">
                  <c:v>20</c:v>
                </c:pt>
                <c:pt idx="2">
                  <c:v>17</c:v>
                </c:pt>
              </c:numCache>
            </c:numRef>
          </c:val>
          <c:extLst>
            <c:ext xmlns:c16="http://schemas.microsoft.com/office/drawing/2014/chart" uri="{C3380CC4-5D6E-409C-BE32-E72D297353CC}">
              <c16:uniqueId val="{00000003-8A75-4AF9-9D24-E3C851A279C2}"/>
            </c:ext>
          </c:extLst>
        </c:ser>
        <c:ser>
          <c:idx val="4"/>
          <c:order val="4"/>
          <c:tx>
            <c:strRef>
              <c:f>'1 Your agenc and Q7 What i'!$F$27</c:f>
              <c:strCache>
                <c:ptCount val="1"/>
                <c:pt idx="0">
                  <c:v>No plan for clinical quality improvement</c:v>
                </c:pt>
              </c:strCache>
            </c:strRef>
          </c:tx>
          <c:invertIfNegative val="0"/>
          <c:dLbls>
            <c:spPr>
              <a:noFill/>
              <a:ln>
                <a:noFill/>
              </a:ln>
              <a:effectLst/>
            </c:spPr>
            <c:txPr>
              <a:bodyPr wrap="square" lIns="38100" tIns="19050" rIns="38100" bIns="19050" anchor="ctr">
                <a:spAutoFit/>
              </a:bodyPr>
              <a:lstStyle/>
              <a:p>
                <a:pPr>
                  <a:defRPr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Your agenc and Q7 What i'!$A$28:$A$30</c:f>
              <c:strCache>
                <c:ptCount val="3"/>
                <c:pt idx="0">
                  <c:v>Rural</c:v>
                </c:pt>
                <c:pt idx="1">
                  <c:v>Small urban</c:v>
                </c:pt>
                <c:pt idx="2">
                  <c:v>Urban</c:v>
                </c:pt>
              </c:strCache>
            </c:strRef>
          </c:cat>
          <c:val>
            <c:numRef>
              <c:f>'1 Your agenc and Q7 What i'!$F$28:$F$30</c:f>
              <c:numCache>
                <c:formatCode>General</c:formatCode>
                <c:ptCount val="3"/>
                <c:pt idx="0">
                  <c:v>53</c:v>
                </c:pt>
                <c:pt idx="1">
                  <c:v>7</c:v>
                </c:pt>
                <c:pt idx="2">
                  <c:v>4</c:v>
                </c:pt>
              </c:numCache>
            </c:numRef>
          </c:val>
          <c:extLst>
            <c:ext xmlns:c16="http://schemas.microsoft.com/office/drawing/2014/chart" uri="{C3380CC4-5D6E-409C-BE32-E72D297353CC}">
              <c16:uniqueId val="{00000004-8A75-4AF9-9D24-E3C851A279C2}"/>
            </c:ext>
          </c:extLst>
        </c:ser>
        <c:ser>
          <c:idx val="5"/>
          <c:order val="5"/>
          <c:tx>
            <c:strRef>
              <c:f>'1 Your agenc and Q7 What i'!$G$27</c:f>
              <c:strCache>
                <c:ptCount val="1"/>
                <c:pt idx="0">
                  <c:v>I don't know</c:v>
                </c:pt>
              </c:strCache>
            </c:strRef>
          </c:tx>
          <c:invertIfNegative val="0"/>
          <c:dLbls>
            <c:spPr>
              <a:noFill/>
              <a:ln>
                <a:noFill/>
              </a:ln>
              <a:effectLst/>
            </c:spPr>
            <c:txPr>
              <a:bodyPr wrap="square" lIns="38100" tIns="19050" rIns="38100" bIns="19050" anchor="ctr">
                <a:spAutoFit/>
              </a:bodyPr>
              <a:lstStyle/>
              <a:p>
                <a:pPr>
                  <a:defRPr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Your agenc and Q7 What i'!$A$28:$A$30</c:f>
              <c:strCache>
                <c:ptCount val="3"/>
                <c:pt idx="0">
                  <c:v>Rural</c:v>
                </c:pt>
                <c:pt idx="1">
                  <c:v>Small urban</c:v>
                </c:pt>
                <c:pt idx="2">
                  <c:v>Urban</c:v>
                </c:pt>
              </c:strCache>
            </c:strRef>
          </c:cat>
          <c:val>
            <c:numRef>
              <c:f>'1 Your agenc and Q7 What i'!$G$28:$G$30</c:f>
              <c:numCache>
                <c:formatCode>General</c:formatCode>
                <c:ptCount val="3"/>
                <c:pt idx="0">
                  <c:v>70</c:v>
                </c:pt>
                <c:pt idx="1">
                  <c:v>10</c:v>
                </c:pt>
                <c:pt idx="2">
                  <c:v>11</c:v>
                </c:pt>
              </c:numCache>
            </c:numRef>
          </c:val>
          <c:extLst>
            <c:ext xmlns:c16="http://schemas.microsoft.com/office/drawing/2014/chart" uri="{C3380CC4-5D6E-409C-BE32-E72D297353CC}">
              <c16:uniqueId val="{00000005-8A75-4AF9-9D24-E3C851A279C2}"/>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majorGridlines/>
        <c:title>
          <c:tx>
            <c:rich>
              <a:bodyPr/>
              <a:lstStyle/>
              <a:p>
                <a:pPr>
                  <a:defRPr/>
                </a:pPr>
                <a:r>
                  <a:rPr lang="en-US" sz="1200" dirty="0"/>
                  <a:t>Community</a:t>
                </a:r>
                <a:r>
                  <a:rPr lang="en-US" sz="1200" baseline="0" dirty="0"/>
                  <a:t> Type</a:t>
                </a:r>
                <a:endParaRPr lang="en-US" sz="1200" dirty="0"/>
              </a:p>
            </c:rich>
          </c:tx>
          <c:overlay val="0"/>
        </c:title>
        <c:numFmt formatCode="General" sourceLinked="1"/>
        <c:majorTickMark val="out"/>
        <c:minorTickMark val="none"/>
        <c:tickLblPos val="nextTo"/>
        <c:txPr>
          <a:bodyPr/>
          <a:lstStyle/>
          <a:p>
            <a:pPr>
              <a:defRPr sz="1100"/>
            </a:pPr>
            <a:endParaRPr lang="en-US"/>
          </a:p>
        </c:txPr>
        <c:crossAx val="2028544312"/>
        <c:crosses val="autoZero"/>
        <c:auto val="1"/>
        <c:lblAlgn val="ctr"/>
        <c:lblOffset val="100"/>
        <c:noMultiLvlLbl val="0"/>
      </c:catAx>
      <c:valAx>
        <c:axId val="2028544312"/>
        <c:scaling>
          <c:orientation val="minMax"/>
        </c:scaling>
        <c:delete val="0"/>
        <c:axPos val="l"/>
        <c:majorGridlines/>
        <c:title>
          <c:tx>
            <c:rich>
              <a:bodyPr/>
              <a:lstStyle/>
              <a:p>
                <a:pPr>
                  <a:defRPr/>
                </a:pPr>
                <a:r>
                  <a:rPr lang="en-US" sz="1200" dirty="0"/>
                  <a:t>Response</a:t>
                </a:r>
                <a:r>
                  <a:rPr lang="en-US" sz="1200" baseline="0" dirty="0"/>
                  <a:t> Number</a:t>
                </a:r>
                <a:endParaRPr lang="en-US" sz="1200" dirty="0"/>
              </a:p>
            </c:rich>
          </c:tx>
          <c:overlay val="0"/>
        </c:title>
        <c:numFmt formatCode="General" sourceLinked="1"/>
        <c:majorTickMark val="out"/>
        <c:minorTickMark val="none"/>
        <c:tickLblPos val="nextTo"/>
        <c:crossAx val="2028547256"/>
        <c:crosses val="autoZero"/>
        <c:crossBetween val="between"/>
      </c:valAx>
    </c:plotArea>
    <c:legend>
      <c:legendPos val="r"/>
      <c:layout>
        <c:manualLayout>
          <c:xMode val="edge"/>
          <c:yMode val="edge"/>
          <c:x val="0.67034689919044887"/>
          <c:y val="8.7615603412788998E-2"/>
          <c:w val="0.32099346276878404"/>
          <c:h val="0.65717943909690568"/>
        </c:manualLayout>
      </c:layout>
      <c:overlay val="0"/>
      <c:txPr>
        <a:bodyPr/>
        <a:lstStyle/>
        <a:p>
          <a:pPr>
            <a:defRPr sz="1250" baseline="0"/>
          </a:pPr>
          <a:endParaRPr lang="en-US"/>
        </a:p>
      </c:txPr>
    </c:legend>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Michigan Participant</a:t>
            </a:r>
            <a:r>
              <a:rPr lang="en-US" baseline="0" dirty="0"/>
              <a:t> </a:t>
            </a:r>
            <a:r>
              <a:rPr lang="en-US" dirty="0"/>
              <a:t>EMS</a:t>
            </a:r>
            <a:r>
              <a:rPr lang="en-US" baseline="0" dirty="0"/>
              <a:t> Organizational Barriers and Challenges</a:t>
            </a:r>
            <a:endParaRPr lang="en-US" dirty="0"/>
          </a:p>
        </c:rich>
      </c:tx>
      <c:overlay val="0"/>
    </c:title>
    <c:autoTitleDeleted val="0"/>
    <c:plotArea>
      <c:layout>
        <c:manualLayout>
          <c:layoutTarget val="inner"/>
          <c:xMode val="edge"/>
          <c:yMode val="edge"/>
          <c:x val="8.2517732045415085E-2"/>
          <c:y val="0.13877750928024984"/>
          <c:w val="0.56824207860070386"/>
          <c:h val="0.51876124993370609"/>
        </c:manualLayout>
      </c:layout>
      <c:barChart>
        <c:barDir val="col"/>
        <c:grouping val="clustered"/>
        <c:varyColors val="0"/>
        <c:ser>
          <c:idx val="0"/>
          <c:order val="0"/>
          <c:tx>
            <c:strRef>
              <c:f>'1 Q7 What i and Please sel'!$B$27</c:f>
              <c:strCache>
                <c:ptCount val="1"/>
                <c:pt idx="0">
                  <c:v>Organizational structure</c:v>
                </c:pt>
              </c:strCache>
            </c:strRef>
          </c:tx>
          <c:invertIfNegative val="0"/>
          <c:cat>
            <c:strRef>
              <c:f>'1 Q7 What i and Please sel'!$A$28:$A$30</c:f>
              <c:strCache>
                <c:ptCount val="3"/>
                <c:pt idx="0">
                  <c:v>Rural</c:v>
                </c:pt>
                <c:pt idx="1">
                  <c:v>Small urban</c:v>
                </c:pt>
                <c:pt idx="2">
                  <c:v>Urban</c:v>
                </c:pt>
              </c:strCache>
            </c:strRef>
          </c:cat>
          <c:val>
            <c:numRef>
              <c:f>'1 Q7 What i and Please sel'!$B$28:$B$30</c:f>
              <c:numCache>
                <c:formatCode>General</c:formatCode>
                <c:ptCount val="3"/>
                <c:pt idx="0">
                  <c:v>60</c:v>
                </c:pt>
                <c:pt idx="1">
                  <c:v>13</c:v>
                </c:pt>
                <c:pt idx="2">
                  <c:v>12</c:v>
                </c:pt>
              </c:numCache>
            </c:numRef>
          </c:val>
          <c:extLst>
            <c:ext xmlns:c16="http://schemas.microsoft.com/office/drawing/2014/chart" uri="{C3380CC4-5D6E-409C-BE32-E72D297353CC}">
              <c16:uniqueId val="{00000000-3507-4D43-BA8E-2F64193EA7B3}"/>
            </c:ext>
          </c:extLst>
        </c:ser>
        <c:ser>
          <c:idx val="1"/>
          <c:order val="1"/>
          <c:tx>
            <c:strRef>
              <c:f>'1 Q7 What i and Please sel'!$C$27</c:f>
              <c:strCache>
                <c:ptCount val="1"/>
                <c:pt idx="0">
                  <c:v>Internal communication</c:v>
                </c:pt>
              </c:strCache>
            </c:strRef>
          </c:tx>
          <c:invertIfNegative val="0"/>
          <c:cat>
            <c:strRef>
              <c:f>'1 Q7 What i and Please sel'!$A$28:$A$30</c:f>
              <c:strCache>
                <c:ptCount val="3"/>
                <c:pt idx="0">
                  <c:v>Rural</c:v>
                </c:pt>
                <c:pt idx="1">
                  <c:v>Small urban</c:v>
                </c:pt>
                <c:pt idx="2">
                  <c:v>Urban</c:v>
                </c:pt>
              </c:strCache>
            </c:strRef>
          </c:cat>
          <c:val>
            <c:numRef>
              <c:f>'1 Q7 What i and Please sel'!$C$28:$C$30</c:f>
              <c:numCache>
                <c:formatCode>General</c:formatCode>
                <c:ptCount val="3"/>
                <c:pt idx="0">
                  <c:v>64</c:v>
                </c:pt>
                <c:pt idx="1">
                  <c:v>19</c:v>
                </c:pt>
                <c:pt idx="2">
                  <c:v>14</c:v>
                </c:pt>
              </c:numCache>
            </c:numRef>
          </c:val>
          <c:extLst>
            <c:ext xmlns:c16="http://schemas.microsoft.com/office/drawing/2014/chart" uri="{C3380CC4-5D6E-409C-BE32-E72D297353CC}">
              <c16:uniqueId val="{00000001-3507-4D43-BA8E-2F64193EA7B3}"/>
            </c:ext>
          </c:extLst>
        </c:ser>
        <c:ser>
          <c:idx val="2"/>
          <c:order val="2"/>
          <c:tx>
            <c:strRef>
              <c:f>'1 Q7 What i and Please sel'!$D$27</c:f>
              <c:strCache>
                <c:ptCount val="1"/>
                <c:pt idx="0">
                  <c:v>Unwillingness to share information</c:v>
                </c:pt>
              </c:strCache>
            </c:strRef>
          </c:tx>
          <c:invertIfNegative val="0"/>
          <c:cat>
            <c:strRef>
              <c:f>'1 Q7 What i and Please sel'!$A$28:$A$30</c:f>
              <c:strCache>
                <c:ptCount val="3"/>
                <c:pt idx="0">
                  <c:v>Rural</c:v>
                </c:pt>
                <c:pt idx="1">
                  <c:v>Small urban</c:v>
                </c:pt>
                <c:pt idx="2">
                  <c:v>Urban</c:v>
                </c:pt>
              </c:strCache>
            </c:strRef>
          </c:cat>
          <c:val>
            <c:numRef>
              <c:f>'1 Q7 What i and Please sel'!$D$28:$D$30</c:f>
              <c:numCache>
                <c:formatCode>General</c:formatCode>
                <c:ptCount val="3"/>
                <c:pt idx="0">
                  <c:v>26</c:v>
                </c:pt>
                <c:pt idx="1">
                  <c:v>7</c:v>
                </c:pt>
                <c:pt idx="2">
                  <c:v>10</c:v>
                </c:pt>
              </c:numCache>
            </c:numRef>
          </c:val>
          <c:extLst>
            <c:ext xmlns:c16="http://schemas.microsoft.com/office/drawing/2014/chart" uri="{C3380CC4-5D6E-409C-BE32-E72D297353CC}">
              <c16:uniqueId val="{00000002-3507-4D43-BA8E-2F64193EA7B3}"/>
            </c:ext>
          </c:extLst>
        </c:ser>
        <c:ser>
          <c:idx val="3"/>
          <c:order val="3"/>
          <c:tx>
            <c:strRef>
              <c:f>'1 Q7 What i and Please sel'!$E$27</c:f>
              <c:strCache>
                <c:ptCount val="1"/>
                <c:pt idx="0">
                  <c:v>Quality Improvement culture and practice</c:v>
                </c:pt>
              </c:strCache>
            </c:strRef>
          </c:tx>
          <c:invertIfNegative val="0"/>
          <c:cat>
            <c:strRef>
              <c:f>'1 Q7 What i and Please sel'!$A$28:$A$30</c:f>
              <c:strCache>
                <c:ptCount val="3"/>
                <c:pt idx="0">
                  <c:v>Rural</c:v>
                </c:pt>
                <c:pt idx="1">
                  <c:v>Small urban</c:v>
                </c:pt>
                <c:pt idx="2">
                  <c:v>Urban</c:v>
                </c:pt>
              </c:strCache>
            </c:strRef>
          </c:cat>
          <c:val>
            <c:numRef>
              <c:f>'1 Q7 What i and Please sel'!$E$28:$E$30</c:f>
              <c:numCache>
                <c:formatCode>General</c:formatCode>
                <c:ptCount val="3"/>
                <c:pt idx="0">
                  <c:v>54</c:v>
                </c:pt>
                <c:pt idx="1">
                  <c:v>14</c:v>
                </c:pt>
                <c:pt idx="2">
                  <c:v>15</c:v>
                </c:pt>
              </c:numCache>
            </c:numRef>
          </c:val>
          <c:extLst>
            <c:ext xmlns:c16="http://schemas.microsoft.com/office/drawing/2014/chart" uri="{C3380CC4-5D6E-409C-BE32-E72D297353CC}">
              <c16:uniqueId val="{00000003-3507-4D43-BA8E-2F64193EA7B3}"/>
            </c:ext>
          </c:extLst>
        </c:ser>
        <c:ser>
          <c:idx val="4"/>
          <c:order val="4"/>
          <c:tx>
            <c:strRef>
              <c:f>'1 Q7 What i and Please sel'!$F$27</c:f>
              <c:strCache>
                <c:ptCount val="1"/>
                <c:pt idx="0">
                  <c:v>Resources</c:v>
                </c:pt>
              </c:strCache>
            </c:strRef>
          </c:tx>
          <c:invertIfNegative val="0"/>
          <c:cat>
            <c:strRef>
              <c:f>'1 Q7 What i and Please sel'!$A$28:$A$30</c:f>
              <c:strCache>
                <c:ptCount val="3"/>
                <c:pt idx="0">
                  <c:v>Rural</c:v>
                </c:pt>
                <c:pt idx="1">
                  <c:v>Small urban</c:v>
                </c:pt>
                <c:pt idx="2">
                  <c:v>Urban</c:v>
                </c:pt>
              </c:strCache>
            </c:strRef>
          </c:cat>
          <c:val>
            <c:numRef>
              <c:f>'1 Q7 What i and Please sel'!$F$28:$F$30</c:f>
              <c:numCache>
                <c:formatCode>General</c:formatCode>
                <c:ptCount val="3"/>
                <c:pt idx="0">
                  <c:v>88</c:v>
                </c:pt>
                <c:pt idx="1">
                  <c:v>15</c:v>
                </c:pt>
                <c:pt idx="2">
                  <c:v>7</c:v>
                </c:pt>
              </c:numCache>
            </c:numRef>
          </c:val>
          <c:extLst>
            <c:ext xmlns:c16="http://schemas.microsoft.com/office/drawing/2014/chart" uri="{C3380CC4-5D6E-409C-BE32-E72D297353CC}">
              <c16:uniqueId val="{00000004-3507-4D43-BA8E-2F64193EA7B3}"/>
            </c:ext>
          </c:extLst>
        </c:ser>
        <c:ser>
          <c:idx val="5"/>
          <c:order val="5"/>
          <c:tx>
            <c:strRef>
              <c:f>'1 Q7 What i and Please sel'!$G$27</c:f>
              <c:strCache>
                <c:ptCount val="1"/>
                <c:pt idx="0">
                  <c:v>Access to clinical quality improvement education and/or training</c:v>
                </c:pt>
              </c:strCache>
            </c:strRef>
          </c:tx>
          <c:invertIfNegative val="0"/>
          <c:cat>
            <c:strRef>
              <c:f>'1 Q7 What i and Please sel'!$A$28:$A$30</c:f>
              <c:strCache>
                <c:ptCount val="3"/>
                <c:pt idx="0">
                  <c:v>Rural</c:v>
                </c:pt>
                <c:pt idx="1">
                  <c:v>Small urban</c:v>
                </c:pt>
                <c:pt idx="2">
                  <c:v>Urban</c:v>
                </c:pt>
              </c:strCache>
            </c:strRef>
          </c:cat>
          <c:val>
            <c:numRef>
              <c:f>'1 Q7 What i and Please sel'!$G$28:$G$30</c:f>
              <c:numCache>
                <c:formatCode>General</c:formatCode>
                <c:ptCount val="3"/>
                <c:pt idx="0">
                  <c:v>56</c:v>
                </c:pt>
                <c:pt idx="1">
                  <c:v>17</c:v>
                </c:pt>
                <c:pt idx="2">
                  <c:v>11</c:v>
                </c:pt>
              </c:numCache>
            </c:numRef>
          </c:val>
          <c:extLst>
            <c:ext xmlns:c16="http://schemas.microsoft.com/office/drawing/2014/chart" uri="{C3380CC4-5D6E-409C-BE32-E72D297353CC}">
              <c16:uniqueId val="{00000005-3507-4D43-BA8E-2F64193EA7B3}"/>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majorGridlines/>
        <c:title>
          <c:tx>
            <c:rich>
              <a:bodyPr/>
              <a:lstStyle/>
              <a:p>
                <a:pPr>
                  <a:defRPr/>
                </a:pPr>
                <a:r>
                  <a:rPr lang="en-US" sz="1200" dirty="0"/>
                  <a:t>Community</a:t>
                </a:r>
                <a:r>
                  <a:rPr lang="en-US" sz="1200" baseline="0" dirty="0"/>
                  <a:t> Type</a:t>
                </a:r>
                <a:endParaRPr lang="en-US" sz="1200" dirty="0"/>
              </a:p>
            </c:rich>
          </c:tx>
          <c:overlay val="0"/>
        </c:title>
        <c:numFmt formatCode="General" sourceLinked="1"/>
        <c:majorTickMark val="out"/>
        <c:minorTickMark val="none"/>
        <c:tickLblPos val="nextTo"/>
        <c:txPr>
          <a:bodyPr/>
          <a:lstStyle/>
          <a:p>
            <a:pPr>
              <a:defRPr sz="1100"/>
            </a:pPr>
            <a:endParaRPr lang="en-US"/>
          </a:p>
        </c:txPr>
        <c:crossAx val="2028544312"/>
        <c:crosses val="autoZero"/>
        <c:auto val="1"/>
        <c:lblAlgn val="ctr"/>
        <c:lblOffset val="100"/>
        <c:noMultiLvlLbl val="0"/>
      </c:catAx>
      <c:valAx>
        <c:axId val="2028544312"/>
        <c:scaling>
          <c:orientation val="minMax"/>
        </c:scaling>
        <c:delete val="0"/>
        <c:axPos val="l"/>
        <c:majorGridlines/>
        <c:title>
          <c:tx>
            <c:rich>
              <a:bodyPr/>
              <a:lstStyle/>
              <a:p>
                <a:pPr>
                  <a:defRPr/>
                </a:pPr>
                <a:r>
                  <a:rPr lang="en-US" sz="1200" dirty="0"/>
                  <a:t>Response</a:t>
                </a:r>
                <a:r>
                  <a:rPr lang="en-US" sz="1200" baseline="0" dirty="0"/>
                  <a:t> Number</a:t>
                </a:r>
                <a:endParaRPr lang="en-US" sz="1200" dirty="0"/>
              </a:p>
            </c:rich>
          </c:tx>
          <c:overlay val="0"/>
        </c:title>
        <c:numFmt formatCode="General" sourceLinked="1"/>
        <c:majorTickMark val="out"/>
        <c:minorTickMark val="none"/>
        <c:tickLblPos val="nextTo"/>
        <c:crossAx val="2028547256"/>
        <c:crosses val="autoZero"/>
        <c:crossBetween val="between"/>
      </c:valAx>
    </c:plotArea>
    <c:legend>
      <c:legendPos val="r"/>
      <c:layout>
        <c:manualLayout>
          <c:xMode val="edge"/>
          <c:yMode val="edge"/>
          <c:x val="0.65480114626740038"/>
          <c:y val="0.12592771353651108"/>
          <c:w val="0.33612945389953841"/>
          <c:h val="0.53206343141691992"/>
        </c:manualLayout>
      </c:layout>
      <c:overlay val="0"/>
      <c:txPr>
        <a:bodyPr/>
        <a:lstStyle/>
        <a:p>
          <a:pPr>
            <a:defRPr sz="1250" baseline="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a:defRPr/>
            </a:pPr>
            <a:r>
              <a:rPr lang="en-US" dirty="0"/>
              <a:t>Survey Participant Community Type and Medical Control Region</a:t>
            </a:r>
          </a:p>
        </c:rich>
      </c:tx>
      <c:layout>
        <c:manualLayout>
          <c:xMode val="edge"/>
          <c:yMode val="edge"/>
          <c:x val="8.2444000459507089E-2"/>
          <c:y val="9.04087847439803E-3"/>
        </c:manualLayout>
      </c:layout>
      <c:overlay val="0"/>
    </c:title>
    <c:autoTitleDeleted val="0"/>
    <c:plotArea>
      <c:layout>
        <c:manualLayout>
          <c:layoutTarget val="inner"/>
          <c:xMode val="edge"/>
          <c:yMode val="edge"/>
          <c:x val="9.7706303386671162E-2"/>
          <c:y val="0.11982136078390823"/>
          <c:w val="0.82614482786090793"/>
          <c:h val="0.72302094191360167"/>
        </c:manualLayout>
      </c:layout>
      <c:barChart>
        <c:barDir val="col"/>
        <c:grouping val="clustered"/>
        <c:varyColors val="0"/>
        <c:ser>
          <c:idx val="0"/>
          <c:order val="0"/>
          <c:tx>
            <c:strRef>
              <c:f>'1 Q7 What i and Q9 Please'!$B$23</c:f>
              <c:strCache>
                <c:ptCount val="1"/>
                <c:pt idx="0">
                  <c:v>Region 1</c:v>
                </c:pt>
              </c:strCache>
            </c:strRef>
          </c:tx>
          <c:invertIfNegative val="0"/>
          <c:cat>
            <c:strRef>
              <c:f>'1 Q7 What i and Q9 Please'!$A$24:$A$26</c:f>
              <c:strCache>
                <c:ptCount val="3"/>
                <c:pt idx="0">
                  <c:v>Rural</c:v>
                </c:pt>
                <c:pt idx="1">
                  <c:v>Small urban</c:v>
                </c:pt>
                <c:pt idx="2">
                  <c:v>Urban</c:v>
                </c:pt>
              </c:strCache>
            </c:strRef>
          </c:cat>
          <c:val>
            <c:numRef>
              <c:f>'1 Q7 What i and Q9 Please'!$B$24:$B$26</c:f>
              <c:numCache>
                <c:formatCode>General</c:formatCode>
                <c:ptCount val="3"/>
                <c:pt idx="0">
                  <c:v>14</c:v>
                </c:pt>
                <c:pt idx="1">
                  <c:v>11</c:v>
                </c:pt>
                <c:pt idx="2">
                  <c:v>10</c:v>
                </c:pt>
              </c:numCache>
            </c:numRef>
          </c:val>
          <c:extLst>
            <c:ext xmlns:c16="http://schemas.microsoft.com/office/drawing/2014/chart" uri="{C3380CC4-5D6E-409C-BE32-E72D297353CC}">
              <c16:uniqueId val="{00000000-A1EB-4E2A-BEDC-CAD385659E87}"/>
            </c:ext>
          </c:extLst>
        </c:ser>
        <c:ser>
          <c:idx val="1"/>
          <c:order val="1"/>
          <c:tx>
            <c:strRef>
              <c:f>'1 Q7 What i and Q9 Please'!$C$23</c:f>
              <c:strCache>
                <c:ptCount val="1"/>
                <c:pt idx="0">
                  <c:v>Region 2N</c:v>
                </c:pt>
              </c:strCache>
            </c:strRef>
          </c:tx>
          <c:invertIfNegative val="0"/>
          <c:cat>
            <c:strRef>
              <c:f>'1 Q7 What i and Q9 Please'!$A$24:$A$26</c:f>
              <c:strCache>
                <c:ptCount val="3"/>
                <c:pt idx="0">
                  <c:v>Rural</c:v>
                </c:pt>
                <c:pt idx="1">
                  <c:v>Small urban</c:v>
                </c:pt>
                <c:pt idx="2">
                  <c:v>Urban</c:v>
                </c:pt>
              </c:strCache>
            </c:strRef>
          </c:cat>
          <c:val>
            <c:numRef>
              <c:f>'1 Q7 What i and Q9 Please'!$C$24:$C$26</c:f>
              <c:numCache>
                <c:formatCode>General</c:formatCode>
                <c:ptCount val="3"/>
                <c:pt idx="0">
                  <c:v>18</c:v>
                </c:pt>
                <c:pt idx="1">
                  <c:v>3</c:v>
                </c:pt>
                <c:pt idx="2">
                  <c:v>6</c:v>
                </c:pt>
              </c:numCache>
            </c:numRef>
          </c:val>
          <c:extLst>
            <c:ext xmlns:c16="http://schemas.microsoft.com/office/drawing/2014/chart" uri="{C3380CC4-5D6E-409C-BE32-E72D297353CC}">
              <c16:uniqueId val="{00000001-A1EB-4E2A-BEDC-CAD385659E87}"/>
            </c:ext>
          </c:extLst>
        </c:ser>
        <c:ser>
          <c:idx val="2"/>
          <c:order val="2"/>
          <c:tx>
            <c:strRef>
              <c:f>'1 Q7 What i and Q9 Please'!$D$23</c:f>
              <c:strCache>
                <c:ptCount val="1"/>
                <c:pt idx="0">
                  <c:v>Region 2S</c:v>
                </c:pt>
              </c:strCache>
            </c:strRef>
          </c:tx>
          <c:invertIfNegative val="0"/>
          <c:cat>
            <c:strRef>
              <c:f>'1 Q7 What i and Q9 Please'!$A$24:$A$26</c:f>
              <c:strCache>
                <c:ptCount val="3"/>
                <c:pt idx="0">
                  <c:v>Rural</c:v>
                </c:pt>
                <c:pt idx="1">
                  <c:v>Small urban</c:v>
                </c:pt>
                <c:pt idx="2">
                  <c:v>Urban</c:v>
                </c:pt>
              </c:strCache>
            </c:strRef>
          </c:cat>
          <c:val>
            <c:numRef>
              <c:f>'1 Q7 What i and Q9 Please'!$D$24:$D$26</c:f>
              <c:numCache>
                <c:formatCode>General</c:formatCode>
                <c:ptCount val="3"/>
                <c:pt idx="0">
                  <c:v>2</c:v>
                </c:pt>
                <c:pt idx="1">
                  <c:v>4</c:v>
                </c:pt>
                <c:pt idx="2">
                  <c:v>5</c:v>
                </c:pt>
              </c:numCache>
            </c:numRef>
          </c:val>
          <c:extLst>
            <c:ext xmlns:c16="http://schemas.microsoft.com/office/drawing/2014/chart" uri="{C3380CC4-5D6E-409C-BE32-E72D297353CC}">
              <c16:uniqueId val="{00000002-A1EB-4E2A-BEDC-CAD385659E87}"/>
            </c:ext>
          </c:extLst>
        </c:ser>
        <c:ser>
          <c:idx val="3"/>
          <c:order val="3"/>
          <c:tx>
            <c:strRef>
              <c:f>'1 Q7 What i and Q9 Please'!$E$23</c:f>
              <c:strCache>
                <c:ptCount val="1"/>
                <c:pt idx="0">
                  <c:v>Region 3</c:v>
                </c:pt>
              </c:strCache>
            </c:strRef>
          </c:tx>
          <c:invertIfNegative val="0"/>
          <c:cat>
            <c:strRef>
              <c:f>'1 Q7 What i and Q9 Please'!$A$24:$A$26</c:f>
              <c:strCache>
                <c:ptCount val="3"/>
                <c:pt idx="0">
                  <c:v>Rural</c:v>
                </c:pt>
                <c:pt idx="1">
                  <c:v>Small urban</c:v>
                </c:pt>
                <c:pt idx="2">
                  <c:v>Urban</c:v>
                </c:pt>
              </c:strCache>
            </c:strRef>
          </c:cat>
          <c:val>
            <c:numRef>
              <c:f>'1 Q7 What i and Q9 Please'!$E$24:$E$26</c:f>
              <c:numCache>
                <c:formatCode>General</c:formatCode>
                <c:ptCount val="3"/>
                <c:pt idx="0">
                  <c:v>58</c:v>
                </c:pt>
                <c:pt idx="1">
                  <c:v>5</c:v>
                </c:pt>
                <c:pt idx="2">
                  <c:v>4</c:v>
                </c:pt>
              </c:numCache>
            </c:numRef>
          </c:val>
          <c:extLst>
            <c:ext xmlns:c16="http://schemas.microsoft.com/office/drawing/2014/chart" uri="{C3380CC4-5D6E-409C-BE32-E72D297353CC}">
              <c16:uniqueId val="{00000003-A1EB-4E2A-BEDC-CAD385659E87}"/>
            </c:ext>
          </c:extLst>
        </c:ser>
        <c:ser>
          <c:idx val="4"/>
          <c:order val="4"/>
          <c:tx>
            <c:strRef>
              <c:f>'1 Q7 What i and Q9 Please'!$F$23</c:f>
              <c:strCache>
                <c:ptCount val="1"/>
                <c:pt idx="0">
                  <c:v>Region 5</c:v>
                </c:pt>
              </c:strCache>
            </c:strRef>
          </c:tx>
          <c:invertIfNegative val="0"/>
          <c:cat>
            <c:strRef>
              <c:f>'1 Q7 What i and Q9 Please'!$A$24:$A$26</c:f>
              <c:strCache>
                <c:ptCount val="3"/>
                <c:pt idx="0">
                  <c:v>Rural</c:v>
                </c:pt>
                <c:pt idx="1">
                  <c:v>Small urban</c:v>
                </c:pt>
                <c:pt idx="2">
                  <c:v>Urban</c:v>
                </c:pt>
              </c:strCache>
            </c:strRef>
          </c:cat>
          <c:val>
            <c:numRef>
              <c:f>'1 Q7 What i and Q9 Please'!$F$24:$F$26</c:f>
              <c:numCache>
                <c:formatCode>General</c:formatCode>
                <c:ptCount val="3"/>
                <c:pt idx="0">
                  <c:v>23</c:v>
                </c:pt>
                <c:pt idx="1">
                  <c:v>10</c:v>
                </c:pt>
                <c:pt idx="2">
                  <c:v>3</c:v>
                </c:pt>
              </c:numCache>
            </c:numRef>
          </c:val>
          <c:extLst>
            <c:ext xmlns:c16="http://schemas.microsoft.com/office/drawing/2014/chart" uri="{C3380CC4-5D6E-409C-BE32-E72D297353CC}">
              <c16:uniqueId val="{00000004-A1EB-4E2A-BEDC-CAD385659E87}"/>
            </c:ext>
          </c:extLst>
        </c:ser>
        <c:ser>
          <c:idx val="5"/>
          <c:order val="5"/>
          <c:tx>
            <c:strRef>
              <c:f>'1 Q7 What i and Q9 Please'!$G$23</c:f>
              <c:strCache>
                <c:ptCount val="1"/>
                <c:pt idx="0">
                  <c:v>Region 6</c:v>
                </c:pt>
              </c:strCache>
            </c:strRef>
          </c:tx>
          <c:invertIfNegative val="0"/>
          <c:cat>
            <c:strRef>
              <c:f>'1 Q7 What i and Q9 Please'!$A$24:$A$26</c:f>
              <c:strCache>
                <c:ptCount val="3"/>
                <c:pt idx="0">
                  <c:v>Rural</c:v>
                </c:pt>
                <c:pt idx="1">
                  <c:v>Small urban</c:v>
                </c:pt>
                <c:pt idx="2">
                  <c:v>Urban</c:v>
                </c:pt>
              </c:strCache>
            </c:strRef>
          </c:cat>
          <c:val>
            <c:numRef>
              <c:f>'1 Q7 What i and Q9 Please'!$G$24:$G$26</c:f>
              <c:numCache>
                <c:formatCode>General</c:formatCode>
                <c:ptCount val="3"/>
                <c:pt idx="0">
                  <c:v>38</c:v>
                </c:pt>
                <c:pt idx="1">
                  <c:v>10</c:v>
                </c:pt>
                <c:pt idx="2">
                  <c:v>5</c:v>
                </c:pt>
              </c:numCache>
            </c:numRef>
          </c:val>
          <c:extLst>
            <c:ext xmlns:c16="http://schemas.microsoft.com/office/drawing/2014/chart" uri="{C3380CC4-5D6E-409C-BE32-E72D297353CC}">
              <c16:uniqueId val="{00000005-A1EB-4E2A-BEDC-CAD385659E87}"/>
            </c:ext>
          </c:extLst>
        </c:ser>
        <c:ser>
          <c:idx val="6"/>
          <c:order val="6"/>
          <c:tx>
            <c:strRef>
              <c:f>'1 Q7 What i and Q9 Please'!$H$23</c:f>
              <c:strCache>
                <c:ptCount val="1"/>
                <c:pt idx="0">
                  <c:v>Region 7</c:v>
                </c:pt>
              </c:strCache>
            </c:strRef>
          </c:tx>
          <c:invertIfNegative val="0"/>
          <c:cat>
            <c:strRef>
              <c:f>'1 Q7 What i and Q9 Please'!$A$24:$A$26</c:f>
              <c:strCache>
                <c:ptCount val="3"/>
                <c:pt idx="0">
                  <c:v>Rural</c:v>
                </c:pt>
                <c:pt idx="1">
                  <c:v>Small urban</c:v>
                </c:pt>
                <c:pt idx="2">
                  <c:v>Urban</c:v>
                </c:pt>
              </c:strCache>
            </c:strRef>
          </c:cat>
          <c:val>
            <c:numRef>
              <c:f>'1 Q7 What i and Q9 Please'!$H$24:$H$26</c:f>
              <c:numCache>
                <c:formatCode>General</c:formatCode>
                <c:ptCount val="3"/>
                <c:pt idx="0">
                  <c:v>57</c:v>
                </c:pt>
                <c:pt idx="1">
                  <c:v>12</c:v>
                </c:pt>
                <c:pt idx="2">
                  <c:v>3</c:v>
                </c:pt>
              </c:numCache>
            </c:numRef>
          </c:val>
          <c:extLst>
            <c:ext xmlns:c16="http://schemas.microsoft.com/office/drawing/2014/chart" uri="{C3380CC4-5D6E-409C-BE32-E72D297353CC}">
              <c16:uniqueId val="{00000006-A1EB-4E2A-BEDC-CAD385659E87}"/>
            </c:ext>
          </c:extLst>
        </c:ser>
        <c:ser>
          <c:idx val="7"/>
          <c:order val="7"/>
          <c:tx>
            <c:strRef>
              <c:f>'1 Q7 What i and Q9 Please'!$I$23</c:f>
              <c:strCache>
                <c:ptCount val="1"/>
                <c:pt idx="0">
                  <c:v>Region 8</c:v>
                </c:pt>
              </c:strCache>
            </c:strRef>
          </c:tx>
          <c:invertIfNegative val="0"/>
          <c:cat>
            <c:strRef>
              <c:f>'1 Q7 What i and Q9 Please'!$A$24:$A$26</c:f>
              <c:strCache>
                <c:ptCount val="3"/>
                <c:pt idx="0">
                  <c:v>Rural</c:v>
                </c:pt>
                <c:pt idx="1">
                  <c:v>Small urban</c:v>
                </c:pt>
                <c:pt idx="2">
                  <c:v>Urban</c:v>
                </c:pt>
              </c:strCache>
            </c:strRef>
          </c:cat>
          <c:val>
            <c:numRef>
              <c:f>'1 Q7 What i and Q9 Please'!$I$24:$I$26</c:f>
              <c:numCache>
                <c:formatCode>General</c:formatCode>
                <c:ptCount val="3"/>
                <c:pt idx="0">
                  <c:v>48</c:v>
                </c:pt>
                <c:pt idx="1">
                  <c:v>8</c:v>
                </c:pt>
                <c:pt idx="2">
                  <c:v>6</c:v>
                </c:pt>
              </c:numCache>
            </c:numRef>
          </c:val>
          <c:extLst>
            <c:ext xmlns:c16="http://schemas.microsoft.com/office/drawing/2014/chart" uri="{C3380CC4-5D6E-409C-BE32-E72D297353CC}">
              <c16:uniqueId val="{00000007-A1EB-4E2A-BEDC-CAD385659E87}"/>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majorGridlines/>
        <c:numFmt formatCode="General" sourceLinked="1"/>
        <c:majorTickMark val="out"/>
        <c:minorTickMark val="none"/>
        <c:tickLblPos val="nextTo"/>
        <c:txPr>
          <a:bodyPr/>
          <a:lstStyle/>
          <a:p>
            <a:pPr>
              <a:defRPr sz="1200"/>
            </a:pPr>
            <a:endParaRPr lang="en-US"/>
          </a:p>
        </c:txPr>
        <c:crossAx val="2028544312"/>
        <c:crosses val="autoZero"/>
        <c:auto val="1"/>
        <c:lblAlgn val="ctr"/>
        <c:lblOffset val="100"/>
        <c:noMultiLvlLbl val="0"/>
      </c:catAx>
      <c:valAx>
        <c:axId val="2028544312"/>
        <c:scaling>
          <c:orientation val="minMax"/>
        </c:scaling>
        <c:delete val="0"/>
        <c:axPos val="l"/>
        <c:majorGridlines/>
        <c:numFmt formatCode="General" sourceLinked="1"/>
        <c:majorTickMark val="out"/>
        <c:minorTickMark val="none"/>
        <c:tickLblPos val="nextTo"/>
        <c:crossAx val="2028547256"/>
        <c:crosses val="autoZero"/>
        <c:crossBetween val="between"/>
      </c:valAx>
    </c:plotArea>
    <c:legend>
      <c:legendPos val="r"/>
      <c:layout>
        <c:manualLayout>
          <c:xMode val="edge"/>
          <c:yMode val="edge"/>
          <c:x val="0.66798073096665578"/>
          <c:y val="0.21863976423951711"/>
          <c:w val="0.25337043328487102"/>
          <c:h val="0.40266079460423287"/>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       Participant</a:t>
            </a:r>
            <a:r>
              <a:rPr lang="en-US" baseline="0" dirty="0"/>
              <a:t> Agency Call Volume</a:t>
            </a:r>
            <a:endParaRPr lang="en-US" dirty="0"/>
          </a:p>
        </c:rich>
      </c:tx>
      <c:overlay val="0"/>
    </c:title>
    <c:autoTitleDeleted val="0"/>
    <c:plotArea>
      <c:layout>
        <c:manualLayout>
          <c:layoutTarget val="inner"/>
          <c:xMode val="edge"/>
          <c:yMode val="edge"/>
          <c:x val="0.1229907643387874"/>
          <c:y val="6.8856890409158905E-2"/>
          <c:w val="0.84487746128144681"/>
          <c:h val="0.7692792980583818"/>
        </c:manualLayout>
      </c:layout>
      <c:barChart>
        <c:barDir val="col"/>
        <c:grouping val="clustered"/>
        <c:varyColors val="0"/>
        <c:ser>
          <c:idx val="0"/>
          <c:order val="0"/>
          <c:tx>
            <c:strRef>
              <c:f>'[workspace-Agency_Call_Volume_Related_to_-20190716T151326--1129541731-7511d22134.xlsx]1 Q10 What and Q7 What i'!$B$25</c:f>
              <c:strCache>
                <c:ptCount val="1"/>
                <c:pt idx="0">
                  <c:v>Rural</c:v>
                </c:pt>
              </c:strCache>
            </c:strRef>
          </c:tx>
          <c:invertIfNegative val="0"/>
          <c:cat>
            <c:strRef>
              <c:f>'[workspace-Agency_Call_Volume_Related_to_-20190716T151326--1129541731-7511d22134.xlsx]1 Q10 What and Q7 What i'!$A$26:$A$30</c:f>
              <c:strCache>
                <c:ptCount val="5"/>
                <c:pt idx="0">
                  <c:v>1001+</c:v>
                </c:pt>
                <c:pt idx="1">
                  <c:v>201-500</c:v>
                </c:pt>
                <c:pt idx="2">
                  <c:v>501-1000</c:v>
                </c:pt>
                <c:pt idx="3">
                  <c:v>51-200</c:v>
                </c:pt>
                <c:pt idx="4">
                  <c:v>0-50</c:v>
                </c:pt>
              </c:strCache>
            </c:strRef>
          </c:cat>
          <c:val>
            <c:numRef>
              <c:f>'[workspace-Agency_Call_Volume_Related_to_-20190716T151326--1129541731-7511d22134.xlsx]1 Q10 What and Q7 What i'!$B$26:$B$30</c:f>
              <c:numCache>
                <c:formatCode>General</c:formatCode>
                <c:ptCount val="5"/>
                <c:pt idx="0">
                  <c:v>85</c:v>
                </c:pt>
                <c:pt idx="1">
                  <c:v>51</c:v>
                </c:pt>
                <c:pt idx="2">
                  <c:v>51</c:v>
                </c:pt>
                <c:pt idx="3">
                  <c:v>45</c:v>
                </c:pt>
                <c:pt idx="4">
                  <c:v>13</c:v>
                </c:pt>
              </c:numCache>
            </c:numRef>
          </c:val>
          <c:extLst>
            <c:ext xmlns:c16="http://schemas.microsoft.com/office/drawing/2014/chart" uri="{C3380CC4-5D6E-409C-BE32-E72D297353CC}">
              <c16:uniqueId val="{00000000-8A3E-4A73-B0BD-F01C7A8F860B}"/>
            </c:ext>
          </c:extLst>
        </c:ser>
        <c:ser>
          <c:idx val="1"/>
          <c:order val="1"/>
          <c:tx>
            <c:strRef>
              <c:f>'[workspace-Agency_Call_Volume_Related_to_-20190716T151326--1129541731-7511d22134.xlsx]1 Q10 What and Q7 What i'!$C$25</c:f>
              <c:strCache>
                <c:ptCount val="1"/>
                <c:pt idx="0">
                  <c:v>Small urban</c:v>
                </c:pt>
              </c:strCache>
            </c:strRef>
          </c:tx>
          <c:invertIfNegative val="0"/>
          <c:cat>
            <c:strRef>
              <c:f>'[workspace-Agency_Call_Volume_Related_to_-20190716T151326--1129541731-7511d22134.xlsx]1 Q10 What and Q7 What i'!$A$26:$A$30</c:f>
              <c:strCache>
                <c:ptCount val="5"/>
                <c:pt idx="0">
                  <c:v>1001+</c:v>
                </c:pt>
                <c:pt idx="1">
                  <c:v>201-500</c:v>
                </c:pt>
                <c:pt idx="2">
                  <c:v>501-1000</c:v>
                </c:pt>
                <c:pt idx="3">
                  <c:v>51-200</c:v>
                </c:pt>
                <c:pt idx="4">
                  <c:v>0-50</c:v>
                </c:pt>
              </c:strCache>
            </c:strRef>
          </c:cat>
          <c:val>
            <c:numRef>
              <c:f>'[workspace-Agency_Call_Volume_Related_to_-20190716T151326--1129541731-7511d22134.xlsx]1 Q10 What and Q7 What i'!$C$26:$C$30</c:f>
              <c:numCache>
                <c:formatCode>General</c:formatCode>
                <c:ptCount val="5"/>
                <c:pt idx="0">
                  <c:v>30</c:v>
                </c:pt>
                <c:pt idx="1">
                  <c:v>13</c:v>
                </c:pt>
                <c:pt idx="2">
                  <c:v>9</c:v>
                </c:pt>
                <c:pt idx="3">
                  <c:v>3</c:v>
                </c:pt>
                <c:pt idx="4">
                  <c:v>2</c:v>
                </c:pt>
              </c:numCache>
            </c:numRef>
          </c:val>
          <c:extLst>
            <c:ext xmlns:c16="http://schemas.microsoft.com/office/drawing/2014/chart" uri="{C3380CC4-5D6E-409C-BE32-E72D297353CC}">
              <c16:uniqueId val="{00000001-8A3E-4A73-B0BD-F01C7A8F860B}"/>
            </c:ext>
          </c:extLst>
        </c:ser>
        <c:ser>
          <c:idx val="2"/>
          <c:order val="2"/>
          <c:tx>
            <c:strRef>
              <c:f>'[workspace-Agency_Call_Volume_Related_to_-20190716T151326--1129541731-7511d22134.xlsx]1 Q10 What and Q7 What i'!$D$25</c:f>
              <c:strCache>
                <c:ptCount val="1"/>
                <c:pt idx="0">
                  <c:v>Urban</c:v>
                </c:pt>
              </c:strCache>
            </c:strRef>
          </c:tx>
          <c:invertIfNegative val="0"/>
          <c:cat>
            <c:strRef>
              <c:f>'[workspace-Agency_Call_Volume_Related_to_-20190716T151326--1129541731-7511d22134.xlsx]1 Q10 What and Q7 What i'!$A$26:$A$30</c:f>
              <c:strCache>
                <c:ptCount val="5"/>
                <c:pt idx="0">
                  <c:v>1001+</c:v>
                </c:pt>
                <c:pt idx="1">
                  <c:v>201-500</c:v>
                </c:pt>
                <c:pt idx="2">
                  <c:v>501-1000</c:v>
                </c:pt>
                <c:pt idx="3">
                  <c:v>51-200</c:v>
                </c:pt>
                <c:pt idx="4">
                  <c:v>0-50</c:v>
                </c:pt>
              </c:strCache>
            </c:strRef>
          </c:cat>
          <c:val>
            <c:numRef>
              <c:f>'[workspace-Agency_Call_Volume_Related_to_-20190716T151326--1129541731-7511d22134.xlsx]1 Q10 What and Q7 What i'!$D$26:$D$30</c:f>
              <c:numCache>
                <c:formatCode>General</c:formatCode>
                <c:ptCount val="5"/>
                <c:pt idx="0">
                  <c:v>35</c:v>
                </c:pt>
                <c:pt idx="1">
                  <c:v>4</c:v>
                </c:pt>
                <c:pt idx="2">
                  <c:v>0</c:v>
                </c:pt>
                <c:pt idx="3">
                  <c:v>0</c:v>
                </c:pt>
                <c:pt idx="4">
                  <c:v>0</c:v>
                </c:pt>
              </c:numCache>
            </c:numRef>
          </c:val>
          <c:extLst>
            <c:ext xmlns:c16="http://schemas.microsoft.com/office/drawing/2014/chart" uri="{C3380CC4-5D6E-409C-BE32-E72D297353CC}">
              <c16:uniqueId val="{00000002-8A3E-4A73-B0BD-F01C7A8F860B}"/>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majorGridlines/>
        <c:numFmt formatCode="General" sourceLinked="1"/>
        <c:majorTickMark val="out"/>
        <c:minorTickMark val="none"/>
        <c:tickLblPos val="nextTo"/>
        <c:crossAx val="2028544312"/>
        <c:crosses val="autoZero"/>
        <c:auto val="1"/>
        <c:lblAlgn val="ctr"/>
        <c:lblOffset val="100"/>
        <c:noMultiLvlLbl val="0"/>
      </c:catAx>
      <c:valAx>
        <c:axId val="2028544312"/>
        <c:scaling>
          <c:orientation val="minMax"/>
        </c:scaling>
        <c:delete val="0"/>
        <c:axPos val="l"/>
        <c:majorGridlines/>
        <c:numFmt formatCode="General" sourceLinked="1"/>
        <c:majorTickMark val="out"/>
        <c:minorTickMark val="none"/>
        <c:tickLblPos val="nextTo"/>
        <c:crossAx val="2028547256"/>
        <c:crosses val="autoZero"/>
        <c:crossBetween val="between"/>
      </c:valAx>
    </c:plotArea>
    <c:legend>
      <c:legendPos val="b"/>
      <c:layout>
        <c:manualLayout>
          <c:xMode val="edge"/>
          <c:yMode val="edge"/>
          <c:x val="0.25785097299820608"/>
          <c:y val="0.93698928423204864"/>
          <c:w val="0.52283647382368381"/>
          <c:h val="4.9254730695903012E-2"/>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dirty="0"/>
              <a:t>Participant</a:t>
            </a:r>
            <a:r>
              <a:rPr lang="en-US" sz="1800" baseline="0" dirty="0"/>
              <a:t> Agency Average 911 Transport Mileage (Roundtrip)</a:t>
            </a:r>
            <a:endParaRPr lang="en-US" sz="1800" dirty="0"/>
          </a:p>
        </c:rich>
      </c:tx>
      <c:overlay val="0"/>
    </c:title>
    <c:autoTitleDeleted val="0"/>
    <c:plotArea>
      <c:layout>
        <c:manualLayout>
          <c:layoutTarget val="inner"/>
          <c:xMode val="edge"/>
          <c:yMode val="edge"/>
          <c:x val="0.11255402736021947"/>
          <c:y val="7.777653886403367E-2"/>
          <c:w val="0.77752835998936165"/>
          <c:h val="0.71048175287298732"/>
        </c:manualLayout>
      </c:layout>
      <c:barChart>
        <c:barDir val="col"/>
        <c:grouping val="clustered"/>
        <c:varyColors val="0"/>
        <c:ser>
          <c:idx val="0"/>
          <c:order val="0"/>
          <c:tx>
            <c:strRef>
              <c:f>'1 Q7 What i and Q11 What'!$B$23</c:f>
              <c:strCache>
                <c:ptCount val="1"/>
                <c:pt idx="0">
                  <c:v>0-20</c:v>
                </c:pt>
              </c:strCache>
            </c:strRef>
          </c:tx>
          <c:invertIfNegative val="0"/>
          <c:cat>
            <c:strRef>
              <c:f>'1 Q7 What i and Q11 What'!$A$24:$A$26</c:f>
              <c:strCache>
                <c:ptCount val="3"/>
                <c:pt idx="0">
                  <c:v>Rural</c:v>
                </c:pt>
                <c:pt idx="1">
                  <c:v>Small urban</c:v>
                </c:pt>
                <c:pt idx="2">
                  <c:v>Urban</c:v>
                </c:pt>
              </c:strCache>
            </c:strRef>
          </c:cat>
          <c:val>
            <c:numRef>
              <c:f>'1 Q7 What i and Q11 What'!$B$24:$B$26</c:f>
              <c:numCache>
                <c:formatCode>General</c:formatCode>
                <c:ptCount val="3"/>
                <c:pt idx="0">
                  <c:v>80</c:v>
                </c:pt>
                <c:pt idx="1">
                  <c:v>29</c:v>
                </c:pt>
                <c:pt idx="2">
                  <c:v>27</c:v>
                </c:pt>
              </c:numCache>
            </c:numRef>
          </c:val>
          <c:extLst>
            <c:ext xmlns:c16="http://schemas.microsoft.com/office/drawing/2014/chart" uri="{C3380CC4-5D6E-409C-BE32-E72D297353CC}">
              <c16:uniqueId val="{00000000-8AE0-496E-B9C2-8B0516B477BA}"/>
            </c:ext>
          </c:extLst>
        </c:ser>
        <c:ser>
          <c:idx val="1"/>
          <c:order val="1"/>
          <c:tx>
            <c:strRef>
              <c:f>'1 Q7 What i and Q11 What'!$C$23</c:f>
              <c:strCache>
                <c:ptCount val="1"/>
                <c:pt idx="0">
                  <c:v>21-40</c:v>
                </c:pt>
              </c:strCache>
            </c:strRef>
          </c:tx>
          <c:invertIfNegative val="0"/>
          <c:cat>
            <c:strRef>
              <c:f>'1 Q7 What i and Q11 What'!$A$24:$A$26</c:f>
              <c:strCache>
                <c:ptCount val="3"/>
                <c:pt idx="0">
                  <c:v>Rural</c:v>
                </c:pt>
                <c:pt idx="1">
                  <c:v>Small urban</c:v>
                </c:pt>
                <c:pt idx="2">
                  <c:v>Urban</c:v>
                </c:pt>
              </c:strCache>
            </c:strRef>
          </c:cat>
          <c:val>
            <c:numRef>
              <c:f>'1 Q7 What i and Q11 What'!$C$24:$C$26</c:f>
              <c:numCache>
                <c:formatCode>General</c:formatCode>
                <c:ptCount val="3"/>
                <c:pt idx="0">
                  <c:v>80</c:v>
                </c:pt>
                <c:pt idx="1">
                  <c:v>21</c:v>
                </c:pt>
                <c:pt idx="2">
                  <c:v>7</c:v>
                </c:pt>
              </c:numCache>
            </c:numRef>
          </c:val>
          <c:extLst>
            <c:ext xmlns:c16="http://schemas.microsoft.com/office/drawing/2014/chart" uri="{C3380CC4-5D6E-409C-BE32-E72D297353CC}">
              <c16:uniqueId val="{00000001-8AE0-496E-B9C2-8B0516B477BA}"/>
            </c:ext>
          </c:extLst>
        </c:ser>
        <c:ser>
          <c:idx val="2"/>
          <c:order val="2"/>
          <c:tx>
            <c:strRef>
              <c:f>'1 Q7 What i and Q11 What'!$D$23</c:f>
              <c:strCache>
                <c:ptCount val="1"/>
                <c:pt idx="0">
                  <c:v>41-80</c:v>
                </c:pt>
              </c:strCache>
            </c:strRef>
          </c:tx>
          <c:invertIfNegative val="0"/>
          <c:cat>
            <c:strRef>
              <c:f>'1 Q7 What i and Q11 What'!$A$24:$A$26</c:f>
              <c:strCache>
                <c:ptCount val="3"/>
                <c:pt idx="0">
                  <c:v>Rural</c:v>
                </c:pt>
                <c:pt idx="1">
                  <c:v>Small urban</c:v>
                </c:pt>
                <c:pt idx="2">
                  <c:v>Urban</c:v>
                </c:pt>
              </c:strCache>
            </c:strRef>
          </c:cat>
          <c:val>
            <c:numRef>
              <c:f>'1 Q7 What i and Q11 What'!$D$24:$D$26</c:f>
              <c:numCache>
                <c:formatCode>General</c:formatCode>
                <c:ptCount val="3"/>
                <c:pt idx="0">
                  <c:v>62</c:v>
                </c:pt>
                <c:pt idx="1">
                  <c:v>3</c:v>
                </c:pt>
                <c:pt idx="2">
                  <c:v>2</c:v>
                </c:pt>
              </c:numCache>
            </c:numRef>
          </c:val>
          <c:extLst>
            <c:ext xmlns:c16="http://schemas.microsoft.com/office/drawing/2014/chart" uri="{C3380CC4-5D6E-409C-BE32-E72D297353CC}">
              <c16:uniqueId val="{00000002-8AE0-496E-B9C2-8B0516B477BA}"/>
            </c:ext>
          </c:extLst>
        </c:ser>
        <c:ser>
          <c:idx val="3"/>
          <c:order val="3"/>
          <c:tx>
            <c:strRef>
              <c:f>'1 Q7 What i and Q11 What'!$E$23</c:f>
              <c:strCache>
                <c:ptCount val="1"/>
                <c:pt idx="0">
                  <c:v>81-100</c:v>
                </c:pt>
              </c:strCache>
            </c:strRef>
          </c:tx>
          <c:invertIfNegative val="0"/>
          <c:cat>
            <c:strRef>
              <c:f>'1 Q7 What i and Q11 What'!$A$24:$A$26</c:f>
              <c:strCache>
                <c:ptCount val="3"/>
                <c:pt idx="0">
                  <c:v>Rural</c:v>
                </c:pt>
                <c:pt idx="1">
                  <c:v>Small urban</c:v>
                </c:pt>
                <c:pt idx="2">
                  <c:v>Urban</c:v>
                </c:pt>
              </c:strCache>
            </c:strRef>
          </c:cat>
          <c:val>
            <c:numRef>
              <c:f>'1 Q7 What i and Q11 What'!$E$24:$E$26</c:f>
              <c:numCache>
                <c:formatCode>General</c:formatCode>
                <c:ptCount val="3"/>
                <c:pt idx="0">
                  <c:v>13</c:v>
                </c:pt>
                <c:pt idx="1">
                  <c:v>3</c:v>
                </c:pt>
                <c:pt idx="2">
                  <c:v>0</c:v>
                </c:pt>
              </c:numCache>
            </c:numRef>
          </c:val>
          <c:extLst>
            <c:ext xmlns:c16="http://schemas.microsoft.com/office/drawing/2014/chart" uri="{C3380CC4-5D6E-409C-BE32-E72D297353CC}">
              <c16:uniqueId val="{00000003-8AE0-496E-B9C2-8B0516B477BA}"/>
            </c:ext>
          </c:extLst>
        </c:ser>
        <c:ser>
          <c:idx val="4"/>
          <c:order val="4"/>
          <c:tx>
            <c:strRef>
              <c:f>'1 Q7 What i and Q11 What'!$F$23</c:f>
              <c:strCache>
                <c:ptCount val="1"/>
                <c:pt idx="0">
                  <c:v>100+</c:v>
                </c:pt>
              </c:strCache>
            </c:strRef>
          </c:tx>
          <c:invertIfNegative val="0"/>
          <c:cat>
            <c:strRef>
              <c:f>'1 Q7 What i and Q11 What'!$A$24:$A$26</c:f>
              <c:strCache>
                <c:ptCount val="3"/>
                <c:pt idx="0">
                  <c:v>Rural</c:v>
                </c:pt>
                <c:pt idx="1">
                  <c:v>Small urban</c:v>
                </c:pt>
                <c:pt idx="2">
                  <c:v>Urban</c:v>
                </c:pt>
              </c:strCache>
            </c:strRef>
          </c:cat>
          <c:val>
            <c:numRef>
              <c:f>'1 Q7 What i and Q11 What'!$F$24:$F$26</c:f>
              <c:numCache>
                <c:formatCode>General</c:formatCode>
                <c:ptCount val="3"/>
                <c:pt idx="0">
                  <c:v>9</c:v>
                </c:pt>
                <c:pt idx="1">
                  <c:v>0</c:v>
                </c:pt>
                <c:pt idx="2">
                  <c:v>2</c:v>
                </c:pt>
              </c:numCache>
            </c:numRef>
          </c:val>
          <c:extLst>
            <c:ext xmlns:c16="http://schemas.microsoft.com/office/drawing/2014/chart" uri="{C3380CC4-5D6E-409C-BE32-E72D297353CC}">
              <c16:uniqueId val="{00000004-8AE0-496E-B9C2-8B0516B477BA}"/>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numFmt formatCode="General" sourceLinked="1"/>
        <c:majorTickMark val="out"/>
        <c:minorTickMark val="none"/>
        <c:tickLblPos val="nextTo"/>
        <c:crossAx val="2028544312"/>
        <c:crosses val="autoZero"/>
        <c:auto val="1"/>
        <c:lblAlgn val="ctr"/>
        <c:lblOffset val="100"/>
        <c:noMultiLvlLbl val="0"/>
      </c:catAx>
      <c:valAx>
        <c:axId val="2028544312"/>
        <c:scaling>
          <c:orientation val="minMax"/>
        </c:scaling>
        <c:delete val="0"/>
        <c:axPos val="l"/>
        <c:majorGridlines/>
        <c:numFmt formatCode="General" sourceLinked="1"/>
        <c:majorTickMark val="out"/>
        <c:minorTickMark val="none"/>
        <c:tickLblPos val="nextTo"/>
        <c:crossAx val="2028547256"/>
        <c:crosses val="autoZero"/>
        <c:crossBetween val="between"/>
      </c:valAx>
    </c:plotArea>
    <c:legend>
      <c:legendPos val="b"/>
      <c:layout>
        <c:manualLayout>
          <c:xMode val="edge"/>
          <c:yMode val="edge"/>
          <c:x val="0.27449780618643232"/>
          <c:y val="0.91943901392415539"/>
          <c:w val="0.45100438762713535"/>
          <c:h val="6.7312139351439398E-2"/>
        </c:manualLayout>
      </c:layout>
      <c:overlay val="0"/>
      <c:txPr>
        <a:bodyPr/>
        <a:lstStyle/>
        <a:p>
          <a:pPr>
            <a:defRPr sz="1400"/>
          </a:pPr>
          <a:endParaRPr lang="en-US"/>
        </a:p>
      </c:txPr>
    </c:legend>
    <c:plotVisOnly val="1"/>
    <c:dispBlanksAs val="gap"/>
    <c:showDLblsOverMax val="0"/>
  </c:chart>
  <c:txPr>
    <a:bodyPr/>
    <a:lstStyle/>
    <a:p>
      <a:pPr>
        <a:defRPr sz="12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aseline="0" dirty="0"/>
              <a:t>   Was the Participant Provided EMS Clinical Documentation Training? </a:t>
            </a:r>
            <a:endParaRPr lang="en-US" dirty="0"/>
          </a:p>
        </c:rich>
      </c:tx>
      <c:overlay val="0"/>
    </c:title>
    <c:autoTitleDeleted val="0"/>
    <c:plotArea>
      <c:layout>
        <c:manualLayout>
          <c:layoutTarget val="inner"/>
          <c:xMode val="edge"/>
          <c:yMode val="edge"/>
          <c:x val="0.15114594560996317"/>
          <c:y val="0.13536336716299596"/>
          <c:w val="0.79455467606929964"/>
          <c:h val="0.67800951244888397"/>
        </c:manualLayout>
      </c:layout>
      <c:barChart>
        <c:barDir val="col"/>
        <c:grouping val="clustered"/>
        <c:varyColors val="0"/>
        <c:ser>
          <c:idx val="0"/>
          <c:order val="0"/>
          <c:tx>
            <c:strRef>
              <c:f>'1 Q17 Does and Q7 What i'!$B$18</c:f>
              <c:strCache>
                <c:ptCount val="1"/>
                <c:pt idx="0">
                  <c:v>Rural</c:v>
                </c:pt>
              </c:strCache>
            </c:strRef>
          </c:tx>
          <c:invertIfNegative val="0"/>
          <c:cat>
            <c:strRef>
              <c:f>'1 Q17 Does and Q7 What i'!$A$19:$A$22</c:f>
              <c:strCache>
                <c:ptCount val="4"/>
                <c:pt idx="0">
                  <c:v>Yes, and it is sufficient</c:v>
                </c:pt>
                <c:pt idx="1">
                  <c:v>Yes, but it is not sufficient</c:v>
                </c:pt>
                <c:pt idx="2">
                  <c:v>No</c:v>
                </c:pt>
                <c:pt idx="3">
                  <c:v>I don't know</c:v>
                </c:pt>
              </c:strCache>
            </c:strRef>
          </c:cat>
          <c:val>
            <c:numRef>
              <c:f>'1 Q17 Does and Q7 What i'!$B$19:$B$22</c:f>
              <c:numCache>
                <c:formatCode>0.0%</c:formatCode>
                <c:ptCount val="4"/>
                <c:pt idx="0">
                  <c:v>0.50678733031674206</c:v>
                </c:pt>
                <c:pt idx="1">
                  <c:v>0.29864253393665158</c:v>
                </c:pt>
                <c:pt idx="2">
                  <c:v>0.17647058823529413</c:v>
                </c:pt>
                <c:pt idx="3">
                  <c:v>1.8099547511312219E-2</c:v>
                </c:pt>
              </c:numCache>
            </c:numRef>
          </c:val>
          <c:extLst>
            <c:ext xmlns:c16="http://schemas.microsoft.com/office/drawing/2014/chart" uri="{C3380CC4-5D6E-409C-BE32-E72D297353CC}">
              <c16:uniqueId val="{00000000-4F63-4420-B5E2-7B4F70A5B43C}"/>
            </c:ext>
          </c:extLst>
        </c:ser>
        <c:ser>
          <c:idx val="1"/>
          <c:order val="1"/>
          <c:tx>
            <c:strRef>
              <c:f>'1 Q17 Does and Q7 What i'!$C$18</c:f>
              <c:strCache>
                <c:ptCount val="1"/>
                <c:pt idx="0">
                  <c:v>Small urban</c:v>
                </c:pt>
              </c:strCache>
            </c:strRef>
          </c:tx>
          <c:invertIfNegative val="0"/>
          <c:cat>
            <c:strRef>
              <c:f>'1 Q17 Does and Q7 What i'!$A$19:$A$22</c:f>
              <c:strCache>
                <c:ptCount val="4"/>
                <c:pt idx="0">
                  <c:v>Yes, and it is sufficient</c:v>
                </c:pt>
                <c:pt idx="1">
                  <c:v>Yes, but it is not sufficient</c:v>
                </c:pt>
                <c:pt idx="2">
                  <c:v>No</c:v>
                </c:pt>
                <c:pt idx="3">
                  <c:v>I don't know</c:v>
                </c:pt>
              </c:strCache>
            </c:strRef>
          </c:cat>
          <c:val>
            <c:numRef>
              <c:f>'1 Q17 Does and Q7 What i'!$C$19:$C$22</c:f>
              <c:numCache>
                <c:formatCode>0.0%</c:formatCode>
                <c:ptCount val="4"/>
                <c:pt idx="0">
                  <c:v>0.46</c:v>
                </c:pt>
                <c:pt idx="1">
                  <c:v>0.3</c:v>
                </c:pt>
                <c:pt idx="2">
                  <c:v>0.2</c:v>
                </c:pt>
                <c:pt idx="3">
                  <c:v>0.04</c:v>
                </c:pt>
              </c:numCache>
            </c:numRef>
          </c:val>
          <c:extLst>
            <c:ext xmlns:c16="http://schemas.microsoft.com/office/drawing/2014/chart" uri="{C3380CC4-5D6E-409C-BE32-E72D297353CC}">
              <c16:uniqueId val="{00000001-4F63-4420-B5E2-7B4F70A5B43C}"/>
            </c:ext>
          </c:extLst>
        </c:ser>
        <c:ser>
          <c:idx val="2"/>
          <c:order val="2"/>
          <c:tx>
            <c:strRef>
              <c:f>'1 Q17 Does and Q7 What i'!$D$18</c:f>
              <c:strCache>
                <c:ptCount val="1"/>
                <c:pt idx="0">
                  <c:v>Urban</c:v>
                </c:pt>
              </c:strCache>
            </c:strRef>
          </c:tx>
          <c:invertIfNegative val="0"/>
          <c:cat>
            <c:strRef>
              <c:f>'1 Q17 Does and Q7 What i'!$A$19:$A$22</c:f>
              <c:strCache>
                <c:ptCount val="4"/>
                <c:pt idx="0">
                  <c:v>Yes, and it is sufficient</c:v>
                </c:pt>
                <c:pt idx="1">
                  <c:v>Yes, but it is not sufficient</c:v>
                </c:pt>
                <c:pt idx="2">
                  <c:v>No</c:v>
                </c:pt>
                <c:pt idx="3">
                  <c:v>I don't know</c:v>
                </c:pt>
              </c:strCache>
            </c:strRef>
          </c:cat>
          <c:val>
            <c:numRef>
              <c:f>'1 Q17 Does and Q7 What i'!$D$19:$D$22</c:f>
              <c:numCache>
                <c:formatCode>0.0%</c:formatCode>
                <c:ptCount val="4"/>
                <c:pt idx="0">
                  <c:v>0.58333333333333337</c:v>
                </c:pt>
                <c:pt idx="1">
                  <c:v>0.25</c:v>
                </c:pt>
                <c:pt idx="2">
                  <c:v>0.1111111111111111</c:v>
                </c:pt>
                <c:pt idx="3">
                  <c:v>5.5555555555555552E-2</c:v>
                </c:pt>
              </c:numCache>
            </c:numRef>
          </c:val>
          <c:extLst>
            <c:ext xmlns:c16="http://schemas.microsoft.com/office/drawing/2014/chart" uri="{C3380CC4-5D6E-409C-BE32-E72D297353CC}">
              <c16:uniqueId val="{00000002-4F63-4420-B5E2-7B4F70A5B43C}"/>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majorGridlines/>
        <c:numFmt formatCode="General" sourceLinked="1"/>
        <c:majorTickMark val="out"/>
        <c:minorTickMark val="none"/>
        <c:tickLblPos val="nextTo"/>
        <c:crossAx val="2028544312"/>
        <c:crosses val="autoZero"/>
        <c:auto val="1"/>
        <c:lblAlgn val="ctr"/>
        <c:lblOffset val="100"/>
        <c:noMultiLvlLbl val="0"/>
      </c:catAx>
      <c:valAx>
        <c:axId val="2028544312"/>
        <c:scaling>
          <c:orientation val="minMax"/>
        </c:scaling>
        <c:delete val="0"/>
        <c:axPos val="l"/>
        <c:numFmt formatCode="0.0%" sourceLinked="1"/>
        <c:majorTickMark val="out"/>
        <c:minorTickMark val="none"/>
        <c:tickLblPos val="nextTo"/>
        <c:txPr>
          <a:bodyPr/>
          <a:lstStyle/>
          <a:p>
            <a:pPr>
              <a:defRPr sz="1100"/>
            </a:pPr>
            <a:endParaRPr lang="en-US"/>
          </a:p>
        </c:txPr>
        <c:crossAx val="2028547256"/>
        <c:crosses val="autoZero"/>
        <c:crossBetween val="between"/>
      </c:valAx>
    </c:plotArea>
    <c:legend>
      <c:legendPos val="b"/>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 Participant Electronic</a:t>
            </a:r>
            <a:r>
              <a:rPr lang="en-US" baseline="0"/>
              <a:t> Patient Care Clinical Documentation Completion Requirement</a:t>
            </a:r>
            <a:endParaRPr lang="en-US"/>
          </a:p>
        </c:rich>
      </c:tx>
      <c:overlay val="0"/>
    </c:title>
    <c:autoTitleDeleted val="0"/>
    <c:plotArea>
      <c:layout>
        <c:manualLayout>
          <c:layoutTarget val="inner"/>
          <c:xMode val="edge"/>
          <c:yMode val="edge"/>
          <c:x val="0.12734094599106177"/>
          <c:y val="0.14424578700486448"/>
          <c:w val="0.81445898920797499"/>
          <c:h val="0.60844987838776943"/>
        </c:manualLayout>
      </c:layout>
      <c:barChart>
        <c:barDir val="col"/>
        <c:grouping val="clustered"/>
        <c:varyColors val="0"/>
        <c:ser>
          <c:idx val="0"/>
          <c:order val="0"/>
          <c:tx>
            <c:strRef>
              <c:f>'1 Q14 In re and Q7 What i'!$B$26</c:f>
              <c:strCache>
                <c:ptCount val="1"/>
                <c:pt idx="0">
                  <c:v>Rural</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Q14 In re and Q7 What i'!$A$27:$A$32</c:f>
              <c:strCache>
                <c:ptCount val="6"/>
                <c:pt idx="0">
                  <c:v>Before the end of  the shift</c:v>
                </c:pt>
                <c:pt idx="1">
                  <c:v>Within 24 hours of the shift</c:v>
                </c:pt>
                <c:pt idx="2">
                  <c:v>Other</c:v>
                </c:pt>
                <c:pt idx="3">
                  <c:v>There is no time requirement for patient care report submission</c:v>
                </c:pt>
                <c:pt idx="4">
                  <c:v>Within 48 hours of the shift</c:v>
                </c:pt>
                <c:pt idx="5">
                  <c:v>Before the run goes to billing</c:v>
                </c:pt>
              </c:strCache>
            </c:strRef>
          </c:cat>
          <c:val>
            <c:numRef>
              <c:f>'1 Q14 In re and Q7 What i'!$B$27:$B$32</c:f>
              <c:numCache>
                <c:formatCode>General</c:formatCode>
                <c:ptCount val="6"/>
                <c:pt idx="0">
                  <c:v>109</c:v>
                </c:pt>
                <c:pt idx="1">
                  <c:v>64</c:v>
                </c:pt>
                <c:pt idx="2">
                  <c:v>26</c:v>
                </c:pt>
                <c:pt idx="3">
                  <c:v>29</c:v>
                </c:pt>
                <c:pt idx="4">
                  <c:v>12</c:v>
                </c:pt>
                <c:pt idx="5">
                  <c:v>7</c:v>
                </c:pt>
              </c:numCache>
            </c:numRef>
          </c:val>
          <c:extLst>
            <c:ext xmlns:c16="http://schemas.microsoft.com/office/drawing/2014/chart" uri="{C3380CC4-5D6E-409C-BE32-E72D297353CC}">
              <c16:uniqueId val="{00000000-2C7D-4F7B-B995-BFCB53A7D9B3}"/>
            </c:ext>
          </c:extLst>
        </c:ser>
        <c:ser>
          <c:idx val="1"/>
          <c:order val="1"/>
          <c:tx>
            <c:strRef>
              <c:f>'1 Q14 In re and Q7 What i'!$C$26</c:f>
              <c:strCache>
                <c:ptCount val="1"/>
                <c:pt idx="0">
                  <c:v>Small urban</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Q14 In re and Q7 What i'!$A$27:$A$32</c:f>
              <c:strCache>
                <c:ptCount val="6"/>
                <c:pt idx="0">
                  <c:v>Before the end of  the shift</c:v>
                </c:pt>
                <c:pt idx="1">
                  <c:v>Within 24 hours of the shift</c:v>
                </c:pt>
                <c:pt idx="2">
                  <c:v>Other</c:v>
                </c:pt>
                <c:pt idx="3">
                  <c:v>There is no time requirement for patient care report submission</c:v>
                </c:pt>
                <c:pt idx="4">
                  <c:v>Within 48 hours of the shift</c:v>
                </c:pt>
                <c:pt idx="5">
                  <c:v>Before the run goes to billing</c:v>
                </c:pt>
              </c:strCache>
            </c:strRef>
          </c:cat>
          <c:val>
            <c:numRef>
              <c:f>'1 Q14 In re and Q7 What i'!$C$27:$C$32</c:f>
              <c:numCache>
                <c:formatCode>General</c:formatCode>
                <c:ptCount val="6"/>
                <c:pt idx="0">
                  <c:v>35</c:v>
                </c:pt>
                <c:pt idx="1">
                  <c:v>9</c:v>
                </c:pt>
                <c:pt idx="2">
                  <c:v>8</c:v>
                </c:pt>
                <c:pt idx="3">
                  <c:v>0</c:v>
                </c:pt>
                <c:pt idx="4">
                  <c:v>1</c:v>
                </c:pt>
                <c:pt idx="5">
                  <c:v>3</c:v>
                </c:pt>
              </c:numCache>
            </c:numRef>
          </c:val>
          <c:extLst>
            <c:ext xmlns:c16="http://schemas.microsoft.com/office/drawing/2014/chart" uri="{C3380CC4-5D6E-409C-BE32-E72D297353CC}">
              <c16:uniqueId val="{00000001-2C7D-4F7B-B995-BFCB53A7D9B3}"/>
            </c:ext>
          </c:extLst>
        </c:ser>
        <c:ser>
          <c:idx val="2"/>
          <c:order val="2"/>
          <c:tx>
            <c:strRef>
              <c:f>'1 Q14 In re and Q7 What i'!$D$26</c:f>
              <c:strCache>
                <c:ptCount val="1"/>
                <c:pt idx="0">
                  <c:v>Urban</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 Q14 In re and Q7 What i'!$A$27:$A$32</c:f>
              <c:strCache>
                <c:ptCount val="6"/>
                <c:pt idx="0">
                  <c:v>Before the end of  the shift</c:v>
                </c:pt>
                <c:pt idx="1">
                  <c:v>Within 24 hours of the shift</c:v>
                </c:pt>
                <c:pt idx="2">
                  <c:v>Other</c:v>
                </c:pt>
                <c:pt idx="3">
                  <c:v>There is no time requirement for patient care report submission</c:v>
                </c:pt>
                <c:pt idx="4">
                  <c:v>Within 48 hours of the shift</c:v>
                </c:pt>
                <c:pt idx="5">
                  <c:v>Before the run goes to billing</c:v>
                </c:pt>
              </c:strCache>
            </c:strRef>
          </c:cat>
          <c:val>
            <c:numRef>
              <c:f>'1 Q14 In re and Q7 What i'!$D$27:$D$32</c:f>
              <c:numCache>
                <c:formatCode>General</c:formatCode>
                <c:ptCount val="6"/>
                <c:pt idx="0">
                  <c:v>27</c:v>
                </c:pt>
                <c:pt idx="1">
                  <c:v>6</c:v>
                </c:pt>
                <c:pt idx="2">
                  <c:v>5</c:v>
                </c:pt>
                <c:pt idx="3">
                  <c:v>0</c:v>
                </c:pt>
                <c:pt idx="4">
                  <c:v>0</c:v>
                </c:pt>
                <c:pt idx="5">
                  <c:v>1</c:v>
                </c:pt>
              </c:numCache>
            </c:numRef>
          </c:val>
          <c:extLst>
            <c:ext xmlns:c16="http://schemas.microsoft.com/office/drawing/2014/chart" uri="{C3380CC4-5D6E-409C-BE32-E72D297353CC}">
              <c16:uniqueId val="{00000002-2C7D-4F7B-B995-BFCB53A7D9B3}"/>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majorGridlines/>
        <c:numFmt formatCode="General" sourceLinked="1"/>
        <c:majorTickMark val="out"/>
        <c:minorTickMark val="none"/>
        <c:tickLblPos val="nextTo"/>
        <c:txPr>
          <a:bodyPr/>
          <a:lstStyle/>
          <a:p>
            <a:pPr>
              <a:defRPr sz="1050"/>
            </a:pPr>
            <a:endParaRPr lang="en-US"/>
          </a:p>
        </c:txPr>
        <c:crossAx val="2028544312"/>
        <c:crosses val="autoZero"/>
        <c:auto val="1"/>
        <c:lblAlgn val="ctr"/>
        <c:lblOffset val="100"/>
        <c:noMultiLvlLbl val="0"/>
      </c:catAx>
      <c:valAx>
        <c:axId val="2028544312"/>
        <c:scaling>
          <c:orientation val="minMax"/>
        </c:scaling>
        <c:delete val="0"/>
        <c:axPos val="l"/>
        <c:majorGridlines/>
        <c:numFmt formatCode="General" sourceLinked="1"/>
        <c:majorTickMark val="out"/>
        <c:minorTickMark val="none"/>
        <c:tickLblPos val="nextTo"/>
        <c:crossAx val="2028547256"/>
        <c:crosses val="autoZero"/>
        <c:crossBetween val="between"/>
      </c:valAx>
    </c:plotArea>
    <c:legend>
      <c:legendPos val="b"/>
      <c:layout>
        <c:manualLayout>
          <c:xMode val="edge"/>
          <c:yMode val="edge"/>
          <c:x val="0.35602094293451308"/>
          <c:y val="0.93444827861763236"/>
          <c:w val="0.28795801363897505"/>
          <c:h val="4.9226670334447165E-2"/>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Do</a:t>
            </a:r>
            <a:r>
              <a:rPr lang="en-US" baseline="0" dirty="0"/>
              <a:t> Participants Receive </a:t>
            </a:r>
            <a:r>
              <a:rPr lang="en-US" dirty="0"/>
              <a:t>Clinical</a:t>
            </a:r>
            <a:r>
              <a:rPr lang="en-US" baseline="0" dirty="0"/>
              <a:t> Feedback From the Hospital?</a:t>
            </a:r>
            <a:endParaRPr lang="en-US" dirty="0"/>
          </a:p>
        </c:rich>
      </c:tx>
      <c:overlay val="0"/>
    </c:title>
    <c:autoTitleDeleted val="0"/>
    <c:plotArea>
      <c:layout>
        <c:manualLayout>
          <c:layoutTarget val="inner"/>
          <c:xMode val="edge"/>
          <c:yMode val="edge"/>
          <c:x val="0.11463926736654009"/>
          <c:y val="0.1048502762876289"/>
          <c:w val="0.76327181597334914"/>
          <c:h val="0.66475094697003323"/>
        </c:manualLayout>
      </c:layout>
      <c:barChart>
        <c:barDir val="col"/>
        <c:grouping val="clustered"/>
        <c:varyColors val="0"/>
        <c:ser>
          <c:idx val="0"/>
          <c:order val="0"/>
          <c:tx>
            <c:strRef>
              <c:f>'1 Q21 Do pr and Q7 What i'!$B$25</c:f>
              <c:strCache>
                <c:ptCount val="1"/>
                <c:pt idx="0">
                  <c:v>Rural</c:v>
                </c:pt>
              </c:strCache>
            </c:strRef>
          </c:tx>
          <c:invertIfNegative val="0"/>
          <c:cat>
            <c:strRef>
              <c:f>'1 Q21 Do pr and Q7 What i'!$A$26:$A$30</c:f>
              <c:strCache>
                <c:ptCount val="5"/>
                <c:pt idx="0">
                  <c:v>No, feedback is not provided from the hospital, however, I believe receiving this information would help improve patient care</c:v>
                </c:pt>
                <c:pt idx="1">
                  <c:v>Yes, feedback is provided from the hospital about patient outcomes for patients transported to their facility if requested</c:v>
                </c:pt>
                <c:pt idx="2">
                  <c:v>Yes, feedback is provided for specific diagnoses we transport to the hospital (such as strokes, cardiac arrests, TIA's)</c:v>
                </c:pt>
                <c:pt idx="3">
                  <c:v>No, feedback is not provided from the hospital and I don't feel it would be of value</c:v>
                </c:pt>
                <c:pt idx="4">
                  <c:v>I don't know</c:v>
                </c:pt>
              </c:strCache>
            </c:strRef>
          </c:cat>
          <c:val>
            <c:numRef>
              <c:f>'1 Q21 Do pr and Q7 What i'!$B$26:$B$30</c:f>
              <c:numCache>
                <c:formatCode>General</c:formatCode>
                <c:ptCount val="5"/>
                <c:pt idx="0">
                  <c:v>164</c:v>
                </c:pt>
                <c:pt idx="1">
                  <c:v>24</c:v>
                </c:pt>
                <c:pt idx="2">
                  <c:v>16</c:v>
                </c:pt>
                <c:pt idx="3">
                  <c:v>13</c:v>
                </c:pt>
                <c:pt idx="4">
                  <c:v>9</c:v>
                </c:pt>
              </c:numCache>
            </c:numRef>
          </c:val>
          <c:extLst>
            <c:ext xmlns:c16="http://schemas.microsoft.com/office/drawing/2014/chart" uri="{C3380CC4-5D6E-409C-BE32-E72D297353CC}">
              <c16:uniqueId val="{00000000-EB61-4FAB-9D90-466902F4CD7C}"/>
            </c:ext>
          </c:extLst>
        </c:ser>
        <c:ser>
          <c:idx val="1"/>
          <c:order val="1"/>
          <c:tx>
            <c:strRef>
              <c:f>'1 Q21 Do pr and Q7 What i'!$C$25</c:f>
              <c:strCache>
                <c:ptCount val="1"/>
                <c:pt idx="0">
                  <c:v>Small urban</c:v>
                </c:pt>
              </c:strCache>
            </c:strRef>
          </c:tx>
          <c:invertIfNegative val="0"/>
          <c:cat>
            <c:strRef>
              <c:f>'1 Q21 Do pr and Q7 What i'!$A$26:$A$30</c:f>
              <c:strCache>
                <c:ptCount val="5"/>
                <c:pt idx="0">
                  <c:v>No, feedback is not provided from the hospital, however, I believe receiving this information would help improve patient care</c:v>
                </c:pt>
                <c:pt idx="1">
                  <c:v>Yes, feedback is provided from the hospital about patient outcomes for patients transported to their facility if requested</c:v>
                </c:pt>
                <c:pt idx="2">
                  <c:v>Yes, feedback is provided for specific diagnoses we transport to the hospital (such as strokes, cardiac arrests, TIA's)</c:v>
                </c:pt>
                <c:pt idx="3">
                  <c:v>No, feedback is not provided from the hospital and I don't feel it would be of value</c:v>
                </c:pt>
                <c:pt idx="4">
                  <c:v>I don't know</c:v>
                </c:pt>
              </c:strCache>
            </c:strRef>
          </c:cat>
          <c:val>
            <c:numRef>
              <c:f>'1 Q21 Do pr and Q7 What i'!$C$26:$C$30</c:f>
              <c:numCache>
                <c:formatCode>General</c:formatCode>
                <c:ptCount val="5"/>
                <c:pt idx="0">
                  <c:v>34</c:v>
                </c:pt>
                <c:pt idx="1">
                  <c:v>5</c:v>
                </c:pt>
                <c:pt idx="2">
                  <c:v>4</c:v>
                </c:pt>
                <c:pt idx="3">
                  <c:v>4</c:v>
                </c:pt>
                <c:pt idx="4">
                  <c:v>0</c:v>
                </c:pt>
              </c:numCache>
            </c:numRef>
          </c:val>
          <c:extLst>
            <c:ext xmlns:c16="http://schemas.microsoft.com/office/drawing/2014/chart" uri="{C3380CC4-5D6E-409C-BE32-E72D297353CC}">
              <c16:uniqueId val="{00000001-EB61-4FAB-9D90-466902F4CD7C}"/>
            </c:ext>
          </c:extLst>
        </c:ser>
        <c:ser>
          <c:idx val="2"/>
          <c:order val="2"/>
          <c:tx>
            <c:strRef>
              <c:f>'1 Q21 Do pr and Q7 What i'!$D$25</c:f>
              <c:strCache>
                <c:ptCount val="1"/>
                <c:pt idx="0">
                  <c:v>Urban</c:v>
                </c:pt>
              </c:strCache>
            </c:strRef>
          </c:tx>
          <c:invertIfNegative val="0"/>
          <c:cat>
            <c:strRef>
              <c:f>'1 Q21 Do pr and Q7 What i'!$A$26:$A$30</c:f>
              <c:strCache>
                <c:ptCount val="5"/>
                <c:pt idx="0">
                  <c:v>No, feedback is not provided from the hospital, however, I believe receiving this information would help improve patient care</c:v>
                </c:pt>
                <c:pt idx="1">
                  <c:v>Yes, feedback is provided from the hospital about patient outcomes for patients transported to their facility if requested</c:v>
                </c:pt>
                <c:pt idx="2">
                  <c:v>Yes, feedback is provided for specific diagnoses we transport to the hospital (such as strokes, cardiac arrests, TIA's)</c:v>
                </c:pt>
                <c:pt idx="3">
                  <c:v>No, feedback is not provided from the hospital and I don't feel it would be of value</c:v>
                </c:pt>
                <c:pt idx="4">
                  <c:v>I don't know</c:v>
                </c:pt>
              </c:strCache>
            </c:strRef>
          </c:cat>
          <c:val>
            <c:numRef>
              <c:f>'1 Q21 Do pr and Q7 What i'!$D$26:$D$30</c:f>
              <c:numCache>
                <c:formatCode>General</c:formatCode>
                <c:ptCount val="5"/>
                <c:pt idx="0">
                  <c:v>16</c:v>
                </c:pt>
                <c:pt idx="1">
                  <c:v>10</c:v>
                </c:pt>
                <c:pt idx="2">
                  <c:v>8</c:v>
                </c:pt>
                <c:pt idx="3">
                  <c:v>2</c:v>
                </c:pt>
                <c:pt idx="4">
                  <c:v>2</c:v>
                </c:pt>
              </c:numCache>
            </c:numRef>
          </c:val>
          <c:extLst>
            <c:ext xmlns:c16="http://schemas.microsoft.com/office/drawing/2014/chart" uri="{C3380CC4-5D6E-409C-BE32-E72D297353CC}">
              <c16:uniqueId val="{00000002-EB61-4FAB-9D90-466902F4CD7C}"/>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majorGridlines/>
        <c:numFmt formatCode="General" sourceLinked="1"/>
        <c:majorTickMark val="out"/>
        <c:minorTickMark val="none"/>
        <c:tickLblPos val="nextTo"/>
        <c:txPr>
          <a:bodyPr/>
          <a:lstStyle/>
          <a:p>
            <a:pPr>
              <a:defRPr sz="1100"/>
            </a:pPr>
            <a:endParaRPr lang="en-US"/>
          </a:p>
        </c:txPr>
        <c:crossAx val="2028544312"/>
        <c:crosses val="autoZero"/>
        <c:auto val="1"/>
        <c:lblAlgn val="ctr"/>
        <c:lblOffset val="100"/>
        <c:noMultiLvlLbl val="0"/>
      </c:catAx>
      <c:valAx>
        <c:axId val="2028544312"/>
        <c:scaling>
          <c:orientation val="minMax"/>
        </c:scaling>
        <c:delete val="0"/>
        <c:axPos val="l"/>
        <c:majorGridlines/>
        <c:numFmt formatCode="General" sourceLinked="1"/>
        <c:majorTickMark val="out"/>
        <c:minorTickMark val="none"/>
        <c:tickLblPos val="nextTo"/>
        <c:crossAx val="2028547256"/>
        <c:crosses val="autoZero"/>
        <c:crossBetween val="between"/>
        <c:majorUnit val="30"/>
      </c:valAx>
    </c:plotArea>
    <c:legend>
      <c:legendPos val="r"/>
      <c:layout>
        <c:manualLayout>
          <c:xMode val="edge"/>
          <c:yMode val="edge"/>
          <c:x val="0.87798369532567744"/>
          <c:y val="0.14834193262020376"/>
          <c:w val="0.12201630467432253"/>
          <c:h val="0.33534133347329637"/>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Do</a:t>
            </a:r>
            <a:r>
              <a:rPr lang="en-US" baseline="0" dirty="0"/>
              <a:t> Participants Receive Feedback About Clinical Outcomes and Time Sensitive Cases?</a:t>
            </a:r>
            <a:endParaRPr lang="en-US" dirty="0"/>
          </a:p>
        </c:rich>
      </c:tx>
      <c:overlay val="0"/>
    </c:title>
    <c:autoTitleDeleted val="0"/>
    <c:plotArea>
      <c:layout>
        <c:manualLayout>
          <c:layoutTarget val="inner"/>
          <c:xMode val="edge"/>
          <c:yMode val="edge"/>
          <c:x val="8.6055760782284316E-2"/>
          <c:y val="0.1288712205236775"/>
          <c:w val="0.60672387726935861"/>
          <c:h val="0.67476260938097454"/>
        </c:manualLayout>
      </c:layout>
      <c:barChart>
        <c:barDir val="col"/>
        <c:grouping val="clustered"/>
        <c:varyColors val="0"/>
        <c:ser>
          <c:idx val="0"/>
          <c:order val="0"/>
          <c:tx>
            <c:strRef>
              <c:f>'1 Q7 What i and Q20 Do ag'!$B$23</c:f>
              <c:strCache>
                <c:ptCount val="1"/>
                <c:pt idx="0">
                  <c:v>No, providers do not receive feedback about time sensitive metrics and clinical outcomes</c:v>
                </c:pt>
              </c:strCache>
            </c:strRef>
          </c:tx>
          <c:invertIfNegative val="0"/>
          <c:cat>
            <c:strRef>
              <c:f>'1 Q7 What i and Q20 Do ag'!$A$24:$A$26</c:f>
              <c:strCache>
                <c:ptCount val="3"/>
                <c:pt idx="0">
                  <c:v>Rural</c:v>
                </c:pt>
                <c:pt idx="1">
                  <c:v>Small urban</c:v>
                </c:pt>
                <c:pt idx="2">
                  <c:v>Urban</c:v>
                </c:pt>
              </c:strCache>
            </c:strRef>
          </c:cat>
          <c:val>
            <c:numRef>
              <c:f>'1 Q7 What i and Q20 Do ag'!$B$24:$B$26</c:f>
              <c:numCache>
                <c:formatCode>General</c:formatCode>
                <c:ptCount val="3"/>
                <c:pt idx="0">
                  <c:v>105</c:v>
                </c:pt>
                <c:pt idx="1">
                  <c:v>28</c:v>
                </c:pt>
                <c:pt idx="2">
                  <c:v>16</c:v>
                </c:pt>
              </c:numCache>
            </c:numRef>
          </c:val>
          <c:extLst>
            <c:ext xmlns:c16="http://schemas.microsoft.com/office/drawing/2014/chart" uri="{C3380CC4-5D6E-409C-BE32-E72D297353CC}">
              <c16:uniqueId val="{00000000-013D-46E5-80DA-D82CBCB6D1A4}"/>
            </c:ext>
          </c:extLst>
        </c:ser>
        <c:ser>
          <c:idx val="1"/>
          <c:order val="1"/>
          <c:tx>
            <c:strRef>
              <c:f>'1 Q7 What i and Q20 Do ag'!$C$23</c:f>
              <c:strCache>
                <c:ptCount val="1"/>
                <c:pt idx="0">
                  <c:v>Yes, providers get feedback about time sensitive metrics and clinical outcomes</c:v>
                </c:pt>
              </c:strCache>
            </c:strRef>
          </c:tx>
          <c:invertIfNegative val="0"/>
          <c:cat>
            <c:strRef>
              <c:f>'1 Q7 What i and Q20 Do ag'!$A$24:$A$26</c:f>
              <c:strCache>
                <c:ptCount val="3"/>
                <c:pt idx="0">
                  <c:v>Rural</c:v>
                </c:pt>
                <c:pt idx="1">
                  <c:v>Small urban</c:v>
                </c:pt>
                <c:pt idx="2">
                  <c:v>Urban</c:v>
                </c:pt>
              </c:strCache>
            </c:strRef>
          </c:cat>
          <c:val>
            <c:numRef>
              <c:f>'1 Q7 What i and Q20 Do ag'!$C$24:$C$26</c:f>
              <c:numCache>
                <c:formatCode>General</c:formatCode>
                <c:ptCount val="3"/>
                <c:pt idx="0">
                  <c:v>45</c:v>
                </c:pt>
                <c:pt idx="1">
                  <c:v>8</c:v>
                </c:pt>
                <c:pt idx="2">
                  <c:v>8</c:v>
                </c:pt>
              </c:numCache>
            </c:numRef>
          </c:val>
          <c:extLst>
            <c:ext xmlns:c16="http://schemas.microsoft.com/office/drawing/2014/chart" uri="{C3380CC4-5D6E-409C-BE32-E72D297353CC}">
              <c16:uniqueId val="{00000001-013D-46E5-80DA-D82CBCB6D1A4}"/>
            </c:ext>
          </c:extLst>
        </c:ser>
        <c:ser>
          <c:idx val="2"/>
          <c:order val="2"/>
          <c:tx>
            <c:strRef>
              <c:f>'1 Q7 What i and Q20 Do ag'!$D$23</c:f>
              <c:strCache>
                <c:ptCount val="1"/>
                <c:pt idx="0">
                  <c:v>I don't know</c:v>
                </c:pt>
              </c:strCache>
            </c:strRef>
          </c:tx>
          <c:invertIfNegative val="0"/>
          <c:cat>
            <c:strRef>
              <c:f>'1 Q7 What i and Q20 Do ag'!$A$24:$A$26</c:f>
              <c:strCache>
                <c:ptCount val="3"/>
                <c:pt idx="0">
                  <c:v>Rural</c:v>
                </c:pt>
                <c:pt idx="1">
                  <c:v>Small urban</c:v>
                </c:pt>
                <c:pt idx="2">
                  <c:v>Urban</c:v>
                </c:pt>
              </c:strCache>
            </c:strRef>
          </c:cat>
          <c:val>
            <c:numRef>
              <c:f>'1 Q7 What i and Q20 Do ag'!$D$24:$D$26</c:f>
              <c:numCache>
                <c:formatCode>General</c:formatCode>
                <c:ptCount val="3"/>
                <c:pt idx="0">
                  <c:v>37</c:v>
                </c:pt>
                <c:pt idx="1">
                  <c:v>10</c:v>
                </c:pt>
                <c:pt idx="2">
                  <c:v>4</c:v>
                </c:pt>
              </c:numCache>
            </c:numRef>
          </c:val>
          <c:extLst>
            <c:ext xmlns:c16="http://schemas.microsoft.com/office/drawing/2014/chart" uri="{C3380CC4-5D6E-409C-BE32-E72D297353CC}">
              <c16:uniqueId val="{00000002-013D-46E5-80DA-D82CBCB6D1A4}"/>
            </c:ext>
          </c:extLst>
        </c:ser>
        <c:ser>
          <c:idx val="3"/>
          <c:order val="3"/>
          <c:tx>
            <c:strRef>
              <c:f>'1 Q7 What i and Q20 Do ag'!$E$23</c:f>
              <c:strCache>
                <c:ptCount val="1"/>
                <c:pt idx="0">
                  <c:v>Yes, providers get feedback about time sensitive metrics only</c:v>
                </c:pt>
              </c:strCache>
            </c:strRef>
          </c:tx>
          <c:invertIfNegative val="0"/>
          <c:cat>
            <c:strRef>
              <c:f>'1 Q7 What i and Q20 Do ag'!$A$24:$A$26</c:f>
              <c:strCache>
                <c:ptCount val="3"/>
                <c:pt idx="0">
                  <c:v>Rural</c:v>
                </c:pt>
                <c:pt idx="1">
                  <c:v>Small urban</c:v>
                </c:pt>
                <c:pt idx="2">
                  <c:v>Urban</c:v>
                </c:pt>
              </c:strCache>
            </c:strRef>
          </c:cat>
          <c:val>
            <c:numRef>
              <c:f>'1 Q7 What i and Q20 Do ag'!$E$24:$E$26</c:f>
              <c:numCache>
                <c:formatCode>General</c:formatCode>
                <c:ptCount val="3"/>
                <c:pt idx="0">
                  <c:v>21</c:v>
                </c:pt>
                <c:pt idx="1">
                  <c:v>2</c:v>
                </c:pt>
                <c:pt idx="2">
                  <c:v>2</c:v>
                </c:pt>
              </c:numCache>
            </c:numRef>
          </c:val>
          <c:extLst>
            <c:ext xmlns:c16="http://schemas.microsoft.com/office/drawing/2014/chart" uri="{C3380CC4-5D6E-409C-BE32-E72D297353CC}">
              <c16:uniqueId val="{00000003-013D-46E5-80DA-D82CBCB6D1A4}"/>
            </c:ext>
          </c:extLst>
        </c:ser>
        <c:ser>
          <c:idx val="4"/>
          <c:order val="4"/>
          <c:tx>
            <c:strRef>
              <c:f>'1 Q7 What i and Q20 Do ag'!$F$23</c:f>
              <c:strCache>
                <c:ptCount val="1"/>
                <c:pt idx="0">
                  <c:v>Yes, providers get feedback about clinical outcomes only</c:v>
                </c:pt>
              </c:strCache>
            </c:strRef>
          </c:tx>
          <c:invertIfNegative val="0"/>
          <c:cat>
            <c:strRef>
              <c:f>'1 Q7 What i and Q20 Do ag'!$A$24:$A$26</c:f>
              <c:strCache>
                <c:ptCount val="3"/>
                <c:pt idx="0">
                  <c:v>Rural</c:v>
                </c:pt>
                <c:pt idx="1">
                  <c:v>Small urban</c:v>
                </c:pt>
                <c:pt idx="2">
                  <c:v>Urban</c:v>
                </c:pt>
              </c:strCache>
            </c:strRef>
          </c:cat>
          <c:val>
            <c:numRef>
              <c:f>'1 Q7 What i and Q20 Do ag'!$F$24:$F$26</c:f>
              <c:numCache>
                <c:formatCode>General</c:formatCode>
                <c:ptCount val="3"/>
                <c:pt idx="0">
                  <c:v>12</c:v>
                </c:pt>
                <c:pt idx="1">
                  <c:v>2</c:v>
                </c:pt>
                <c:pt idx="2">
                  <c:v>6</c:v>
                </c:pt>
              </c:numCache>
            </c:numRef>
          </c:val>
          <c:extLst>
            <c:ext xmlns:c16="http://schemas.microsoft.com/office/drawing/2014/chart" uri="{C3380CC4-5D6E-409C-BE32-E72D297353CC}">
              <c16:uniqueId val="{00000004-013D-46E5-80DA-D82CBCB6D1A4}"/>
            </c:ext>
          </c:extLst>
        </c:ser>
        <c:ser>
          <c:idx val="5"/>
          <c:order val="5"/>
          <c:tx>
            <c:strRef>
              <c:f>'1 Q7 What i and Q20 Do ag'!$G$23</c:f>
              <c:strCache>
                <c:ptCount val="1"/>
                <c:pt idx="0">
                  <c:v>Other</c:v>
                </c:pt>
              </c:strCache>
            </c:strRef>
          </c:tx>
          <c:invertIfNegative val="0"/>
          <c:cat>
            <c:strRef>
              <c:f>'1 Q7 What i and Q20 Do ag'!$A$24:$A$26</c:f>
              <c:strCache>
                <c:ptCount val="3"/>
                <c:pt idx="0">
                  <c:v>Rural</c:v>
                </c:pt>
                <c:pt idx="1">
                  <c:v>Small urban</c:v>
                </c:pt>
                <c:pt idx="2">
                  <c:v>Urban</c:v>
                </c:pt>
              </c:strCache>
            </c:strRef>
          </c:cat>
          <c:val>
            <c:numRef>
              <c:f>'1 Q7 What i and Q20 Do ag'!$G$24:$G$26</c:f>
              <c:numCache>
                <c:formatCode>General</c:formatCode>
                <c:ptCount val="3"/>
                <c:pt idx="0">
                  <c:v>8</c:v>
                </c:pt>
                <c:pt idx="1">
                  <c:v>1</c:v>
                </c:pt>
                <c:pt idx="2">
                  <c:v>2</c:v>
                </c:pt>
              </c:numCache>
            </c:numRef>
          </c:val>
          <c:extLst>
            <c:ext xmlns:c16="http://schemas.microsoft.com/office/drawing/2014/chart" uri="{C3380CC4-5D6E-409C-BE32-E72D297353CC}">
              <c16:uniqueId val="{00000005-013D-46E5-80DA-D82CBCB6D1A4}"/>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majorGridlines/>
        <c:numFmt formatCode="General" sourceLinked="1"/>
        <c:majorTickMark val="out"/>
        <c:minorTickMark val="none"/>
        <c:tickLblPos val="nextTo"/>
        <c:txPr>
          <a:bodyPr/>
          <a:lstStyle/>
          <a:p>
            <a:pPr>
              <a:defRPr sz="1100"/>
            </a:pPr>
            <a:endParaRPr lang="en-US"/>
          </a:p>
        </c:txPr>
        <c:crossAx val="2028544312"/>
        <c:crosses val="autoZero"/>
        <c:auto val="1"/>
        <c:lblAlgn val="ctr"/>
        <c:lblOffset val="100"/>
        <c:noMultiLvlLbl val="0"/>
      </c:catAx>
      <c:valAx>
        <c:axId val="2028544312"/>
        <c:scaling>
          <c:orientation val="minMax"/>
        </c:scaling>
        <c:delete val="0"/>
        <c:axPos val="l"/>
        <c:majorGridlines/>
        <c:numFmt formatCode="General" sourceLinked="1"/>
        <c:majorTickMark val="out"/>
        <c:minorTickMark val="none"/>
        <c:tickLblPos val="nextTo"/>
        <c:crossAx val="2028547256"/>
        <c:crosses val="autoZero"/>
        <c:crossBetween val="between"/>
      </c:valAx>
    </c:plotArea>
    <c:legend>
      <c:legendPos val="r"/>
      <c:layout>
        <c:manualLayout>
          <c:xMode val="edge"/>
          <c:yMode val="edge"/>
          <c:x val="0.6984000178866534"/>
          <c:y val="0.13138721458417948"/>
          <c:w val="0.25067460866630897"/>
          <c:h val="0.78503946636204192"/>
        </c:manualLayout>
      </c:layout>
      <c:overlay val="0"/>
      <c:txPr>
        <a:bodyPr/>
        <a:lstStyle/>
        <a:p>
          <a:pPr>
            <a:defRPr sz="1250" baseline="0"/>
          </a:pPr>
          <a:endParaRPr lang="en-US"/>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dirty="0"/>
              <a:t>Do</a:t>
            </a:r>
            <a:r>
              <a:rPr lang="en-US" sz="2000" baseline="0" dirty="0"/>
              <a:t> Participants Have an Agency Structured New Employee Orientation Program?</a:t>
            </a:r>
            <a:endParaRPr lang="en-US" sz="2000" dirty="0"/>
          </a:p>
        </c:rich>
      </c:tx>
      <c:overlay val="0"/>
    </c:title>
    <c:autoTitleDeleted val="0"/>
    <c:plotArea>
      <c:layout>
        <c:manualLayout>
          <c:layoutTarget val="inner"/>
          <c:xMode val="edge"/>
          <c:yMode val="edge"/>
          <c:x val="0.11600157758580351"/>
          <c:y val="0.12930897537728356"/>
          <c:w val="0.74266910724418089"/>
          <c:h val="0.68896229051075752"/>
        </c:manualLayout>
      </c:layout>
      <c:barChart>
        <c:barDir val="col"/>
        <c:grouping val="clustered"/>
        <c:varyColors val="0"/>
        <c:ser>
          <c:idx val="0"/>
          <c:order val="0"/>
          <c:tx>
            <c:strRef>
              <c:f>'1 Q7 What i and Q33 A str'!$B$23</c:f>
              <c:strCache>
                <c:ptCount val="1"/>
                <c:pt idx="0">
                  <c:v>True</c:v>
                </c:pt>
              </c:strCache>
            </c:strRef>
          </c:tx>
          <c:invertIfNegative val="0"/>
          <c:dLbls>
            <c:spPr>
              <a:solidFill>
                <a:prstClr val="white"/>
              </a:solidFill>
              <a:ln>
                <a:solidFill>
                  <a:prstClr val="black">
                    <a:lumMod val="65000"/>
                    <a:lumOff val="35000"/>
                  </a:prstClr>
                </a:solidFill>
              </a:ln>
              <a:effectLst/>
            </c:sp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'1 Q7 What i and Q33 A str'!$A$24:$A$26</c:f>
              <c:strCache>
                <c:ptCount val="3"/>
                <c:pt idx="0">
                  <c:v>Rural</c:v>
                </c:pt>
                <c:pt idx="1">
                  <c:v>Small urban</c:v>
                </c:pt>
                <c:pt idx="2">
                  <c:v>Urban</c:v>
                </c:pt>
              </c:strCache>
            </c:strRef>
          </c:cat>
          <c:val>
            <c:numRef>
              <c:f>'1 Q7 What i and Q33 A str'!$B$24:$B$26</c:f>
              <c:numCache>
                <c:formatCode>General</c:formatCode>
                <c:ptCount val="3"/>
                <c:pt idx="0">
                  <c:v>132</c:v>
                </c:pt>
                <c:pt idx="1">
                  <c:v>36</c:v>
                </c:pt>
                <c:pt idx="2">
                  <c:v>31</c:v>
                </c:pt>
              </c:numCache>
            </c:numRef>
          </c:val>
          <c:extLst>
            <c:ext xmlns:c16="http://schemas.microsoft.com/office/drawing/2014/chart" uri="{C3380CC4-5D6E-409C-BE32-E72D297353CC}">
              <c16:uniqueId val="{00000000-4E0C-4314-82AB-4C346BD3AAB6}"/>
            </c:ext>
          </c:extLst>
        </c:ser>
        <c:ser>
          <c:idx val="1"/>
          <c:order val="1"/>
          <c:tx>
            <c:strRef>
              <c:f>'1 Q7 What i and Q33 A str'!$C$23</c:f>
              <c:strCache>
                <c:ptCount val="1"/>
                <c:pt idx="0">
                  <c:v>False</c:v>
                </c:pt>
              </c:strCache>
            </c:strRef>
          </c:tx>
          <c:invertIfNegative val="0"/>
          <c:dLbls>
            <c:spPr>
              <a:solidFill>
                <a:prstClr val="white"/>
              </a:solidFill>
              <a:ln>
                <a:solidFill>
                  <a:prstClr val="black">
                    <a:lumMod val="65000"/>
                    <a:lumOff val="35000"/>
                  </a:prstClr>
                </a:solidFill>
              </a:ln>
              <a:effectLst/>
            </c:sp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'1 Q7 What i and Q33 A str'!$A$24:$A$26</c:f>
              <c:strCache>
                <c:ptCount val="3"/>
                <c:pt idx="0">
                  <c:v>Rural</c:v>
                </c:pt>
                <c:pt idx="1">
                  <c:v>Small urban</c:v>
                </c:pt>
                <c:pt idx="2">
                  <c:v>Urban</c:v>
                </c:pt>
              </c:strCache>
            </c:strRef>
          </c:cat>
          <c:val>
            <c:numRef>
              <c:f>'1 Q7 What i and Q33 A str'!$C$24:$C$26</c:f>
              <c:numCache>
                <c:formatCode>General</c:formatCode>
                <c:ptCount val="3"/>
                <c:pt idx="0">
                  <c:v>93</c:v>
                </c:pt>
                <c:pt idx="1">
                  <c:v>12</c:v>
                </c:pt>
                <c:pt idx="2">
                  <c:v>5</c:v>
                </c:pt>
              </c:numCache>
            </c:numRef>
          </c:val>
          <c:extLst>
            <c:ext xmlns:c16="http://schemas.microsoft.com/office/drawing/2014/chart" uri="{C3380CC4-5D6E-409C-BE32-E72D297353CC}">
              <c16:uniqueId val="{00000001-4E0C-4314-82AB-4C346BD3AAB6}"/>
            </c:ext>
          </c:extLst>
        </c:ser>
        <c:dLbls>
          <c:showLegendKey val="0"/>
          <c:showVal val="0"/>
          <c:showCatName val="0"/>
          <c:showSerName val="0"/>
          <c:showPercent val="0"/>
          <c:showBubbleSize val="0"/>
        </c:dLbls>
        <c:gapWidth val="150"/>
        <c:axId val="2028547256"/>
        <c:axId val="2028544312"/>
      </c:barChart>
      <c:catAx>
        <c:axId val="2028547256"/>
        <c:scaling>
          <c:orientation val="minMax"/>
        </c:scaling>
        <c:delete val="0"/>
        <c:axPos val="b"/>
        <c:majorGridlines/>
        <c:numFmt formatCode="General" sourceLinked="1"/>
        <c:majorTickMark val="out"/>
        <c:minorTickMark val="none"/>
        <c:tickLblPos val="nextTo"/>
        <c:txPr>
          <a:bodyPr/>
          <a:lstStyle/>
          <a:p>
            <a:pPr>
              <a:defRPr sz="1100"/>
            </a:pPr>
            <a:endParaRPr lang="en-US"/>
          </a:p>
        </c:txPr>
        <c:crossAx val="2028544312"/>
        <c:crosses val="autoZero"/>
        <c:auto val="1"/>
        <c:lblAlgn val="ctr"/>
        <c:lblOffset val="100"/>
        <c:noMultiLvlLbl val="0"/>
      </c:catAx>
      <c:valAx>
        <c:axId val="2028544312"/>
        <c:scaling>
          <c:orientation val="minMax"/>
        </c:scaling>
        <c:delete val="0"/>
        <c:axPos val="l"/>
        <c:majorGridlines/>
        <c:numFmt formatCode="General" sourceLinked="1"/>
        <c:majorTickMark val="out"/>
        <c:minorTickMark val="none"/>
        <c:tickLblPos val="nextTo"/>
        <c:crossAx val="2028547256"/>
        <c:crosses val="autoZero"/>
        <c:crossBetween val="between"/>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DEDC2-7058-4947-A606-FA42AA0837F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7519EE7-7DE1-426A-B381-EC7FA35CEFC2}">
      <dgm:prSet/>
      <dgm:spPr/>
      <dgm:t>
        <a:bodyPr/>
        <a:lstStyle/>
        <a:p>
          <a:r>
            <a:rPr lang="en-US" dirty="0"/>
            <a:t>386 responses were captured. We were able to generate responses from all medical control authority regions in Michigan.</a:t>
          </a:r>
        </a:p>
      </dgm:t>
    </dgm:pt>
    <dgm:pt modelId="{090DAD10-B2FC-41B0-B915-EF7F2AFC6F69}" type="parTrans" cxnId="{A0DFE517-03B9-41F3-BA8B-020269DAA7EE}">
      <dgm:prSet/>
      <dgm:spPr/>
      <dgm:t>
        <a:bodyPr/>
        <a:lstStyle/>
        <a:p>
          <a:endParaRPr lang="en-US"/>
        </a:p>
      </dgm:t>
    </dgm:pt>
    <dgm:pt modelId="{D4FB0104-611F-4F45-A930-9A83B96B8676}" type="sibTrans" cxnId="{A0DFE517-03B9-41F3-BA8B-020269DAA7EE}">
      <dgm:prSet/>
      <dgm:spPr/>
      <dgm:t>
        <a:bodyPr/>
        <a:lstStyle/>
        <a:p>
          <a:endParaRPr lang="en-US"/>
        </a:p>
      </dgm:t>
    </dgm:pt>
    <dgm:pt modelId="{B8E4D6E9-F749-48E8-80EE-FDE269E555F5}">
      <dgm:prSet/>
      <dgm:spPr/>
      <dgm:t>
        <a:bodyPr/>
        <a:lstStyle/>
        <a:p>
          <a:r>
            <a:rPr lang="en-US" dirty="0"/>
            <a:t>The respondents consisted of EMS professionals from all licensure levels. </a:t>
          </a:r>
        </a:p>
      </dgm:t>
    </dgm:pt>
    <dgm:pt modelId="{D41C0BE8-7CEE-4D10-8480-257DB19D14AE}" type="parTrans" cxnId="{175DF3B6-3F41-4187-90C2-8ABA12FD95FF}">
      <dgm:prSet/>
      <dgm:spPr/>
      <dgm:t>
        <a:bodyPr/>
        <a:lstStyle/>
        <a:p>
          <a:endParaRPr lang="en-US"/>
        </a:p>
      </dgm:t>
    </dgm:pt>
    <dgm:pt modelId="{F94BCCE3-180A-472A-8D96-4BAFF2AFD742}" type="sibTrans" cxnId="{175DF3B6-3F41-4187-90C2-8ABA12FD95FF}">
      <dgm:prSet/>
      <dgm:spPr/>
      <dgm:t>
        <a:bodyPr/>
        <a:lstStyle/>
        <a:p>
          <a:endParaRPr lang="en-US"/>
        </a:p>
      </dgm:t>
    </dgm:pt>
    <dgm:pt modelId="{4196B528-27B7-442F-B524-DF686A43AAC0}">
      <dgm:prSet/>
      <dgm:spPr/>
      <dgm:t>
        <a:bodyPr/>
        <a:lstStyle/>
        <a:p>
          <a:r>
            <a:rPr lang="en-US" dirty="0"/>
            <a:t>The participants worked in varying EMS roles in the community. There was representation from clinical, administrative, managerial, and educator roles.</a:t>
          </a:r>
        </a:p>
      </dgm:t>
    </dgm:pt>
    <dgm:pt modelId="{6B977DAF-2366-47B1-9330-5B145E2B89C1}" type="parTrans" cxnId="{07E23CD0-FEA3-4E5E-BC52-1D22AF45ABA2}">
      <dgm:prSet/>
      <dgm:spPr/>
      <dgm:t>
        <a:bodyPr/>
        <a:lstStyle/>
        <a:p>
          <a:endParaRPr lang="en-US"/>
        </a:p>
      </dgm:t>
    </dgm:pt>
    <dgm:pt modelId="{3DF9C136-0A16-4140-9F4B-F85B6D9DCA5A}" type="sibTrans" cxnId="{07E23CD0-FEA3-4E5E-BC52-1D22AF45ABA2}">
      <dgm:prSet/>
      <dgm:spPr/>
      <dgm:t>
        <a:bodyPr/>
        <a:lstStyle/>
        <a:p>
          <a:endParaRPr lang="en-US"/>
        </a:p>
      </dgm:t>
    </dgm:pt>
    <dgm:pt modelId="{5156F4B7-98ED-48E5-BCEC-EA451CF8EF4C}" type="pres">
      <dgm:prSet presAssocID="{503DEDC2-7058-4947-A606-FA42AA0837F1}" presName="linear" presStyleCnt="0">
        <dgm:presLayoutVars>
          <dgm:animLvl val="lvl"/>
          <dgm:resizeHandles val="exact"/>
        </dgm:presLayoutVars>
      </dgm:prSet>
      <dgm:spPr/>
    </dgm:pt>
    <dgm:pt modelId="{298D7347-2009-4C35-968E-AB4ADCF6DB73}" type="pres">
      <dgm:prSet presAssocID="{97519EE7-7DE1-426A-B381-EC7FA35CEFC2}" presName="parentText" presStyleLbl="node1" presStyleIdx="0" presStyleCnt="3">
        <dgm:presLayoutVars>
          <dgm:chMax val="0"/>
          <dgm:bulletEnabled val="1"/>
        </dgm:presLayoutVars>
      </dgm:prSet>
      <dgm:spPr/>
    </dgm:pt>
    <dgm:pt modelId="{F2BEADB4-28D7-4E3F-813E-18010F07EA0A}" type="pres">
      <dgm:prSet presAssocID="{D4FB0104-611F-4F45-A930-9A83B96B8676}" presName="spacer" presStyleCnt="0"/>
      <dgm:spPr/>
    </dgm:pt>
    <dgm:pt modelId="{56461E79-2A41-4287-AE83-5C8FEFD90B78}" type="pres">
      <dgm:prSet presAssocID="{B8E4D6E9-F749-48E8-80EE-FDE269E555F5}" presName="parentText" presStyleLbl="node1" presStyleIdx="1" presStyleCnt="3">
        <dgm:presLayoutVars>
          <dgm:chMax val="0"/>
          <dgm:bulletEnabled val="1"/>
        </dgm:presLayoutVars>
      </dgm:prSet>
      <dgm:spPr/>
    </dgm:pt>
    <dgm:pt modelId="{9B11A15B-DD3A-4FF8-84D8-03F205B0C5FE}" type="pres">
      <dgm:prSet presAssocID="{F94BCCE3-180A-472A-8D96-4BAFF2AFD742}" presName="spacer" presStyleCnt="0"/>
      <dgm:spPr/>
    </dgm:pt>
    <dgm:pt modelId="{9925BC73-0526-42BF-BAF4-6387D9890168}" type="pres">
      <dgm:prSet presAssocID="{4196B528-27B7-442F-B524-DF686A43AAC0}" presName="parentText" presStyleLbl="node1" presStyleIdx="2" presStyleCnt="3">
        <dgm:presLayoutVars>
          <dgm:chMax val="0"/>
          <dgm:bulletEnabled val="1"/>
        </dgm:presLayoutVars>
      </dgm:prSet>
      <dgm:spPr/>
    </dgm:pt>
  </dgm:ptLst>
  <dgm:cxnLst>
    <dgm:cxn modelId="{A0DFE517-03B9-41F3-BA8B-020269DAA7EE}" srcId="{503DEDC2-7058-4947-A606-FA42AA0837F1}" destId="{97519EE7-7DE1-426A-B381-EC7FA35CEFC2}" srcOrd="0" destOrd="0" parTransId="{090DAD10-B2FC-41B0-B915-EF7F2AFC6F69}" sibTransId="{D4FB0104-611F-4F45-A930-9A83B96B8676}"/>
    <dgm:cxn modelId="{F7A63423-C642-4E57-8F3E-1DFBDDA45DEC}" type="presOf" srcId="{503DEDC2-7058-4947-A606-FA42AA0837F1}" destId="{5156F4B7-98ED-48E5-BCEC-EA451CF8EF4C}" srcOrd="0" destOrd="0" presId="urn:microsoft.com/office/officeart/2005/8/layout/vList2"/>
    <dgm:cxn modelId="{37444334-8250-4760-8B18-11ECD3163AB3}" type="presOf" srcId="{97519EE7-7DE1-426A-B381-EC7FA35CEFC2}" destId="{298D7347-2009-4C35-968E-AB4ADCF6DB73}" srcOrd="0" destOrd="0" presId="urn:microsoft.com/office/officeart/2005/8/layout/vList2"/>
    <dgm:cxn modelId="{C8214058-1B58-40D0-A05C-8BB12E04D013}" type="presOf" srcId="{4196B528-27B7-442F-B524-DF686A43AAC0}" destId="{9925BC73-0526-42BF-BAF4-6387D9890168}" srcOrd="0" destOrd="0" presId="urn:microsoft.com/office/officeart/2005/8/layout/vList2"/>
    <dgm:cxn modelId="{175DF3B6-3F41-4187-90C2-8ABA12FD95FF}" srcId="{503DEDC2-7058-4947-A606-FA42AA0837F1}" destId="{B8E4D6E9-F749-48E8-80EE-FDE269E555F5}" srcOrd="1" destOrd="0" parTransId="{D41C0BE8-7CEE-4D10-8480-257DB19D14AE}" sibTransId="{F94BCCE3-180A-472A-8D96-4BAFF2AFD742}"/>
    <dgm:cxn modelId="{E9AECAB7-81B6-4003-92A4-CC6431043EB7}" type="presOf" srcId="{B8E4D6E9-F749-48E8-80EE-FDE269E555F5}" destId="{56461E79-2A41-4287-AE83-5C8FEFD90B78}" srcOrd="0" destOrd="0" presId="urn:microsoft.com/office/officeart/2005/8/layout/vList2"/>
    <dgm:cxn modelId="{07E23CD0-FEA3-4E5E-BC52-1D22AF45ABA2}" srcId="{503DEDC2-7058-4947-A606-FA42AA0837F1}" destId="{4196B528-27B7-442F-B524-DF686A43AAC0}" srcOrd="2" destOrd="0" parTransId="{6B977DAF-2366-47B1-9330-5B145E2B89C1}" sibTransId="{3DF9C136-0A16-4140-9F4B-F85B6D9DCA5A}"/>
    <dgm:cxn modelId="{AE229351-5F66-4B0C-AFEA-1F4EEA35C79A}" type="presParOf" srcId="{5156F4B7-98ED-48E5-BCEC-EA451CF8EF4C}" destId="{298D7347-2009-4C35-968E-AB4ADCF6DB73}" srcOrd="0" destOrd="0" presId="urn:microsoft.com/office/officeart/2005/8/layout/vList2"/>
    <dgm:cxn modelId="{631C1866-F8DA-4921-ADED-915C1936F318}" type="presParOf" srcId="{5156F4B7-98ED-48E5-BCEC-EA451CF8EF4C}" destId="{F2BEADB4-28D7-4E3F-813E-18010F07EA0A}" srcOrd="1" destOrd="0" presId="urn:microsoft.com/office/officeart/2005/8/layout/vList2"/>
    <dgm:cxn modelId="{F812D770-4E69-4858-830A-3612FF6C012E}" type="presParOf" srcId="{5156F4B7-98ED-48E5-BCEC-EA451CF8EF4C}" destId="{56461E79-2A41-4287-AE83-5C8FEFD90B78}" srcOrd="2" destOrd="0" presId="urn:microsoft.com/office/officeart/2005/8/layout/vList2"/>
    <dgm:cxn modelId="{66E700E9-A164-4A6D-BC0E-927C7041FA4B}" type="presParOf" srcId="{5156F4B7-98ED-48E5-BCEC-EA451CF8EF4C}" destId="{9B11A15B-DD3A-4FF8-84D8-03F205B0C5FE}" srcOrd="3" destOrd="0" presId="urn:microsoft.com/office/officeart/2005/8/layout/vList2"/>
    <dgm:cxn modelId="{EA5740B2-57E0-46C3-8D81-D2862FAFD2B8}" type="presParOf" srcId="{5156F4B7-98ED-48E5-BCEC-EA451CF8EF4C}" destId="{9925BC73-0526-42BF-BAF4-6387D98901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D7347-2009-4C35-968E-AB4ADCF6DB73}">
      <dsp:nvSpPr>
        <dsp:cNvPr id="0" name=""/>
        <dsp:cNvSpPr/>
      </dsp:nvSpPr>
      <dsp:spPr>
        <a:xfrm>
          <a:off x="0" y="96255"/>
          <a:ext cx="6628804" cy="155152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386 responses were captured. We were able to generate responses from all medical control authority regions in Michigan.</a:t>
          </a:r>
        </a:p>
      </dsp:txBody>
      <dsp:txXfrm>
        <a:off x="75739" y="171994"/>
        <a:ext cx="6477326" cy="1400051"/>
      </dsp:txXfrm>
    </dsp:sp>
    <dsp:sp modelId="{56461E79-2A41-4287-AE83-5C8FEFD90B78}">
      <dsp:nvSpPr>
        <dsp:cNvPr id="0" name=""/>
        <dsp:cNvSpPr/>
      </dsp:nvSpPr>
      <dsp:spPr>
        <a:xfrm>
          <a:off x="0" y="1714025"/>
          <a:ext cx="6628804" cy="1551529"/>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respondents consisted of EMS professionals from all licensure levels. </a:t>
          </a:r>
        </a:p>
      </dsp:txBody>
      <dsp:txXfrm>
        <a:off x="75739" y="1789764"/>
        <a:ext cx="6477326" cy="1400051"/>
      </dsp:txXfrm>
    </dsp:sp>
    <dsp:sp modelId="{9925BC73-0526-42BF-BAF4-6387D9890168}">
      <dsp:nvSpPr>
        <dsp:cNvPr id="0" name=""/>
        <dsp:cNvSpPr/>
      </dsp:nvSpPr>
      <dsp:spPr>
        <a:xfrm>
          <a:off x="0" y="3331795"/>
          <a:ext cx="6628804" cy="155152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participants worked in varying EMS roles in the community. There was representation from clinical, administrative, managerial, and educator roles.</a:t>
          </a:r>
        </a:p>
      </dsp:txBody>
      <dsp:txXfrm>
        <a:off x="75739" y="3407534"/>
        <a:ext cx="6477326" cy="14000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0.43467</cdr:y>
    </cdr:from>
    <cdr:to>
      <cdr:x>0.11012</cdr:x>
      <cdr:y>0.66342</cdr:y>
    </cdr:to>
    <cdr:sp macro="" textlink="">
      <cdr:nvSpPr>
        <cdr:cNvPr id="2" name="TextBox 1">
          <a:extLst xmlns:a="http://schemas.openxmlformats.org/drawingml/2006/main">
            <a:ext uri="{FF2B5EF4-FFF2-40B4-BE49-F238E27FC236}">
              <a16:creationId xmlns:a16="http://schemas.microsoft.com/office/drawing/2014/main" id="{6E607592-E524-411C-8CBE-2363791CE57B}"/>
            </a:ext>
          </a:extLst>
        </cdr:cNvPr>
        <cdr:cNvSpPr txBox="1"/>
      </cdr:nvSpPr>
      <cdr:spPr>
        <a:xfrm xmlns:a="http://schemas.openxmlformats.org/drawingml/2006/main">
          <a:off x="0" y="1737503"/>
          <a:ext cx="914400" cy="914400"/>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0.01117</cdr:x>
      <cdr:y>0.49766</cdr:y>
    </cdr:from>
    <cdr:to>
      <cdr:x>0.06224</cdr:x>
      <cdr:y>0.72641</cdr:y>
    </cdr:to>
    <cdr:sp macro="" textlink="">
      <cdr:nvSpPr>
        <cdr:cNvPr id="3" name="TextBox 2">
          <a:extLst xmlns:a="http://schemas.openxmlformats.org/drawingml/2006/main">
            <a:ext uri="{FF2B5EF4-FFF2-40B4-BE49-F238E27FC236}">
              <a16:creationId xmlns:a16="http://schemas.microsoft.com/office/drawing/2014/main" id="{B1C94BCF-532E-4B64-AF2A-5302B52BF396}"/>
            </a:ext>
          </a:extLst>
        </cdr:cNvPr>
        <cdr:cNvSpPr txBox="1"/>
      </cdr:nvSpPr>
      <cdr:spPr>
        <a:xfrm xmlns:a="http://schemas.openxmlformats.org/drawingml/2006/main">
          <a:off x="92765" y="1989294"/>
          <a:ext cx="424070" cy="914400"/>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0.15981</cdr:x>
      <cdr:y>0.18899</cdr:y>
    </cdr:from>
    <cdr:to>
      <cdr:x>0.19589</cdr:x>
      <cdr:y>0.45693</cdr:y>
    </cdr:to>
    <cdr:sp macro="" textlink="">
      <cdr:nvSpPr>
        <cdr:cNvPr id="6" name="TextBox 5">
          <a:extLst xmlns:a="http://schemas.openxmlformats.org/drawingml/2006/main">
            <a:ext uri="{FF2B5EF4-FFF2-40B4-BE49-F238E27FC236}">
              <a16:creationId xmlns:a16="http://schemas.microsoft.com/office/drawing/2014/main" id="{CECCBB35-30E6-440F-9B01-CD5086C6442D}"/>
            </a:ext>
          </a:extLst>
        </cdr:cNvPr>
        <cdr:cNvSpPr txBox="1"/>
      </cdr:nvSpPr>
      <cdr:spPr>
        <a:xfrm xmlns:a="http://schemas.openxmlformats.org/drawingml/2006/main">
          <a:off x="1643409" y="1256491"/>
          <a:ext cx="371059" cy="1781385"/>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400" dirty="0">
              <a:solidFill>
                <a:schemeClr val="tx1"/>
              </a:solidFill>
            </a:rPr>
            <a:t>Response Number</a:t>
          </a:r>
        </a:p>
      </cdr:txBody>
    </cdr:sp>
  </cdr:relSizeAnchor>
  <cdr:relSizeAnchor xmlns:cdr="http://schemas.openxmlformats.org/drawingml/2006/chartDrawing">
    <cdr:from>
      <cdr:x>0.308</cdr:x>
      <cdr:y>0.792</cdr:y>
    </cdr:from>
    <cdr:to>
      <cdr:x>0.41812</cdr:x>
      <cdr:y>1</cdr:y>
    </cdr:to>
    <cdr:sp macro="" textlink="">
      <cdr:nvSpPr>
        <cdr:cNvPr id="7" name="TextBox 6">
          <a:extLst xmlns:a="http://schemas.openxmlformats.org/drawingml/2006/main">
            <a:ext uri="{FF2B5EF4-FFF2-40B4-BE49-F238E27FC236}">
              <a16:creationId xmlns:a16="http://schemas.microsoft.com/office/drawing/2014/main" id="{83690BF8-176C-40F7-9BAB-EF7E30E669CD}"/>
            </a:ext>
          </a:extLst>
        </cdr:cNvPr>
        <cdr:cNvSpPr txBox="1"/>
      </cdr:nvSpPr>
      <cdr:spPr>
        <a:xfrm xmlns:a="http://schemas.openxmlformats.org/drawingml/2006/main">
          <a:off x="2557669" y="3380772"/>
          <a:ext cx="914400" cy="8878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0.32875</cdr:x>
      <cdr:y>0.89755</cdr:y>
    </cdr:from>
    <cdr:to>
      <cdr:x>0.48036</cdr:x>
      <cdr:y>0.96585</cdr:y>
    </cdr:to>
    <cdr:sp macro="" textlink="">
      <cdr:nvSpPr>
        <cdr:cNvPr id="8" name="TextBox 7">
          <a:extLst xmlns:a="http://schemas.openxmlformats.org/drawingml/2006/main">
            <a:ext uri="{FF2B5EF4-FFF2-40B4-BE49-F238E27FC236}">
              <a16:creationId xmlns:a16="http://schemas.microsoft.com/office/drawing/2014/main" id="{1D0A699C-AD4B-44D0-8851-CB3FD2A030E9}"/>
            </a:ext>
          </a:extLst>
        </cdr:cNvPr>
        <cdr:cNvSpPr txBox="1"/>
      </cdr:nvSpPr>
      <cdr:spPr>
        <a:xfrm xmlns:a="http://schemas.openxmlformats.org/drawingml/2006/main">
          <a:off x="2729948" y="3831344"/>
          <a:ext cx="1258956" cy="291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dirty="0">
            <a:solidFill>
              <a:schemeClr val="tx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0.05902</cdr:x>
      <cdr:y>0.30183</cdr:y>
    </cdr:from>
    <cdr:to>
      <cdr:x>0.11002</cdr:x>
      <cdr:y>0.60649</cdr:y>
    </cdr:to>
    <cdr:sp macro="" textlink="">
      <cdr:nvSpPr>
        <cdr:cNvPr id="2" name="TextBox 1">
          <a:extLst xmlns:a="http://schemas.openxmlformats.org/drawingml/2006/main">
            <a:ext uri="{FF2B5EF4-FFF2-40B4-BE49-F238E27FC236}">
              <a16:creationId xmlns:a16="http://schemas.microsoft.com/office/drawing/2014/main" id="{E4EDF94B-C054-484F-841F-111A3940B8C6}"/>
            </a:ext>
          </a:extLst>
        </cdr:cNvPr>
        <cdr:cNvSpPr txBox="1"/>
      </cdr:nvSpPr>
      <cdr:spPr>
        <a:xfrm xmlns:a="http://schemas.openxmlformats.org/drawingml/2006/main">
          <a:off x="460167" y="1260405"/>
          <a:ext cx="397566" cy="1272209"/>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400" dirty="0">
              <a:solidFill>
                <a:schemeClr val="tx1"/>
              </a:solidFill>
            </a:rPr>
            <a:t>Response Number</a:t>
          </a:r>
        </a:p>
      </cdr:txBody>
    </cdr:sp>
  </cdr:relSizeAnchor>
  <cdr:relSizeAnchor xmlns:cdr="http://schemas.openxmlformats.org/drawingml/2006/chartDrawing">
    <cdr:from>
      <cdr:x>0.42619</cdr:x>
      <cdr:y>0.78103</cdr:y>
    </cdr:from>
    <cdr:to>
      <cdr:x>0.54347</cdr:x>
      <cdr:y>1</cdr:y>
    </cdr:to>
    <cdr:sp macro="" textlink="">
      <cdr:nvSpPr>
        <cdr:cNvPr id="3" name="TextBox 2">
          <a:extLst xmlns:a="http://schemas.openxmlformats.org/drawingml/2006/main">
            <a:ext uri="{FF2B5EF4-FFF2-40B4-BE49-F238E27FC236}">
              <a16:creationId xmlns:a16="http://schemas.microsoft.com/office/drawing/2014/main" id="{344DC669-5647-4B66-9D68-A7967BE41C60}"/>
            </a:ext>
          </a:extLst>
        </cdr:cNvPr>
        <cdr:cNvSpPr txBox="1"/>
      </cdr:nvSpPr>
      <cdr:spPr>
        <a:xfrm xmlns:a="http://schemas.openxmlformats.org/drawingml/2006/main">
          <a:off x="3322637" y="384457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chemeClr val="tx1"/>
            </a:solidFill>
          </a:endParaRPr>
        </a:p>
      </cdr:txBody>
    </cdr:sp>
  </cdr:relSizeAnchor>
  <cdr:relSizeAnchor xmlns:cdr="http://schemas.openxmlformats.org/drawingml/2006/chartDrawing">
    <cdr:from>
      <cdr:x>0.41429</cdr:x>
      <cdr:y>0.90479</cdr:y>
    </cdr:from>
    <cdr:to>
      <cdr:x>0.58087</cdr:x>
      <cdr:y>0.95724</cdr:y>
    </cdr:to>
    <cdr:sp macro="" textlink="">
      <cdr:nvSpPr>
        <cdr:cNvPr id="4" name="TextBox 3">
          <a:extLst xmlns:a="http://schemas.openxmlformats.org/drawingml/2006/main">
            <a:ext uri="{FF2B5EF4-FFF2-40B4-BE49-F238E27FC236}">
              <a16:creationId xmlns:a16="http://schemas.microsoft.com/office/drawing/2014/main" id="{6E374C23-AAA3-4351-BD35-7BCA527C003D}"/>
            </a:ext>
          </a:extLst>
        </cdr:cNvPr>
        <cdr:cNvSpPr txBox="1"/>
      </cdr:nvSpPr>
      <cdr:spPr>
        <a:xfrm xmlns:a="http://schemas.openxmlformats.org/drawingml/2006/main">
          <a:off x="3229872" y="3778318"/>
          <a:ext cx="1298713" cy="2189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tx1"/>
              </a:solidFill>
            </a:rPr>
            <a:t>Community Type</a:t>
          </a:r>
        </a:p>
      </cdr:txBody>
    </cdr:sp>
  </cdr:relSizeAnchor>
  <cdr:relSizeAnchor xmlns:cdr="http://schemas.openxmlformats.org/drawingml/2006/chartDrawing">
    <cdr:from>
      <cdr:x>0.90841</cdr:x>
      <cdr:y>0.29512</cdr:y>
    </cdr:from>
    <cdr:to>
      <cdr:x>0.93078</cdr:x>
      <cdr:y>0.33252</cdr:y>
    </cdr:to>
    <cdr:sp macro="" textlink="">
      <cdr:nvSpPr>
        <cdr:cNvPr id="5" name="Rectangle 4">
          <a:extLst xmlns:a="http://schemas.openxmlformats.org/drawingml/2006/main">
            <a:ext uri="{FF2B5EF4-FFF2-40B4-BE49-F238E27FC236}">
              <a16:creationId xmlns:a16="http://schemas.microsoft.com/office/drawing/2014/main" id="{AF9F23D5-1AFE-4C77-8E52-BE6AA1EB4AA5}"/>
            </a:ext>
          </a:extLst>
        </cdr:cNvPr>
        <cdr:cNvSpPr/>
      </cdr:nvSpPr>
      <cdr:spPr>
        <a:xfrm xmlns:a="http://schemas.openxmlformats.org/drawingml/2006/main">
          <a:off x="9176275" y="1952512"/>
          <a:ext cx="225911" cy="247426"/>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0.90735</cdr:x>
      <cdr:y>0.36341</cdr:y>
    </cdr:from>
    <cdr:to>
      <cdr:x>0.93078</cdr:x>
      <cdr:y>0.39756</cdr:y>
    </cdr:to>
    <cdr:sp macro="" textlink="">
      <cdr:nvSpPr>
        <cdr:cNvPr id="6" name="Rectangle 5">
          <a:extLst xmlns:a="http://schemas.openxmlformats.org/drawingml/2006/main">
            <a:ext uri="{FF2B5EF4-FFF2-40B4-BE49-F238E27FC236}">
              <a16:creationId xmlns:a16="http://schemas.microsoft.com/office/drawing/2014/main" id="{39C94FF9-1859-4256-96EF-E7D81677E475}"/>
            </a:ext>
          </a:extLst>
        </cdr:cNvPr>
        <cdr:cNvSpPr/>
      </cdr:nvSpPr>
      <cdr:spPr>
        <a:xfrm xmlns:a="http://schemas.openxmlformats.org/drawingml/2006/main">
          <a:off x="9165517" y="2404335"/>
          <a:ext cx="236668" cy="225910"/>
        </a:xfrm>
        <a:prstGeom xmlns:a="http://schemas.openxmlformats.org/drawingml/2006/main" prst="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0.93291</cdr:x>
      <cdr:y>0.29512</cdr:y>
    </cdr:from>
    <cdr:to>
      <cdr:x>0.97551</cdr:x>
      <cdr:y>0.34553</cdr:y>
    </cdr:to>
    <cdr:sp macro="" textlink="">
      <cdr:nvSpPr>
        <cdr:cNvPr id="7" name="TextBox 6">
          <a:extLst xmlns:a="http://schemas.openxmlformats.org/drawingml/2006/main">
            <a:ext uri="{FF2B5EF4-FFF2-40B4-BE49-F238E27FC236}">
              <a16:creationId xmlns:a16="http://schemas.microsoft.com/office/drawing/2014/main" id="{1D2CAD8C-65DF-4A1F-B6F1-C11565F6C275}"/>
            </a:ext>
          </a:extLst>
        </cdr:cNvPr>
        <cdr:cNvSpPr txBox="1"/>
      </cdr:nvSpPr>
      <cdr:spPr>
        <a:xfrm xmlns:a="http://schemas.openxmlformats.org/drawingml/2006/main">
          <a:off x="9423700" y="1952513"/>
          <a:ext cx="430306" cy="3334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No</a:t>
          </a:r>
        </a:p>
      </cdr:txBody>
    </cdr:sp>
  </cdr:relSizeAnchor>
  <cdr:relSizeAnchor xmlns:cdr="http://schemas.openxmlformats.org/drawingml/2006/chartDrawing">
    <cdr:from>
      <cdr:x>0.93397</cdr:x>
      <cdr:y>0.36829</cdr:y>
    </cdr:from>
    <cdr:to>
      <cdr:x>0.99148</cdr:x>
      <cdr:y>0.41545</cdr:y>
    </cdr:to>
    <cdr:sp macro="" textlink="">
      <cdr:nvSpPr>
        <cdr:cNvPr id="8" name="TextBox 7">
          <a:extLst xmlns:a="http://schemas.openxmlformats.org/drawingml/2006/main">
            <a:ext uri="{FF2B5EF4-FFF2-40B4-BE49-F238E27FC236}">
              <a16:creationId xmlns:a16="http://schemas.microsoft.com/office/drawing/2014/main" id="{98838337-059B-486F-B27E-BE6AFCD87AEE}"/>
            </a:ext>
          </a:extLst>
        </cdr:cNvPr>
        <cdr:cNvSpPr txBox="1"/>
      </cdr:nvSpPr>
      <cdr:spPr>
        <a:xfrm xmlns:a="http://schemas.openxmlformats.org/drawingml/2006/main">
          <a:off x="9434458" y="2436608"/>
          <a:ext cx="580913" cy="3119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Yes</a:t>
          </a:r>
        </a:p>
      </cdr:txBody>
    </cdr:sp>
  </cdr:relSizeAnchor>
</c:userShapes>
</file>

<file path=ppt/drawings/drawing11.xml><?xml version="1.0" encoding="utf-8"?>
<c:userShapes xmlns:c="http://schemas.openxmlformats.org/drawingml/2006/chart">
  <cdr:relSizeAnchor xmlns:cdr="http://schemas.openxmlformats.org/drawingml/2006/chartDrawing">
    <cdr:from>
      <cdr:x>0.05874</cdr:x>
      <cdr:y>0.73383</cdr:y>
    </cdr:from>
    <cdr:to>
      <cdr:x>1</cdr:x>
      <cdr:y>0.98792</cdr:y>
    </cdr:to>
    <cdr:sp macro="" textlink="">
      <cdr:nvSpPr>
        <cdr:cNvPr id="2" name="TextBox 1">
          <a:extLst xmlns:a="http://schemas.openxmlformats.org/drawingml/2006/main">
            <a:ext uri="{FF2B5EF4-FFF2-40B4-BE49-F238E27FC236}">
              <a16:creationId xmlns:a16="http://schemas.microsoft.com/office/drawing/2014/main" id="{E68DF4F6-E4EA-4D4F-9240-A1B0A5E2C9A2}"/>
            </a:ext>
          </a:extLst>
        </cdr:cNvPr>
        <cdr:cNvSpPr txBox="1"/>
      </cdr:nvSpPr>
      <cdr:spPr>
        <a:xfrm xmlns:a="http://schemas.openxmlformats.org/drawingml/2006/main">
          <a:off x="573137" y="4902351"/>
          <a:ext cx="9184049" cy="1697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solidFill>
                <a:schemeClr val="tx1"/>
              </a:solidFill>
            </a:rPr>
            <a:t>Data Trend Summary: A large number of </a:t>
          </a:r>
          <a:r>
            <a:rPr lang="en-US" sz="2000" b="1" u="sng" dirty="0">
              <a:solidFill>
                <a:schemeClr val="tx1"/>
              </a:solidFill>
            </a:rPr>
            <a:t>rural </a:t>
          </a:r>
          <a:r>
            <a:rPr lang="en-US" sz="2000" dirty="0">
              <a:solidFill>
                <a:schemeClr val="tx1"/>
              </a:solidFill>
            </a:rPr>
            <a:t>EMS survey participants reported a lack</a:t>
          </a:r>
        </a:p>
        <a:p xmlns:a="http://schemas.openxmlformats.org/drawingml/2006/main">
          <a:r>
            <a:rPr lang="en-US" sz="2000" dirty="0">
              <a:solidFill>
                <a:schemeClr val="tx1"/>
              </a:solidFill>
            </a:rPr>
            <a:t>knowledge about organizational CQI. There was statistical representation showing 53 </a:t>
          </a:r>
        </a:p>
        <a:p xmlns:a="http://schemas.openxmlformats.org/drawingml/2006/main">
          <a:r>
            <a:rPr lang="en-US" sz="2000" dirty="0">
              <a:solidFill>
                <a:schemeClr val="tx1"/>
              </a:solidFill>
            </a:rPr>
            <a:t>rural EMS responses indicating no organizational CQI plan, while 70 rural EMS </a:t>
          </a:r>
        </a:p>
        <a:p xmlns:a="http://schemas.openxmlformats.org/drawingml/2006/main">
          <a:r>
            <a:rPr lang="en-US" sz="2000" dirty="0">
              <a:solidFill>
                <a:schemeClr val="tx1"/>
              </a:solidFill>
            </a:rPr>
            <a:t>responses selected “I don’t know.” Meanwhile, 80 rural responses indicated a</a:t>
          </a:r>
        </a:p>
        <a:p xmlns:a="http://schemas.openxmlformats.org/drawingml/2006/main">
          <a:r>
            <a:rPr lang="en-US" sz="2000" dirty="0">
              <a:solidFill>
                <a:schemeClr val="tx1"/>
              </a:solidFill>
            </a:rPr>
            <a:t> CQI plan was in place.</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0.73689</cdr:y>
    </cdr:from>
    <cdr:to>
      <cdr:x>1</cdr:x>
      <cdr:y>0.9765</cdr:y>
    </cdr:to>
    <cdr:sp macro="" textlink="">
      <cdr:nvSpPr>
        <cdr:cNvPr id="2" name="TextBox 1">
          <a:extLst xmlns:a="http://schemas.openxmlformats.org/drawingml/2006/main">
            <a:ext uri="{FF2B5EF4-FFF2-40B4-BE49-F238E27FC236}">
              <a16:creationId xmlns:a16="http://schemas.microsoft.com/office/drawing/2014/main" id="{0B08E584-08FD-4564-9302-2BFA3193247A}"/>
            </a:ext>
          </a:extLst>
        </cdr:cNvPr>
        <cdr:cNvSpPr txBox="1"/>
      </cdr:nvSpPr>
      <cdr:spPr>
        <a:xfrm xmlns:a="http://schemas.openxmlformats.org/drawingml/2006/main">
          <a:off x="-1050663" y="4891096"/>
          <a:ext cx="10090672" cy="1590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solidFill>
                <a:schemeClr val="tx1"/>
              </a:solidFill>
            </a:rPr>
            <a:t>Data Trend Summary: Survey participants were able to select multiple barriers and </a:t>
          </a:r>
        </a:p>
        <a:p xmlns:a="http://schemas.openxmlformats.org/drawingml/2006/main">
          <a:r>
            <a:rPr lang="en-US" sz="2000" dirty="0">
              <a:solidFill>
                <a:schemeClr val="tx1"/>
              </a:solidFill>
            </a:rPr>
            <a:t>challenges when completing the survey. In the rural EMS community, access to </a:t>
          </a:r>
        </a:p>
        <a:p xmlns:a="http://schemas.openxmlformats.org/drawingml/2006/main">
          <a:r>
            <a:rPr lang="en-US" sz="2000" dirty="0">
              <a:solidFill>
                <a:schemeClr val="tx1"/>
              </a:solidFill>
            </a:rPr>
            <a:t>resources was the most indicated barrier and challenge faced by participants.</a:t>
          </a:r>
        </a:p>
      </cdr:txBody>
    </cdr:sp>
  </cdr:relSizeAnchor>
</c:userShapes>
</file>

<file path=ppt/drawings/drawing2.xml><?xml version="1.0" encoding="utf-8"?>
<c:userShapes xmlns:c="http://schemas.openxmlformats.org/drawingml/2006/chart">
  <cdr:relSizeAnchor xmlns:cdr="http://schemas.openxmlformats.org/drawingml/2006/chartDrawing">
    <cdr:from>
      <cdr:x>0.42242</cdr:x>
      <cdr:y>0.90052</cdr:y>
    </cdr:from>
    <cdr:to>
      <cdr:x>0.55438</cdr:x>
      <cdr:y>1</cdr:y>
    </cdr:to>
    <cdr:sp macro="" textlink="">
      <cdr:nvSpPr>
        <cdr:cNvPr id="2" name="TextBox 1">
          <a:extLst xmlns:a="http://schemas.openxmlformats.org/drawingml/2006/main">
            <a:ext uri="{FF2B5EF4-FFF2-40B4-BE49-F238E27FC236}">
              <a16:creationId xmlns:a16="http://schemas.microsoft.com/office/drawing/2014/main" id="{D8B759DD-DA48-47AE-A4C5-51B9ED850517}"/>
            </a:ext>
          </a:extLst>
        </cdr:cNvPr>
        <cdr:cNvSpPr txBox="1"/>
      </cdr:nvSpPr>
      <cdr:spPr>
        <a:xfrm xmlns:a="http://schemas.openxmlformats.org/drawingml/2006/main">
          <a:off x="2927007" y="4558748"/>
          <a:ext cx="914400" cy="5035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0.43772</cdr:x>
      <cdr:y>0.86911</cdr:y>
    </cdr:from>
    <cdr:to>
      <cdr:x>0.56968</cdr:x>
      <cdr:y>1</cdr:y>
    </cdr:to>
    <cdr:sp macro="" textlink="">
      <cdr:nvSpPr>
        <cdr:cNvPr id="3" name="TextBox 2">
          <a:extLst xmlns:a="http://schemas.openxmlformats.org/drawingml/2006/main">
            <a:ext uri="{FF2B5EF4-FFF2-40B4-BE49-F238E27FC236}">
              <a16:creationId xmlns:a16="http://schemas.microsoft.com/office/drawing/2014/main" id="{B1DEF750-B071-4CDA-87BB-9BD36F9235A6}"/>
            </a:ext>
          </a:extLst>
        </cdr:cNvPr>
        <cdr:cNvSpPr txBox="1"/>
      </cdr:nvSpPr>
      <cdr:spPr>
        <a:xfrm xmlns:a="http://schemas.openxmlformats.org/drawingml/2006/main">
          <a:off x="3033024" y="4399721"/>
          <a:ext cx="914400" cy="6626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0.42051</cdr:x>
      <cdr:y>0.89862</cdr:y>
    </cdr:from>
    <cdr:to>
      <cdr:x>0.61176</cdr:x>
      <cdr:y>0.95026</cdr:y>
    </cdr:to>
    <cdr:sp macro="" textlink="">
      <cdr:nvSpPr>
        <cdr:cNvPr id="4" name="TextBox 3">
          <a:extLst xmlns:a="http://schemas.openxmlformats.org/drawingml/2006/main">
            <a:ext uri="{FF2B5EF4-FFF2-40B4-BE49-F238E27FC236}">
              <a16:creationId xmlns:a16="http://schemas.microsoft.com/office/drawing/2014/main" id="{FA3E1D1E-3502-47F7-AC96-792535229147}"/>
            </a:ext>
          </a:extLst>
        </cdr:cNvPr>
        <cdr:cNvSpPr txBox="1"/>
      </cdr:nvSpPr>
      <cdr:spPr>
        <a:xfrm xmlns:a="http://schemas.openxmlformats.org/drawingml/2006/main">
          <a:off x="2913754" y="4353130"/>
          <a:ext cx="1325217" cy="2501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Community Type</a:t>
          </a:r>
        </a:p>
      </cdr:txBody>
    </cdr:sp>
  </cdr:relSizeAnchor>
</c:userShapes>
</file>

<file path=ppt/drawings/drawing3.xml><?xml version="1.0" encoding="utf-8"?>
<c:userShapes xmlns:c="http://schemas.openxmlformats.org/drawingml/2006/chart">
  <cdr:relSizeAnchor xmlns:cdr="http://schemas.openxmlformats.org/drawingml/2006/chartDrawing">
    <cdr:from>
      <cdr:x>0.01993</cdr:x>
      <cdr:y>0.30769</cdr:y>
    </cdr:from>
    <cdr:to>
      <cdr:x>0.07092</cdr:x>
      <cdr:y>0.60947</cdr:y>
    </cdr:to>
    <cdr:sp macro="" textlink="">
      <cdr:nvSpPr>
        <cdr:cNvPr id="2" name="TextBox 1">
          <a:extLst xmlns:a="http://schemas.openxmlformats.org/drawingml/2006/main">
            <a:ext uri="{FF2B5EF4-FFF2-40B4-BE49-F238E27FC236}">
              <a16:creationId xmlns:a16="http://schemas.microsoft.com/office/drawing/2014/main" id="{FC104CC6-F865-4899-B8A4-F7FB3B7839FA}"/>
            </a:ext>
          </a:extLst>
        </cdr:cNvPr>
        <cdr:cNvSpPr txBox="1"/>
      </cdr:nvSpPr>
      <cdr:spPr>
        <a:xfrm xmlns:a="http://schemas.openxmlformats.org/drawingml/2006/main">
          <a:off x="155379" y="1378226"/>
          <a:ext cx="397528" cy="1351722"/>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400" dirty="0">
              <a:solidFill>
                <a:schemeClr val="tx1"/>
              </a:solidFill>
            </a:rPr>
            <a:t>Response Number</a:t>
          </a:r>
        </a:p>
      </cdr:txBody>
    </cdr:sp>
  </cdr:relSizeAnchor>
  <cdr:relSizeAnchor xmlns:cdr="http://schemas.openxmlformats.org/drawingml/2006/chartDrawing">
    <cdr:from>
      <cdr:x>0.38199</cdr:x>
      <cdr:y>0.7775</cdr:y>
    </cdr:from>
    <cdr:to>
      <cdr:x>0.49928</cdr:x>
      <cdr:y>1</cdr:y>
    </cdr:to>
    <cdr:sp macro="" textlink="">
      <cdr:nvSpPr>
        <cdr:cNvPr id="3" name="TextBox 2">
          <a:extLst xmlns:a="http://schemas.openxmlformats.org/drawingml/2006/main">
            <a:ext uri="{FF2B5EF4-FFF2-40B4-BE49-F238E27FC236}">
              <a16:creationId xmlns:a16="http://schemas.microsoft.com/office/drawing/2014/main" id="{992BD5E4-111A-4A06-8B0F-C404CAD114A1}"/>
            </a:ext>
          </a:extLst>
        </cdr:cNvPr>
        <cdr:cNvSpPr txBox="1"/>
      </cdr:nvSpPr>
      <cdr:spPr>
        <a:xfrm xmlns:a="http://schemas.openxmlformats.org/drawingml/2006/main">
          <a:off x="2978080" y="383132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chemeClr val="tx1"/>
            </a:solidFill>
          </a:endParaRPr>
        </a:p>
      </cdr:txBody>
    </cdr:sp>
  </cdr:relSizeAnchor>
  <cdr:relSizeAnchor xmlns:cdr="http://schemas.openxmlformats.org/drawingml/2006/chartDrawing">
    <cdr:from>
      <cdr:x>0.35309</cdr:x>
      <cdr:y>0.7775</cdr:y>
    </cdr:from>
    <cdr:to>
      <cdr:x>0.47038</cdr:x>
      <cdr:y>1</cdr:y>
    </cdr:to>
    <cdr:sp macro="" textlink="">
      <cdr:nvSpPr>
        <cdr:cNvPr id="4" name="TextBox 3">
          <a:extLst xmlns:a="http://schemas.openxmlformats.org/drawingml/2006/main">
            <a:ext uri="{FF2B5EF4-FFF2-40B4-BE49-F238E27FC236}">
              <a16:creationId xmlns:a16="http://schemas.microsoft.com/office/drawing/2014/main" id="{EEAF7E1C-C337-49A3-ACF6-8F394A1B249C}"/>
            </a:ext>
          </a:extLst>
        </cdr:cNvPr>
        <cdr:cNvSpPr txBox="1"/>
      </cdr:nvSpPr>
      <cdr:spPr>
        <a:xfrm xmlns:a="http://schemas.openxmlformats.org/drawingml/2006/main">
          <a:off x="2752794" y="397710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chemeClr val="tx1"/>
            </a:solidFill>
          </a:endParaRPr>
        </a:p>
      </cdr:txBody>
    </cdr:sp>
  </cdr:relSizeAnchor>
  <cdr:relSizeAnchor xmlns:cdr="http://schemas.openxmlformats.org/drawingml/2006/chartDrawing">
    <cdr:from>
      <cdr:x>0.35309</cdr:x>
      <cdr:y>0.88637</cdr:y>
    </cdr:from>
    <cdr:to>
      <cdr:x>0.75797</cdr:x>
      <cdr:y>0.94258</cdr:y>
    </cdr:to>
    <cdr:sp macro="" textlink="">
      <cdr:nvSpPr>
        <cdr:cNvPr id="5" name="TextBox 4">
          <a:extLst xmlns:a="http://schemas.openxmlformats.org/drawingml/2006/main">
            <a:ext uri="{FF2B5EF4-FFF2-40B4-BE49-F238E27FC236}">
              <a16:creationId xmlns:a16="http://schemas.microsoft.com/office/drawing/2014/main" id="{03791AB3-26CB-4459-935C-BA4CE9F9D996}"/>
            </a:ext>
          </a:extLst>
        </cdr:cNvPr>
        <cdr:cNvSpPr txBox="1"/>
      </cdr:nvSpPr>
      <cdr:spPr>
        <a:xfrm xmlns:a="http://schemas.openxmlformats.org/drawingml/2006/main">
          <a:off x="2094429" y="4909942"/>
          <a:ext cx="2401635" cy="3114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tx1"/>
              </a:solidFill>
            </a:rPr>
            <a:t>       Annual Call Volume</a:t>
          </a:r>
        </a:p>
      </cdr:txBody>
    </cdr:sp>
  </cdr:relSizeAnchor>
  <cdr:relSizeAnchor xmlns:cdr="http://schemas.openxmlformats.org/drawingml/2006/chartDrawing">
    <cdr:from>
      <cdr:x>0.39729</cdr:x>
      <cdr:y>0.88</cdr:y>
    </cdr:from>
    <cdr:to>
      <cdr:x>0.51458</cdr:x>
      <cdr:y>0.96857</cdr:y>
    </cdr:to>
    <cdr:sp macro="" textlink="">
      <cdr:nvSpPr>
        <cdr:cNvPr id="6" name="TextBox 5">
          <a:extLst xmlns:a="http://schemas.openxmlformats.org/drawingml/2006/main">
            <a:ext uri="{FF2B5EF4-FFF2-40B4-BE49-F238E27FC236}">
              <a16:creationId xmlns:a16="http://schemas.microsoft.com/office/drawing/2014/main" id="{CE2D4372-EB17-49AD-BA23-D6D8C795B24F}"/>
            </a:ext>
          </a:extLst>
        </cdr:cNvPr>
        <cdr:cNvSpPr txBox="1"/>
      </cdr:nvSpPr>
      <cdr:spPr>
        <a:xfrm xmlns:a="http://schemas.openxmlformats.org/drawingml/2006/main">
          <a:off x="3097350" y="4081669"/>
          <a:ext cx="914400" cy="4108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0.03008</cdr:x>
      <cdr:y>0.29493</cdr:y>
    </cdr:from>
    <cdr:to>
      <cdr:x>0.07758</cdr:x>
      <cdr:y>0.54551</cdr:y>
    </cdr:to>
    <cdr:sp macro="" textlink="">
      <cdr:nvSpPr>
        <cdr:cNvPr id="2" name="TextBox 1">
          <a:extLst xmlns:a="http://schemas.openxmlformats.org/drawingml/2006/main">
            <a:ext uri="{FF2B5EF4-FFF2-40B4-BE49-F238E27FC236}">
              <a16:creationId xmlns:a16="http://schemas.microsoft.com/office/drawing/2014/main" id="{5C2A386B-C00A-4849-A50F-CFD295CCA7C1}"/>
            </a:ext>
          </a:extLst>
        </cdr:cNvPr>
        <cdr:cNvSpPr txBox="1"/>
      </cdr:nvSpPr>
      <cdr:spPr>
        <a:xfrm xmlns:a="http://schemas.openxmlformats.org/drawingml/2006/main">
          <a:off x="249141" y="1696280"/>
          <a:ext cx="393424" cy="1441174"/>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400" dirty="0">
              <a:solidFill>
                <a:schemeClr val="tx1"/>
              </a:solidFill>
            </a:rPr>
            <a:t>Response Number</a:t>
          </a:r>
        </a:p>
      </cdr:txBody>
    </cdr:sp>
  </cdr:relSizeAnchor>
  <cdr:relSizeAnchor xmlns:cdr="http://schemas.openxmlformats.org/drawingml/2006/chartDrawing">
    <cdr:from>
      <cdr:x>0.42</cdr:x>
      <cdr:y>0.85219</cdr:y>
    </cdr:from>
    <cdr:to>
      <cdr:x>0.59851</cdr:x>
      <cdr:y>0.90783</cdr:y>
    </cdr:to>
    <cdr:sp macro="" textlink="">
      <cdr:nvSpPr>
        <cdr:cNvPr id="3" name="TextBox 2">
          <a:extLst xmlns:a="http://schemas.openxmlformats.org/drawingml/2006/main">
            <a:ext uri="{FF2B5EF4-FFF2-40B4-BE49-F238E27FC236}">
              <a16:creationId xmlns:a16="http://schemas.microsoft.com/office/drawing/2014/main" id="{87518545-223F-44E2-A834-448060EA357F}"/>
            </a:ext>
          </a:extLst>
        </cdr:cNvPr>
        <cdr:cNvSpPr txBox="1"/>
      </cdr:nvSpPr>
      <cdr:spPr>
        <a:xfrm xmlns:a="http://schemas.openxmlformats.org/drawingml/2006/main">
          <a:off x="3478697" y="4901347"/>
          <a:ext cx="1478528" cy="3200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tx1"/>
              </a:solidFill>
            </a:rPr>
            <a:t>Community Type</a:t>
          </a:r>
        </a:p>
      </cdr:txBody>
    </cdr:sp>
  </cdr:relSizeAnchor>
  <cdr:relSizeAnchor xmlns:cdr="http://schemas.openxmlformats.org/drawingml/2006/chartDrawing">
    <cdr:from>
      <cdr:x>0.7464</cdr:x>
      <cdr:y>0.84101</cdr:y>
    </cdr:from>
    <cdr:to>
      <cdr:x>0.8568</cdr:x>
      <cdr:y>1</cdr:y>
    </cdr:to>
    <cdr:sp macro="" textlink="">
      <cdr:nvSpPr>
        <cdr:cNvPr id="4" name="TextBox 3">
          <a:extLst xmlns:a="http://schemas.openxmlformats.org/drawingml/2006/main">
            <a:ext uri="{FF2B5EF4-FFF2-40B4-BE49-F238E27FC236}">
              <a16:creationId xmlns:a16="http://schemas.microsoft.com/office/drawing/2014/main" id="{A70BC606-8E28-4F5A-B659-366AC6A6DBBF}"/>
            </a:ext>
          </a:extLst>
        </cdr:cNvPr>
        <cdr:cNvSpPr txBox="1"/>
      </cdr:nvSpPr>
      <cdr:spPr>
        <a:xfrm xmlns:a="http://schemas.openxmlformats.org/drawingml/2006/main">
          <a:off x="6182140" y="547314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0.03693</cdr:x>
      <cdr:y>0.20922</cdr:y>
    </cdr:from>
    <cdr:to>
      <cdr:x>0.07942</cdr:x>
      <cdr:y>0.63358</cdr:y>
    </cdr:to>
    <cdr:sp macro="" textlink="">
      <cdr:nvSpPr>
        <cdr:cNvPr id="2" name="TextBox 1">
          <a:extLst xmlns:a="http://schemas.openxmlformats.org/drawingml/2006/main">
            <a:ext uri="{FF2B5EF4-FFF2-40B4-BE49-F238E27FC236}">
              <a16:creationId xmlns:a16="http://schemas.microsoft.com/office/drawing/2014/main" id="{22D5F622-DD6F-4317-8C84-9A0C0BFB0841}"/>
            </a:ext>
          </a:extLst>
        </cdr:cNvPr>
        <cdr:cNvSpPr txBox="1"/>
      </cdr:nvSpPr>
      <cdr:spPr>
        <a:xfrm xmlns:a="http://schemas.openxmlformats.org/drawingml/2006/main">
          <a:off x="287888" y="836336"/>
          <a:ext cx="331305" cy="1696277"/>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400" dirty="0">
              <a:solidFill>
                <a:schemeClr val="tx1"/>
              </a:solidFill>
            </a:rPr>
            <a:t>Response Percentage</a:t>
          </a:r>
        </a:p>
      </cdr:txBody>
    </cdr:sp>
  </cdr:relSizeAnchor>
  <cdr:relSizeAnchor xmlns:cdr="http://schemas.openxmlformats.org/drawingml/2006/chartDrawing">
    <cdr:from>
      <cdr:x>0.37009</cdr:x>
      <cdr:y>0.87228</cdr:y>
    </cdr:from>
    <cdr:to>
      <cdr:x>0.48738</cdr:x>
      <cdr:y>1</cdr:y>
    </cdr:to>
    <cdr:sp macro="" textlink="">
      <cdr:nvSpPr>
        <cdr:cNvPr id="3" name="TextBox 2">
          <a:extLst xmlns:a="http://schemas.openxmlformats.org/drawingml/2006/main">
            <a:ext uri="{FF2B5EF4-FFF2-40B4-BE49-F238E27FC236}">
              <a16:creationId xmlns:a16="http://schemas.microsoft.com/office/drawing/2014/main" id="{A7D0F496-1A4B-407B-83E4-BE068B0945C1}"/>
            </a:ext>
          </a:extLst>
        </cdr:cNvPr>
        <cdr:cNvSpPr txBox="1"/>
      </cdr:nvSpPr>
      <cdr:spPr>
        <a:xfrm xmlns:a="http://schemas.openxmlformats.org/drawingml/2006/main">
          <a:off x="2885315" y="3486771"/>
          <a:ext cx="914400" cy="5105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0.42619</cdr:x>
      <cdr:y>0.86111</cdr:y>
    </cdr:from>
    <cdr:to>
      <cdr:x>0.62402</cdr:x>
      <cdr:y>0.90404</cdr:y>
    </cdr:to>
    <cdr:sp macro="" textlink="">
      <cdr:nvSpPr>
        <cdr:cNvPr id="4" name="TextBox 3">
          <a:extLst xmlns:a="http://schemas.openxmlformats.org/drawingml/2006/main">
            <a:ext uri="{FF2B5EF4-FFF2-40B4-BE49-F238E27FC236}">
              <a16:creationId xmlns:a16="http://schemas.microsoft.com/office/drawing/2014/main" id="{C4A03812-B5FF-472E-B2A9-568835E15F92}"/>
            </a:ext>
          </a:extLst>
        </cdr:cNvPr>
        <cdr:cNvSpPr txBox="1"/>
      </cdr:nvSpPr>
      <cdr:spPr>
        <a:xfrm xmlns:a="http://schemas.openxmlformats.org/drawingml/2006/main">
          <a:off x="3620332" y="4518990"/>
          <a:ext cx="1680538" cy="2252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tx1"/>
              </a:solidFill>
            </a:rPr>
            <a:t>Provided? Sufficiency?</a:t>
          </a:r>
        </a:p>
      </cdr:txBody>
    </cdr:sp>
  </cdr:relSizeAnchor>
</c:userShapes>
</file>

<file path=ppt/drawings/drawing6.xml><?xml version="1.0" encoding="utf-8"?>
<c:userShapes xmlns:c="http://schemas.openxmlformats.org/drawingml/2006/chart">
  <cdr:relSizeAnchor xmlns:cdr="http://schemas.openxmlformats.org/drawingml/2006/chartDrawing">
    <cdr:from>
      <cdr:x>0.41543</cdr:x>
      <cdr:y>0.88643</cdr:y>
    </cdr:from>
    <cdr:to>
      <cdr:x>0.59447</cdr:x>
      <cdr:y>0.93186</cdr:y>
    </cdr:to>
    <cdr:sp macro="" textlink="">
      <cdr:nvSpPr>
        <cdr:cNvPr id="2" name="TextBox 1">
          <a:extLst xmlns:a="http://schemas.openxmlformats.org/drawingml/2006/main">
            <a:ext uri="{FF2B5EF4-FFF2-40B4-BE49-F238E27FC236}">
              <a16:creationId xmlns:a16="http://schemas.microsoft.com/office/drawing/2014/main" id="{CE05A10A-3B16-459B-A58D-660133EBC232}"/>
            </a:ext>
          </a:extLst>
        </cdr:cNvPr>
        <cdr:cNvSpPr txBox="1"/>
      </cdr:nvSpPr>
      <cdr:spPr>
        <a:xfrm xmlns:a="http://schemas.openxmlformats.org/drawingml/2006/main">
          <a:off x="4133961" y="4137586"/>
          <a:ext cx="1781634" cy="2120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tx1"/>
              </a:solidFill>
            </a:rPr>
            <a:t>Submission Criteria</a:t>
          </a:r>
        </a:p>
      </cdr:txBody>
    </cdr:sp>
  </cdr:relSizeAnchor>
  <cdr:relSizeAnchor xmlns:cdr="http://schemas.openxmlformats.org/drawingml/2006/chartDrawing">
    <cdr:from>
      <cdr:x>0.05182</cdr:x>
      <cdr:y>0.28738</cdr:y>
    </cdr:from>
    <cdr:to>
      <cdr:x>0.08906</cdr:x>
      <cdr:y>0.57476</cdr:y>
    </cdr:to>
    <cdr:sp macro="" textlink="">
      <cdr:nvSpPr>
        <cdr:cNvPr id="3" name="TextBox 2">
          <a:extLst xmlns:a="http://schemas.openxmlformats.org/drawingml/2006/main">
            <a:ext uri="{FF2B5EF4-FFF2-40B4-BE49-F238E27FC236}">
              <a16:creationId xmlns:a16="http://schemas.microsoft.com/office/drawing/2014/main" id="{51D4A935-DF02-457D-B5FC-8130670EBA7B}"/>
            </a:ext>
          </a:extLst>
        </cdr:cNvPr>
        <cdr:cNvSpPr txBox="1"/>
      </cdr:nvSpPr>
      <cdr:spPr>
        <a:xfrm xmlns:a="http://schemas.openxmlformats.org/drawingml/2006/main">
          <a:off x="462854" y="1603512"/>
          <a:ext cx="332627" cy="1603514"/>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400" dirty="0">
              <a:solidFill>
                <a:schemeClr val="tx1"/>
              </a:solidFill>
            </a:rPr>
            <a:t>Response Number</a:t>
          </a:r>
        </a:p>
      </cdr:txBody>
    </cdr:sp>
  </cdr:relSizeAnchor>
</c:userShapes>
</file>

<file path=ppt/drawings/drawing7.xml><?xml version="1.0" encoding="utf-8"?>
<c:userShapes xmlns:c="http://schemas.openxmlformats.org/drawingml/2006/chart">
  <cdr:relSizeAnchor xmlns:cdr="http://schemas.openxmlformats.org/drawingml/2006/chartDrawing">
    <cdr:from>
      <cdr:x>0.03852</cdr:x>
      <cdr:y>0.28889</cdr:y>
    </cdr:from>
    <cdr:to>
      <cdr:x>0.07846</cdr:x>
      <cdr:y>0.57333</cdr:y>
    </cdr:to>
    <cdr:sp macro="" textlink="">
      <cdr:nvSpPr>
        <cdr:cNvPr id="2" name="TextBox 1">
          <a:extLst xmlns:a="http://schemas.openxmlformats.org/drawingml/2006/main">
            <a:ext uri="{FF2B5EF4-FFF2-40B4-BE49-F238E27FC236}">
              <a16:creationId xmlns:a16="http://schemas.microsoft.com/office/drawing/2014/main" id="{9DE6FABC-C6C3-4570-ABBD-574F1CD03997}"/>
            </a:ext>
          </a:extLst>
        </cdr:cNvPr>
        <cdr:cNvSpPr txBox="1"/>
      </cdr:nvSpPr>
      <cdr:spPr>
        <a:xfrm xmlns:a="http://schemas.openxmlformats.org/drawingml/2006/main">
          <a:off x="357808" y="1722784"/>
          <a:ext cx="371061" cy="1696278"/>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400" dirty="0">
              <a:solidFill>
                <a:schemeClr val="tx1"/>
              </a:solidFill>
            </a:rPr>
            <a:t>Response Number</a:t>
          </a:r>
        </a:p>
      </cdr:txBody>
    </cdr:sp>
  </cdr:relSizeAnchor>
  <cdr:relSizeAnchor xmlns:cdr="http://schemas.openxmlformats.org/drawingml/2006/chartDrawing">
    <cdr:from>
      <cdr:x>0.43358</cdr:x>
      <cdr:y>0.95111</cdr:y>
    </cdr:from>
    <cdr:to>
      <cdr:x>0.53431</cdr:x>
      <cdr:y>1</cdr:y>
    </cdr:to>
    <cdr:sp macro="" textlink="">
      <cdr:nvSpPr>
        <cdr:cNvPr id="3" name="TextBox 2">
          <a:extLst xmlns:a="http://schemas.openxmlformats.org/drawingml/2006/main">
            <a:ext uri="{FF2B5EF4-FFF2-40B4-BE49-F238E27FC236}">
              <a16:creationId xmlns:a16="http://schemas.microsoft.com/office/drawing/2014/main" id="{9CC384A8-D444-40E6-BCA0-F347DEBC70C4}"/>
            </a:ext>
          </a:extLst>
        </cdr:cNvPr>
        <cdr:cNvSpPr txBox="1"/>
      </cdr:nvSpPr>
      <cdr:spPr>
        <a:xfrm xmlns:a="http://schemas.openxmlformats.org/drawingml/2006/main">
          <a:off x="4027861" y="5671931"/>
          <a:ext cx="935759" cy="2915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solidFill>
                <a:schemeClr val="tx1"/>
              </a:solidFill>
            </a:rPr>
            <a:t> </a:t>
          </a:r>
          <a:r>
            <a:rPr lang="en-US" sz="1400" dirty="0">
              <a:solidFill>
                <a:schemeClr val="tx1"/>
              </a:solidFill>
            </a:rPr>
            <a:t>Feedback</a:t>
          </a:r>
        </a:p>
      </cdr:txBody>
    </cdr:sp>
  </cdr:relSizeAnchor>
</c:userShapes>
</file>

<file path=ppt/drawings/drawing8.xml><?xml version="1.0" encoding="utf-8"?>
<c:userShapes xmlns:c="http://schemas.openxmlformats.org/drawingml/2006/chart">
  <cdr:relSizeAnchor xmlns:cdr="http://schemas.openxmlformats.org/drawingml/2006/chartDrawing">
    <cdr:from>
      <cdr:x>0.01133</cdr:x>
      <cdr:y>0.28547</cdr:y>
    </cdr:from>
    <cdr:to>
      <cdr:x>0.05829</cdr:x>
      <cdr:y>0.61037</cdr:y>
    </cdr:to>
    <cdr:sp macro="" textlink="">
      <cdr:nvSpPr>
        <cdr:cNvPr id="2" name="TextBox 1">
          <a:extLst xmlns:a="http://schemas.openxmlformats.org/drawingml/2006/main">
            <a:ext uri="{FF2B5EF4-FFF2-40B4-BE49-F238E27FC236}">
              <a16:creationId xmlns:a16="http://schemas.microsoft.com/office/drawing/2014/main" id="{3F7058AF-CAB3-4BDF-A3BB-1524DDF4BDEA}"/>
            </a:ext>
          </a:extLst>
        </cdr:cNvPr>
        <cdr:cNvSpPr txBox="1"/>
      </cdr:nvSpPr>
      <cdr:spPr>
        <a:xfrm xmlns:a="http://schemas.openxmlformats.org/drawingml/2006/main">
          <a:off x="92766" y="1141136"/>
          <a:ext cx="384313" cy="1298713"/>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400" dirty="0">
              <a:solidFill>
                <a:schemeClr val="tx1"/>
              </a:solidFill>
            </a:rPr>
            <a:t>Response Number</a:t>
          </a:r>
        </a:p>
      </cdr:txBody>
    </cdr:sp>
  </cdr:relSizeAnchor>
  <cdr:relSizeAnchor xmlns:cdr="http://schemas.openxmlformats.org/drawingml/2006/chartDrawing">
    <cdr:from>
      <cdr:x>0.32943</cdr:x>
      <cdr:y>0.88222</cdr:y>
    </cdr:from>
    <cdr:to>
      <cdr:x>0.48755</cdr:x>
      <cdr:y>0.96213</cdr:y>
    </cdr:to>
    <cdr:sp macro="" textlink="">
      <cdr:nvSpPr>
        <cdr:cNvPr id="3" name="TextBox 2">
          <a:extLst xmlns:a="http://schemas.openxmlformats.org/drawingml/2006/main">
            <a:ext uri="{FF2B5EF4-FFF2-40B4-BE49-F238E27FC236}">
              <a16:creationId xmlns:a16="http://schemas.microsoft.com/office/drawing/2014/main" id="{0551CECA-768C-4C3B-882E-11A582A66226}"/>
            </a:ext>
          </a:extLst>
        </cdr:cNvPr>
        <cdr:cNvSpPr txBox="1"/>
      </cdr:nvSpPr>
      <cdr:spPr>
        <a:xfrm xmlns:a="http://schemas.openxmlformats.org/drawingml/2006/main">
          <a:off x="2981739" y="4682683"/>
          <a:ext cx="1431235" cy="424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tx1"/>
              </a:solidFill>
            </a:rPr>
            <a:t>Community Type</a:t>
          </a:r>
        </a:p>
      </cdr:txBody>
    </cdr:sp>
  </cdr:relSizeAnchor>
</c:userShapes>
</file>

<file path=ppt/drawings/drawing9.xml><?xml version="1.0" encoding="utf-8"?>
<c:userShapes xmlns:c="http://schemas.openxmlformats.org/drawingml/2006/chart">
  <cdr:relSizeAnchor xmlns:cdr="http://schemas.openxmlformats.org/drawingml/2006/chartDrawing">
    <cdr:from>
      <cdr:x>0.02953</cdr:x>
      <cdr:y>0.26558</cdr:y>
    </cdr:from>
    <cdr:to>
      <cdr:x>0.07546</cdr:x>
      <cdr:y>0.61369</cdr:y>
    </cdr:to>
    <cdr:sp macro="" textlink="">
      <cdr:nvSpPr>
        <cdr:cNvPr id="2" name="TextBox 1">
          <a:extLst xmlns:a="http://schemas.openxmlformats.org/drawingml/2006/main">
            <a:ext uri="{FF2B5EF4-FFF2-40B4-BE49-F238E27FC236}">
              <a16:creationId xmlns:a16="http://schemas.microsoft.com/office/drawing/2014/main" id="{BD54D382-C660-4D1C-85E8-0AE5439884CD}"/>
            </a:ext>
          </a:extLst>
        </cdr:cNvPr>
        <cdr:cNvSpPr txBox="1"/>
      </cdr:nvSpPr>
      <cdr:spPr>
        <a:xfrm xmlns:a="http://schemas.openxmlformats.org/drawingml/2006/main">
          <a:off x="238539" y="1061623"/>
          <a:ext cx="371061" cy="1391478"/>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400" dirty="0">
              <a:solidFill>
                <a:schemeClr val="tx1"/>
              </a:solidFill>
            </a:rPr>
            <a:t>Response Number</a:t>
          </a:r>
        </a:p>
      </cdr:txBody>
    </cdr:sp>
  </cdr:relSizeAnchor>
  <cdr:relSizeAnchor xmlns:cdr="http://schemas.openxmlformats.org/drawingml/2006/chartDrawing">
    <cdr:from>
      <cdr:x>0.40684</cdr:x>
      <cdr:y>0.87559</cdr:y>
    </cdr:from>
    <cdr:to>
      <cdr:x>0.57253</cdr:x>
      <cdr:y>1</cdr:y>
    </cdr:to>
    <cdr:sp macro="" textlink="">
      <cdr:nvSpPr>
        <cdr:cNvPr id="3" name="TextBox 2">
          <a:extLst xmlns:a="http://schemas.openxmlformats.org/drawingml/2006/main">
            <a:ext uri="{FF2B5EF4-FFF2-40B4-BE49-F238E27FC236}">
              <a16:creationId xmlns:a16="http://schemas.microsoft.com/office/drawing/2014/main" id="{B0A00503-B616-4657-9837-9119CE63085E}"/>
            </a:ext>
          </a:extLst>
        </cdr:cNvPr>
        <cdr:cNvSpPr txBox="1"/>
      </cdr:nvSpPr>
      <cdr:spPr>
        <a:xfrm xmlns:a="http://schemas.openxmlformats.org/drawingml/2006/main">
          <a:off x="3286539" y="3500023"/>
          <a:ext cx="1338469" cy="4973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tx1"/>
              </a:solidFill>
            </a:rPr>
            <a:t>Community Type</a:t>
          </a:r>
        </a:p>
      </cdr:txBody>
    </cdr:sp>
  </cdr:relSizeAnchor>
  <cdr:relSizeAnchor xmlns:cdr="http://schemas.openxmlformats.org/drawingml/2006/chartDrawing">
    <cdr:from>
      <cdr:x>0.88546</cdr:x>
      <cdr:y>0.42175</cdr:y>
    </cdr:from>
    <cdr:to>
      <cdr:x>0.90962</cdr:x>
      <cdr:y>0.45574</cdr:y>
    </cdr:to>
    <cdr:sp macro="" textlink="">
      <cdr:nvSpPr>
        <cdr:cNvPr id="4" name="Rectangle 3">
          <a:extLst xmlns:a="http://schemas.openxmlformats.org/drawingml/2006/main">
            <a:ext uri="{FF2B5EF4-FFF2-40B4-BE49-F238E27FC236}">
              <a16:creationId xmlns:a16="http://schemas.microsoft.com/office/drawing/2014/main" id="{028AF713-C9ED-4B17-BCC3-9492D92A781C}"/>
            </a:ext>
          </a:extLst>
        </cdr:cNvPr>
        <cdr:cNvSpPr/>
      </cdr:nvSpPr>
      <cdr:spPr>
        <a:xfrm xmlns:a="http://schemas.openxmlformats.org/drawingml/2006/main">
          <a:off x="9352179" y="2536844"/>
          <a:ext cx="255178" cy="204451"/>
        </a:xfrm>
        <a:prstGeom xmlns:a="http://schemas.openxmlformats.org/drawingml/2006/main" prst="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0.90962</cdr:x>
      <cdr:y>0.32614</cdr:y>
    </cdr:from>
    <cdr:to>
      <cdr:x>0.96004</cdr:x>
      <cdr:y>0.37444</cdr:y>
    </cdr:to>
    <cdr:sp macro="" textlink="">
      <cdr:nvSpPr>
        <cdr:cNvPr id="5" name="TextBox 4">
          <a:extLst xmlns:a="http://schemas.openxmlformats.org/drawingml/2006/main">
            <a:ext uri="{FF2B5EF4-FFF2-40B4-BE49-F238E27FC236}">
              <a16:creationId xmlns:a16="http://schemas.microsoft.com/office/drawing/2014/main" id="{16665019-9958-4A72-9C57-A3717B2AF294}"/>
            </a:ext>
          </a:extLst>
        </cdr:cNvPr>
        <cdr:cNvSpPr txBox="1"/>
      </cdr:nvSpPr>
      <cdr:spPr>
        <a:xfrm xmlns:a="http://schemas.openxmlformats.org/drawingml/2006/main">
          <a:off x="9607357" y="1961717"/>
          <a:ext cx="532535" cy="2905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Yes</a:t>
          </a:r>
        </a:p>
      </cdr:txBody>
    </cdr:sp>
  </cdr:relSizeAnchor>
  <cdr:relSizeAnchor xmlns:cdr="http://schemas.openxmlformats.org/drawingml/2006/chartDrawing">
    <cdr:from>
      <cdr:x>0.90962</cdr:x>
      <cdr:y>0.41101</cdr:y>
    </cdr:from>
    <cdr:to>
      <cdr:x>0.96214</cdr:x>
      <cdr:y>0.45574</cdr:y>
    </cdr:to>
    <cdr:sp macro="" textlink="">
      <cdr:nvSpPr>
        <cdr:cNvPr id="6" name="TextBox 5">
          <a:extLst xmlns:a="http://schemas.openxmlformats.org/drawingml/2006/main">
            <a:ext uri="{FF2B5EF4-FFF2-40B4-BE49-F238E27FC236}">
              <a16:creationId xmlns:a16="http://schemas.microsoft.com/office/drawing/2014/main" id="{6AE19B3A-E84D-42AC-B12A-10DB2B71A8EB}"/>
            </a:ext>
          </a:extLst>
        </cdr:cNvPr>
        <cdr:cNvSpPr txBox="1"/>
      </cdr:nvSpPr>
      <cdr:spPr>
        <a:xfrm xmlns:a="http://schemas.openxmlformats.org/drawingml/2006/main">
          <a:off x="9607357" y="2472242"/>
          <a:ext cx="554715" cy="2690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No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22293-AE47-4DFD-83AB-E6E077C3161E}" type="datetimeFigureOut">
              <a:rPr lang="en-US" smtClean="0"/>
              <a:t>8/2/22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C61C-9E53-4B70-8641-E2B4D05CCE22}" type="slidenum">
              <a:rPr lang="en-US" smtClean="0"/>
              <a:t>‹#›</a:t>
            </a:fld>
            <a:endParaRPr lang="en-US"/>
          </a:p>
        </p:txBody>
      </p:sp>
    </p:spTree>
    <p:extLst>
      <p:ext uri="{BB962C8B-B14F-4D97-AF65-F5344CB8AC3E}">
        <p14:creationId xmlns:p14="http://schemas.microsoft.com/office/powerpoint/2010/main" val="12737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8/2/22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477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07853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493315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68725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430038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40565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8/2/22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376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8/2/22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296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8/2/22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8/2/22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89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8/2/22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443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8/2/22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75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8/2/22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217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8/2/22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672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8/2/22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457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8/2/22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97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8/2/22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120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A7AD-17E0-45A2-AEE7-5569869D52B2}"/>
              </a:ext>
            </a:extLst>
          </p:cNvPr>
          <p:cNvSpPr>
            <a:spLocks noGrp="1"/>
          </p:cNvSpPr>
          <p:nvPr>
            <p:ph type="ctrTitle"/>
          </p:nvPr>
        </p:nvSpPr>
        <p:spPr>
          <a:xfrm>
            <a:off x="1974254" y="4744278"/>
            <a:ext cx="8445357" cy="1230173"/>
          </a:xfrm>
        </p:spPr>
        <p:txBody>
          <a:bodyPr>
            <a:noAutofit/>
          </a:bodyPr>
          <a:lstStyle/>
          <a:p>
            <a:r>
              <a:rPr lang="en-US" sz="4000" dirty="0">
                <a:solidFill>
                  <a:schemeClr val="accent2"/>
                </a:solidFill>
              </a:rPr>
              <a:t>The Michigan Rural EMS Quality Improvement Survey</a:t>
            </a:r>
          </a:p>
        </p:txBody>
      </p:sp>
      <p:sp>
        <p:nvSpPr>
          <p:cNvPr id="3" name="Subtitle 2">
            <a:extLst>
              <a:ext uri="{FF2B5EF4-FFF2-40B4-BE49-F238E27FC236}">
                <a16:creationId xmlns:a16="http://schemas.microsoft.com/office/drawing/2014/main" id="{6551D569-0DA9-41BC-B078-6466D14B3CBF}"/>
              </a:ext>
            </a:extLst>
          </p:cNvPr>
          <p:cNvSpPr>
            <a:spLocks noGrp="1"/>
          </p:cNvSpPr>
          <p:nvPr>
            <p:ph type="subTitle" idx="1"/>
          </p:nvPr>
        </p:nvSpPr>
        <p:spPr>
          <a:xfrm>
            <a:off x="2133536" y="4434954"/>
            <a:ext cx="8286075" cy="478438"/>
          </a:xfrm>
        </p:spPr>
        <p:txBody>
          <a:bodyPr>
            <a:normAutofit/>
          </a:bodyPr>
          <a:lstStyle/>
          <a:p>
            <a:r>
              <a:rPr lang="en-US" dirty="0"/>
              <a:t>May 2019</a:t>
            </a:r>
          </a:p>
        </p:txBody>
      </p:sp>
      <p:pic>
        <p:nvPicPr>
          <p:cNvPr id="5" name="Picture 4">
            <a:extLst>
              <a:ext uri="{FF2B5EF4-FFF2-40B4-BE49-F238E27FC236}">
                <a16:creationId xmlns:a16="http://schemas.microsoft.com/office/drawing/2014/main" id="{EF237291-7FDB-4E8E-9C83-1668E765A7BF}"/>
              </a:ext>
            </a:extLst>
          </p:cNvPr>
          <p:cNvPicPr>
            <a:picLocks noChangeAspect="1"/>
          </p:cNvPicPr>
          <p:nvPr/>
        </p:nvPicPr>
        <p:blipFill rotWithShape="1">
          <a:blip r:embed="rId3"/>
          <a:srcRect t="10335" r="-1" b="12002"/>
          <a:stretch/>
        </p:blipFill>
        <p:spPr>
          <a:xfrm>
            <a:off x="1005401" y="-1"/>
            <a:ext cx="10380133" cy="4030679"/>
          </a:xfrm>
          <a:prstGeom prst="rect">
            <a:avLst/>
          </a:prstGeom>
          <a:ln>
            <a:solidFill>
              <a:schemeClr val="accent6"/>
            </a:solidFill>
          </a:ln>
        </p:spPr>
      </p:pic>
      <p:sp>
        <p:nvSpPr>
          <p:cNvPr id="7" name="TextBox 6">
            <a:extLst>
              <a:ext uri="{FF2B5EF4-FFF2-40B4-BE49-F238E27FC236}">
                <a16:creationId xmlns:a16="http://schemas.microsoft.com/office/drawing/2014/main" id="{B5D15841-6429-4385-AECD-6503D598A6D4}"/>
              </a:ext>
            </a:extLst>
          </p:cNvPr>
          <p:cNvSpPr txBox="1"/>
          <p:nvPr/>
        </p:nvSpPr>
        <p:spPr>
          <a:xfrm>
            <a:off x="7924800" y="6049133"/>
            <a:ext cx="2723823" cy="646331"/>
          </a:xfrm>
          <a:prstGeom prst="rect">
            <a:avLst/>
          </a:prstGeom>
          <a:noFill/>
        </p:spPr>
        <p:txBody>
          <a:bodyPr wrap="none" rtlCol="0">
            <a:spAutoFit/>
          </a:bodyPr>
          <a:lstStyle/>
          <a:p>
            <a:r>
              <a:rPr lang="en-US" dirty="0"/>
              <a:t>Andrea Abbas MS NRP</a:t>
            </a:r>
          </a:p>
          <a:p>
            <a:r>
              <a:rPr lang="en-US" dirty="0"/>
              <a:t>EMS Programs Manager</a:t>
            </a:r>
          </a:p>
        </p:txBody>
      </p:sp>
    </p:spTree>
    <p:extLst>
      <p:ext uri="{BB962C8B-B14F-4D97-AF65-F5344CB8AC3E}">
        <p14:creationId xmlns:p14="http://schemas.microsoft.com/office/powerpoint/2010/main" val="824117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000000-0008-0000-0000-000002000000}"/>
              </a:ext>
            </a:extLst>
          </p:cNvPr>
          <p:cNvGraphicFramePr>
            <a:graphicFrameLocks noGrp="1"/>
          </p:cNvGraphicFramePr>
          <p:nvPr>
            <p:ph idx="4294967295"/>
            <p:extLst>
              <p:ext uri="{D42A27DB-BD31-4B8C-83A1-F6EECF244321}">
                <p14:modId xmlns:p14="http://schemas.microsoft.com/office/powerpoint/2010/main" val="3072842072"/>
              </p:ext>
            </p:extLst>
          </p:nvPr>
        </p:nvGraphicFramePr>
        <p:xfrm>
          <a:off x="0" y="312738"/>
          <a:ext cx="9671050" cy="6227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907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2A1125-BEEF-4B06-B7A6-5C89AFBF8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AF29A-C02E-4F6E-AE31-4D61F939D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803267-175B-4586-A120-09F386B97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00000000-0008-0000-0000-000003000000}"/>
              </a:ext>
            </a:extLst>
          </p:cNvPr>
          <p:cNvGraphicFramePr>
            <a:graphicFrameLocks noGrp="1"/>
          </p:cNvGraphicFramePr>
          <p:nvPr>
            <p:ph idx="4294967295"/>
            <p:extLst>
              <p:ext uri="{D42A27DB-BD31-4B8C-83A1-F6EECF244321}">
                <p14:modId xmlns:p14="http://schemas.microsoft.com/office/powerpoint/2010/main" val="2430899621"/>
              </p:ext>
            </p:extLst>
          </p:nvPr>
        </p:nvGraphicFramePr>
        <p:xfrm>
          <a:off x="1120477" y="1123526"/>
          <a:ext cx="9951041" cy="46676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39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05D1-62C7-4F80-A029-A8261C418B3D}"/>
              </a:ext>
            </a:extLst>
          </p:cNvPr>
          <p:cNvSpPr>
            <a:spLocks noGrp="1"/>
          </p:cNvSpPr>
          <p:nvPr>
            <p:ph type="title"/>
          </p:nvPr>
        </p:nvSpPr>
        <p:spPr>
          <a:xfrm>
            <a:off x="1001990" y="189879"/>
            <a:ext cx="8608037" cy="891265"/>
          </a:xfrm>
        </p:spPr>
        <p:txBody>
          <a:bodyPr vert="horz" lIns="91440" tIns="45720" rIns="91440" bIns="45720" rtlCol="0" anchor="t">
            <a:normAutofit/>
          </a:bodyPr>
          <a:lstStyle/>
          <a:p>
            <a:pPr algn="ctr"/>
            <a:r>
              <a:rPr lang="en-US" sz="2400" dirty="0">
                <a:solidFill>
                  <a:schemeClr val="tx2"/>
                </a:solidFill>
              </a:rPr>
              <a:t>Data Trend Summary: EMS Clinical Documentation Training and </a:t>
            </a:r>
            <a:r>
              <a:rPr lang="en-US" sz="2400" dirty="0" err="1">
                <a:solidFill>
                  <a:schemeClr val="tx2"/>
                </a:solidFill>
              </a:rPr>
              <a:t>ePCR</a:t>
            </a:r>
            <a:r>
              <a:rPr lang="en-US" sz="2400" dirty="0">
                <a:solidFill>
                  <a:schemeClr val="tx2"/>
                </a:solidFill>
              </a:rPr>
              <a:t> Submission </a:t>
            </a:r>
          </a:p>
        </p:txBody>
      </p:sp>
      <p:sp>
        <p:nvSpPr>
          <p:cNvPr id="3" name="Content Placeholder 2">
            <a:extLst>
              <a:ext uri="{FF2B5EF4-FFF2-40B4-BE49-F238E27FC236}">
                <a16:creationId xmlns:a16="http://schemas.microsoft.com/office/drawing/2014/main" id="{4AB55A32-93AB-4DD2-A9BF-0864277A716C}"/>
              </a:ext>
            </a:extLst>
          </p:cNvPr>
          <p:cNvSpPr>
            <a:spLocks noGrp="1"/>
          </p:cNvSpPr>
          <p:nvPr>
            <p:ph sz="half" idx="1"/>
          </p:nvPr>
        </p:nvSpPr>
        <p:spPr>
          <a:xfrm>
            <a:off x="4423447" y="1041450"/>
            <a:ext cx="5186580" cy="5454127"/>
          </a:xfrm>
        </p:spPr>
        <p:txBody>
          <a:bodyPr vert="horz" lIns="91440" tIns="45720" rIns="91440" bIns="45720" rtlCol="0" anchor="ctr">
            <a:normAutofit fontScale="70000" lnSpcReduction="20000"/>
          </a:bodyPr>
          <a:lstStyle/>
          <a:p>
            <a:endParaRPr lang="en-US" sz="1600" dirty="0"/>
          </a:p>
          <a:p>
            <a:r>
              <a:rPr lang="en-US" sz="3200" dirty="0"/>
              <a:t>Roughly 50% of </a:t>
            </a:r>
            <a:r>
              <a:rPr lang="en-US" sz="3200" b="1" u="sng" dirty="0"/>
              <a:t>rural</a:t>
            </a:r>
            <a:r>
              <a:rPr lang="en-US" sz="3200" dirty="0"/>
              <a:t> EMS professionals reported receiving sufficient EMS clinical documentation training.</a:t>
            </a:r>
          </a:p>
          <a:p>
            <a:r>
              <a:rPr lang="en-US" sz="3200" dirty="0"/>
              <a:t>Roughly 30% of </a:t>
            </a:r>
            <a:r>
              <a:rPr lang="en-US" sz="3200" b="1" u="sng" dirty="0"/>
              <a:t>rural</a:t>
            </a:r>
            <a:r>
              <a:rPr lang="en-US" sz="3200" dirty="0"/>
              <a:t> EMS professionals were provided EMS clinical documentation training but reported it insufficient, while 18% were not provided any training.</a:t>
            </a:r>
          </a:p>
          <a:p>
            <a:r>
              <a:rPr lang="en-US" sz="3200" dirty="0"/>
              <a:t>The data shows </a:t>
            </a:r>
            <a:r>
              <a:rPr lang="en-US" sz="3200" dirty="0" err="1"/>
              <a:t>ePCR</a:t>
            </a:r>
            <a:r>
              <a:rPr lang="en-US" sz="3200" dirty="0"/>
              <a:t> timeline submission criteria is more relaxed in rural EMS communities. </a:t>
            </a:r>
          </a:p>
          <a:p>
            <a:r>
              <a:rPr lang="en-US" sz="3200" dirty="0"/>
              <a:t>Clinical documentation training and </a:t>
            </a:r>
            <a:r>
              <a:rPr lang="en-US" sz="3200" dirty="0" err="1"/>
              <a:t>ePCR</a:t>
            </a:r>
            <a:r>
              <a:rPr lang="en-US" sz="3200" dirty="0"/>
              <a:t> submission requirements impact billing and reimbursement as well as clinical documentation quality.</a:t>
            </a:r>
          </a:p>
        </p:txBody>
      </p:sp>
      <p:pic>
        <p:nvPicPr>
          <p:cNvPr id="8" name="Content Placeholder 7" descr="A picture containing tree, outdoor, building&#10;&#10;Description automatically generated">
            <a:extLst>
              <a:ext uri="{FF2B5EF4-FFF2-40B4-BE49-F238E27FC236}">
                <a16:creationId xmlns:a16="http://schemas.microsoft.com/office/drawing/2014/main" id="{407C21C1-6962-422C-B245-AFB1B3E2ADD9}"/>
              </a:ext>
            </a:extLst>
          </p:cNvPr>
          <p:cNvPicPr>
            <a:picLocks noGrp="1" noChangeAspect="1"/>
          </p:cNvPicPr>
          <p:nvPr>
            <p:ph sz="half" idx="2"/>
          </p:nvPr>
        </p:nvPicPr>
        <p:blipFill>
          <a:blip r:embed="rId3"/>
          <a:stretch>
            <a:fillRect/>
          </a:stretch>
        </p:blipFill>
        <p:spPr>
          <a:xfrm rot="5400000">
            <a:off x="-173588" y="1829303"/>
            <a:ext cx="5253754" cy="3940315"/>
          </a:xfrm>
        </p:spPr>
      </p:pic>
    </p:spTree>
    <p:extLst>
      <p:ext uri="{BB962C8B-B14F-4D97-AF65-F5344CB8AC3E}">
        <p14:creationId xmlns:p14="http://schemas.microsoft.com/office/powerpoint/2010/main" val="57296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0000000-0008-0000-0000-000003000000}"/>
              </a:ext>
            </a:extLst>
          </p:cNvPr>
          <p:cNvGraphicFramePr>
            <a:graphicFrameLocks noGrp="1"/>
          </p:cNvGraphicFramePr>
          <p:nvPr>
            <p:ph idx="4294967295"/>
            <p:extLst>
              <p:ext uri="{D42A27DB-BD31-4B8C-83A1-F6EECF244321}">
                <p14:modId xmlns:p14="http://schemas.microsoft.com/office/powerpoint/2010/main" val="2151233591"/>
              </p:ext>
            </p:extLst>
          </p:nvPr>
        </p:nvGraphicFramePr>
        <p:xfrm>
          <a:off x="0" y="150813"/>
          <a:ext cx="9771063" cy="6707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384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000000-0008-0000-0000-000003000000}"/>
              </a:ext>
            </a:extLst>
          </p:cNvPr>
          <p:cNvGraphicFramePr>
            <a:graphicFrameLocks noGrp="1"/>
          </p:cNvGraphicFramePr>
          <p:nvPr>
            <p:ph idx="4294967295"/>
            <p:extLst>
              <p:ext uri="{D42A27DB-BD31-4B8C-83A1-F6EECF244321}">
                <p14:modId xmlns:p14="http://schemas.microsoft.com/office/powerpoint/2010/main" val="1341456269"/>
              </p:ext>
            </p:extLst>
          </p:nvPr>
        </p:nvGraphicFramePr>
        <p:xfrm>
          <a:off x="-136418" y="163513"/>
          <a:ext cx="10549820" cy="66944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391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EC94-1750-4FA3-89D5-EA37B979CC4C}"/>
              </a:ext>
            </a:extLst>
          </p:cNvPr>
          <p:cNvSpPr>
            <a:spLocks noGrp="1"/>
          </p:cNvSpPr>
          <p:nvPr>
            <p:ph type="title"/>
          </p:nvPr>
        </p:nvSpPr>
        <p:spPr>
          <a:xfrm>
            <a:off x="0" y="36052"/>
            <a:ext cx="9806609" cy="1075992"/>
          </a:xfrm>
        </p:spPr>
        <p:txBody>
          <a:bodyPr>
            <a:normAutofit fontScale="90000"/>
          </a:bodyPr>
          <a:lstStyle/>
          <a:p>
            <a:pPr algn="ctr"/>
            <a:br>
              <a:rPr lang="en-US" sz="2800" dirty="0"/>
            </a:br>
            <a:r>
              <a:rPr lang="en-US" sz="2800" dirty="0">
                <a:solidFill>
                  <a:schemeClr val="tx2"/>
                </a:solidFill>
              </a:rPr>
              <a:t>Data Trend Summary: EMS Agency and Hospital Clinical Feedback </a:t>
            </a:r>
          </a:p>
        </p:txBody>
      </p:sp>
      <p:sp>
        <p:nvSpPr>
          <p:cNvPr id="3" name="Content Placeholder 2">
            <a:extLst>
              <a:ext uri="{FF2B5EF4-FFF2-40B4-BE49-F238E27FC236}">
                <a16:creationId xmlns:a16="http://schemas.microsoft.com/office/drawing/2014/main" id="{057EB6FA-862E-44CF-9FE3-F282900B965B}"/>
              </a:ext>
            </a:extLst>
          </p:cNvPr>
          <p:cNvSpPr>
            <a:spLocks noGrp="1"/>
          </p:cNvSpPr>
          <p:nvPr>
            <p:ph sz="half" idx="1"/>
          </p:nvPr>
        </p:nvSpPr>
        <p:spPr>
          <a:xfrm>
            <a:off x="349623" y="1510077"/>
            <a:ext cx="4615031" cy="4879966"/>
          </a:xfrm>
        </p:spPr>
        <p:txBody>
          <a:bodyPr>
            <a:noAutofit/>
          </a:bodyPr>
          <a:lstStyle/>
          <a:p>
            <a:r>
              <a:rPr lang="en-US" sz="2400" dirty="0"/>
              <a:t>According to the survey, clinical feedback is not provided to a majority of the </a:t>
            </a:r>
            <a:r>
              <a:rPr lang="en-US" sz="2400" b="1" u="sng" dirty="0"/>
              <a:t>rural </a:t>
            </a:r>
            <a:r>
              <a:rPr lang="en-US" sz="2400" dirty="0"/>
              <a:t>EMS providers surveyed. </a:t>
            </a:r>
          </a:p>
          <a:p>
            <a:r>
              <a:rPr lang="en-US" sz="2400" dirty="0"/>
              <a:t>Providing clinical feedback to EMS providers fosters a learning environment impacting clinical quality improvement.</a:t>
            </a:r>
          </a:p>
        </p:txBody>
      </p:sp>
      <p:grpSp>
        <p:nvGrpSpPr>
          <p:cNvPr id="4" name="Group 3">
            <a:extLst>
              <a:ext uri="{FF2B5EF4-FFF2-40B4-BE49-F238E27FC236}">
                <a16:creationId xmlns:a16="http://schemas.microsoft.com/office/drawing/2014/main" id="{6481B743-3452-47A8-8F1E-F2E0F3C5A40B}"/>
              </a:ext>
            </a:extLst>
          </p:cNvPr>
          <p:cNvGrpSpPr/>
          <p:nvPr/>
        </p:nvGrpSpPr>
        <p:grpSpPr>
          <a:xfrm>
            <a:off x="5378824" y="1982749"/>
            <a:ext cx="4796006" cy="2892502"/>
            <a:chOff x="5965117" y="1893346"/>
            <a:chExt cx="4796006" cy="2892502"/>
          </a:xfrm>
        </p:grpSpPr>
        <p:pic>
          <p:nvPicPr>
            <p:cNvPr id="7" name="Picture 6" descr="A truck is parked in a parking lot&#10;&#10;Description automatically generated">
              <a:extLst>
                <a:ext uri="{FF2B5EF4-FFF2-40B4-BE49-F238E27FC236}">
                  <a16:creationId xmlns:a16="http://schemas.microsoft.com/office/drawing/2014/main" id="{612290BB-DCE9-4495-B8D7-0DBEF663F94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848" b="95322" l="3353" r="99538">
                          <a14:foregroundMark x1="31561" y1="5848" x2="47052" y2="95322"/>
                          <a14:foregroundMark x1="47052" y1="95322" x2="47052" y2="95322"/>
                          <a14:foregroundMark x1="12370" y1="89864" x2="9480" y2="56920"/>
                          <a14:foregroundMark x1="9480" y1="56920" x2="25434" y2="41715"/>
                          <a14:foregroundMark x1="25434" y1="41715" x2="25434" y2="41715"/>
                          <a14:foregroundMark x1="9133" y1="44444" x2="3353" y2="75439"/>
                          <a14:foregroundMark x1="3353" y1="75439" x2="8324" y2="85770"/>
                          <a14:foregroundMark x1="31908" y1="4483" x2="71098" y2="7212"/>
                          <a14:foregroundMark x1="71098" y1="7212" x2="99653" y2="45809"/>
                          <a14:foregroundMark x1="93988" y1="10721" x2="99653" y2="16179"/>
                          <a14:foregroundMark x1="93526" y1="9357" x2="99653" y2="10721"/>
                          <a14:foregroundMark x1="93526" y1="9357" x2="98844" y2="11501"/>
                          <a14:foregroundMark x1="82543" y1="5848" x2="99306" y2="7212"/>
                        </a14:backgroundRemoval>
                      </a14:imgEffect>
                    </a14:imgLayer>
                  </a14:imgProps>
                </a:ext>
              </a:extLst>
            </a:blip>
            <a:stretch>
              <a:fillRect/>
            </a:stretch>
          </p:blipFill>
          <p:spPr>
            <a:xfrm flipH="1">
              <a:off x="5965117" y="2625827"/>
              <a:ext cx="2513702" cy="1563624"/>
            </a:xfrm>
            <a:prstGeom prst="rect">
              <a:avLst/>
            </a:prstGeom>
          </p:spPr>
        </p:pic>
        <p:pic>
          <p:nvPicPr>
            <p:cNvPr id="8" name="Picture 7">
              <a:extLst>
                <a:ext uri="{FF2B5EF4-FFF2-40B4-BE49-F238E27FC236}">
                  <a16:creationId xmlns:a16="http://schemas.microsoft.com/office/drawing/2014/main" id="{CC84C2DE-E020-445C-805D-F33B7D850CE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965312" y="2292500"/>
              <a:ext cx="2795811" cy="2230277"/>
            </a:xfrm>
            <a:prstGeom prst="rect">
              <a:avLst/>
            </a:prstGeom>
          </p:spPr>
        </p:pic>
        <p:sp>
          <p:nvSpPr>
            <p:cNvPr id="10" name="Arrow: Curved Down 9">
              <a:extLst>
                <a:ext uri="{FF2B5EF4-FFF2-40B4-BE49-F238E27FC236}">
                  <a16:creationId xmlns:a16="http://schemas.microsoft.com/office/drawing/2014/main" id="{1667FC52-1BDB-48B6-AFDD-0B93C7204D0C}"/>
                </a:ext>
              </a:extLst>
            </p:cNvPr>
            <p:cNvSpPr/>
            <p:nvPr/>
          </p:nvSpPr>
          <p:spPr>
            <a:xfrm>
              <a:off x="7564310" y="1893346"/>
              <a:ext cx="1418325" cy="548640"/>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1" name="Arrow: Curved Up 10">
              <a:extLst>
                <a:ext uri="{FF2B5EF4-FFF2-40B4-BE49-F238E27FC236}">
                  <a16:creationId xmlns:a16="http://schemas.microsoft.com/office/drawing/2014/main" id="{E001CDAB-E0E6-4977-B0F4-F8BBD0118FEB}"/>
                </a:ext>
              </a:extLst>
            </p:cNvPr>
            <p:cNvSpPr/>
            <p:nvPr/>
          </p:nvSpPr>
          <p:spPr>
            <a:xfrm flipH="1">
              <a:off x="7564310" y="4237208"/>
              <a:ext cx="1373826" cy="5486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32536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000000-0008-0000-0000-000003000000}"/>
              </a:ext>
            </a:extLst>
          </p:cNvPr>
          <p:cNvGraphicFramePr>
            <a:graphicFrameLocks noGrp="1"/>
          </p:cNvGraphicFramePr>
          <p:nvPr>
            <p:ph idx="4294967295"/>
            <p:extLst>
              <p:ext uri="{D42A27DB-BD31-4B8C-83A1-F6EECF244321}">
                <p14:modId xmlns:p14="http://schemas.microsoft.com/office/powerpoint/2010/main" val="385253875"/>
              </p:ext>
            </p:extLst>
          </p:nvPr>
        </p:nvGraphicFramePr>
        <p:xfrm>
          <a:off x="-290457" y="714209"/>
          <a:ext cx="10561981" cy="601503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E1AB8B14-4237-4317-9C8B-E7BFAE155A24}"/>
              </a:ext>
            </a:extLst>
          </p:cNvPr>
          <p:cNvSpPr/>
          <p:nvPr/>
        </p:nvSpPr>
        <p:spPr>
          <a:xfrm>
            <a:off x="9069474" y="2693622"/>
            <a:ext cx="247426" cy="204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83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000000-0008-0000-0000-000003000000}"/>
              </a:ext>
            </a:extLst>
          </p:cNvPr>
          <p:cNvGraphicFramePr>
            <a:graphicFrameLocks noGrp="1"/>
          </p:cNvGraphicFramePr>
          <p:nvPr>
            <p:ph idx="4294967295"/>
            <p:extLst>
              <p:ext uri="{D42A27DB-BD31-4B8C-83A1-F6EECF244321}">
                <p14:modId xmlns:p14="http://schemas.microsoft.com/office/powerpoint/2010/main" val="2238197308"/>
              </p:ext>
            </p:extLst>
          </p:nvPr>
        </p:nvGraphicFramePr>
        <p:xfrm>
          <a:off x="0" y="241300"/>
          <a:ext cx="10101263" cy="6616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2395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4FFF-3709-4F23-A332-FA29B5C03331}"/>
              </a:ext>
            </a:extLst>
          </p:cNvPr>
          <p:cNvSpPr>
            <a:spLocks noGrp="1"/>
          </p:cNvSpPr>
          <p:nvPr>
            <p:ph type="title"/>
          </p:nvPr>
        </p:nvSpPr>
        <p:spPr>
          <a:xfrm>
            <a:off x="821955" y="269442"/>
            <a:ext cx="8898997" cy="1077229"/>
          </a:xfrm>
        </p:spPr>
        <p:txBody>
          <a:bodyPr/>
          <a:lstStyle/>
          <a:p>
            <a:pPr algn="ctr"/>
            <a:r>
              <a:rPr lang="en-US" dirty="0">
                <a:solidFill>
                  <a:schemeClr val="tx2"/>
                </a:solidFill>
              </a:rPr>
              <a:t> 3</a:t>
            </a:r>
            <a:r>
              <a:rPr lang="en-US" baseline="30000" dirty="0">
                <a:solidFill>
                  <a:schemeClr val="tx2"/>
                </a:solidFill>
              </a:rPr>
              <a:t>rd</a:t>
            </a:r>
            <a:r>
              <a:rPr lang="en-US" dirty="0">
                <a:solidFill>
                  <a:schemeClr val="tx2"/>
                </a:solidFill>
              </a:rPr>
              <a:t> Ride Training Program Offered</a:t>
            </a:r>
          </a:p>
        </p:txBody>
      </p:sp>
      <p:graphicFrame>
        <p:nvGraphicFramePr>
          <p:cNvPr id="6" name="Content Placeholder 5">
            <a:extLst>
              <a:ext uri="{FF2B5EF4-FFF2-40B4-BE49-F238E27FC236}">
                <a16:creationId xmlns:a16="http://schemas.microsoft.com/office/drawing/2014/main" id="{CBDC0C4F-D631-42CB-A1F5-B1EF8958FB5E}"/>
              </a:ext>
            </a:extLst>
          </p:cNvPr>
          <p:cNvGraphicFramePr>
            <a:graphicFrameLocks noGrp="1"/>
          </p:cNvGraphicFramePr>
          <p:nvPr>
            <p:ph idx="1"/>
            <p:extLst>
              <p:ext uri="{D42A27DB-BD31-4B8C-83A1-F6EECF244321}">
                <p14:modId xmlns:p14="http://schemas.microsoft.com/office/powerpoint/2010/main" val="1718813434"/>
              </p:ext>
            </p:extLst>
          </p:nvPr>
        </p:nvGraphicFramePr>
        <p:xfrm>
          <a:off x="254973" y="996287"/>
          <a:ext cx="9321421" cy="5592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552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010064286"/>
              </p:ext>
            </p:extLst>
          </p:nvPr>
        </p:nvGraphicFramePr>
        <p:xfrm>
          <a:off x="-86062" y="237564"/>
          <a:ext cx="10031506" cy="63828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894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11B1C7-EAB0-448C-9946-F9C6CC154764}"/>
              </a:ext>
            </a:extLst>
          </p:cNvPr>
          <p:cNvSpPr txBox="1"/>
          <p:nvPr/>
        </p:nvSpPr>
        <p:spPr>
          <a:xfrm>
            <a:off x="1818042" y="892884"/>
            <a:ext cx="8197327" cy="4308872"/>
          </a:xfrm>
          <a:prstGeom prst="rect">
            <a:avLst/>
          </a:prstGeom>
          <a:noFill/>
        </p:spPr>
        <p:txBody>
          <a:bodyPr wrap="square" rtlCol="0">
            <a:spAutoFit/>
          </a:bodyPr>
          <a:lstStyle/>
          <a:p>
            <a:r>
              <a:rPr lang="en-US" sz="3200" dirty="0"/>
              <a:t>The Michigan Center for Rural Health developed this Rural EMS QI Survey in collaboration with the Bureau of EMS, Trauma and Preparedness.</a:t>
            </a:r>
          </a:p>
          <a:p>
            <a:endParaRPr lang="en-US" sz="3200" dirty="0"/>
          </a:p>
          <a:p>
            <a:r>
              <a:rPr lang="en-US" sz="3200" dirty="0"/>
              <a:t>We wish to thank all who took the time to answer the survey.</a:t>
            </a:r>
          </a:p>
          <a:p>
            <a:endParaRPr lang="en-US" sz="3200" dirty="0"/>
          </a:p>
          <a:p>
            <a:endParaRPr lang="en-US" dirty="0"/>
          </a:p>
        </p:txBody>
      </p:sp>
    </p:spTree>
    <p:extLst>
      <p:ext uri="{BB962C8B-B14F-4D97-AF65-F5344CB8AC3E}">
        <p14:creationId xmlns:p14="http://schemas.microsoft.com/office/powerpoint/2010/main" val="196900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659-6785-4614-83C0-B2ECEC160FAB}"/>
              </a:ext>
            </a:extLst>
          </p:cNvPr>
          <p:cNvSpPr>
            <a:spLocks noGrp="1"/>
          </p:cNvSpPr>
          <p:nvPr>
            <p:ph type="title"/>
          </p:nvPr>
        </p:nvSpPr>
        <p:spPr>
          <a:xfrm>
            <a:off x="1018099" y="128386"/>
            <a:ext cx="10325979" cy="1077229"/>
          </a:xfrm>
        </p:spPr>
        <p:txBody>
          <a:bodyPr vert="horz" lIns="91440" tIns="45720" rIns="91440" bIns="45720" rtlCol="0" anchor="t">
            <a:normAutofit/>
          </a:bodyPr>
          <a:lstStyle/>
          <a:p>
            <a:pPr algn="ctr"/>
            <a:r>
              <a:rPr lang="en-US" sz="2800" dirty="0">
                <a:solidFill>
                  <a:schemeClr val="tx2"/>
                </a:solidFill>
              </a:rPr>
              <a:t>New Employee Orientation and Field Training Trend Summary</a:t>
            </a:r>
          </a:p>
        </p:txBody>
      </p:sp>
      <p:sp>
        <p:nvSpPr>
          <p:cNvPr id="3" name="Content Placeholder 2">
            <a:extLst>
              <a:ext uri="{FF2B5EF4-FFF2-40B4-BE49-F238E27FC236}">
                <a16:creationId xmlns:a16="http://schemas.microsoft.com/office/drawing/2014/main" id="{34B364D6-4C84-481D-8FBB-6427453C915C}"/>
              </a:ext>
            </a:extLst>
          </p:cNvPr>
          <p:cNvSpPr>
            <a:spLocks noGrp="1"/>
          </p:cNvSpPr>
          <p:nvPr>
            <p:ph sz="half" idx="1"/>
          </p:nvPr>
        </p:nvSpPr>
        <p:spPr>
          <a:xfrm>
            <a:off x="58089" y="650478"/>
            <a:ext cx="5200334" cy="5551608"/>
          </a:xfrm>
        </p:spPr>
        <p:txBody>
          <a:bodyPr vert="horz" lIns="91440" tIns="45720" rIns="91440" bIns="45720" rtlCol="0" anchor="ctr">
            <a:normAutofit/>
          </a:bodyPr>
          <a:lstStyle/>
          <a:p>
            <a:r>
              <a:rPr lang="en-US" sz="2400" dirty="0"/>
              <a:t>58% of </a:t>
            </a:r>
            <a:r>
              <a:rPr lang="en-US" sz="2400" b="1" u="sng" dirty="0"/>
              <a:t>rural</a:t>
            </a:r>
            <a:r>
              <a:rPr lang="en-US" sz="2400" dirty="0"/>
              <a:t> EMS participants reported having a new employee orientation program. While 42% reported not having a program.</a:t>
            </a:r>
          </a:p>
          <a:p>
            <a:r>
              <a:rPr lang="en-US" sz="2400" dirty="0"/>
              <a:t>44% of </a:t>
            </a:r>
            <a:r>
              <a:rPr lang="en-US" sz="2400" b="1" u="sng" dirty="0"/>
              <a:t>rural</a:t>
            </a:r>
            <a:r>
              <a:rPr lang="en-US" sz="2400" dirty="0"/>
              <a:t> EMS participants reported having a structured field training manual while 56% reported not having this resource. </a:t>
            </a:r>
          </a:p>
          <a:p>
            <a:pPr marL="0" indent="0"/>
            <a:endParaRPr lang="en-US" sz="1800" dirty="0"/>
          </a:p>
        </p:txBody>
      </p:sp>
      <p:pic>
        <p:nvPicPr>
          <p:cNvPr id="23" name="Picture 22">
            <a:extLst>
              <a:ext uri="{FF2B5EF4-FFF2-40B4-BE49-F238E27FC236}">
                <a16:creationId xmlns:a16="http://schemas.microsoft.com/office/drawing/2014/main" id="{9CE003EE-ED4D-4B7B-B9A3-2191D365CCBF}"/>
              </a:ext>
            </a:extLst>
          </p:cNvPr>
          <p:cNvPicPr>
            <a:picLocks noChangeAspect="1"/>
          </p:cNvPicPr>
          <p:nvPr/>
        </p:nvPicPr>
        <p:blipFill rotWithShape="1">
          <a:blip r:embed="rId3"/>
          <a:srcRect t="2052" b="6138"/>
          <a:stretch/>
        </p:blipFill>
        <p:spPr>
          <a:xfrm>
            <a:off x="5452290" y="1447140"/>
            <a:ext cx="3674398"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13" name="AutoShape 2" descr="Pioneer TRB-114 3-Ring Binder Navy Blue">
            <a:extLst>
              <a:ext uri="{FF2B5EF4-FFF2-40B4-BE49-F238E27FC236}">
                <a16:creationId xmlns:a16="http://schemas.microsoft.com/office/drawing/2014/main" id="{49DCC5BF-C0B4-4B2E-9757-1949493DE0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 name="Picture 26" descr="A close up of a sign&#10;&#10;Description automatically generated">
            <a:extLst>
              <a:ext uri="{FF2B5EF4-FFF2-40B4-BE49-F238E27FC236}">
                <a16:creationId xmlns:a16="http://schemas.microsoft.com/office/drawing/2014/main" id="{57D354AF-01DA-48F6-B4D5-176749AB4CCB}"/>
              </a:ext>
            </a:extLst>
          </p:cNvPr>
          <p:cNvPicPr>
            <a:picLocks noChangeAspect="1"/>
          </p:cNvPicPr>
          <p:nvPr/>
        </p:nvPicPr>
        <p:blipFill>
          <a:blip r:embed="rId4"/>
          <a:stretch>
            <a:fillRect/>
          </a:stretch>
        </p:blipFill>
        <p:spPr>
          <a:xfrm>
            <a:off x="6850642" y="2689640"/>
            <a:ext cx="1794286" cy="1783520"/>
          </a:xfrm>
          <a:prstGeom prst="rect">
            <a:avLst/>
          </a:prstGeom>
          <a:scene3d>
            <a:camera prst="perspectiveHeroicExtremeRightFacing"/>
            <a:lightRig rig="threePt" dir="t"/>
          </a:scene3d>
        </p:spPr>
      </p:pic>
      <p:sp>
        <p:nvSpPr>
          <p:cNvPr id="29" name="TextBox 28">
            <a:extLst>
              <a:ext uri="{FF2B5EF4-FFF2-40B4-BE49-F238E27FC236}">
                <a16:creationId xmlns:a16="http://schemas.microsoft.com/office/drawing/2014/main" id="{D8A5CB77-D20C-44AA-96DC-F1C330CB01BD}"/>
              </a:ext>
            </a:extLst>
          </p:cNvPr>
          <p:cNvSpPr txBox="1"/>
          <p:nvPr/>
        </p:nvSpPr>
        <p:spPr>
          <a:xfrm rot="20732693">
            <a:off x="6480005" y="2225802"/>
            <a:ext cx="2152903" cy="369332"/>
          </a:xfrm>
          <a:prstGeom prst="rect">
            <a:avLst/>
          </a:prstGeom>
          <a:noFill/>
        </p:spPr>
        <p:txBody>
          <a:bodyPr wrap="square" rtlCol="0">
            <a:spAutoFit/>
          </a:bodyPr>
          <a:lstStyle/>
          <a:p>
            <a:r>
              <a:rPr lang="en-US" dirty="0">
                <a:solidFill>
                  <a:schemeClr val="bg1"/>
                </a:solidFill>
              </a:rPr>
              <a:t>Orientation Manual</a:t>
            </a:r>
          </a:p>
        </p:txBody>
      </p:sp>
    </p:spTree>
    <p:extLst>
      <p:ext uri="{BB962C8B-B14F-4D97-AF65-F5344CB8AC3E}">
        <p14:creationId xmlns:p14="http://schemas.microsoft.com/office/powerpoint/2010/main" val="1077726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E8A4CE-57DC-4789-A2E8-03263BA3CD3A}"/>
              </a:ext>
            </a:extLst>
          </p:cNvPr>
          <p:cNvSpPr>
            <a:spLocks noGrp="1"/>
          </p:cNvSpPr>
          <p:nvPr>
            <p:ph type="title"/>
          </p:nvPr>
        </p:nvSpPr>
        <p:spPr>
          <a:xfrm>
            <a:off x="127005" y="116870"/>
            <a:ext cx="9997656" cy="1077229"/>
          </a:xfrm>
        </p:spPr>
        <p:txBody>
          <a:bodyPr>
            <a:normAutofit/>
          </a:bodyPr>
          <a:lstStyle/>
          <a:p>
            <a:r>
              <a:rPr lang="en-US" sz="2600" dirty="0">
                <a:solidFill>
                  <a:schemeClr val="tx2"/>
                </a:solidFill>
              </a:rPr>
              <a:t>New Employee Orientation and Field Training Trend Summary</a:t>
            </a:r>
          </a:p>
        </p:txBody>
      </p:sp>
      <p:sp>
        <p:nvSpPr>
          <p:cNvPr id="3" name="Text Placeholder 2">
            <a:extLst>
              <a:ext uri="{FF2B5EF4-FFF2-40B4-BE49-F238E27FC236}">
                <a16:creationId xmlns:a16="http://schemas.microsoft.com/office/drawing/2014/main" id="{2022AFDE-3593-49D1-936F-A2A7CB9C60C7}"/>
              </a:ext>
            </a:extLst>
          </p:cNvPr>
          <p:cNvSpPr>
            <a:spLocks noGrp="1"/>
          </p:cNvSpPr>
          <p:nvPr>
            <p:ph idx="1"/>
          </p:nvPr>
        </p:nvSpPr>
        <p:spPr>
          <a:xfrm>
            <a:off x="408791" y="1032734"/>
            <a:ext cx="9090211" cy="5249732"/>
          </a:xfrm>
        </p:spPr>
        <p:txBody>
          <a:bodyPr>
            <a:noAutofit/>
          </a:bodyPr>
          <a:lstStyle/>
          <a:p>
            <a:r>
              <a:rPr lang="en-US" sz="2400" dirty="0"/>
              <a:t>There were many disparities with EMS agency field training third ride structure. Programs ranged from structured to volunteer. The involvement of the field training officer was highly variable. 23% of </a:t>
            </a:r>
            <a:r>
              <a:rPr lang="en-US" sz="2400" b="1" u="sng" dirty="0"/>
              <a:t>rural</a:t>
            </a:r>
            <a:r>
              <a:rPr lang="en-US" sz="2400" dirty="0"/>
              <a:t> EMS participants reported not offering field training program third rides.</a:t>
            </a:r>
          </a:p>
          <a:p>
            <a:r>
              <a:rPr lang="en-US" sz="2400" dirty="0"/>
              <a:t>The criteria reported for agency Field Training Officer positions was highly variable. Position pay stipends, promotional requirements, and position training varied. 41% of </a:t>
            </a:r>
            <a:r>
              <a:rPr lang="en-US" sz="2400" b="1" u="sng" dirty="0"/>
              <a:t>rural</a:t>
            </a:r>
            <a:r>
              <a:rPr lang="en-US" sz="2400" dirty="0"/>
              <a:t> EMS professionals reported not offering field training officer positions. </a:t>
            </a:r>
          </a:p>
          <a:p>
            <a:endParaRPr lang="en-US" sz="2800" dirty="0"/>
          </a:p>
        </p:txBody>
      </p:sp>
    </p:spTree>
    <p:extLst>
      <p:ext uri="{BB962C8B-B14F-4D97-AF65-F5344CB8AC3E}">
        <p14:creationId xmlns:p14="http://schemas.microsoft.com/office/powerpoint/2010/main" val="2733208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000000-0008-0000-0000-000003000000}"/>
              </a:ext>
            </a:extLst>
          </p:cNvPr>
          <p:cNvGraphicFramePr>
            <a:graphicFrameLocks noGrp="1"/>
          </p:cNvGraphicFramePr>
          <p:nvPr>
            <p:ph idx="4294967295"/>
            <p:extLst>
              <p:ext uri="{D42A27DB-BD31-4B8C-83A1-F6EECF244321}">
                <p14:modId xmlns:p14="http://schemas.microsoft.com/office/powerpoint/2010/main" val="3717946817"/>
              </p:ext>
            </p:extLst>
          </p:nvPr>
        </p:nvGraphicFramePr>
        <p:xfrm>
          <a:off x="1" y="204395"/>
          <a:ext cx="9897034" cy="66536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21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7B11-52EE-4F2F-BDE2-851510C14B1F}"/>
              </a:ext>
            </a:extLst>
          </p:cNvPr>
          <p:cNvSpPr>
            <a:spLocks noGrp="1"/>
          </p:cNvSpPr>
          <p:nvPr>
            <p:ph type="title"/>
          </p:nvPr>
        </p:nvSpPr>
        <p:spPr>
          <a:xfrm>
            <a:off x="216874" y="309282"/>
            <a:ext cx="3582440" cy="1046941"/>
          </a:xfrm>
        </p:spPr>
        <p:txBody>
          <a:bodyPr>
            <a:normAutofit/>
          </a:bodyPr>
          <a:lstStyle/>
          <a:p>
            <a:r>
              <a:rPr lang="en-US" sz="2400" dirty="0"/>
              <a:t>Data Trend Summary</a:t>
            </a:r>
          </a:p>
        </p:txBody>
      </p:sp>
      <p:graphicFrame>
        <p:nvGraphicFramePr>
          <p:cNvPr id="5" name="Content Placeholder 4">
            <a:extLst>
              <a:ext uri="{FF2B5EF4-FFF2-40B4-BE49-F238E27FC236}">
                <a16:creationId xmlns:a16="http://schemas.microsoft.com/office/drawing/2014/main" id="{33F921E5-0A86-46C9-A8F7-59FF4478CECD}"/>
              </a:ext>
            </a:extLst>
          </p:cNvPr>
          <p:cNvGraphicFramePr>
            <a:graphicFrameLocks noGrp="1"/>
          </p:cNvGraphicFramePr>
          <p:nvPr>
            <p:ph idx="1"/>
            <p:extLst>
              <p:ext uri="{D42A27DB-BD31-4B8C-83A1-F6EECF244321}">
                <p14:modId xmlns:p14="http://schemas.microsoft.com/office/powerpoint/2010/main" val="1461448542"/>
              </p:ext>
            </p:extLst>
          </p:nvPr>
        </p:nvGraphicFramePr>
        <p:xfrm>
          <a:off x="2657140" y="309283"/>
          <a:ext cx="7456914" cy="654871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65C0AC24-4511-49A9-9F7A-FC6F5148A276}"/>
              </a:ext>
            </a:extLst>
          </p:cNvPr>
          <p:cNvSpPr>
            <a:spLocks noGrp="1"/>
          </p:cNvSpPr>
          <p:nvPr>
            <p:ph type="body" sz="half" idx="2"/>
          </p:nvPr>
        </p:nvSpPr>
        <p:spPr>
          <a:xfrm>
            <a:off x="109298" y="1356223"/>
            <a:ext cx="2818185" cy="3650993"/>
          </a:xfrm>
        </p:spPr>
        <p:txBody>
          <a:bodyPr>
            <a:normAutofit/>
          </a:bodyPr>
          <a:lstStyle/>
          <a:p>
            <a:pPr marL="285750" indent="-285750">
              <a:buFont typeface="Arial" panose="020B0604020202020204" pitchFamily="34" charset="0"/>
              <a:buChar char="•"/>
            </a:pPr>
            <a:r>
              <a:rPr lang="en-US" sz="1800" dirty="0"/>
              <a:t>Awareness around MCA Clinical Quality Improvement initiatives was highly variable. </a:t>
            </a:r>
          </a:p>
          <a:p>
            <a:pPr marL="285750" indent="-285750">
              <a:buFont typeface="Arial" panose="020B0604020202020204" pitchFamily="34" charset="0"/>
              <a:buChar char="•"/>
            </a:pPr>
            <a:r>
              <a:rPr lang="en-US" sz="1800" dirty="0"/>
              <a:t>Statistically there were multiple MCA regions where survey participants reported a lack of awareness about CQI initiatives.</a:t>
            </a:r>
          </a:p>
        </p:txBody>
      </p:sp>
    </p:spTree>
    <p:extLst>
      <p:ext uri="{BB962C8B-B14F-4D97-AF65-F5344CB8AC3E}">
        <p14:creationId xmlns:p14="http://schemas.microsoft.com/office/powerpoint/2010/main" val="710520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BC03-55CD-4FF4-A4AF-6F96F290D9C7}"/>
              </a:ext>
            </a:extLst>
          </p:cNvPr>
          <p:cNvSpPr>
            <a:spLocks noGrp="1"/>
          </p:cNvSpPr>
          <p:nvPr>
            <p:ph type="title"/>
          </p:nvPr>
        </p:nvSpPr>
        <p:spPr>
          <a:xfrm>
            <a:off x="383762" y="172123"/>
            <a:ext cx="3452664" cy="771090"/>
          </a:xfrm>
        </p:spPr>
        <p:txBody>
          <a:bodyPr>
            <a:normAutofit fontScale="90000"/>
          </a:bodyPr>
          <a:lstStyle/>
          <a:p>
            <a:r>
              <a:rPr lang="en-US" sz="2800" dirty="0"/>
              <a:t>Data Trend Summary</a:t>
            </a:r>
          </a:p>
        </p:txBody>
      </p:sp>
      <p:graphicFrame>
        <p:nvGraphicFramePr>
          <p:cNvPr id="5" name="Content Placeholder 4">
            <a:extLst>
              <a:ext uri="{FF2B5EF4-FFF2-40B4-BE49-F238E27FC236}">
                <a16:creationId xmlns:a16="http://schemas.microsoft.com/office/drawing/2014/main" id="{4A12046F-BCAA-44B5-BBCC-BB2DCE2F300D}"/>
              </a:ext>
            </a:extLst>
          </p:cNvPr>
          <p:cNvGraphicFramePr>
            <a:graphicFrameLocks noGrp="1"/>
          </p:cNvGraphicFramePr>
          <p:nvPr>
            <p:ph idx="1"/>
            <p:extLst>
              <p:ext uri="{D42A27DB-BD31-4B8C-83A1-F6EECF244321}">
                <p14:modId xmlns:p14="http://schemas.microsoft.com/office/powerpoint/2010/main" val="2787280586"/>
              </p:ext>
            </p:extLst>
          </p:nvPr>
        </p:nvGraphicFramePr>
        <p:xfrm>
          <a:off x="3162748" y="325419"/>
          <a:ext cx="7067775" cy="620716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F24A7108-25A1-4460-BA0C-7D39BE911280}"/>
              </a:ext>
            </a:extLst>
          </p:cNvPr>
          <p:cNvSpPr>
            <a:spLocks noGrp="1"/>
          </p:cNvSpPr>
          <p:nvPr>
            <p:ph type="body" sz="half" idx="2"/>
          </p:nvPr>
        </p:nvSpPr>
        <p:spPr>
          <a:xfrm>
            <a:off x="147406" y="1096509"/>
            <a:ext cx="3015342" cy="3790121"/>
          </a:xfrm>
        </p:spPr>
        <p:txBody>
          <a:bodyPr>
            <a:noAutofit/>
          </a:bodyPr>
          <a:lstStyle/>
          <a:p>
            <a:pPr marL="342900" indent="-342900">
              <a:buFont typeface="Arial" panose="020B0604020202020204" pitchFamily="34" charset="0"/>
              <a:buChar char="•"/>
            </a:pPr>
            <a:r>
              <a:rPr lang="en-US" sz="2000" dirty="0"/>
              <a:t>The responses varied by MCA region. Many participants indicated familiarity with their medical director.</a:t>
            </a:r>
          </a:p>
          <a:p>
            <a:pPr marL="342900" indent="-342900">
              <a:buFont typeface="Arial" panose="020B0604020202020204" pitchFamily="34" charset="0"/>
              <a:buChar char="•"/>
            </a:pPr>
            <a:r>
              <a:rPr lang="en-US" sz="2000" dirty="0"/>
              <a:t>This data could be skewed by current vacancies for an MCA medical director or a relatively new Medical Director.</a:t>
            </a:r>
          </a:p>
        </p:txBody>
      </p:sp>
    </p:spTree>
    <p:extLst>
      <p:ext uri="{BB962C8B-B14F-4D97-AF65-F5344CB8AC3E}">
        <p14:creationId xmlns:p14="http://schemas.microsoft.com/office/powerpoint/2010/main" val="3302130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476630741"/>
              </p:ext>
            </p:extLst>
          </p:nvPr>
        </p:nvGraphicFramePr>
        <p:xfrm>
          <a:off x="-139850" y="177501"/>
          <a:ext cx="10794597" cy="66804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0933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682637305"/>
              </p:ext>
            </p:extLst>
          </p:nvPr>
        </p:nvGraphicFramePr>
        <p:xfrm>
          <a:off x="179293" y="110266"/>
          <a:ext cx="10236916" cy="66374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3400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365F-FAC5-4FC3-AF61-C0361B58D715}"/>
              </a:ext>
            </a:extLst>
          </p:cNvPr>
          <p:cNvSpPr>
            <a:spLocks noGrp="1"/>
          </p:cNvSpPr>
          <p:nvPr>
            <p:ph type="title"/>
          </p:nvPr>
        </p:nvSpPr>
        <p:spPr/>
        <p:txBody>
          <a:bodyPr/>
          <a:lstStyle/>
          <a:p>
            <a:pPr algn="ctr"/>
            <a:r>
              <a:rPr lang="en-US" dirty="0"/>
              <a:t>Next Steps</a:t>
            </a:r>
          </a:p>
        </p:txBody>
      </p:sp>
      <p:sp>
        <p:nvSpPr>
          <p:cNvPr id="4" name="Content Placeholder 3">
            <a:extLst>
              <a:ext uri="{FF2B5EF4-FFF2-40B4-BE49-F238E27FC236}">
                <a16:creationId xmlns:a16="http://schemas.microsoft.com/office/drawing/2014/main" id="{71AE51F4-26FA-4A66-95C8-7E8B5FFF7623}"/>
              </a:ext>
            </a:extLst>
          </p:cNvPr>
          <p:cNvSpPr>
            <a:spLocks noGrp="1"/>
          </p:cNvSpPr>
          <p:nvPr>
            <p:ph idx="1"/>
          </p:nvPr>
        </p:nvSpPr>
        <p:spPr>
          <a:xfrm>
            <a:off x="677334" y="1555669"/>
            <a:ext cx="7742271" cy="4485694"/>
          </a:xfrm>
        </p:spPr>
        <p:txBody>
          <a:bodyPr>
            <a:normAutofit/>
          </a:bodyPr>
          <a:lstStyle/>
          <a:p>
            <a:pPr marL="0" indent="0">
              <a:buNone/>
            </a:pPr>
            <a:endParaRPr lang="en-US" sz="2400" dirty="0"/>
          </a:p>
          <a:p>
            <a:r>
              <a:rPr lang="en-US" sz="2400" dirty="0"/>
              <a:t>The data gathered will be used to direct EMS clinical improvement and sustainability initiatives through the Michigan Center for Rural Health in the state of Michigan. Additionally, to guide state level research initiatives.</a:t>
            </a:r>
          </a:p>
          <a:p>
            <a:r>
              <a:rPr lang="en-US" sz="2400" dirty="0"/>
              <a:t>We plan to use the information gathered in our survey to appropriately deploy resources to rural Michigan EMS agencies.</a:t>
            </a:r>
          </a:p>
        </p:txBody>
      </p:sp>
      <p:pic>
        <p:nvPicPr>
          <p:cNvPr id="2050" name="Picture 2" descr="Image result for images of footprints">
            <a:extLst>
              <a:ext uri="{FF2B5EF4-FFF2-40B4-BE49-F238E27FC236}">
                <a16:creationId xmlns:a16="http://schemas.microsoft.com/office/drawing/2014/main" id="{DDC6B401-F82E-41E5-AFE8-C8C1FDAC6EA6}"/>
              </a:ext>
            </a:extLst>
          </p:cNvPr>
          <p:cNvPicPr>
            <a:picLocks noChangeAspect="1" noChangeArrowheads="1"/>
          </p:cNvPicPr>
          <p:nvPr/>
        </p:nvPicPr>
        <p:blipFill>
          <a:blip r:embed="rId2">
            <a:duotone>
              <a:srgbClr val="5EC795">
                <a:shade val="45000"/>
                <a:satMod val="135000"/>
              </a:srgbClr>
              <a:prstClr val="white"/>
            </a:duotone>
            <a:extLst>
              <a:ext uri="{BEBA8EAE-BF5A-486C-A8C5-ECC9F3942E4B}">
                <a14:imgProps xmlns:a14="http://schemas.microsoft.com/office/drawing/2010/main">
                  <a14:imgLayer r:embed="rId3">
                    <a14:imgEffect>
                      <a14:backgroundRemoval t="1204" b="92593" l="10000" r="90000">
                        <a14:foregroundMark x1="48338" y1="3274" x2="49714" y2="4815"/>
                        <a14:foregroundMark x1="46571" y1="1296" x2="47772" y2="2641"/>
                        <a14:foregroundMark x1="46447" y1="10682" x2="48000" y2="12870"/>
                        <a14:foregroundMark x1="44714" y1="8241" x2="45523" y2="9380"/>
                        <a14:foregroundMark x1="55030" y1="13393" x2="54286" y2="14074"/>
                        <a14:foregroundMark x1="59857" y1="8981" x2="57842" y2="10823"/>
                        <a14:foregroundMark x1="41966" y1="22960" x2="42286" y2="24259"/>
                        <a14:foregroundMark x1="40571" y1="17315" x2="41600" y2="21481"/>
                        <a14:foregroundMark x1="56407" y1="25643" x2="54714" y2="27222"/>
                        <a14:foregroundMark x1="62857" y1="19630" x2="59276" y2="22969"/>
                        <a14:foregroundMark x1="54714" y1="27222" x2="54571" y2="27963"/>
                        <a14:foregroundMark x1="43293" y1="35503" x2="44429" y2="37778"/>
                        <a14:foregroundMark x1="39714" y1="28333" x2="42662" y2="34238"/>
                        <a14:foregroundMark x1="55935" y1="40189" x2="53286" y2="42222"/>
                        <a14:foregroundMark x1="64143" y1="33889" x2="59114" y2="37749"/>
                        <a14:foregroundMark x1="35857" y1="55370" x2="43857" y2="57685"/>
                        <a14:foregroundMark x1="56427" y1="60332" x2="52429" y2="64630"/>
                        <a14:foregroundMark x1="64143" y1="52037" x2="58844" y2="57734"/>
                        <a14:foregroundMark x1="31857" y1="65185" x2="33857" y2="73889"/>
                        <a14:foregroundMark x1="38187" y1="78291" x2="41143" y2="81296"/>
                        <a14:foregroundMark x1="33857" y1="73889" x2="34678" y2="74724"/>
                        <a14:foregroundMark x1="41143" y1="81296" x2="42571" y2="81944"/>
                        <a14:foregroundMark x1="68857" y1="74259" x2="62286" y2="82500"/>
                        <a14:foregroundMark x1="57571" y1="86019" x2="59857" y2="92593"/>
                        <a14:foregroundMark x1="36143" y1="46111" x2="41429" y2="51481"/>
                        <a14:foregroundMark x1="62000" y1="91759" x2="65000" y2="89259"/>
                        <a14:foregroundMark x1="54143" y1="1759" x2="57714" y2="2407"/>
                        <a14:foregroundMark x1="53286" y1="5648" x2="55286" y2="4722"/>
                        <a14:foregroundMark x1="59571" y1="61019" x2="59571" y2="61019"/>
                        <a14:foregroundMark x1="55714" y1="60556" x2="55714" y2="60556"/>
                        <a14:foregroundMark x1="58857" y1="61759" x2="58714" y2="63056"/>
                        <a14:foregroundMark x1="59857" y1="31759" x2="60571" y2="32407"/>
                        <a14:foregroundMark x1="36143" y1="36389" x2="38000" y2="36481"/>
                        <a14:foregroundMark x1="35571" y1="64074" x2="41714" y2="73704"/>
                        <a14:backgroundMark x1="41857" y1="21759" x2="41857" y2="21759"/>
                        <a14:backgroundMark x1="42714" y1="21481" x2="42714" y2="21481"/>
                        <a14:backgroundMark x1="40286" y1="22130" x2="43571" y2="21481"/>
                        <a14:backgroundMark x1="55143" y1="24352" x2="60571" y2="24259"/>
                        <a14:backgroundMark x1="55286" y1="38519" x2="59429" y2="39352"/>
                        <a14:backgroundMark x1="39857" y1="35463" x2="43143" y2="35648"/>
                        <a14:backgroundMark x1="55429" y1="58426" x2="60143" y2="59722"/>
                        <a14:backgroundMark x1="31000" y1="77130" x2="40429" y2="75926"/>
                        <a14:backgroundMark x1="36571" y1="78056" x2="36571" y2="78056"/>
                        <a14:backgroundMark x1="37429" y1="78148" x2="37429" y2="78148"/>
                        <a14:backgroundMark x1="38286" y1="78148" x2="38286" y2="78148"/>
                        <a14:backgroundMark x1="37429" y1="78333" x2="38429" y2="77963"/>
                        <a14:backgroundMark x1="34571" y1="74815" x2="35143" y2="74907"/>
                        <a14:backgroundMark x1="35143" y1="74907" x2="36143" y2="76296"/>
                        <a14:backgroundMark x1="36857" y1="78241" x2="38000" y2="77963"/>
                        <a14:backgroundMark x1="54857" y1="11944" x2="58429" y2="12315"/>
                        <a14:backgroundMark x1="43714" y1="10648" x2="46286" y2="10833"/>
                        <a14:backgroundMark x1="55639" y1="4221" x2="56286" y2="4259"/>
                        <a14:backgroundMark x1="45571" y1="3241" x2="47143" y2="3148"/>
                        <a14:backgroundMark x1="47429" y1="2963" x2="48571" y2="3056"/>
                      </a14:backgroundRemoval>
                    </a14:imgEffect>
                  </a14:imgLayer>
                </a14:imgProps>
              </a:ext>
              <a:ext uri="{28A0092B-C50C-407E-A947-70E740481C1C}">
                <a14:useLocalDpi xmlns:a14="http://schemas.microsoft.com/office/drawing/2010/main" val="0"/>
              </a:ext>
            </a:extLst>
          </a:blip>
          <a:srcRect/>
          <a:stretch>
            <a:fillRect/>
          </a:stretch>
        </p:blipFill>
        <p:spPr bwMode="auto">
          <a:xfrm rot="21286681">
            <a:off x="7467254" y="762471"/>
            <a:ext cx="3613497" cy="557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52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B75D-7193-4998-A844-3E2FDD6EBD7D}"/>
              </a:ext>
            </a:extLst>
          </p:cNvPr>
          <p:cNvSpPr>
            <a:spLocks noGrp="1"/>
          </p:cNvSpPr>
          <p:nvPr>
            <p:ph type="title"/>
          </p:nvPr>
        </p:nvSpPr>
        <p:spPr>
          <a:xfrm>
            <a:off x="356794" y="347831"/>
            <a:ext cx="9064068" cy="1573313"/>
          </a:xfrm>
        </p:spPr>
        <p:txBody>
          <a:bodyPr/>
          <a:lstStyle/>
          <a:p>
            <a:pPr algn="ctr"/>
            <a:r>
              <a:rPr lang="en-US" dirty="0"/>
              <a:t>The Purpose of The Michigan Rural EMS QI Survey, The Why</a:t>
            </a:r>
          </a:p>
        </p:txBody>
      </p:sp>
      <p:sp>
        <p:nvSpPr>
          <p:cNvPr id="3" name="Content Placeholder 2">
            <a:extLst>
              <a:ext uri="{FF2B5EF4-FFF2-40B4-BE49-F238E27FC236}">
                <a16:creationId xmlns:a16="http://schemas.microsoft.com/office/drawing/2014/main" id="{921BDEE1-B785-4B35-86F4-F89EC35C90CE}"/>
              </a:ext>
            </a:extLst>
          </p:cNvPr>
          <p:cNvSpPr>
            <a:spLocks noGrp="1"/>
          </p:cNvSpPr>
          <p:nvPr>
            <p:ph idx="1"/>
          </p:nvPr>
        </p:nvSpPr>
        <p:spPr>
          <a:xfrm>
            <a:off x="356794" y="1795638"/>
            <a:ext cx="9552791" cy="4164659"/>
          </a:xfrm>
        </p:spPr>
        <p:txBody>
          <a:bodyPr>
            <a:normAutofit/>
          </a:bodyPr>
          <a:lstStyle/>
          <a:p>
            <a:r>
              <a:rPr lang="en-US" sz="2800" dirty="0"/>
              <a:t>To better understand and identify quality improvement opportunities for rural EMS agencies in Michigan.</a:t>
            </a:r>
          </a:p>
          <a:p>
            <a:r>
              <a:rPr lang="en-US" sz="2800" dirty="0"/>
              <a:t>Foster future education and resources focused on rural EMS quality improvement and data reporting. </a:t>
            </a:r>
          </a:p>
          <a:p>
            <a:r>
              <a:rPr lang="en-US" sz="2800" dirty="0"/>
              <a:t>Utilize the data collected to fund EMS QI resources that fit the needs of rural Michigan EMS agencies.</a:t>
            </a:r>
          </a:p>
        </p:txBody>
      </p:sp>
    </p:spTree>
    <p:extLst>
      <p:ext uri="{BB962C8B-B14F-4D97-AF65-F5344CB8AC3E}">
        <p14:creationId xmlns:p14="http://schemas.microsoft.com/office/powerpoint/2010/main" val="156479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43ACB7-EAA3-45F2-874F-5ED31B32E0DD}"/>
              </a:ext>
            </a:extLst>
          </p:cNvPr>
          <p:cNvSpPr>
            <a:spLocks noGrp="1"/>
          </p:cNvSpPr>
          <p:nvPr>
            <p:ph type="title"/>
          </p:nvPr>
        </p:nvSpPr>
        <p:spPr>
          <a:xfrm>
            <a:off x="232875" y="1318193"/>
            <a:ext cx="3547581" cy="4093028"/>
          </a:xfrm>
        </p:spPr>
        <p:txBody>
          <a:bodyPr vert="horz" lIns="91440" tIns="45720" rIns="91440" bIns="45720" rtlCol="0" anchor="ctr">
            <a:normAutofit/>
          </a:bodyPr>
          <a:lstStyle/>
          <a:p>
            <a:r>
              <a:rPr lang="en-US" sz="4100" dirty="0"/>
              <a:t>Surveys Went to All Licensed Michigan Rural EMS Professionals.</a:t>
            </a:r>
          </a:p>
        </p:txBody>
      </p:sp>
      <p:grpSp>
        <p:nvGrpSpPr>
          <p:cNvPr id="24" name="Group 2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5" name="Straight Connector 2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49D227-1F34-4ABF-8EA8-0EC96E359F8A}"/>
              </a:ext>
            </a:extLst>
          </p:cNvPr>
          <p:cNvGraphicFramePr>
            <a:graphicFrameLocks noGrp="1"/>
          </p:cNvGraphicFramePr>
          <p:nvPr>
            <p:ph sz="half" idx="4294967295"/>
            <p:extLst>
              <p:ext uri="{D42A27DB-BD31-4B8C-83A1-F6EECF244321}">
                <p14:modId xmlns:p14="http://schemas.microsoft.com/office/powerpoint/2010/main" val="295274812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30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0000000-0008-0000-0000-000003000000}"/>
              </a:ext>
            </a:extLst>
          </p:cNvPr>
          <p:cNvGraphicFramePr>
            <a:graphicFrameLocks noGrp="1"/>
          </p:cNvGraphicFramePr>
          <p:nvPr>
            <p:ph idx="4294967295"/>
            <p:extLst>
              <p:ext uri="{D42A27DB-BD31-4B8C-83A1-F6EECF244321}">
                <p14:modId xmlns:p14="http://schemas.microsoft.com/office/powerpoint/2010/main" val="2375867121"/>
              </p:ext>
            </p:extLst>
          </p:nvPr>
        </p:nvGraphicFramePr>
        <p:xfrm>
          <a:off x="0" y="104775"/>
          <a:ext cx="10283825" cy="6648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225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8494-55A4-4C53-B620-CF6947193DAC}"/>
              </a:ext>
            </a:extLst>
          </p:cNvPr>
          <p:cNvSpPr>
            <a:spLocks noGrp="1"/>
          </p:cNvSpPr>
          <p:nvPr>
            <p:ph type="title"/>
          </p:nvPr>
        </p:nvSpPr>
        <p:spPr>
          <a:xfrm>
            <a:off x="320493" y="315716"/>
            <a:ext cx="10369033" cy="1077229"/>
          </a:xfrm>
        </p:spPr>
        <p:txBody>
          <a:bodyPr vert="horz" lIns="91440" tIns="45720" rIns="91440" bIns="45720" rtlCol="0" anchor="t">
            <a:normAutofit/>
          </a:bodyPr>
          <a:lstStyle/>
          <a:p>
            <a:r>
              <a:rPr lang="en-US" dirty="0"/>
              <a:t>Definition of Rural, Small Urban and Urban</a:t>
            </a:r>
          </a:p>
        </p:txBody>
      </p:sp>
      <p:sp>
        <p:nvSpPr>
          <p:cNvPr id="3" name="Content Placeholder 2">
            <a:extLst>
              <a:ext uri="{FF2B5EF4-FFF2-40B4-BE49-F238E27FC236}">
                <a16:creationId xmlns:a16="http://schemas.microsoft.com/office/drawing/2014/main" id="{355CE1F6-A7DD-4264-9CA8-ED70502777AB}"/>
              </a:ext>
            </a:extLst>
          </p:cNvPr>
          <p:cNvSpPr>
            <a:spLocks noGrp="1"/>
          </p:cNvSpPr>
          <p:nvPr>
            <p:ph sz="half" idx="1"/>
          </p:nvPr>
        </p:nvSpPr>
        <p:spPr>
          <a:xfrm>
            <a:off x="320493" y="654425"/>
            <a:ext cx="4511938" cy="5735460"/>
          </a:xfrm>
        </p:spPr>
        <p:txBody>
          <a:bodyPr vert="horz" lIns="91440" tIns="45720" rIns="91440" bIns="45720" rtlCol="0" anchor="ctr">
            <a:noAutofit/>
          </a:bodyPr>
          <a:lstStyle/>
          <a:p>
            <a:pPr>
              <a:lnSpc>
                <a:spcPct val="110000"/>
              </a:lnSpc>
            </a:pPr>
            <a:r>
              <a:rPr lang="en-US" u="sng" dirty="0"/>
              <a:t>Rural Community</a:t>
            </a:r>
            <a:r>
              <a:rPr lang="en-US" dirty="0"/>
              <a:t>: population less than 9,999 and &gt; 25 miles from a population center</a:t>
            </a:r>
          </a:p>
          <a:p>
            <a:pPr lvl="1">
              <a:lnSpc>
                <a:spcPct val="110000"/>
              </a:lnSpc>
            </a:pPr>
            <a:r>
              <a:rPr lang="en-US" sz="2000" dirty="0"/>
              <a:t>72% of participants</a:t>
            </a:r>
          </a:p>
          <a:p>
            <a:pPr>
              <a:lnSpc>
                <a:spcPct val="110000"/>
              </a:lnSpc>
            </a:pPr>
            <a:r>
              <a:rPr lang="en-US" u="sng" dirty="0"/>
              <a:t>Small Urban</a:t>
            </a:r>
            <a:r>
              <a:rPr lang="en-US" dirty="0"/>
              <a:t>: population less than 9,999 within 25 miles of a population center OR a population &gt; 10,000 and &gt; 25 miles from a population center</a:t>
            </a:r>
          </a:p>
          <a:p>
            <a:pPr lvl="1">
              <a:lnSpc>
                <a:spcPct val="110000"/>
              </a:lnSpc>
            </a:pPr>
            <a:r>
              <a:rPr lang="en-US" sz="2000" dirty="0"/>
              <a:t>17% of participants</a:t>
            </a:r>
          </a:p>
          <a:p>
            <a:pPr>
              <a:lnSpc>
                <a:spcPct val="110000"/>
              </a:lnSpc>
            </a:pPr>
            <a:r>
              <a:rPr lang="en-US" u="sng" dirty="0"/>
              <a:t>Urban</a:t>
            </a:r>
            <a:r>
              <a:rPr lang="en-US" dirty="0"/>
              <a:t>: all others</a:t>
            </a:r>
          </a:p>
          <a:p>
            <a:pPr lvl="1">
              <a:lnSpc>
                <a:spcPct val="110000"/>
              </a:lnSpc>
            </a:pPr>
            <a:r>
              <a:rPr lang="en-US" sz="2000" dirty="0"/>
              <a:t>11% of participants</a:t>
            </a:r>
          </a:p>
        </p:txBody>
      </p:sp>
      <p:pic>
        <p:nvPicPr>
          <p:cNvPr id="6" name="Content Placeholder 5">
            <a:extLst>
              <a:ext uri="{FF2B5EF4-FFF2-40B4-BE49-F238E27FC236}">
                <a16:creationId xmlns:a16="http://schemas.microsoft.com/office/drawing/2014/main" id="{1CA11044-B464-48B3-BCF9-B1811E655C24}"/>
              </a:ext>
            </a:extLst>
          </p:cNvPr>
          <p:cNvPicPr>
            <a:picLocks noGrp="1" noChangeAspect="1"/>
          </p:cNvPicPr>
          <p:nvPr>
            <p:ph sz="half" idx="2"/>
          </p:nvPr>
        </p:nvPicPr>
        <p:blipFill rotWithShape="1">
          <a:blip r:embed="rId3"/>
          <a:srcRect t="4399" r="-4" b="14434"/>
          <a:stretch/>
        </p:blipFill>
        <p:spPr>
          <a:xfrm>
            <a:off x="4707444" y="1751185"/>
            <a:ext cx="4425119" cy="335563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408838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D2EE-A24D-4C07-BFED-E4F0FCF0E249}"/>
              </a:ext>
            </a:extLst>
          </p:cNvPr>
          <p:cNvSpPr>
            <a:spLocks noGrp="1"/>
          </p:cNvSpPr>
          <p:nvPr>
            <p:ph type="title"/>
          </p:nvPr>
        </p:nvSpPr>
        <p:spPr>
          <a:xfrm>
            <a:off x="435141" y="508355"/>
            <a:ext cx="3750488" cy="547531"/>
          </a:xfrm>
        </p:spPr>
        <p:txBody>
          <a:bodyPr>
            <a:normAutofit fontScale="90000"/>
          </a:bodyPr>
          <a:lstStyle/>
          <a:p>
            <a:pPr algn="l"/>
            <a:r>
              <a:rPr lang="en-US" sz="2400" dirty="0">
                <a:solidFill>
                  <a:schemeClr val="bg1"/>
                </a:solidFill>
              </a:rPr>
              <a:t> Michigan Trauma Regions and Medical Control Authorities</a:t>
            </a:r>
          </a:p>
        </p:txBody>
      </p:sp>
      <p:graphicFrame>
        <p:nvGraphicFramePr>
          <p:cNvPr id="10" name="Content Placeholder 9">
            <a:extLst>
              <a:ext uri="{FF2B5EF4-FFF2-40B4-BE49-F238E27FC236}">
                <a16:creationId xmlns:a16="http://schemas.microsoft.com/office/drawing/2014/main" id="{00000000-0008-0000-0000-000003000000}"/>
              </a:ext>
            </a:extLst>
          </p:cNvPr>
          <p:cNvGraphicFramePr>
            <a:graphicFrameLocks noGrp="1"/>
          </p:cNvGraphicFramePr>
          <p:nvPr>
            <p:ph idx="1"/>
            <p:extLst>
              <p:ext uri="{D42A27DB-BD31-4B8C-83A1-F6EECF244321}">
                <p14:modId xmlns:p14="http://schemas.microsoft.com/office/powerpoint/2010/main" val="1269982970"/>
              </p:ext>
            </p:extLst>
          </p:nvPr>
        </p:nvGraphicFramePr>
        <p:xfrm>
          <a:off x="3725195" y="730722"/>
          <a:ext cx="6929164" cy="561892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5697AB6-BE90-4846-AA7B-3BF5FC9B54BE}"/>
              </a:ext>
            </a:extLst>
          </p:cNvPr>
          <p:cNvSpPr txBox="1"/>
          <p:nvPr/>
        </p:nvSpPr>
        <p:spPr>
          <a:xfrm>
            <a:off x="4770783" y="2358888"/>
            <a:ext cx="400110" cy="1908312"/>
          </a:xfrm>
          <a:prstGeom prst="rect">
            <a:avLst/>
          </a:prstGeom>
          <a:noFill/>
        </p:spPr>
        <p:txBody>
          <a:bodyPr vert="vert270" wrap="square" rtlCol="0">
            <a:spAutoFit/>
          </a:bodyPr>
          <a:lstStyle/>
          <a:p>
            <a:r>
              <a:rPr lang="en-US" sz="1400" dirty="0"/>
              <a:t>Response Number</a:t>
            </a:r>
          </a:p>
        </p:txBody>
      </p:sp>
      <p:pic>
        <p:nvPicPr>
          <p:cNvPr id="4" name="Picture 3" descr="A close up of a map&#10;&#10;Description automatically generated">
            <a:extLst>
              <a:ext uri="{FF2B5EF4-FFF2-40B4-BE49-F238E27FC236}">
                <a16:creationId xmlns:a16="http://schemas.microsoft.com/office/drawing/2014/main" id="{9FBE5918-F58B-4D5C-B61A-36B2EDBB9BC5}"/>
              </a:ext>
            </a:extLst>
          </p:cNvPr>
          <p:cNvPicPr>
            <a:picLocks noChangeAspect="1"/>
          </p:cNvPicPr>
          <p:nvPr/>
        </p:nvPicPr>
        <p:blipFill>
          <a:blip r:embed="rId3"/>
          <a:stretch>
            <a:fillRect/>
          </a:stretch>
        </p:blipFill>
        <p:spPr>
          <a:xfrm>
            <a:off x="0" y="1105192"/>
            <a:ext cx="4128224" cy="4470563"/>
          </a:xfrm>
          <a:prstGeom prst="rect">
            <a:avLst/>
          </a:prstGeom>
        </p:spPr>
      </p:pic>
    </p:spTree>
    <p:extLst>
      <p:ext uri="{BB962C8B-B14F-4D97-AF65-F5344CB8AC3E}">
        <p14:creationId xmlns:p14="http://schemas.microsoft.com/office/powerpoint/2010/main" val="128820869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D07A-5862-4C7D-8415-C64CC7C9ED03}"/>
              </a:ext>
            </a:extLst>
          </p:cNvPr>
          <p:cNvSpPr>
            <a:spLocks noGrp="1"/>
          </p:cNvSpPr>
          <p:nvPr>
            <p:ph type="title"/>
          </p:nvPr>
        </p:nvSpPr>
        <p:spPr>
          <a:xfrm>
            <a:off x="460648" y="556046"/>
            <a:ext cx="3223299" cy="1903241"/>
          </a:xfrm>
        </p:spPr>
        <p:txBody>
          <a:bodyPr>
            <a:normAutofit fontScale="90000"/>
          </a:bodyPr>
          <a:lstStyle/>
          <a:p>
            <a:r>
              <a:rPr lang="en-US" sz="2700" dirty="0">
                <a:solidFill>
                  <a:schemeClr val="accent2"/>
                </a:solidFill>
              </a:rPr>
              <a:t>Trend Summary: </a:t>
            </a:r>
            <a:br>
              <a:rPr lang="en-US" dirty="0">
                <a:solidFill>
                  <a:schemeClr val="accent2"/>
                </a:solidFill>
              </a:rPr>
            </a:br>
            <a:br>
              <a:rPr lang="en-US" dirty="0">
                <a:solidFill>
                  <a:schemeClr val="accent2"/>
                </a:solidFill>
              </a:rPr>
            </a:br>
            <a:r>
              <a:rPr lang="en-US" dirty="0">
                <a:solidFill>
                  <a:schemeClr val="accent2"/>
                </a:solidFill>
              </a:rPr>
              <a:t>Most participant agencies complete &gt; 1000 calls annually</a:t>
            </a:r>
            <a:br>
              <a:rPr lang="en-US" dirty="0">
                <a:solidFill>
                  <a:schemeClr val="accent2"/>
                </a:solidFill>
              </a:rPr>
            </a:br>
            <a:r>
              <a:rPr lang="en-US" dirty="0"/>
              <a:t> </a:t>
            </a:r>
          </a:p>
        </p:txBody>
      </p:sp>
      <p:graphicFrame>
        <p:nvGraphicFramePr>
          <p:cNvPr id="4" name="Content Placeholder 3">
            <a:extLst>
              <a:ext uri="{FF2B5EF4-FFF2-40B4-BE49-F238E27FC236}">
                <a16:creationId xmlns:a16="http://schemas.microsoft.com/office/drawing/2014/main" id="{00000000-0008-0000-0000-000003000000}"/>
              </a:ext>
            </a:extLst>
          </p:cNvPr>
          <p:cNvGraphicFramePr>
            <a:graphicFrameLocks noGrp="1"/>
          </p:cNvGraphicFramePr>
          <p:nvPr>
            <p:ph idx="1"/>
            <p:extLst>
              <p:ext uri="{D42A27DB-BD31-4B8C-83A1-F6EECF244321}">
                <p14:modId xmlns:p14="http://schemas.microsoft.com/office/powerpoint/2010/main" val="2553674001"/>
              </p:ext>
            </p:extLst>
          </p:nvPr>
        </p:nvGraphicFramePr>
        <p:xfrm>
          <a:off x="3083311" y="265355"/>
          <a:ext cx="6897993" cy="64868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1217FFB3-62EE-4D21-9343-01B680F9A2BA}"/>
              </a:ext>
            </a:extLst>
          </p:cNvPr>
          <p:cNvSpPr>
            <a:spLocks noGrp="1"/>
          </p:cNvSpPr>
          <p:nvPr>
            <p:ph type="body" sz="half" idx="2"/>
          </p:nvPr>
        </p:nvSpPr>
        <p:spPr>
          <a:xfrm>
            <a:off x="299146" y="2680545"/>
            <a:ext cx="2995733" cy="2386397"/>
          </a:xfrm>
        </p:spPr>
        <p:txBody>
          <a:bodyPr/>
          <a:lstStyle/>
          <a:p>
            <a:r>
              <a:rPr lang="en-US" sz="2400" dirty="0"/>
              <a:t>Those agencies that completed &lt; 1000 calls annually were as a majority rural</a:t>
            </a:r>
            <a:r>
              <a:rPr lang="en-US" dirty="0"/>
              <a:t>.  </a:t>
            </a:r>
          </a:p>
        </p:txBody>
      </p:sp>
    </p:spTree>
    <p:extLst>
      <p:ext uri="{BB962C8B-B14F-4D97-AF65-F5344CB8AC3E}">
        <p14:creationId xmlns:p14="http://schemas.microsoft.com/office/powerpoint/2010/main" val="232669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7" name="Rectangle 2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00000000-0008-0000-0000-000003000000}"/>
              </a:ext>
            </a:extLst>
          </p:cNvPr>
          <p:cNvGraphicFramePr>
            <a:graphicFrameLocks noGrp="1"/>
          </p:cNvGraphicFramePr>
          <p:nvPr>
            <p:ph idx="4294967295"/>
            <p:extLst>
              <p:ext uri="{D42A27DB-BD31-4B8C-83A1-F6EECF244321}">
                <p14:modId xmlns:p14="http://schemas.microsoft.com/office/powerpoint/2010/main" val="2977165605"/>
              </p:ext>
            </p:extLst>
          </p:nvPr>
        </p:nvGraphicFramePr>
        <p:xfrm>
          <a:off x="1126309" y="1131994"/>
          <a:ext cx="9941259" cy="45903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53659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1010</Words>
  <Application>Microsoft Macintosh PowerPoint</Application>
  <PresentationFormat>Widescreen</PresentationFormat>
  <Paragraphs>111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Trebuchet MS</vt:lpstr>
      <vt:lpstr>Wingdings 3</vt:lpstr>
      <vt:lpstr>Facet</vt:lpstr>
      <vt:lpstr>The Michigan Rural EMS Quality Improvement Survey</vt:lpstr>
      <vt:lpstr>PowerPoint Presentation</vt:lpstr>
      <vt:lpstr>The Purpose of The Michigan Rural EMS QI Survey, The Why</vt:lpstr>
      <vt:lpstr>Surveys Went to All Licensed Michigan Rural EMS Professionals.</vt:lpstr>
      <vt:lpstr>PowerPoint Presentation</vt:lpstr>
      <vt:lpstr>Definition of Rural, Small Urban and Urban</vt:lpstr>
      <vt:lpstr> Michigan Trauma Regions and Medical Control Authorities</vt:lpstr>
      <vt:lpstr>Trend Summary:   Most participant agencies complete &gt; 1000 calls annually  </vt:lpstr>
      <vt:lpstr>PowerPoint Presentation</vt:lpstr>
      <vt:lpstr>PowerPoint Presentation</vt:lpstr>
      <vt:lpstr>PowerPoint Presentation</vt:lpstr>
      <vt:lpstr>Data Trend Summary: EMS Clinical Documentation Training and ePCR Submission </vt:lpstr>
      <vt:lpstr>PowerPoint Presentation</vt:lpstr>
      <vt:lpstr>PowerPoint Presentation</vt:lpstr>
      <vt:lpstr> Data Trend Summary: EMS Agency and Hospital Clinical Feedback </vt:lpstr>
      <vt:lpstr>PowerPoint Presentation</vt:lpstr>
      <vt:lpstr>PowerPoint Presentation</vt:lpstr>
      <vt:lpstr> 3rd Ride Training Program Offered</vt:lpstr>
      <vt:lpstr>PowerPoint Presentation</vt:lpstr>
      <vt:lpstr>New Employee Orientation and Field Training Trend Summary</vt:lpstr>
      <vt:lpstr>New Employee Orientation and Field Training Trend Summary</vt:lpstr>
      <vt:lpstr>PowerPoint Presentation</vt:lpstr>
      <vt:lpstr>Data Trend Summary</vt:lpstr>
      <vt:lpstr>Data Trend Summary</vt:lpstr>
      <vt:lpstr>PowerPoint Presentation</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Michigan Rural EMS Quality Improvement Survey</dc:title>
  <dc:creator>Abbas, Andrea</dc:creator>
  <cp:lastModifiedBy>Lambert, Jillian</cp:lastModifiedBy>
  <cp:revision>13</cp:revision>
  <dcterms:created xsi:type="dcterms:W3CDTF">2019-08-18T13:40:16Z</dcterms:created>
  <dcterms:modified xsi:type="dcterms:W3CDTF">2022-08-02T17:01:22Z</dcterms:modified>
</cp:coreProperties>
</file>